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1400"/>
              <a:buNone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rtl="0">
              <a:spcBef>
                <a:spcPts val="0"/>
              </a:spcBef>
              <a:buSzPts val="1400"/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SzPts val="1400"/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SzPts val="1400"/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SzPts val="1400"/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SzPts val="1400"/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SzPts val="1400"/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SzPts val="1400"/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SzPts val="1400"/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rtl="0">
              <a:spcBef>
                <a:spcPts val="0"/>
              </a:spcBef>
              <a:buSzPts val="1400"/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SzPts val="1400"/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SzPts val="1400"/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SzPts val="1400"/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SzPts val="1400"/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SzPts val="1400"/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SzPts val="1400"/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SzPts val="1400"/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1400"/>
              <a:buNone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•"/>
              <a:defRPr/>
            </a:lvl1pPr>
            <a:lvl2pPr lvl="1" rtl="0">
              <a:spcBef>
                <a:spcPts val="0"/>
              </a:spcBef>
              <a:buSzPts val="1400"/>
              <a:buChar char="•"/>
              <a:defRPr/>
            </a:lvl2pPr>
            <a:lvl3pPr lvl="2" rtl="0">
              <a:spcBef>
                <a:spcPts val="0"/>
              </a:spcBef>
              <a:buSzPts val="1400"/>
              <a:buChar char="•"/>
              <a:defRPr/>
            </a:lvl3pPr>
            <a:lvl4pPr lvl="3" rtl="0">
              <a:spcBef>
                <a:spcPts val="0"/>
              </a:spcBef>
              <a:buSzPts val="1400"/>
              <a:buChar char="•"/>
              <a:defRPr/>
            </a:lvl4pPr>
            <a:lvl5pPr lvl="4" rtl="0">
              <a:spcBef>
                <a:spcPts val="0"/>
              </a:spcBef>
              <a:buSzPts val="1400"/>
              <a:buChar char="•"/>
              <a:defRPr/>
            </a:lvl5pPr>
            <a:lvl6pPr lvl="5" rtl="0">
              <a:spcBef>
                <a:spcPts val="0"/>
              </a:spcBef>
              <a:buSzPts val="1400"/>
              <a:buChar char="•"/>
              <a:defRPr/>
            </a:lvl6pPr>
            <a:lvl7pPr lvl="6" rtl="0">
              <a:spcBef>
                <a:spcPts val="0"/>
              </a:spcBef>
              <a:buSzPts val="1400"/>
              <a:buChar char="•"/>
              <a:defRPr/>
            </a:lvl7pPr>
            <a:lvl8pPr lvl="7" rtl="0">
              <a:spcBef>
                <a:spcPts val="0"/>
              </a:spcBef>
              <a:buSzPts val="1400"/>
              <a:buChar char="•"/>
              <a:defRPr/>
            </a:lvl8pPr>
            <a:lvl9pPr lvl="8" rtl="0"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rtl="0">
              <a:spcBef>
                <a:spcPts val="0"/>
              </a:spcBef>
              <a:buSzPts val="1400"/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SzPts val="1400"/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SzPts val="1400"/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SzPts val="1400"/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SzPts val="1400"/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SzPts val="1400"/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SzPts val="1400"/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SzPts val="1400"/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1400"/>
              <a:buNone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rtl="0">
              <a:spcBef>
                <a:spcPts val="0"/>
              </a:spcBef>
              <a:buSzPts val="1400"/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SzPts val="1400"/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SzPts val="1400"/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SzPts val="1400"/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SzPts val="1400"/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SzPts val="1400"/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SzPts val="1400"/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SzPts val="1400"/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Shape 89"/>
          <p:cNvGrpSpPr/>
          <p:nvPr/>
        </p:nvGrpSpPr>
        <p:grpSpPr>
          <a:xfrm>
            <a:off x="1270099" y="4166"/>
            <a:ext cx="9651801" cy="6849666"/>
            <a:chOff x="1270099" y="4166"/>
            <a:chExt cx="9651801" cy="6849666"/>
          </a:xfrm>
        </p:grpSpPr>
        <p:sp>
          <p:nvSpPr>
            <p:cNvPr id="90" name="Shape 90"/>
            <p:cNvSpPr/>
            <p:nvPr/>
          </p:nvSpPr>
          <p:spPr>
            <a:xfrm>
              <a:off x="3799805" y="4166"/>
              <a:ext cx="1556742" cy="1037828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 txBox="1"/>
            <p:nvPr/>
          </p:nvSpPr>
          <p:spPr>
            <a:xfrm>
              <a:off x="3830202" y="34563"/>
              <a:ext cx="1495948" cy="97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Graph of TSJ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2048470" y="1041994"/>
              <a:ext cx="2529706" cy="415131"/>
            </a:xfrm>
            <a:custGeom>
              <a:pathLst>
                <a:path extrusionOk="0" h="415131" w="2529706">
                  <a:moveTo>
                    <a:pt x="2529706" y="0"/>
                  </a:moveTo>
                  <a:lnTo>
                    <a:pt x="2529706" y="207565"/>
                  </a:lnTo>
                  <a:lnTo>
                    <a:pt x="0" y="207565"/>
                  </a:lnTo>
                  <a:lnTo>
                    <a:pt x="0" y="415131"/>
                  </a:lnTo>
                </a:path>
              </a:pathLst>
            </a:custGeom>
            <a:noFill/>
            <a:ln cap="flat" cmpd="sng" w="12700">
              <a:solidFill>
                <a:schemeClr val="accent2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93" name="Shape 93"/>
            <p:cNvSpPr/>
            <p:nvPr/>
          </p:nvSpPr>
          <p:spPr>
            <a:xfrm>
              <a:off x="1270099" y="1457126"/>
              <a:ext cx="1556742" cy="1037828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 txBox="1"/>
            <p:nvPr/>
          </p:nvSpPr>
          <p:spPr>
            <a:xfrm>
              <a:off x="1300496" y="1487523"/>
              <a:ext cx="1495948" cy="97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Adjacency List (Array List of Source TSJs)</a:t>
              </a:r>
            </a:p>
          </p:txBody>
        </p:sp>
        <p:sp>
          <p:nvSpPr>
            <p:cNvPr id="95" name="Shape 95"/>
            <p:cNvSpPr/>
            <p:nvPr/>
          </p:nvSpPr>
          <p:spPr>
            <a:xfrm>
              <a:off x="2002750" y="2494954"/>
              <a:ext cx="91440" cy="415131"/>
            </a:xfrm>
            <a:custGeom>
              <a:pathLst>
                <a:path extrusionOk="0" h="415131" w="91440">
                  <a:moveTo>
                    <a:pt x="45720" y="0"/>
                  </a:moveTo>
                  <a:lnTo>
                    <a:pt x="45720" y="415131"/>
                  </a:lnTo>
                </a:path>
              </a:pathLst>
            </a:custGeom>
            <a:noFill/>
            <a:ln cap="flat" cmpd="sng" w="12700">
              <a:solidFill>
                <a:schemeClr val="accent3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96" name="Shape 96"/>
            <p:cNvSpPr/>
            <p:nvPr/>
          </p:nvSpPr>
          <p:spPr>
            <a:xfrm>
              <a:off x="1270099" y="2910085"/>
              <a:ext cx="1556742" cy="1037828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1300496" y="2940482"/>
              <a:ext cx="1495948" cy="97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Source TSJ ‘V’</a:t>
              </a:r>
            </a:p>
          </p:txBody>
        </p:sp>
        <p:sp>
          <p:nvSpPr>
            <p:cNvPr id="98" name="Shape 98"/>
            <p:cNvSpPr/>
            <p:nvPr/>
          </p:nvSpPr>
          <p:spPr>
            <a:xfrm>
              <a:off x="2002750" y="3947913"/>
              <a:ext cx="91440" cy="415131"/>
            </a:xfrm>
            <a:custGeom>
              <a:pathLst>
                <a:path extrusionOk="0" h="415131" w="91440">
                  <a:moveTo>
                    <a:pt x="45720" y="0"/>
                  </a:moveTo>
                  <a:lnTo>
                    <a:pt x="45720" y="415131"/>
                  </a:lnTo>
                </a:path>
              </a:pathLst>
            </a:custGeom>
            <a:noFill/>
            <a:ln cap="flat" cmpd="sng" w="12700">
              <a:solidFill>
                <a:schemeClr val="accent4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99" name="Shape 99"/>
            <p:cNvSpPr/>
            <p:nvPr/>
          </p:nvSpPr>
          <p:spPr>
            <a:xfrm>
              <a:off x="1270099" y="4363044"/>
              <a:ext cx="1556742" cy="1037828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 txBox="1"/>
            <p:nvPr/>
          </p:nvSpPr>
          <p:spPr>
            <a:xfrm>
              <a:off x="1300496" y="4393441"/>
              <a:ext cx="1495948" cy="97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Linked List of Dest. TSJs</a:t>
              </a:r>
            </a:p>
          </p:txBody>
        </p:sp>
        <p:sp>
          <p:nvSpPr>
            <p:cNvPr id="101" name="Shape 101"/>
            <p:cNvSpPr/>
            <p:nvPr/>
          </p:nvSpPr>
          <p:spPr>
            <a:xfrm>
              <a:off x="4578176" y="1041994"/>
              <a:ext cx="2529706" cy="415131"/>
            </a:xfrm>
            <a:custGeom>
              <a:pathLst>
                <a:path extrusionOk="0" h="415131" w="2529706">
                  <a:moveTo>
                    <a:pt x="0" y="0"/>
                  </a:moveTo>
                  <a:lnTo>
                    <a:pt x="0" y="207565"/>
                  </a:lnTo>
                  <a:lnTo>
                    <a:pt x="2529706" y="207565"/>
                  </a:lnTo>
                  <a:lnTo>
                    <a:pt x="2529706" y="415131"/>
                  </a:lnTo>
                </a:path>
              </a:pathLst>
            </a:custGeom>
            <a:noFill/>
            <a:ln cap="flat" cmpd="sng" w="12700">
              <a:solidFill>
                <a:schemeClr val="accent2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02" name="Shape 102"/>
            <p:cNvSpPr/>
            <p:nvPr/>
          </p:nvSpPr>
          <p:spPr>
            <a:xfrm>
              <a:off x="6329511" y="1457126"/>
              <a:ext cx="1556742" cy="1037828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6359908" y="1487523"/>
              <a:ext cx="1495948" cy="97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List of Edges (Array List of Streets)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7062162" y="2494954"/>
              <a:ext cx="91440" cy="415131"/>
            </a:xfrm>
            <a:custGeom>
              <a:pathLst>
                <a:path extrusionOk="0" h="415131" w="91440">
                  <a:moveTo>
                    <a:pt x="45720" y="0"/>
                  </a:moveTo>
                  <a:lnTo>
                    <a:pt x="45720" y="415131"/>
                  </a:lnTo>
                </a:path>
              </a:pathLst>
            </a:custGeom>
            <a:noFill/>
            <a:ln cap="flat" cmpd="sng" w="12700">
              <a:solidFill>
                <a:schemeClr val="accent3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05" name="Shape 105"/>
            <p:cNvSpPr/>
            <p:nvPr/>
          </p:nvSpPr>
          <p:spPr>
            <a:xfrm>
              <a:off x="6329511" y="2910085"/>
              <a:ext cx="1556742" cy="1037828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 txBox="1"/>
            <p:nvPr/>
          </p:nvSpPr>
          <p:spPr>
            <a:xfrm>
              <a:off x="6359908" y="2940482"/>
              <a:ext cx="1495948" cy="97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Street ‘E’</a:t>
              </a:r>
            </a:p>
          </p:txBody>
        </p:sp>
        <p:sp>
          <p:nvSpPr>
            <p:cNvPr id="107" name="Shape 107"/>
            <p:cNvSpPr/>
            <p:nvPr/>
          </p:nvSpPr>
          <p:spPr>
            <a:xfrm>
              <a:off x="5084117" y="3947913"/>
              <a:ext cx="2023764" cy="415131"/>
            </a:xfrm>
            <a:custGeom>
              <a:pathLst>
                <a:path extrusionOk="0" h="415131" w="2023764">
                  <a:moveTo>
                    <a:pt x="2023764" y="0"/>
                  </a:moveTo>
                  <a:lnTo>
                    <a:pt x="2023764" y="207565"/>
                  </a:lnTo>
                  <a:lnTo>
                    <a:pt x="0" y="207565"/>
                  </a:lnTo>
                  <a:lnTo>
                    <a:pt x="0" y="415131"/>
                  </a:lnTo>
                </a:path>
              </a:pathLst>
            </a:custGeom>
            <a:noFill/>
            <a:ln cap="flat" cmpd="sng" w="12700">
              <a:solidFill>
                <a:schemeClr val="accent4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08" name="Shape 108"/>
            <p:cNvSpPr/>
            <p:nvPr/>
          </p:nvSpPr>
          <p:spPr>
            <a:xfrm>
              <a:off x="4305746" y="4363044"/>
              <a:ext cx="1556742" cy="1037828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4336143" y="4393441"/>
              <a:ext cx="1495948" cy="97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Lane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4072235" y="5400872"/>
              <a:ext cx="1011882" cy="415131"/>
            </a:xfrm>
            <a:custGeom>
              <a:pathLst>
                <a:path extrusionOk="0" h="415131" w="1011882">
                  <a:moveTo>
                    <a:pt x="1011882" y="0"/>
                  </a:moveTo>
                  <a:lnTo>
                    <a:pt x="1011882" y="207565"/>
                  </a:lnTo>
                  <a:lnTo>
                    <a:pt x="0" y="207565"/>
                  </a:lnTo>
                  <a:lnTo>
                    <a:pt x="0" y="415131"/>
                  </a:lnTo>
                </a:path>
              </a:pathLst>
            </a:custGeom>
            <a:noFill/>
            <a:ln cap="flat" cmpd="sng" w="12700">
              <a:solidFill>
                <a:schemeClr val="accent4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11" name="Shape 111"/>
            <p:cNvSpPr/>
            <p:nvPr/>
          </p:nvSpPr>
          <p:spPr>
            <a:xfrm>
              <a:off x="3293864" y="5816004"/>
              <a:ext cx="1556742" cy="1037828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3324261" y="5846401"/>
              <a:ext cx="1495948" cy="97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Lane[0] from TSJ1-&gt;TSJ2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x="5084117" y="5400872"/>
              <a:ext cx="1011882" cy="415131"/>
            </a:xfrm>
            <a:custGeom>
              <a:pathLst>
                <a:path extrusionOk="0" h="415131" w="1011882">
                  <a:moveTo>
                    <a:pt x="0" y="0"/>
                  </a:moveTo>
                  <a:lnTo>
                    <a:pt x="0" y="207565"/>
                  </a:lnTo>
                  <a:lnTo>
                    <a:pt x="1011882" y="207565"/>
                  </a:lnTo>
                  <a:lnTo>
                    <a:pt x="1011882" y="415131"/>
                  </a:lnTo>
                </a:path>
              </a:pathLst>
            </a:custGeom>
            <a:noFill/>
            <a:ln cap="flat" cmpd="sng" w="12700">
              <a:solidFill>
                <a:schemeClr val="accent4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14" name="Shape 114"/>
            <p:cNvSpPr/>
            <p:nvPr/>
          </p:nvSpPr>
          <p:spPr>
            <a:xfrm>
              <a:off x="5317628" y="5816004"/>
              <a:ext cx="1556742" cy="1037828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5348025" y="5846401"/>
              <a:ext cx="1495948" cy="97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Lane[1] from TSJ2-&gt;TSJ1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7107882" y="3947913"/>
              <a:ext cx="2023764" cy="415131"/>
            </a:xfrm>
            <a:custGeom>
              <a:pathLst>
                <a:path extrusionOk="0" h="415131" w="2023764">
                  <a:moveTo>
                    <a:pt x="0" y="0"/>
                  </a:moveTo>
                  <a:lnTo>
                    <a:pt x="0" y="207565"/>
                  </a:lnTo>
                  <a:lnTo>
                    <a:pt x="2023764" y="207565"/>
                  </a:lnTo>
                  <a:lnTo>
                    <a:pt x="2023764" y="415131"/>
                  </a:lnTo>
                </a:path>
              </a:pathLst>
            </a:custGeom>
            <a:noFill/>
            <a:ln cap="flat" cmpd="sng" w="12700">
              <a:solidFill>
                <a:schemeClr val="accent4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17" name="Shape 117"/>
            <p:cNvSpPr/>
            <p:nvPr/>
          </p:nvSpPr>
          <p:spPr>
            <a:xfrm>
              <a:off x="8353276" y="4363044"/>
              <a:ext cx="1556742" cy="1037828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8383673" y="4393441"/>
              <a:ext cx="1495948" cy="97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Traffic Signal Light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(TSL)</a:t>
              </a:r>
            </a:p>
          </p:txBody>
        </p:sp>
        <p:sp>
          <p:nvSpPr>
            <p:cNvPr id="119" name="Shape 119"/>
            <p:cNvSpPr/>
            <p:nvPr/>
          </p:nvSpPr>
          <p:spPr>
            <a:xfrm>
              <a:off x="8119764" y="5400872"/>
              <a:ext cx="1011882" cy="415131"/>
            </a:xfrm>
            <a:custGeom>
              <a:pathLst>
                <a:path extrusionOk="0" h="415131" w="1011882">
                  <a:moveTo>
                    <a:pt x="1011882" y="0"/>
                  </a:moveTo>
                  <a:lnTo>
                    <a:pt x="1011882" y="207565"/>
                  </a:lnTo>
                  <a:lnTo>
                    <a:pt x="0" y="207565"/>
                  </a:lnTo>
                  <a:lnTo>
                    <a:pt x="0" y="415131"/>
                  </a:lnTo>
                </a:path>
              </a:pathLst>
            </a:custGeom>
            <a:noFill/>
            <a:ln cap="flat" cmpd="sng" w="12700">
              <a:solidFill>
                <a:schemeClr val="accent4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20" name="Shape 120"/>
            <p:cNvSpPr/>
            <p:nvPr/>
          </p:nvSpPr>
          <p:spPr>
            <a:xfrm>
              <a:off x="7341393" y="5816004"/>
              <a:ext cx="1556742" cy="1037828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7371790" y="5846401"/>
              <a:ext cx="1495948" cy="97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TSL1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TSJ1-&gt;TSJ2</a:t>
              </a:r>
            </a:p>
          </p:txBody>
        </p:sp>
        <p:sp>
          <p:nvSpPr>
            <p:cNvPr id="122" name="Shape 122"/>
            <p:cNvSpPr/>
            <p:nvPr/>
          </p:nvSpPr>
          <p:spPr>
            <a:xfrm>
              <a:off x="9131647" y="5400872"/>
              <a:ext cx="1011882" cy="415131"/>
            </a:xfrm>
            <a:custGeom>
              <a:pathLst>
                <a:path extrusionOk="0" h="415131" w="1011882">
                  <a:moveTo>
                    <a:pt x="0" y="0"/>
                  </a:moveTo>
                  <a:lnTo>
                    <a:pt x="0" y="207565"/>
                  </a:lnTo>
                  <a:lnTo>
                    <a:pt x="1011882" y="207565"/>
                  </a:lnTo>
                  <a:lnTo>
                    <a:pt x="1011882" y="415131"/>
                  </a:lnTo>
                </a:path>
              </a:pathLst>
            </a:custGeom>
            <a:noFill/>
            <a:ln cap="flat" cmpd="sng" w="12700">
              <a:solidFill>
                <a:schemeClr val="accent4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23" name="Shape 123"/>
            <p:cNvSpPr/>
            <p:nvPr/>
          </p:nvSpPr>
          <p:spPr>
            <a:xfrm>
              <a:off x="9365158" y="5816004"/>
              <a:ext cx="1556742" cy="1037828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9395555" y="5846401"/>
              <a:ext cx="1495948" cy="97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TSL2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TSJ2-&gt;TSJ1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Shape 130"/>
          <p:cNvGrpSpPr/>
          <p:nvPr/>
        </p:nvGrpSpPr>
        <p:grpSpPr>
          <a:xfrm>
            <a:off x="1514830" y="3175"/>
            <a:ext cx="7115175" cy="6851650"/>
            <a:chOff x="2538412" y="3174"/>
            <a:chExt cx="7115175" cy="6851650"/>
          </a:xfrm>
        </p:grpSpPr>
        <p:sp>
          <p:nvSpPr>
            <p:cNvPr id="131" name="Shape 131"/>
            <p:cNvSpPr/>
            <p:nvPr/>
          </p:nvSpPr>
          <p:spPr>
            <a:xfrm>
              <a:off x="6392465" y="3174"/>
              <a:ext cx="1976437" cy="1317625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6431057" y="41766"/>
              <a:ext cx="1899253" cy="1240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70"/>
                </a:spcAft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Map Extension List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6096000" y="1320799"/>
              <a:ext cx="1284684" cy="527050"/>
            </a:xfrm>
            <a:custGeom>
              <a:pathLst>
                <a:path extrusionOk="0" h="527050" w="1284684">
                  <a:moveTo>
                    <a:pt x="1284684" y="0"/>
                  </a:moveTo>
                  <a:lnTo>
                    <a:pt x="1284684" y="263525"/>
                  </a:lnTo>
                  <a:lnTo>
                    <a:pt x="0" y="263525"/>
                  </a:lnTo>
                  <a:lnTo>
                    <a:pt x="0" y="527050"/>
                  </a:lnTo>
                </a:path>
              </a:pathLst>
            </a:custGeom>
            <a:noFill/>
            <a:ln cap="flat" cmpd="sng" w="12700">
              <a:solidFill>
                <a:schemeClr val="accent2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34" name="Shape 134"/>
            <p:cNvSpPr/>
            <p:nvPr/>
          </p:nvSpPr>
          <p:spPr>
            <a:xfrm>
              <a:off x="5107781" y="1847849"/>
              <a:ext cx="1976437" cy="1317625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5146373" y="1886441"/>
              <a:ext cx="1899253" cy="1240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70"/>
                </a:spcAft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Linked List of Map Extension Nodes(MENs)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6050280" y="3165474"/>
              <a:ext cx="91440" cy="527050"/>
            </a:xfrm>
            <a:custGeom>
              <a:pathLst>
                <a:path extrusionOk="0" h="527050" w="91440">
                  <a:moveTo>
                    <a:pt x="45720" y="0"/>
                  </a:moveTo>
                  <a:lnTo>
                    <a:pt x="45720" y="527050"/>
                  </a:lnTo>
                </a:path>
              </a:pathLst>
            </a:custGeom>
            <a:noFill/>
            <a:ln cap="flat" cmpd="sng" w="12700">
              <a:solidFill>
                <a:schemeClr val="accent3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37" name="Shape 137"/>
            <p:cNvSpPr/>
            <p:nvPr/>
          </p:nvSpPr>
          <p:spPr>
            <a:xfrm>
              <a:off x="5107781" y="3692524"/>
              <a:ext cx="1976437" cy="1317625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5146373" y="3731116"/>
              <a:ext cx="1899253" cy="1240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70"/>
                </a:spcAft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MEN ‘V’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3526631" y="5010149"/>
              <a:ext cx="2569368" cy="527050"/>
            </a:xfrm>
            <a:custGeom>
              <a:pathLst>
                <a:path extrusionOk="0" h="527050" w="2569368">
                  <a:moveTo>
                    <a:pt x="2569368" y="0"/>
                  </a:moveTo>
                  <a:lnTo>
                    <a:pt x="2569368" y="263525"/>
                  </a:lnTo>
                  <a:lnTo>
                    <a:pt x="0" y="263525"/>
                  </a:lnTo>
                  <a:lnTo>
                    <a:pt x="0" y="527050"/>
                  </a:lnTo>
                </a:path>
              </a:pathLst>
            </a:custGeom>
            <a:noFill/>
            <a:ln cap="flat" cmpd="sng" w="12700">
              <a:solidFill>
                <a:schemeClr val="accent4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40" name="Shape 140"/>
            <p:cNvSpPr/>
            <p:nvPr/>
          </p:nvSpPr>
          <p:spPr>
            <a:xfrm>
              <a:off x="2538412" y="5537199"/>
              <a:ext cx="1976437" cy="1317625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 txBox="1"/>
            <p:nvPr/>
          </p:nvSpPr>
          <p:spPr>
            <a:xfrm>
              <a:off x="2577004" y="5575791"/>
              <a:ext cx="1899253" cy="1240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70"/>
                </a:spcAft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Rate of Generation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6050280" y="5010149"/>
              <a:ext cx="91440" cy="527050"/>
            </a:xfrm>
            <a:custGeom>
              <a:pathLst>
                <a:path extrusionOk="0" h="527050" w="91440">
                  <a:moveTo>
                    <a:pt x="45720" y="0"/>
                  </a:moveTo>
                  <a:lnTo>
                    <a:pt x="45720" y="527050"/>
                  </a:lnTo>
                </a:path>
              </a:pathLst>
            </a:custGeom>
            <a:noFill/>
            <a:ln cap="flat" cmpd="sng" w="12700">
              <a:solidFill>
                <a:schemeClr val="accent4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43" name="Shape 143"/>
            <p:cNvSpPr/>
            <p:nvPr/>
          </p:nvSpPr>
          <p:spPr>
            <a:xfrm>
              <a:off x="5107781" y="5537199"/>
              <a:ext cx="1976437" cy="1317625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5146373" y="5575791"/>
              <a:ext cx="1899253" cy="1240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70"/>
                </a:spcAft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Pointer to Connecting Street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6096000" y="5010149"/>
              <a:ext cx="2569368" cy="527050"/>
            </a:xfrm>
            <a:custGeom>
              <a:pathLst>
                <a:path extrusionOk="0" h="527050" w="2569368">
                  <a:moveTo>
                    <a:pt x="0" y="0"/>
                  </a:moveTo>
                  <a:lnTo>
                    <a:pt x="0" y="263525"/>
                  </a:lnTo>
                  <a:lnTo>
                    <a:pt x="2569368" y="263525"/>
                  </a:lnTo>
                  <a:lnTo>
                    <a:pt x="2569368" y="527050"/>
                  </a:lnTo>
                </a:path>
              </a:pathLst>
            </a:custGeom>
            <a:noFill/>
            <a:ln cap="flat" cmpd="sng" w="12700">
              <a:solidFill>
                <a:schemeClr val="accent4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46" name="Shape 146"/>
            <p:cNvSpPr/>
            <p:nvPr/>
          </p:nvSpPr>
          <p:spPr>
            <a:xfrm>
              <a:off x="7677150" y="5537199"/>
              <a:ext cx="1976437" cy="1317625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 txBox="1"/>
            <p:nvPr/>
          </p:nvSpPr>
          <p:spPr>
            <a:xfrm>
              <a:off x="7715742" y="5575791"/>
              <a:ext cx="1899253" cy="1240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70"/>
                </a:spcAft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Pointer to the Connected TSJ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7380684" y="1320799"/>
              <a:ext cx="1284684" cy="527050"/>
            </a:xfrm>
            <a:custGeom>
              <a:pathLst>
                <a:path extrusionOk="0" h="527050" w="1284684">
                  <a:moveTo>
                    <a:pt x="0" y="0"/>
                  </a:moveTo>
                  <a:lnTo>
                    <a:pt x="0" y="263525"/>
                  </a:lnTo>
                  <a:lnTo>
                    <a:pt x="1284684" y="263525"/>
                  </a:lnTo>
                  <a:lnTo>
                    <a:pt x="1284684" y="527050"/>
                  </a:lnTo>
                </a:path>
              </a:pathLst>
            </a:custGeom>
            <a:noFill/>
            <a:ln cap="flat" cmpd="sng" w="12700">
              <a:solidFill>
                <a:schemeClr val="accent2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49" name="Shape 149"/>
            <p:cNvSpPr/>
            <p:nvPr/>
          </p:nvSpPr>
          <p:spPr>
            <a:xfrm>
              <a:off x="7677150" y="1847849"/>
              <a:ext cx="1976437" cy="1317625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7715742" y="1886441"/>
              <a:ext cx="1899253" cy="1240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70"/>
                </a:spcAft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Number of Map Extension Nodes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