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84" r:id="rId1"/>
  </p:sldMasterIdLst>
  <p:sldIdLst>
    <p:sldId id="256" r:id="rId2"/>
    <p:sldId id="257" r:id="rId3"/>
    <p:sldId id="258" r:id="rId4"/>
    <p:sldId id="264" r:id="rId5"/>
    <p:sldId id="261" r:id="rId6"/>
    <p:sldId id="259" r:id="rId7"/>
    <p:sldId id="262" r:id="rId8"/>
    <p:sldId id="263" r:id="rId9"/>
    <p:sldId id="260" r:id="rId10"/>
    <p:sldId id="266" r:id="rId11"/>
    <p:sldId id="265" r:id="rId12"/>
    <p:sldId id="270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DC99-4B83-4F42-BC45-F1355680DE96}" type="datetimeFigureOut">
              <a:rPr lang="en-US" smtClean="0"/>
              <a:pPr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BE37AE15-25F1-CA48-9D01-872E30C42F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DC99-4B83-4F42-BC45-F1355680DE96}" type="datetimeFigureOut">
              <a:rPr lang="en-US" smtClean="0"/>
              <a:pPr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AE15-25F1-CA48-9D01-872E30C42F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DC99-4B83-4F42-BC45-F1355680DE96}" type="datetimeFigureOut">
              <a:rPr lang="en-US" smtClean="0"/>
              <a:pPr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DC99-4B83-4F42-BC45-F1355680DE96}" type="datetimeFigureOut">
              <a:rPr lang="en-US" smtClean="0"/>
              <a:pPr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DC99-4B83-4F42-BC45-F1355680DE96}" type="datetimeFigureOut">
              <a:rPr lang="en-US" smtClean="0"/>
              <a:pPr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BE37AE15-25F1-CA48-9D01-872E30C42F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DC99-4B83-4F42-BC45-F1355680DE96}" type="datetimeFigureOut">
              <a:rPr lang="en-US" smtClean="0"/>
              <a:pPr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AE15-25F1-CA48-9D01-872E30C42F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DC99-4B83-4F42-BC45-F1355680DE96}" type="datetimeFigureOut">
              <a:rPr lang="en-US" smtClean="0"/>
              <a:pPr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AE15-25F1-CA48-9D01-872E30C42F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DC99-4B83-4F42-BC45-F1355680DE96}" type="datetimeFigureOut">
              <a:rPr lang="en-US" smtClean="0"/>
              <a:pPr/>
              <a:t>5/13/14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AE15-25F1-CA48-9D01-872E30C42F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DC99-4B83-4F42-BC45-F1355680DE96}" type="datetimeFigureOut">
              <a:rPr lang="en-US" smtClean="0"/>
              <a:pPr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AE15-25F1-CA48-9D01-872E30C42F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DC99-4B83-4F42-BC45-F1355680DE96}" type="datetimeFigureOut">
              <a:rPr lang="en-US" smtClean="0"/>
              <a:pPr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AE15-25F1-CA48-9D01-872E30C42F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DC99-4B83-4F42-BC45-F1355680DE96}" type="datetimeFigureOut">
              <a:rPr lang="en-US" smtClean="0"/>
              <a:pPr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AE15-25F1-CA48-9D01-872E30C42F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DC99-4B83-4F42-BC45-F1355680DE96}" type="datetimeFigureOut">
              <a:rPr lang="en-US" smtClean="0"/>
              <a:pPr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AE15-25F1-CA48-9D01-872E30C42F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DC99-4B83-4F42-BC45-F1355680DE96}" type="datetimeFigureOut">
              <a:rPr lang="en-US" smtClean="0"/>
              <a:pPr/>
              <a:t>5/13/14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AE15-25F1-CA48-9D01-872E30C42F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DC99-4B83-4F42-BC45-F1355680DE96}" type="datetimeFigureOut">
              <a:rPr lang="en-US" smtClean="0"/>
              <a:pPr/>
              <a:t>5/13/14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AE15-25F1-CA48-9D01-872E30C42F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DC99-4B83-4F42-BC45-F1355680DE96}" type="datetimeFigureOut">
              <a:rPr lang="en-US" smtClean="0"/>
              <a:pPr/>
              <a:t>5/13/14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AE15-25F1-CA48-9D01-872E30C42F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DC99-4B83-4F42-BC45-F1355680DE96}" type="datetimeFigureOut">
              <a:rPr lang="en-US" smtClean="0"/>
              <a:pPr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AE15-25F1-CA48-9D01-872E30C42F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371DC99-4B83-4F42-BC45-F1355680DE96}" type="datetimeFigureOut">
              <a:rPr lang="en-US" smtClean="0"/>
              <a:pPr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E37AE15-25F1-CA48-9D01-872E30C42FD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/>
                </a:solidFill>
              </a:rPr>
              <a:t>BLiP</a:t>
            </a:r>
            <a:r>
              <a:rPr lang="en-US" dirty="0" smtClean="0"/>
              <a:t>: A Peer-to-Peer Chat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Jeremy </a:t>
            </a:r>
            <a:r>
              <a:rPr lang="en-US" b="1" dirty="0" err="1" smtClean="0">
                <a:solidFill>
                  <a:srgbClr val="FA8716"/>
                </a:solidFill>
              </a:rPr>
              <a:t>B</a:t>
            </a:r>
            <a:r>
              <a:rPr lang="en-US" dirty="0" err="1" smtClean="0"/>
              <a:t>oissevain</a:t>
            </a:r>
            <a:endParaRPr lang="en-US" dirty="0" smtClean="0"/>
          </a:p>
          <a:p>
            <a:r>
              <a:rPr lang="en-US" dirty="0" smtClean="0"/>
              <a:t>Nile </a:t>
            </a:r>
            <a:r>
              <a:rPr lang="en-US" b="1" dirty="0" smtClean="0">
                <a:solidFill>
                  <a:srgbClr val="FA8716"/>
                </a:solidFill>
              </a:rPr>
              <a:t>Li</a:t>
            </a:r>
            <a:r>
              <a:rPr lang="en-US" dirty="0" smtClean="0"/>
              <a:t>vingston</a:t>
            </a:r>
          </a:p>
          <a:p>
            <a:r>
              <a:rPr lang="en-US" dirty="0" smtClean="0"/>
              <a:t>Nehemiah </a:t>
            </a:r>
            <a:r>
              <a:rPr lang="en-US" b="1" dirty="0" err="1" smtClean="0">
                <a:solidFill>
                  <a:srgbClr val="FA8716"/>
                </a:solidFill>
              </a:rPr>
              <a:t>P</a:t>
            </a:r>
            <a:r>
              <a:rPr lang="en-US" dirty="0" err="1" smtClean="0"/>
              <a:t>aramore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BLiP</a:t>
            </a:r>
            <a:r>
              <a:rPr lang="en-US" dirty="0" smtClean="0"/>
              <a:t> Session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en-US" b="1" dirty="0" smtClean="0"/>
              <a:t>A</a:t>
            </a:r>
            <a:r>
              <a:rPr lang="en-US" dirty="0" smtClean="0"/>
              <a:t> queries DHT to find address for receiver </a:t>
            </a:r>
            <a:r>
              <a:rPr lang="en-US" b="1" dirty="0" smtClean="0"/>
              <a:t>B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</a:t>
            </a:r>
            <a:r>
              <a:rPr lang="en-US" b="1" dirty="0" smtClean="0"/>
              <a:t> A </a:t>
            </a:r>
            <a:r>
              <a:rPr lang="en-US" dirty="0" smtClean="0"/>
              <a:t>sets up a direct, persistent TCP connection to </a:t>
            </a:r>
            <a:r>
              <a:rPr lang="en-US" b="1" dirty="0" smtClean="0"/>
              <a:t>B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 Trade username, public user keys and perform authentication</a:t>
            </a:r>
          </a:p>
          <a:p>
            <a:r>
              <a:rPr lang="en-US" dirty="0" smtClean="0"/>
              <a:t>4. On successful authentication, generate and trade public session keys</a:t>
            </a:r>
          </a:p>
          <a:p>
            <a:r>
              <a:rPr lang="en-US" dirty="0" smtClean="0"/>
              <a:t>5. For duration of chat, encrypt messages and send them to receiver</a:t>
            </a:r>
          </a:p>
          <a:p>
            <a:r>
              <a:rPr lang="en-US" dirty="0" smtClean="0"/>
              <a:t>6. To leave, simply send a teardown message and close the socket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Screen Shot 2014-05-13 at 11.39.00 A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0329" r="-20329"/>
          <a:stretch>
            <a:fillRect/>
          </a:stretch>
        </p:blipFill>
        <p:spPr>
          <a:xfrm>
            <a:off x="-1032630" y="1289749"/>
            <a:ext cx="11068039" cy="463318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chosen for quick prototyping and library availability</a:t>
            </a:r>
          </a:p>
          <a:p>
            <a:r>
              <a:rPr lang="en-US" dirty="0" smtClean="0"/>
              <a:t>GUI implemented using </a:t>
            </a:r>
            <a:r>
              <a:rPr lang="en-US" dirty="0" err="1" smtClean="0"/>
              <a:t>Tkinter</a:t>
            </a:r>
            <a:endParaRPr lang="en-US" dirty="0" smtClean="0"/>
          </a:p>
          <a:p>
            <a:r>
              <a:rPr lang="en-US" dirty="0" err="1" smtClean="0"/>
              <a:t>Peer.py</a:t>
            </a:r>
            <a:r>
              <a:rPr lang="en-US" dirty="0" smtClean="0"/>
              <a:t> stores most of the relevant state and implements important functions</a:t>
            </a:r>
          </a:p>
          <a:p>
            <a:r>
              <a:rPr lang="en-US" dirty="0" err="1" smtClean="0"/>
              <a:t>ServerThread.py</a:t>
            </a:r>
            <a:r>
              <a:rPr lang="en-US" dirty="0" smtClean="0"/>
              <a:t> runs in the background and accepts incoming TCP connections</a:t>
            </a:r>
          </a:p>
          <a:p>
            <a:r>
              <a:rPr lang="en-US" dirty="0" err="1" smtClean="0"/>
              <a:t>ChatThread.py</a:t>
            </a:r>
            <a:r>
              <a:rPr lang="en-US" dirty="0" smtClean="0"/>
              <a:t>: one created for every active chat session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Scalability concerns</a:t>
            </a:r>
          </a:p>
          <a:p>
            <a:pPr lvl="1"/>
            <a:r>
              <a:rPr lang="en-US" dirty="0" smtClean="0"/>
              <a:t>How many active connections can a peer handle at once?</a:t>
            </a:r>
          </a:p>
          <a:p>
            <a:pPr lvl="1"/>
            <a:r>
              <a:rPr lang="en-US" dirty="0" smtClean="0"/>
              <a:t>Malicious nodes (</a:t>
            </a:r>
            <a:r>
              <a:rPr lang="en-US" dirty="0" err="1" smtClean="0"/>
              <a:t>DDoS</a:t>
            </a:r>
            <a:r>
              <a:rPr lang="en-US" dirty="0" smtClean="0"/>
              <a:t>), abusing DHT lookups</a:t>
            </a:r>
          </a:p>
          <a:p>
            <a:pPr lvl="1"/>
            <a:r>
              <a:rPr lang="en-US" dirty="0" smtClean="0"/>
              <a:t>How does the performance of peers (measured in benchmark RT) vary with network size?</a:t>
            </a:r>
          </a:p>
          <a:p>
            <a:pPr lvl="2"/>
            <a:r>
              <a:rPr lang="en-US" dirty="0" smtClean="0"/>
              <a:t>Likely dependent on DHT properties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Peer-to-Peer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No single point of failure</a:t>
            </a:r>
          </a:p>
          <a:p>
            <a:pPr lvl="1"/>
            <a:r>
              <a:rPr lang="en-US" dirty="0" smtClean="0"/>
              <a:t>Can be highly scalable</a:t>
            </a:r>
          </a:p>
          <a:p>
            <a:pPr lvl="1"/>
            <a:r>
              <a:rPr lang="en-US" dirty="0" smtClean="0"/>
              <a:t>More suitable for anonymity</a:t>
            </a:r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No simple client/server model</a:t>
            </a:r>
          </a:p>
          <a:p>
            <a:pPr lvl="1"/>
            <a:r>
              <a:rPr lang="en-US" dirty="0" smtClean="0"/>
              <a:t>Must trust users to maintain state; no central backup</a:t>
            </a:r>
          </a:p>
          <a:p>
            <a:pPr lvl="1"/>
            <a:r>
              <a:rPr lang="en-US" dirty="0" smtClean="0"/>
              <a:t>Slow peers can cause latency issues, bottlenecks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Privacy</a:t>
            </a:r>
            <a:endParaRPr lang="en-US" dirty="0" smtClean="0"/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Scalabilit</a:t>
            </a:r>
            <a:r>
              <a:rPr lang="en-US" dirty="0" smtClean="0"/>
              <a:t>y</a:t>
            </a:r>
          </a:p>
          <a:p>
            <a:r>
              <a:rPr lang="en-US" dirty="0" smtClean="0"/>
              <a:t>Not interested </a:t>
            </a:r>
            <a:r>
              <a:rPr lang="en-US" smtClean="0"/>
              <a:t>in anonymity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Chat 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End-to-end textual communication</a:t>
            </a:r>
          </a:p>
          <a:p>
            <a:r>
              <a:rPr lang="en-US" dirty="0" smtClean="0"/>
              <a:t>Persistent list of friends</a:t>
            </a:r>
          </a:p>
          <a:p>
            <a:r>
              <a:rPr lang="en-US" dirty="0" smtClean="0"/>
              <a:t>Multiple concurrent active chats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I: Address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hash table (e.g. Chord)</a:t>
            </a:r>
          </a:p>
          <a:p>
            <a:r>
              <a:rPr lang="en-US" dirty="0" smtClean="0"/>
              <a:t>Stores (username, IP) pairs</a:t>
            </a:r>
          </a:p>
          <a:p>
            <a:r>
              <a:rPr lang="en-US" dirty="0" smtClean="0"/>
              <a:t>Peer adds own username-address mapping on joining the network</a:t>
            </a:r>
          </a:p>
          <a:p>
            <a:r>
              <a:rPr lang="en-US" dirty="0" smtClean="0"/>
              <a:t>To get an address for a username, just ask the </a:t>
            </a:r>
            <a:r>
              <a:rPr lang="en-US" dirty="0" smtClean="0"/>
              <a:t>DHT</a:t>
            </a:r>
          </a:p>
          <a:p>
            <a:r>
              <a:rPr lang="en-US" dirty="0" smtClean="0"/>
              <a:t>Chord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Kademlia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II: User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Challenge: no central certificate authority (CA)</a:t>
            </a:r>
          </a:p>
          <a:p>
            <a:r>
              <a:rPr lang="en-US" dirty="0" smtClean="0"/>
              <a:t>Solution: Have peers authenticate each 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“First Pass” Strategy: Polling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</a:t>
            </a:r>
            <a:r>
              <a:rPr lang="en-US" dirty="0" smtClean="0"/>
              <a:t> trying to authenticate identity of</a:t>
            </a:r>
            <a:r>
              <a:rPr lang="en-US" b="1" dirty="0" smtClean="0"/>
              <a:t> B</a:t>
            </a:r>
          </a:p>
          <a:p>
            <a:r>
              <a:rPr lang="en-US" dirty="0" smtClean="0"/>
              <a:t>Poll some number of peers and authenticate only if a majority authenticates</a:t>
            </a:r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Increased complexity</a:t>
            </a:r>
          </a:p>
          <a:p>
            <a:pPr lvl="1"/>
            <a:r>
              <a:rPr lang="en-US" dirty="0" smtClean="0"/>
              <a:t>More network traffic</a:t>
            </a:r>
          </a:p>
          <a:p>
            <a:pPr lvl="1"/>
            <a:r>
              <a:rPr lang="en-US" dirty="0" smtClean="0"/>
              <a:t>Requires critical mass of users on network; if too small, no majority exists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Simpler Strategy: End-to-End Persistent Trust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 username creation, generate (public </a:t>
            </a:r>
            <a:r>
              <a:rPr lang="en-US" i="1" dirty="0" smtClean="0"/>
              <a:t>user</a:t>
            </a:r>
            <a:r>
              <a:rPr lang="en-US" dirty="0" smtClean="0"/>
              <a:t> key, private </a:t>
            </a:r>
            <a:r>
              <a:rPr lang="en-US" i="1" dirty="0" smtClean="0"/>
              <a:t>user</a:t>
            </a:r>
            <a:r>
              <a:rPr lang="en-US" dirty="0" smtClean="0"/>
              <a:t> key)</a:t>
            </a:r>
          </a:p>
          <a:p>
            <a:r>
              <a:rPr lang="en-US" dirty="0" smtClean="0"/>
              <a:t>User is trusted to maintain and protect these keys</a:t>
            </a:r>
          </a:p>
          <a:p>
            <a:r>
              <a:rPr lang="en-US" dirty="0" smtClean="0"/>
              <a:t>On accepting a connection for the first time:</a:t>
            </a:r>
          </a:p>
          <a:p>
            <a:pPr lvl="1"/>
            <a:r>
              <a:rPr lang="en-US" dirty="0" smtClean="0"/>
              <a:t>Simply trust user’s identity, exchange public user keys</a:t>
            </a:r>
          </a:p>
          <a:p>
            <a:r>
              <a:rPr lang="en-US" dirty="0" smtClean="0"/>
              <a:t>On every subsequent connection to B:</a:t>
            </a:r>
          </a:p>
          <a:p>
            <a:pPr lvl="1"/>
            <a:r>
              <a:rPr lang="en-US" dirty="0" smtClean="0"/>
              <a:t>Compose a verifier string, V, and send it to B</a:t>
            </a:r>
          </a:p>
          <a:p>
            <a:pPr lvl="1"/>
            <a:r>
              <a:rPr lang="en-US" dirty="0" smtClean="0"/>
              <a:t>B hashes V (e.g. SHA-1), “signs” result with private key, and sends it back</a:t>
            </a:r>
          </a:p>
          <a:p>
            <a:pPr lvl="1"/>
            <a:r>
              <a:rPr lang="en-US" dirty="0" smtClean="0"/>
              <a:t>Verify B’s response with B’s public key. If match, then authenticate.</a:t>
            </a:r>
          </a:p>
          <a:p>
            <a:r>
              <a:rPr lang="en-US" dirty="0" smtClean="0"/>
              <a:t>Problem: duplicate usernames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III: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RSA</a:t>
            </a:r>
          </a:p>
          <a:p>
            <a:r>
              <a:rPr lang="en-US" dirty="0" smtClean="0"/>
              <a:t>Public/private </a:t>
            </a:r>
            <a:r>
              <a:rPr lang="en-US" dirty="0" err="1" smtClean="0"/>
              <a:t>k</a:t>
            </a:r>
            <a:r>
              <a:rPr lang="en-US" dirty="0" smtClean="0"/>
              <a:t>-bit keys</a:t>
            </a:r>
          </a:p>
          <a:p>
            <a:r>
              <a:rPr lang="en-US" dirty="0" smtClean="0"/>
              <a:t>Higher </a:t>
            </a:r>
            <a:r>
              <a:rPr lang="en-US" dirty="0" err="1" smtClean="0"/>
              <a:t>k</a:t>
            </a:r>
            <a:r>
              <a:rPr lang="en-US" dirty="0" smtClean="0"/>
              <a:t> </a:t>
            </a:r>
            <a:r>
              <a:rPr lang="en-US" dirty="0" err="1" smtClean="0">
                <a:sym typeface="Wingdings"/>
              </a:rPr>
              <a:t></a:t>
            </a:r>
            <a:r>
              <a:rPr lang="en-US" dirty="0" smtClean="0">
                <a:sym typeface="Wingdings"/>
              </a:rPr>
              <a:t> more secure</a:t>
            </a:r>
          </a:p>
          <a:p>
            <a:r>
              <a:rPr lang="en-US" i="1" dirty="0" smtClean="0">
                <a:sym typeface="Wingdings"/>
              </a:rPr>
              <a:t>Session</a:t>
            </a:r>
            <a:r>
              <a:rPr lang="en-US" dirty="0" smtClean="0">
                <a:sym typeface="Wingdings"/>
              </a:rPr>
              <a:t> keys</a:t>
            </a:r>
          </a:p>
          <a:p>
            <a:r>
              <a:rPr lang="en-US" dirty="0" smtClean="0">
                <a:sym typeface="Wingdings"/>
              </a:rPr>
              <a:t>After authentication, trade session keys, use for entire conversation</a:t>
            </a:r>
          </a:p>
          <a:p>
            <a:endParaRPr lang="en-US" dirty="0" smtClean="0">
              <a:sym typeface="Wingdings"/>
            </a:endParaRP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754</TotalTime>
  <Words>521</Words>
  <Application>Microsoft Macintosh PowerPoint</Application>
  <PresentationFormat>On-screen Show (4:3)</PresentationFormat>
  <Paragraphs>78</Paragraphs>
  <Slides>15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Expo</vt:lpstr>
      <vt:lpstr>BLiP: A Peer-to-Peer Chat System</vt:lpstr>
      <vt:lpstr>Peer-to-Peer Systems</vt:lpstr>
      <vt:lpstr>Design Goals</vt:lpstr>
      <vt:lpstr>Supported Chat Functionalities</vt:lpstr>
      <vt:lpstr>Problem I: Address Resolution</vt:lpstr>
      <vt:lpstr>Problem II: User Authentication</vt:lpstr>
      <vt:lpstr>“First Pass” Strategy: Polling</vt:lpstr>
      <vt:lpstr>A Simpler Strategy: End-to-End Persistent Trust </vt:lpstr>
      <vt:lpstr>Problem III: Privacy</vt:lpstr>
      <vt:lpstr>BLiP Session Outline</vt:lpstr>
      <vt:lpstr>Demonstration!</vt:lpstr>
      <vt:lpstr>Slide 12</vt:lpstr>
      <vt:lpstr>Implementation Details</vt:lpstr>
      <vt:lpstr>Evaluation Ideas</vt:lpstr>
      <vt:lpstr>Questions?</vt:lpstr>
    </vt:vector>
  </TitlesOfParts>
  <Company>Campbell High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Xchat: A Peer-to-Peer Chat System</dc:title>
  <dc:creator>Nile Livingston</dc:creator>
  <cp:lastModifiedBy>Nile Livingston</cp:lastModifiedBy>
  <cp:revision>8</cp:revision>
  <dcterms:created xsi:type="dcterms:W3CDTF">2014-05-13T15:15:40Z</dcterms:created>
  <dcterms:modified xsi:type="dcterms:W3CDTF">2014-05-13T15:49:47Z</dcterms:modified>
</cp:coreProperties>
</file>