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charts/chart4.xml" ContentType="application/vnd.openxmlformats-officedocument.drawingml.chart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charts/chart5.xml" ContentType="application/vnd.openxmlformats-officedocument.drawingml.chart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charts/chart6.xml" ContentType="application/vnd.openxmlformats-officedocument.drawingml.char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7.xml" ContentType="application/vnd.openxmlformats-officedocument.drawingml.char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charts/chart8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ile323:Desktop:AI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ile323:Desktop:AI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ile323:Desktop:AI%20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ile323:Desktop:AI%20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ile323:Desktop:AI%20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ile323:Desktop:AI%20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ile323:Desktop:AI%20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ile323:Desktop:AI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Random vs. Greedy</a:t>
            </a:r>
          </a:p>
        </c:rich>
      </c:tx>
      <c:layout/>
    </c:title>
    <c:plotArea>
      <c:layout/>
      <c:pieChart>
        <c:varyColors val="1"/>
        <c:ser>
          <c:idx val="0"/>
          <c:order val="0"/>
          <c:dLbls>
            <c:showPercent val="1"/>
          </c:dLbls>
          <c:cat>
            <c:strRef>
              <c:f>Sheet1!$A$1:$B$1</c:f>
              <c:strCache>
                <c:ptCount val="2"/>
                <c:pt idx="0">
                  <c:v>Random</c:v>
                </c:pt>
                <c:pt idx="1">
                  <c:v>Greedy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0.105</c:v>
                </c:pt>
                <c:pt idx="1">
                  <c:v>0.895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Random vs. Heuristic</a:t>
            </a:r>
          </a:p>
        </c:rich>
      </c:tx>
      <c:layout/>
    </c:title>
    <c:plotArea>
      <c:layout/>
      <c:pieChart>
        <c:varyColors val="1"/>
        <c:ser>
          <c:idx val="0"/>
          <c:order val="0"/>
          <c:dLbls>
            <c:showPercent val="1"/>
          </c:dLbls>
          <c:cat>
            <c:strRef>
              <c:f>Sheet1!$A$4:$B$4</c:f>
              <c:strCache>
                <c:ptCount val="2"/>
                <c:pt idx="0">
                  <c:v>Random</c:v>
                </c:pt>
                <c:pt idx="1">
                  <c:v>Heuristic</c:v>
                </c:pt>
              </c:strCache>
            </c:strRef>
          </c:cat>
          <c:val>
            <c:numRef>
              <c:f>Sheet1!$A$5:$B$5</c:f>
              <c:numCache>
                <c:formatCode>General</c:formatCode>
                <c:ptCount val="2"/>
                <c:pt idx="0">
                  <c:v>0.109</c:v>
                </c:pt>
                <c:pt idx="1">
                  <c:v>0.891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Greedy vs. Heuristic</a:t>
            </a:r>
          </a:p>
        </c:rich>
      </c:tx>
      <c:layout/>
    </c:title>
    <c:plotArea>
      <c:layout/>
      <c:pieChart>
        <c:varyColors val="1"/>
        <c:ser>
          <c:idx val="0"/>
          <c:order val="0"/>
          <c:dLbls>
            <c:showPercent val="1"/>
          </c:dLbls>
          <c:cat>
            <c:strRef>
              <c:f>Sheet1!$A$7:$C$7</c:f>
              <c:strCache>
                <c:ptCount val="3"/>
                <c:pt idx="0">
                  <c:v>Greedy</c:v>
                </c:pt>
                <c:pt idx="1">
                  <c:v>Heuristic</c:v>
                </c:pt>
                <c:pt idx="2">
                  <c:v>Draw</c:v>
                </c:pt>
              </c:strCache>
            </c:strRef>
          </c:cat>
          <c:val>
            <c:numRef>
              <c:f>Sheet1!$A$8:$C$8</c:f>
              <c:numCache>
                <c:formatCode>General</c:formatCode>
                <c:ptCount val="3"/>
                <c:pt idx="0">
                  <c:v>0.499</c:v>
                </c:pt>
                <c:pt idx="1">
                  <c:v>0.493</c:v>
                </c:pt>
                <c:pt idx="2">
                  <c:v>0.008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Median Number of Turns per Game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cat>
            <c:strRef>
              <c:f>Sheet1!$A$12:$C$12</c:f>
              <c:strCache>
                <c:ptCount val="3"/>
                <c:pt idx="0">
                  <c:v>Random vs. Greedy</c:v>
                </c:pt>
                <c:pt idx="1">
                  <c:v>Random vs. Heuristic</c:v>
                </c:pt>
                <c:pt idx="2">
                  <c:v>Greedy vs. Heuristic</c:v>
                </c:pt>
              </c:strCache>
            </c:strRef>
          </c:cat>
          <c:val>
            <c:numRef>
              <c:f>Sheet1!$A$13:$C$13</c:f>
              <c:numCache>
                <c:formatCode>General</c:formatCode>
                <c:ptCount val="3"/>
                <c:pt idx="0">
                  <c:v>97.5</c:v>
                </c:pt>
                <c:pt idx="1">
                  <c:v>98.0</c:v>
                </c:pt>
                <c:pt idx="2">
                  <c:v>77.0</c:v>
                </c:pt>
              </c:numCache>
            </c:numRef>
          </c:val>
        </c:ser>
        <c:axId val="225682424"/>
        <c:axId val="225675288"/>
      </c:barChart>
      <c:catAx>
        <c:axId val="2256824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Agents</a:t>
                </a:r>
              </a:p>
            </c:rich>
          </c:tx>
          <c:layout/>
        </c:title>
        <c:tickLblPos val="nextTo"/>
        <c:crossAx val="225675288"/>
        <c:crosses val="autoZero"/>
        <c:auto val="1"/>
        <c:lblAlgn val="ctr"/>
        <c:lblOffset val="100"/>
      </c:catAx>
      <c:valAx>
        <c:axId val="2256752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Median Number of Turns</a:t>
                </a:r>
              </a:p>
            </c:rich>
          </c:tx>
          <c:layout/>
        </c:title>
        <c:numFmt formatCode="General" sourceLinked="1"/>
        <c:tickLblPos val="nextTo"/>
        <c:crossAx val="2256824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Human vs. Random</a:t>
            </a:r>
          </a:p>
        </c:rich>
      </c:tx>
    </c:title>
    <c:plotArea>
      <c:layout/>
      <c:pieChart>
        <c:varyColors val="1"/>
        <c:ser>
          <c:idx val="0"/>
          <c:order val="0"/>
          <c:dLbls>
            <c:showPercent val="1"/>
          </c:dLbls>
          <c:cat>
            <c:strRef>
              <c:f>Sheet1!$A$50:$B$50</c:f>
              <c:strCache>
                <c:ptCount val="2"/>
                <c:pt idx="0">
                  <c:v>Human</c:v>
                </c:pt>
                <c:pt idx="1">
                  <c:v>Random</c:v>
                </c:pt>
              </c:strCache>
            </c:strRef>
          </c:cat>
          <c:val>
            <c:numRef>
              <c:f>Sheet1!$A$51:$B$51</c:f>
              <c:numCache>
                <c:formatCode>General</c:formatCode>
                <c:ptCount val="2"/>
                <c:pt idx="0">
                  <c:v>18.0</c:v>
                </c:pt>
                <c:pt idx="1">
                  <c:v>2.0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Human vs. Greedy</a:t>
            </a:r>
          </a:p>
        </c:rich>
      </c:tx>
    </c:title>
    <c:plotArea>
      <c:layout/>
      <c:pieChart>
        <c:varyColors val="1"/>
        <c:ser>
          <c:idx val="0"/>
          <c:order val="0"/>
          <c:dLbls>
            <c:showPercent val="1"/>
          </c:dLbls>
          <c:cat>
            <c:strRef>
              <c:f>Sheet1!$A$73:$B$73</c:f>
              <c:strCache>
                <c:ptCount val="2"/>
                <c:pt idx="0">
                  <c:v>Human</c:v>
                </c:pt>
                <c:pt idx="1">
                  <c:v>Greedy</c:v>
                </c:pt>
              </c:strCache>
            </c:strRef>
          </c:cat>
          <c:val>
            <c:numRef>
              <c:f>Sheet1!$A$74:$B$74</c:f>
              <c:numCache>
                <c:formatCode>General</c:formatCode>
                <c:ptCount val="2"/>
                <c:pt idx="0">
                  <c:v>7.0</c:v>
                </c:pt>
                <c:pt idx="1">
                  <c:v>13.0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Human vs. Heuristic</a:t>
            </a:r>
          </a:p>
        </c:rich>
      </c:tx>
    </c:title>
    <c:plotArea>
      <c:layout/>
      <c:pieChart>
        <c:varyColors val="1"/>
        <c:ser>
          <c:idx val="0"/>
          <c:order val="0"/>
          <c:dLbls>
            <c:showPercent val="1"/>
          </c:dLbls>
          <c:cat>
            <c:strRef>
              <c:f>Sheet1!$A$99:$B$99</c:f>
              <c:strCache>
                <c:ptCount val="2"/>
                <c:pt idx="0">
                  <c:v>Human</c:v>
                </c:pt>
                <c:pt idx="1">
                  <c:v>Heuristic</c:v>
                </c:pt>
              </c:strCache>
            </c:strRef>
          </c:cat>
          <c:val>
            <c:numRef>
              <c:f>Sheet1!$A$100:$B$100</c:f>
              <c:numCache>
                <c:formatCode>General</c:formatCode>
                <c:ptCount val="2"/>
                <c:pt idx="0">
                  <c:v>10.0</c:v>
                </c:pt>
                <c:pt idx="1">
                  <c:v>10.0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Median Number of Turns per Game</a:t>
            </a:r>
          </a:p>
        </c:rich>
      </c:tx>
    </c:title>
    <c:plotArea>
      <c:layout/>
      <c:barChart>
        <c:barDir val="col"/>
        <c:grouping val="clustered"/>
        <c:ser>
          <c:idx val="0"/>
          <c:order val="0"/>
          <c:cat>
            <c:strRef>
              <c:f>Sheet1!$A$113:$C$113</c:f>
              <c:strCache>
                <c:ptCount val="3"/>
                <c:pt idx="0">
                  <c:v>Human vs. Random</c:v>
                </c:pt>
                <c:pt idx="1">
                  <c:v>Human vs. Greedy</c:v>
                </c:pt>
                <c:pt idx="2">
                  <c:v>Human vs. Heuristic</c:v>
                </c:pt>
              </c:strCache>
            </c:strRef>
          </c:cat>
          <c:val>
            <c:numRef>
              <c:f>Sheet1!$A$114:$C$114</c:f>
              <c:numCache>
                <c:formatCode>General</c:formatCode>
                <c:ptCount val="3"/>
                <c:pt idx="0">
                  <c:v>90.5</c:v>
                </c:pt>
                <c:pt idx="1">
                  <c:v>81.0</c:v>
                </c:pt>
                <c:pt idx="2">
                  <c:v>81.0</c:v>
                </c:pt>
              </c:numCache>
            </c:numRef>
          </c:val>
        </c:ser>
        <c:axId val="225513096"/>
        <c:axId val="225505960"/>
      </c:barChart>
      <c:catAx>
        <c:axId val="2255130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Agents</a:t>
                </a:r>
              </a:p>
            </c:rich>
          </c:tx>
        </c:title>
        <c:tickLblPos val="nextTo"/>
        <c:crossAx val="225505960"/>
        <c:crosses val="autoZero"/>
        <c:auto val="1"/>
        <c:lblAlgn val="ctr"/>
        <c:lblOffset val="100"/>
      </c:catAx>
      <c:valAx>
        <c:axId val="225505960"/>
        <c:scaling>
          <c:orientation val="minMax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Mediant Number of Turns</a:t>
                </a:r>
              </a:p>
            </c:rich>
          </c:tx>
        </c:title>
        <c:numFmt formatCode="General" sourceLinked="1"/>
        <c:tickLblPos val="nextTo"/>
        <c:crossAx val="225513096"/>
        <c:crosses val="autoZero"/>
        <c:crossBetween val="between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97D8923-3A87-B84F-8B06-B788FFFA2E5F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F97D8923-3A87-B84F-8B06-B788FFFA2E5F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F29C236-4CBD-134D-8453-A5C5B0DC3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8923-3A87-B84F-8B06-B788FFFA2E5F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42D2-6EC0-47EE-B633-BA0A345679BF}" type="slidenum">
              <a:rPr/>
              <a:pPr/>
              <a:t>‹#›</a:t>
            </a:fld>
            <a:endParaRPr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8923-3A87-B84F-8B06-B788FFFA2E5F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236-4CBD-134D-8453-A5C5B0DC3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8923-3A87-B84F-8B06-B788FFFA2E5F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236-4CBD-134D-8453-A5C5B0DC3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8923-3A87-B84F-8B06-B788FFFA2E5F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236-4CBD-134D-8453-A5C5B0DC3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8923-3A87-B84F-8B06-B788FFFA2E5F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236-4CBD-134D-8453-A5C5B0DC3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97D8923-3A87-B84F-8B06-B788FFFA2E5F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97D8923-3A87-B84F-8B06-B788FFFA2E5F}" type="datetimeFigureOut">
              <a:rPr lang="en-US" smtClean="0"/>
              <a:pPr/>
              <a:t>12/9/13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8923-3A87-B84F-8B06-B788FFFA2E5F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236-4CBD-134D-8453-A5C5B0DC3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8923-3A87-B84F-8B06-B788FFFA2E5F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236-4CBD-134D-8453-A5C5B0DC3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8923-3A87-B84F-8B06-B788FFFA2E5F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236-4CBD-134D-8453-A5C5B0DC3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8923-3A87-B84F-8B06-B788FFFA2E5F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C236-4CBD-134D-8453-A5C5B0DC3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F97D8923-3A87-B84F-8B06-B788FFFA2E5F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F29C236-4CBD-134D-8453-A5C5B0DC3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97D8923-3A87-B84F-8B06-B788FFFA2E5F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F29C236-4CBD-134D-8453-A5C5B0DC3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Competitive Strategy in </a:t>
            </a:r>
            <a:r>
              <a:rPr lang="en-US" dirty="0" err="1" smtClean="0"/>
              <a:t>Scheisskopf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6346" y="5516164"/>
            <a:ext cx="6158899" cy="52582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Nile Livingston	</a:t>
            </a:r>
            <a:r>
              <a:rPr lang="en-US" sz="1800" dirty="0" err="1" smtClean="0"/>
              <a:t>Rohan</a:t>
            </a:r>
            <a:r>
              <a:rPr lang="en-US" sz="1800" dirty="0" smtClean="0"/>
              <a:t> </a:t>
            </a:r>
            <a:r>
              <a:rPr lang="en-US" sz="1800" dirty="0" err="1" smtClean="0"/>
              <a:t>Paranjpe</a:t>
            </a:r>
            <a:r>
              <a:rPr lang="en-US" sz="1800" dirty="0" smtClean="0"/>
              <a:t> 	Julian </a:t>
            </a:r>
            <a:r>
              <a:rPr lang="en-US" sz="1800" dirty="0" err="1" smtClean="0"/>
              <a:t>Drobetsky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Agent-Relative Assessment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779463" y="2091266"/>
          <a:ext cx="7141856" cy="4198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Agent-Relative Assessment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779463" y="1968111"/>
          <a:ext cx="7447096" cy="4468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Agent-Relative Assessment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779463" y="2057399"/>
          <a:ext cx="7078449" cy="4247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Human-Relative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vs. amateur-expert human</a:t>
            </a:r>
          </a:p>
          <a:p>
            <a:r>
              <a:rPr lang="en-US" dirty="0" smtClean="0"/>
              <a:t>20 games per agent</a:t>
            </a:r>
          </a:p>
          <a:p>
            <a:r>
              <a:rPr lang="en-US" dirty="0" smtClean="0"/>
              <a:t>Win rates and median number of turns computed.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Human-Relative Performance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779463" y="2057400"/>
          <a:ext cx="7285713" cy="4371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Human-Relative Performance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779463" y="2057400"/>
          <a:ext cx="7212723" cy="4327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Human-Relative Performance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779463" y="2057400"/>
          <a:ext cx="7095943" cy="4257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Human-Relative Performance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779463" y="2057400"/>
          <a:ext cx="7300310" cy="438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know if learning would have revealed some deeper strategy.</a:t>
            </a:r>
          </a:p>
          <a:p>
            <a:r>
              <a:rPr lang="en-US" dirty="0" smtClean="0"/>
              <a:t>Greedy may approximate optimal gameplay.</a:t>
            </a:r>
          </a:p>
          <a:p>
            <a:pPr lvl="1"/>
            <a:r>
              <a:rPr lang="en-US" dirty="0" err="1" smtClean="0"/>
              <a:t>HeuristicAgent</a:t>
            </a:r>
            <a:r>
              <a:rPr lang="en-US" dirty="0" smtClean="0"/>
              <a:t> doesn’t outperform </a:t>
            </a:r>
            <a:r>
              <a:rPr lang="en-US" dirty="0" err="1" smtClean="0"/>
              <a:t>GreedyAgent</a:t>
            </a:r>
            <a:endParaRPr lang="en-US" dirty="0" smtClean="0"/>
          </a:p>
          <a:p>
            <a:pPr lvl="1"/>
            <a:r>
              <a:rPr lang="en-US" dirty="0" smtClean="0"/>
              <a:t>Limited human trials imply that </a:t>
            </a:r>
            <a:r>
              <a:rPr lang="en-US" dirty="0" err="1" smtClean="0"/>
              <a:t>GreedyAgent</a:t>
            </a:r>
            <a:r>
              <a:rPr lang="en-US" dirty="0" smtClean="0"/>
              <a:t> is competitive.</a:t>
            </a:r>
          </a:p>
          <a:p>
            <a:r>
              <a:rPr lang="en-US" dirty="0" smtClean="0"/>
              <a:t>Future study:</a:t>
            </a:r>
          </a:p>
          <a:p>
            <a:pPr lvl="1"/>
            <a:r>
              <a:rPr lang="en-US" dirty="0" smtClean="0"/>
              <a:t>Learning implementation</a:t>
            </a:r>
          </a:p>
          <a:p>
            <a:pPr lvl="1"/>
            <a:r>
              <a:rPr lang="en-US" dirty="0" smtClean="0"/>
              <a:t>Extended human trials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Scheisskopf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Standard 52-card deck, 2 or more players.</a:t>
            </a:r>
          </a:p>
          <a:p>
            <a:r>
              <a:rPr lang="en-US" dirty="0" smtClean="0"/>
              <a:t>Goal: get rid of all cards.</a:t>
            </a:r>
          </a:p>
          <a:p>
            <a:r>
              <a:rPr lang="en-US" dirty="0" smtClean="0"/>
              <a:t>3 down cards, 3 up cards, 3 card hand</a:t>
            </a:r>
          </a:p>
          <a:p>
            <a:r>
              <a:rPr lang="en-US" dirty="0" smtClean="0"/>
              <a:t>Pregame phase: swap hand cards with up cards. First to play initiates turn-taking</a:t>
            </a:r>
          </a:p>
          <a:p>
            <a:r>
              <a:rPr lang="en-US" dirty="0" smtClean="0"/>
              <a:t>Must play cards of equal rank or higher on pile (except 7s)</a:t>
            </a:r>
          </a:p>
          <a:p>
            <a:r>
              <a:rPr lang="en-US" dirty="0" smtClean="0"/>
              <a:t>2s, 3s, 10s wild </a:t>
            </a:r>
          </a:p>
          <a:p>
            <a:pPr lvl="1"/>
            <a:r>
              <a:rPr lang="en-US" dirty="0" smtClean="0"/>
              <a:t>3s force pile pickup, 10s clear pile. Both skip opponent’s turn</a:t>
            </a:r>
          </a:p>
          <a:p>
            <a:r>
              <a:rPr lang="en-US" dirty="0" smtClean="0"/>
              <a:t>Precedence of play: hand, deck, up cards, down cards</a:t>
            </a:r>
          </a:p>
          <a:p>
            <a:r>
              <a:rPr lang="en-US" dirty="0" smtClean="0"/>
              <a:t>Game ends when player successfully plays all down cards.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Imperfect information</a:t>
            </a:r>
          </a:p>
          <a:p>
            <a:r>
              <a:rPr lang="en-US" dirty="0" smtClean="0"/>
              <a:t>Randomness</a:t>
            </a:r>
          </a:p>
          <a:p>
            <a:r>
              <a:rPr lang="en-US" dirty="0" smtClean="0"/>
              <a:t>Complexity of state-space</a:t>
            </a:r>
          </a:p>
          <a:p>
            <a:pPr lvl="1"/>
            <a:r>
              <a:rPr lang="en-US" dirty="0" smtClean="0"/>
              <a:t>Branching factor grows quickly with increasing hand size.</a:t>
            </a:r>
          </a:p>
          <a:p>
            <a:pPr lvl="1"/>
            <a:r>
              <a:rPr lang="en-US" dirty="0" smtClean="0"/>
              <a:t>Naïve state </a:t>
            </a:r>
            <a:r>
              <a:rPr lang="en-US" dirty="0" smtClean="0"/>
              <a:t>representation renders </a:t>
            </a:r>
            <a:r>
              <a:rPr lang="en-US" dirty="0" smtClean="0"/>
              <a:t>learning/</a:t>
            </a:r>
            <a:r>
              <a:rPr lang="en-US" dirty="0" err="1" smtClean="0"/>
              <a:t>minimax</a:t>
            </a:r>
            <a:r>
              <a:rPr lang="en-US" smtClean="0"/>
              <a:t> </a:t>
            </a:r>
            <a:r>
              <a:rPr lang="en-US" smtClean="0"/>
              <a:t>intractable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Game environment</a:t>
            </a:r>
          </a:p>
          <a:p>
            <a:pPr lvl="1"/>
            <a:r>
              <a:rPr lang="en-US" dirty="0" smtClean="0"/>
              <a:t>Simplifications: swapping, quick play after draw.</a:t>
            </a:r>
          </a:p>
          <a:p>
            <a:pPr lvl="1"/>
            <a:r>
              <a:rPr lang="en-US" dirty="0" smtClean="0"/>
              <a:t>Experimental setup for Agent-relative and Human-relative performance assessment.</a:t>
            </a:r>
          </a:p>
          <a:p>
            <a:r>
              <a:rPr lang="en-US" dirty="0" smtClean="0"/>
              <a:t>Agents: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Greedy</a:t>
            </a:r>
          </a:p>
          <a:p>
            <a:pPr lvl="1"/>
            <a:r>
              <a:rPr lang="en-US" dirty="0" smtClean="0"/>
              <a:t>Heuristic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Q-Learner</a:t>
            </a:r>
          </a:p>
          <a:p>
            <a:r>
              <a:rPr lang="en-US" dirty="0" smtClean="0"/>
              <a:t>Assessment of performance</a:t>
            </a:r>
          </a:p>
          <a:p>
            <a:pPr lvl="1"/>
            <a:r>
              <a:rPr lang="en-US" dirty="0" smtClean="0"/>
              <a:t>Agent-relative</a:t>
            </a:r>
          </a:p>
          <a:p>
            <a:pPr lvl="1"/>
            <a:r>
              <a:rPr lang="en-US" dirty="0" smtClean="0"/>
              <a:t>Human-relative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Swapping: selects swaps randomly. 50/50 chance of swapping vs. initiating play.</a:t>
            </a:r>
          </a:p>
          <a:p>
            <a:r>
              <a:rPr lang="en-US" dirty="0" smtClean="0"/>
              <a:t>Turn taking: randomly selects a playable rank and plays some random number of 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GreedyAgent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Swapping: Greedy swap algorithm. </a:t>
            </a:r>
          </a:p>
          <a:p>
            <a:pPr lvl="1"/>
            <a:r>
              <a:rPr lang="en-US" dirty="0" smtClean="0"/>
              <a:t>Value ordering: 3 &gt; 10 &gt; 2 &gt; A &gt; K &gt; … &gt; 4</a:t>
            </a:r>
          </a:p>
          <a:p>
            <a:pPr lvl="1"/>
            <a:r>
              <a:rPr lang="en-US" dirty="0" smtClean="0"/>
              <a:t>1. Identify the most valuable hand card </a:t>
            </a:r>
            <a:r>
              <a:rPr lang="en-US" i="1" dirty="0" err="1" smtClean="0"/>
              <a:t>h</a:t>
            </a:r>
            <a:r>
              <a:rPr lang="en-US" dirty="0" smtClean="0"/>
              <a:t> and least valuable up card </a:t>
            </a:r>
            <a:r>
              <a:rPr lang="en-US" i="1" dirty="0" err="1" smtClean="0"/>
              <a:t>u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2. If the </a:t>
            </a:r>
            <a:r>
              <a:rPr lang="en-US" i="1" dirty="0" err="1" smtClean="0"/>
              <a:t>h</a:t>
            </a:r>
            <a:r>
              <a:rPr lang="en-US" dirty="0" smtClean="0"/>
              <a:t> &gt; </a:t>
            </a:r>
            <a:r>
              <a:rPr lang="en-US" i="1" dirty="0" err="1" smtClean="0"/>
              <a:t>u</a:t>
            </a:r>
            <a:r>
              <a:rPr lang="en-US" dirty="0" smtClean="0"/>
              <a:t>, swap, go to step 1. </a:t>
            </a:r>
          </a:p>
          <a:p>
            <a:pPr lvl="1"/>
            <a:r>
              <a:rPr lang="en-US" dirty="0" smtClean="0"/>
              <a:t>3. Else, play according to turn-taking rule.</a:t>
            </a:r>
          </a:p>
          <a:p>
            <a:r>
              <a:rPr lang="en-US" dirty="0" smtClean="0"/>
              <a:t>Turn-taking: identify least “valuable” playable rank </a:t>
            </a:r>
            <a:r>
              <a:rPr lang="en-US" i="1" dirty="0" err="1" smtClean="0"/>
              <a:t>r</a:t>
            </a:r>
            <a:r>
              <a:rPr lang="en-US" dirty="0" smtClean="0"/>
              <a:t> and play as many of rank </a:t>
            </a:r>
            <a:r>
              <a:rPr lang="en-US" i="1" dirty="0" err="1" smtClean="0"/>
              <a:t>r</a:t>
            </a:r>
            <a:r>
              <a:rPr lang="en-US" dirty="0" smtClean="0"/>
              <a:t> as possible.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HeuristicAgent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Swapping: Greedy swap algorithm.</a:t>
            </a:r>
          </a:p>
          <a:p>
            <a:r>
              <a:rPr lang="en-US" dirty="0" smtClean="0"/>
              <a:t>Turn-taking: If heuristics applicable, apply heuristics. If not, play greedily.</a:t>
            </a:r>
          </a:p>
          <a:p>
            <a:r>
              <a:rPr lang="en-US" dirty="0" smtClean="0"/>
              <a:t>Heuristics:</a:t>
            </a:r>
          </a:p>
          <a:p>
            <a:pPr lvl="2"/>
            <a:r>
              <a:rPr lang="en-US" dirty="0" smtClean="0"/>
              <a:t>7s before 6s.</a:t>
            </a:r>
          </a:p>
          <a:p>
            <a:pPr lvl="2"/>
            <a:r>
              <a:rPr lang="en-US" dirty="0" smtClean="0"/>
              <a:t>Clear pile if its getting large.</a:t>
            </a:r>
          </a:p>
          <a:p>
            <a:pPr lvl="2"/>
            <a:r>
              <a:rPr lang="en-US" dirty="0" smtClean="0"/>
              <a:t>One at a time for wilds and face cards.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Agent-Relative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vs. Agent</a:t>
            </a:r>
          </a:p>
          <a:p>
            <a:r>
              <a:rPr lang="en-US" dirty="0" smtClean="0"/>
              <a:t>1000 games</a:t>
            </a:r>
          </a:p>
          <a:p>
            <a:r>
              <a:rPr lang="en-US" dirty="0" smtClean="0"/>
              <a:t>5000 turn limit (exceeding forces a draw)</a:t>
            </a:r>
          </a:p>
          <a:p>
            <a:r>
              <a:rPr lang="en-US" dirty="0" smtClean="0"/>
              <a:t>Win rate and median number of turns recorded.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Agent-Relative Assessment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779463" y="2091265"/>
          <a:ext cx="7306646" cy="4291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FFFFFF"/>
      </a:dk1>
      <a:lt1>
        <a:srgbClr val="103154"/>
      </a:lt1>
      <a:dk2>
        <a:srgbClr val="0096FF"/>
      </a:dk2>
      <a:lt2>
        <a:srgbClr val="87FD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575</TotalTime>
  <Words>529</Words>
  <Application>Microsoft Macintosh PowerPoint</Application>
  <PresentationFormat>On-screen Show (4:3)</PresentationFormat>
  <Paragraphs>85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Pixel</vt:lpstr>
      <vt:lpstr>Defining a Competitive Strategy in Scheisskopf</vt:lpstr>
      <vt:lpstr>Scheisskopf</vt:lpstr>
      <vt:lpstr>Challenges</vt:lpstr>
      <vt:lpstr>Our Goals</vt:lpstr>
      <vt:lpstr>RandomAgent</vt:lpstr>
      <vt:lpstr>GreedyAgent</vt:lpstr>
      <vt:lpstr>HeuristicAgent</vt:lpstr>
      <vt:lpstr>Agent-Relative Assessment</vt:lpstr>
      <vt:lpstr>Agent-Relative Assessment</vt:lpstr>
      <vt:lpstr>Agent-Relative Assessment</vt:lpstr>
      <vt:lpstr>Agent-Relative Assessment</vt:lpstr>
      <vt:lpstr>Agent-Relative Assessment</vt:lpstr>
      <vt:lpstr>Human-Relative Assessment</vt:lpstr>
      <vt:lpstr>Human-Relative Performance</vt:lpstr>
      <vt:lpstr>Human-Relative Performance</vt:lpstr>
      <vt:lpstr>Human-Relative Performance</vt:lpstr>
      <vt:lpstr>Human-Relative Performance</vt:lpstr>
      <vt:lpstr>Conclusions</vt:lpstr>
      <vt:lpstr>Questions?</vt:lpstr>
    </vt:vector>
  </TitlesOfParts>
  <Company>Campbell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a Competitive Strategy in Scheisskopf</dc:title>
  <dc:creator>Nile Livingston</dc:creator>
  <cp:lastModifiedBy>Nile Livingston</cp:lastModifiedBy>
  <cp:revision>41</cp:revision>
  <dcterms:created xsi:type="dcterms:W3CDTF">2013-12-09T15:11:51Z</dcterms:created>
  <dcterms:modified xsi:type="dcterms:W3CDTF">2013-12-09T15:12:59Z</dcterms:modified>
</cp:coreProperties>
</file>