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ilenso.com/talk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Nilenso_Logo_Secondary_Black.jpg" descr="Nilenso_Logo_Secondary_Black.jpg"/>
          <p:cNvPicPr>
            <a:picLocks noChangeAspect="1"/>
          </p:cNvPicPr>
          <p:nvPr/>
        </p:nvPicPr>
        <p:blipFill>
          <a:blip r:embed="rId2">
            <a:extLst/>
          </a:blip>
          <a:stretch>
            <a:fillRect/>
          </a:stretch>
        </p:blipFill>
        <p:spPr>
          <a:xfrm>
            <a:off x="-163544" y="-92669"/>
            <a:ext cx="24711088" cy="13901338"/>
          </a:xfrm>
          <a:prstGeom prst="rect">
            <a:avLst/>
          </a:prstGeom>
          <a:ln w="12700">
            <a:miter lim="400000"/>
          </a:ln>
        </p:spPr>
      </p:pic>
      <p:sp>
        <p:nvSpPr>
          <p:cNvPr id="120" name="Presentation Title Goes Here"/>
          <p:cNvSpPr txBox="1"/>
          <p:nvPr/>
        </p:nvSpPr>
        <p:spPr>
          <a:xfrm>
            <a:off x="9437776" y="10172699"/>
            <a:ext cx="550844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useo Sans 500"/>
                <a:ea typeface="Museo Sans 500"/>
                <a:cs typeface="Museo Sans 500"/>
                <a:sym typeface="Museo Sans 500"/>
              </a:defRPr>
            </a:lvl1pPr>
          </a:lstStyle>
          <a:p>
            <a:pPr/>
            <a:r>
              <a:t>Presentation Title Goes Here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Nilenso_Logo_Primary.jpg" descr="Nilenso_Logo_Primary.jpg"/>
          <p:cNvPicPr>
            <a:picLocks noChangeAspect="1"/>
          </p:cNvPicPr>
          <p:nvPr/>
        </p:nvPicPr>
        <p:blipFill>
          <a:blip r:embed="rId2">
            <a:extLst/>
          </a:blip>
          <a:stretch>
            <a:fillRect/>
          </a:stretch>
        </p:blipFill>
        <p:spPr>
          <a:xfrm>
            <a:off x="1185" y="0"/>
            <a:ext cx="24381630" cy="13716000"/>
          </a:xfrm>
          <a:prstGeom prst="rect">
            <a:avLst/>
          </a:prstGeom>
          <a:ln w="12700">
            <a:miter lim="400000"/>
          </a:ln>
        </p:spPr>
      </p:pic>
      <p:sp>
        <p:nvSpPr>
          <p:cNvPr id="123" name="Presentation Title Goes Here"/>
          <p:cNvSpPr txBox="1"/>
          <p:nvPr/>
        </p:nvSpPr>
        <p:spPr>
          <a:xfrm>
            <a:off x="9437776" y="10172699"/>
            <a:ext cx="550844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latin typeface="Museo Sans 500"/>
                <a:ea typeface="Museo Sans 500"/>
                <a:cs typeface="Museo Sans 500"/>
                <a:sym typeface="Museo Sans 500"/>
              </a:defRPr>
            </a:lvl1pPr>
          </a:lstStyle>
          <a:p>
            <a:pPr/>
            <a:r>
              <a:t>Presentation Title Goes Here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26"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27" name="Sample Introduction Page"/>
          <p:cNvSpPr txBox="1"/>
          <p:nvPr/>
        </p:nvSpPr>
        <p:spPr>
          <a:xfrm>
            <a:off x="3788016" y="2053166"/>
            <a:ext cx="6570575"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200">
                <a:latin typeface="Museo Sans 300"/>
                <a:ea typeface="Museo Sans 300"/>
                <a:cs typeface="Museo Sans 300"/>
                <a:sym typeface="Museo Sans 300"/>
              </a:defRPr>
            </a:lvl1pPr>
          </a:lstStyle>
          <a:p>
            <a:pPr/>
            <a:r>
              <a:t>Sample Introduction Page </a:t>
            </a:r>
          </a:p>
        </p:txBody>
      </p:sp>
      <p:sp>
        <p:nvSpPr>
          <p:cNvPr id="128" name="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3797300" y="3731683"/>
            <a:ext cx="10718540"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lvl1pPr>
          </a:lstStyle>
          <a:p>
            <a:pPr/>
            <a:r>
              <a:t>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29"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0"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1" name="You can read about our recent projects here:…"/>
          <p:cNvSpPr txBox="1"/>
          <p:nvPr/>
        </p:nvSpPr>
        <p:spPr>
          <a:xfrm>
            <a:off x="16581966" y="3456093"/>
            <a:ext cx="5056457" cy="71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You can read about our recent projects here:</a:t>
            </a:r>
          </a:p>
          <a:p>
            <a:pPr algn="l" defTabSz="457200">
              <a:lnSpc>
                <a:spcPct val="120000"/>
              </a:lnSpc>
              <a:defRPr b="0" sz="1800" u="sng">
                <a:ln w="0" cap="flat">
                  <a:solidFill>
                    <a:srgbClr val="EC568C"/>
                  </a:solidFill>
                  <a:prstDash val="solid"/>
                  <a:miter lim="400000"/>
                </a:ln>
                <a:solidFill>
                  <a:srgbClr val="EC568C"/>
                </a:solidFill>
                <a:latin typeface="Museo Sans 300"/>
                <a:ea typeface="Museo Sans 300"/>
                <a:cs typeface="Museo Sans 300"/>
                <a:sym typeface="Museo Sans 300"/>
              </a:defRPr>
            </a:pPr>
            <a:r>
              <a:t>www.nilenso.com/work</a:t>
            </a:r>
          </a:p>
        </p:txBody>
      </p:sp>
      <p:sp>
        <p:nvSpPr>
          <p:cNvPr id="132" name="Our developers speak regularly at conferences and talks that were recorded over the years. You can find them here:…"/>
          <p:cNvSpPr txBox="1"/>
          <p:nvPr/>
        </p:nvSpPr>
        <p:spPr>
          <a:xfrm>
            <a:off x="16581966" y="4585546"/>
            <a:ext cx="5056457" cy="1386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Our developers speak regularly at conferences and talks that were recorded over the years. You can find them here:</a:t>
            </a:r>
          </a:p>
          <a:p>
            <a:pPr algn="l" defTabSz="457200">
              <a:lnSpc>
                <a:spcPct val="120000"/>
              </a:lnSpc>
              <a:defRPr b="0" sz="1800">
                <a:solidFill>
                  <a:srgbClr val="EC568C"/>
                </a:solidFill>
                <a:latin typeface="Museo Sans 300"/>
                <a:ea typeface="Museo Sans 300"/>
                <a:cs typeface="Museo Sans 300"/>
                <a:sym typeface="Museo Sans 300"/>
              </a:defRPr>
            </a:pPr>
            <a:r>
              <a:rPr u="sng">
                <a:hlinkClick r:id="rId2" invalidUrl="" action="" tgtFrame="" tooltip="" history="1" highlightClick="0" endSnd="0"/>
              </a:rPr>
              <a:t>www.nilenso.com/talks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35"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36" name="Continuation Page.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p:cNvSpPr txBox="1"/>
          <p:nvPr/>
        </p:nvSpPr>
        <p:spPr>
          <a:xfrm>
            <a:off x="3784600" y="3736762"/>
            <a:ext cx="10718540" cy="7063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r>
              <a:rPr sz="2400"/>
              <a:t>Continuation Page.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a:t>
            </a:r>
            <a:br/>
          </a:p>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p>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r>
              <a:t>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37"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8"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9" name="Bullet or numbered lists could look like this…"/>
          <p:cNvSpPr txBox="1"/>
          <p:nvPr/>
        </p:nvSpPr>
        <p:spPr>
          <a:xfrm>
            <a:off x="17208760" y="3731683"/>
            <a:ext cx="6120880" cy="295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Bullet or numbered lists could look like this</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Lorem Ipsum dolor sit amen</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Consectetur adipscing elit</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Sed do </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Temport incididunt ut labore</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EC568C"/>
                </a:solidFill>
                <a:latin typeface="Museo Sans 300"/>
                <a:ea typeface="Museo Sans 300"/>
                <a:cs typeface="Museo Sans 300"/>
                <a:sym typeface="Museo Sans 300"/>
              </a:defRPr>
            </a:pPr>
            <a:r>
              <a:t>Ut etnim ad minim veniam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42"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43" name="Sample Project Page"/>
          <p:cNvSpPr txBox="1"/>
          <p:nvPr/>
        </p:nvSpPr>
        <p:spPr>
          <a:xfrm>
            <a:off x="3788016" y="3001433"/>
            <a:ext cx="526801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200">
                <a:latin typeface="Museo Sans 300"/>
                <a:ea typeface="Museo Sans 300"/>
                <a:cs typeface="Museo Sans 300"/>
                <a:sym typeface="Museo Sans 300"/>
              </a:defRPr>
            </a:lvl1pPr>
          </a:lstStyle>
          <a:p>
            <a:pPr/>
            <a:r>
              <a:t>Sample Project Page </a:t>
            </a:r>
          </a:p>
        </p:txBody>
      </p:sp>
      <p:sp>
        <p:nvSpPr>
          <p:cNvPr id="144" name="Gojek is the uber + swiggy + dunzo + grofers of south-east Asia. It is operational in 4 countries, and impacts 10s of millions of customers, millions of drivers, and half a million merchants/restaurants."/>
          <p:cNvSpPr txBox="1"/>
          <p:nvPr/>
        </p:nvSpPr>
        <p:spPr>
          <a:xfrm>
            <a:off x="3797300" y="4677833"/>
            <a:ext cx="10718540"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200"/>
              </a:lnSpc>
              <a:defRPr b="0" sz="2400">
                <a:ln w="0" cap="flat">
                  <a:solidFill>
                    <a:srgbClr val="000000"/>
                  </a:solidFill>
                  <a:prstDash val="solid"/>
                  <a:miter lim="400000"/>
                </a:ln>
                <a:latin typeface="Museo Sans 300"/>
                <a:ea typeface="Museo Sans 300"/>
                <a:cs typeface="Museo Sans 300"/>
                <a:sym typeface="Museo Sans 300"/>
              </a:defRPr>
            </a:lvl1pPr>
          </a:lstStyle>
          <a:p>
            <a:pPr/>
            <a:r>
              <a:t>Gojek is the uber + swiggy + dunzo + grofers of south-east Asia. It is operational in 4 countries, and impacts 10s of millions of customers, millions of drivers, and half a million merchants/restaurants. </a:t>
            </a:r>
          </a:p>
        </p:txBody>
      </p:sp>
      <p:sp>
        <p:nvSpPr>
          <p:cNvPr id="145"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6"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7" name="Rewrote, and architected their central driver allocation system in a few months, with a generative testing suite.…"/>
          <p:cNvSpPr txBox="1"/>
          <p:nvPr/>
        </p:nvSpPr>
        <p:spPr>
          <a:xfrm>
            <a:off x="16581966" y="3714750"/>
            <a:ext cx="6732989" cy="613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Rewrote, and architected their central driver allocation system in a few months, with a generative testing suite.</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Brought Clojure expertise to Gojek, trained multiple teams in Clojure, and continue to advise on language semantics.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Led, and supervised teams and product initiatives from the technical front, while working with product, business, ops, design, research, and data-science teams.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Established processes and practices around designing architectures, project management, and tech debt management.</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Engineered large scale, low-latency, stateful systems, and data pipelines for ML runtimes.</a:t>
            </a:r>
          </a:p>
        </p:txBody>
      </p:sp>
      <p:sp>
        <p:nvSpPr>
          <p:cNvPr id="148" name="We have been working with Gojek since 2015, and on multiple products:…"/>
          <p:cNvSpPr txBox="1"/>
          <p:nvPr/>
        </p:nvSpPr>
        <p:spPr>
          <a:xfrm>
            <a:off x="3797299" y="6552141"/>
            <a:ext cx="10718541"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2100">
                <a:ln w="0" cap="flat">
                  <a:solidFill>
                    <a:srgbClr val="000000"/>
                  </a:solidFill>
                  <a:prstDash val="solid"/>
                  <a:miter lim="400000"/>
                </a:ln>
                <a:latin typeface="Museo Sans 300"/>
                <a:ea typeface="Museo Sans 300"/>
                <a:cs typeface="Museo Sans 300"/>
                <a:sym typeface="Museo Sans 300"/>
              </a:defRPr>
            </a:pPr>
            <a:r>
              <a:t>We have been working with Gojek since 2015, and on multiple products: </a:t>
            </a:r>
          </a:p>
          <a:p>
            <a:pPr algn="l" defTabSz="457200">
              <a:lnSpc>
                <a:spcPts val="3900"/>
              </a:lnSpc>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Allocation / match-making, and pooling</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Food, and transport CMS, and OMS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Pricing</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Experimentation, notiﬁcations, and bundles</a:t>
            </a:r>
          </a:p>
        </p:txBody>
      </p:sp>
      <p:sp>
        <p:nvSpPr>
          <p:cNvPr id="149" name="Talks…"/>
          <p:cNvSpPr txBox="1"/>
          <p:nvPr/>
        </p:nvSpPr>
        <p:spPr>
          <a:xfrm>
            <a:off x="3792193" y="9838219"/>
            <a:ext cx="5056457" cy="2113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Talks</a:t>
            </a:r>
          </a:p>
          <a:p>
            <a:pPr algn="l" defTabSz="457200">
              <a:lnSpc>
                <a:spcPts val="3500"/>
              </a:lnSpc>
              <a:defRPr b="0" sz="1800">
                <a:ln w="0" cap="flat">
                  <a:solidFill>
                    <a:srgbClr val="000000"/>
                  </a:solidFill>
                  <a:prstDash val="solid"/>
                  <a:miter lim="400000"/>
                </a:ln>
                <a:solidFill>
                  <a:srgbClr val="EC568C"/>
                </a:solidFill>
                <a:latin typeface="Museo Sans 300"/>
                <a:ea typeface="Museo Sans 300"/>
                <a:cs typeface="Museo Sans 300"/>
                <a:sym typeface="Museo Sans 300"/>
              </a:defRPr>
            </a:pPr>
            <a:r>
              <a:t>EuroClojure</a:t>
            </a:r>
          </a:p>
          <a:p>
            <a:pPr algn="l" defTabSz="457200">
              <a:lnSpc>
                <a:spcPts val="3500"/>
              </a:lnSpc>
              <a:defRPr b="0" sz="1800">
                <a:ln w="0" cap="flat">
                  <a:solidFill>
                    <a:srgbClr val="EC568C"/>
                  </a:solidFill>
                  <a:prstDash val="solid"/>
                  <a:miter lim="400000"/>
                </a:ln>
                <a:solidFill>
                  <a:srgbClr val="EC568C"/>
                </a:solidFill>
                <a:latin typeface="Museo Sans 300"/>
                <a:ea typeface="Museo Sans 300"/>
                <a:cs typeface="Museo Sans 300"/>
                <a:sym typeface="Museo Sans 300"/>
              </a:defRPr>
            </a:pPr>
            <a:r>
              <a:rPr u="sng"/>
              <a:t>Moving people with Clojure</a:t>
            </a:r>
            <a:endParaRPr u="sng"/>
          </a:p>
          <a:p>
            <a:pPr algn="l" defTabSz="457200">
              <a:lnSpc>
                <a:spcPts val="3500"/>
              </a:lnSpc>
              <a:defRPr b="0" sz="1800">
                <a:ln w="0" cap="flat">
                  <a:solidFill>
                    <a:srgbClr val="EC568C"/>
                  </a:solidFill>
                  <a:prstDash val="solid"/>
                  <a:miter lim="400000"/>
                </a:ln>
                <a:solidFill>
                  <a:srgbClr val="EC568C"/>
                </a:solidFill>
                <a:latin typeface="Museo Sans 300"/>
                <a:ea typeface="Museo Sans 300"/>
                <a:cs typeface="Museo Sans 300"/>
                <a:sym typeface="Museo Sans 300"/>
              </a:defRPr>
            </a:pPr>
            <a:endParaRPr u="sng"/>
          </a:p>
          <a:p>
            <a:pPr algn="l" defTabSz="457200">
              <a:lnSpc>
                <a:spcPts val="3500"/>
              </a:lnSpc>
              <a:defRPr b="0" sz="1800">
                <a:ln w="0" cap="flat">
                  <a:solidFill>
                    <a:srgbClr val="000000"/>
                  </a:solidFill>
                  <a:prstDash val="solid"/>
                  <a:miter lim="400000"/>
                </a:ln>
                <a:solidFill>
                  <a:srgbClr val="EC568C"/>
                </a:solidFill>
                <a:latin typeface="Museo Sans 300"/>
                <a:ea typeface="Museo Sans 300"/>
                <a:cs typeface="Museo Sans 300"/>
                <a:sym typeface="Museo Sans 300"/>
              </a:defRPr>
            </a:pPr>
            <a:r>
              <a:t>ClojureD</a:t>
            </a:r>
          </a:p>
          <a:p>
            <a:pPr algn="l" defTabSz="457200">
              <a:lnSpc>
                <a:spcPts val="3500"/>
              </a:lnSpc>
              <a:defRPr b="0" sz="1800">
                <a:ln w="0" cap="flat">
                  <a:solidFill>
                    <a:srgbClr val="EC568C"/>
                  </a:solidFill>
                  <a:prstDash val="solid"/>
                  <a:miter lim="400000"/>
                </a:ln>
                <a:solidFill>
                  <a:srgbClr val="EC568C"/>
                </a:solidFill>
                <a:latin typeface="Museo Sans 300"/>
                <a:ea typeface="Museo Sans 300"/>
                <a:cs typeface="Museo Sans 300"/>
                <a:sym typeface="Museo Sans 300"/>
              </a:defRPr>
            </a:pPr>
            <a:r>
              <a:rPr u="sng"/>
              <a:t>Reducing Accretion in Monoliths</a:t>
            </a:r>
            <a:endParaRPr u="sng"/>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52"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53" name="work"/>
          <p:cNvSpPr txBox="1"/>
          <p:nvPr/>
        </p:nvSpPr>
        <p:spPr>
          <a:xfrm>
            <a:off x="1231083" y="5848349"/>
            <a:ext cx="2157985"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w</a:t>
            </a:r>
            <a:r>
              <a:rPr>
                <a:solidFill>
                  <a:srgbClr val="EC568C"/>
                </a:solidFill>
              </a:rPr>
              <a:t>o</a:t>
            </a:r>
            <a:r>
              <a:t>rk</a:t>
            </a:r>
          </a:p>
        </p:txBody>
      </p:sp>
      <p:sp>
        <p:nvSpPr>
          <p:cNvPr id="154"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5" name="a selection of recent projects"/>
          <p:cNvSpPr txBox="1"/>
          <p:nvPr/>
        </p:nvSpPr>
        <p:spPr>
          <a:xfrm>
            <a:off x="7790434" y="5848350"/>
            <a:ext cx="1552559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a selection of recent projects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58"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59" name="process"/>
          <p:cNvSpPr txBox="1"/>
          <p:nvPr/>
        </p:nvSpPr>
        <p:spPr>
          <a:xfrm>
            <a:off x="1248016" y="5848350"/>
            <a:ext cx="3312872"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pr</a:t>
            </a:r>
            <a:r>
              <a:rPr>
                <a:solidFill>
                  <a:srgbClr val="EC568C"/>
                </a:solidFill>
              </a:rPr>
              <a:t>o</a:t>
            </a:r>
            <a:r>
              <a:t>cess</a:t>
            </a:r>
          </a:p>
        </p:txBody>
      </p:sp>
      <p:sp>
        <p:nvSpPr>
          <p:cNvPr id="160"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1" name="methods, project management, stack"/>
          <p:cNvSpPr txBox="1"/>
          <p:nvPr/>
        </p:nvSpPr>
        <p:spPr>
          <a:xfrm>
            <a:off x="7790434" y="5848350"/>
            <a:ext cx="1552559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methods, project management, stack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64"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EB4F84"/>
                </a:solidFill>
              </a:rPr>
              <a:t>o</a:t>
            </a:r>
            <a:r>
              <a:t>.com</a:t>
            </a:r>
          </a:p>
        </p:txBody>
      </p:sp>
      <p:sp>
        <p:nvSpPr>
          <p:cNvPr id="165" name="collaboration"/>
          <p:cNvSpPr txBox="1"/>
          <p:nvPr/>
        </p:nvSpPr>
        <p:spPr>
          <a:xfrm>
            <a:off x="1264949" y="5848350"/>
            <a:ext cx="5533036"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c</a:t>
            </a:r>
            <a:r>
              <a:rPr>
                <a:solidFill>
                  <a:srgbClr val="EC568C"/>
                </a:solidFill>
              </a:rPr>
              <a:t>o</a:t>
            </a:r>
            <a:r>
              <a:t>llaboration</a:t>
            </a:r>
          </a:p>
        </p:txBody>
      </p:sp>
      <p:sp>
        <p:nvSpPr>
          <p:cNvPr id="166"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7" name="modes of engagement, structure"/>
          <p:cNvSpPr txBox="1"/>
          <p:nvPr/>
        </p:nvSpPr>
        <p:spPr>
          <a:xfrm>
            <a:off x="7788850" y="5848350"/>
            <a:ext cx="1552463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modes of engagement, structure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568C"/>
        </a:solidFill>
      </p:bgPr>
    </p:bg>
    <p:spTree>
      <p:nvGrpSpPr>
        <p:cNvPr id="1" name=""/>
        <p:cNvGrpSpPr/>
        <p:nvPr/>
      </p:nvGrpSpPr>
      <p:grpSpPr>
        <a:xfrm>
          <a:off x="0" y="0"/>
          <a:ext cx="0" cy="0"/>
          <a:chOff x="0" y="0"/>
          <a:chExt cx="0" cy="0"/>
        </a:xfrm>
      </p:grpSpPr>
      <p:sp>
        <p:nvSpPr>
          <p:cNvPr id="169" name="If you have any questions, please feel free to drop us at email at business@nilenso.com"/>
          <p:cNvSpPr txBox="1"/>
          <p:nvPr/>
        </p:nvSpPr>
        <p:spPr>
          <a:xfrm>
            <a:off x="7788850" y="5892800"/>
            <a:ext cx="1552463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6000">
                <a:solidFill>
                  <a:srgbClr val="FFFFFF"/>
                </a:solidFill>
                <a:latin typeface="Museo Sans 100"/>
                <a:ea typeface="Museo Sans 100"/>
                <a:cs typeface="Museo Sans 100"/>
                <a:sym typeface="Museo Sans 100"/>
              </a:defRPr>
            </a:pPr>
            <a:r>
              <a:t>If you have any questions, please feel free to drop us at email at </a:t>
            </a:r>
            <a:r>
              <a:rPr u="sng"/>
              <a:t>business@nilenso.com</a:t>
            </a:r>
          </a:p>
        </p:txBody>
      </p:sp>
      <p:sp>
        <p:nvSpPr>
          <p:cNvPr id="170" name="thank you"/>
          <p:cNvSpPr txBox="1"/>
          <p:nvPr/>
        </p:nvSpPr>
        <p:spPr>
          <a:xfrm>
            <a:off x="1264949" y="5848350"/>
            <a:ext cx="4179724"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thank y</a:t>
            </a:r>
            <a:r>
              <a:rPr>
                <a:solidFill>
                  <a:srgbClr val="FFFFFF"/>
                </a:solidFill>
              </a:rPr>
              <a:t>o</a:t>
            </a:r>
            <a:r>
              <a:t>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