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6264467"/>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4200" y="-38100"/>
            <a:ext cx="18135600" cy="12096698"/>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7950200" y="1104900"/>
            <a:ext cx="17259302" cy="11506201"/>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681340" y="7035800"/>
            <a:ext cx="8396678" cy="5600700"/>
          </a:xfrm>
          <a:prstGeom prst="rect">
            <a:avLst/>
          </a:prstGeom>
        </p:spPr>
        <p:txBody>
          <a:bodyPr lIns="91439" tIns="45719" rIns="91439" bIns="45719" anchor="t">
            <a:noAutofit/>
          </a:bodyPr>
          <a:lstStyle/>
          <a:p>
            <a:pPr/>
          </a:p>
        </p:txBody>
      </p:sp>
      <p:sp>
        <p:nvSpPr>
          <p:cNvPr id="84" name="Image"/>
          <p:cNvSpPr/>
          <p:nvPr>
            <p:ph type="pic" sz="quarter" idx="14"/>
          </p:nvPr>
        </p:nvSpPr>
        <p:spPr>
          <a:xfrm>
            <a:off x="15290800" y="1130300"/>
            <a:ext cx="8331200" cy="5554134"/>
          </a:xfrm>
          <a:prstGeom prst="rect">
            <a:avLst/>
          </a:prstGeom>
        </p:spPr>
        <p:txBody>
          <a:bodyPr lIns="91439" tIns="45719" rIns="91439" bIns="45719" anchor="t">
            <a:noAutofit/>
          </a:bodyPr>
          <a:lstStyle/>
          <a:p>
            <a:pPr/>
          </a:p>
        </p:txBody>
      </p:sp>
      <p:sp>
        <p:nvSpPr>
          <p:cNvPr id="85" name="Image"/>
          <p:cNvSpPr/>
          <p:nvPr>
            <p:ph type="pic" idx="15"/>
          </p:nvPr>
        </p:nvSpPr>
        <p:spPr>
          <a:xfrm>
            <a:off x="-3048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nilenso.com/talks"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9" name="Nilenso_Logo_Secondary_Black.jpg" descr="Nilenso_Logo_Secondary_Black.jpg"/>
          <p:cNvPicPr>
            <a:picLocks noChangeAspect="1"/>
          </p:cNvPicPr>
          <p:nvPr/>
        </p:nvPicPr>
        <p:blipFill>
          <a:blip r:embed="rId2">
            <a:extLst/>
          </a:blip>
          <a:stretch>
            <a:fillRect/>
          </a:stretch>
        </p:blipFill>
        <p:spPr>
          <a:xfrm>
            <a:off x="-163544" y="-92669"/>
            <a:ext cx="24711088" cy="13901338"/>
          </a:xfrm>
          <a:prstGeom prst="rect">
            <a:avLst/>
          </a:prstGeom>
          <a:ln w="12700">
            <a:miter lim="400000"/>
          </a:ln>
        </p:spPr>
      </p:pic>
      <p:sp>
        <p:nvSpPr>
          <p:cNvPr id="120" name="Presentation Title Goes Here"/>
          <p:cNvSpPr txBox="1"/>
          <p:nvPr/>
        </p:nvSpPr>
        <p:spPr>
          <a:xfrm>
            <a:off x="9437776" y="10172699"/>
            <a:ext cx="550844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useo Sans 500"/>
                <a:ea typeface="Museo Sans 500"/>
                <a:cs typeface="Museo Sans 500"/>
                <a:sym typeface="Museo Sans 500"/>
              </a:defRPr>
            </a:lvl1pPr>
          </a:lstStyle>
          <a:p>
            <a:pPr/>
            <a:r>
              <a:t>Presentation Title Goes Here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2" name="Nilenso_Logo_Primary.jpg" descr="Nilenso_Logo_Primary.jpg"/>
          <p:cNvPicPr>
            <a:picLocks noChangeAspect="1"/>
          </p:cNvPicPr>
          <p:nvPr/>
        </p:nvPicPr>
        <p:blipFill>
          <a:blip r:embed="rId2">
            <a:extLst/>
          </a:blip>
          <a:stretch>
            <a:fillRect/>
          </a:stretch>
        </p:blipFill>
        <p:spPr>
          <a:xfrm>
            <a:off x="1185" y="0"/>
            <a:ext cx="24381630" cy="13716000"/>
          </a:xfrm>
          <a:prstGeom prst="rect">
            <a:avLst/>
          </a:prstGeom>
          <a:ln w="12700">
            <a:miter lim="400000"/>
          </a:ln>
        </p:spPr>
      </p:pic>
      <p:sp>
        <p:nvSpPr>
          <p:cNvPr id="123" name="Presentation Title Goes Here"/>
          <p:cNvSpPr txBox="1"/>
          <p:nvPr/>
        </p:nvSpPr>
        <p:spPr>
          <a:xfrm>
            <a:off x="9437776" y="10172699"/>
            <a:ext cx="5508448"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latin typeface="Museo Sans 500"/>
                <a:ea typeface="Museo Sans 500"/>
                <a:cs typeface="Museo Sans 500"/>
                <a:sym typeface="Museo Sans 500"/>
              </a:defRPr>
            </a:lvl1pPr>
          </a:lstStyle>
          <a:p>
            <a:pPr/>
            <a:r>
              <a:t>Presentation Title Goes Here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18.06.2021"/>
          <p:cNvSpPr txBox="1"/>
          <p:nvPr/>
        </p:nvSpPr>
        <p:spPr>
          <a:xfrm>
            <a:off x="19560317" y="12870650"/>
            <a:ext cx="144316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pc="203" sz="1700">
                <a:latin typeface="Museo Sans 300"/>
                <a:ea typeface="Museo Sans 300"/>
                <a:cs typeface="Museo Sans 300"/>
                <a:sym typeface="Museo Sans 300"/>
              </a:defRPr>
            </a:lvl1pPr>
          </a:lstStyle>
          <a:p>
            <a:pPr/>
            <a:r>
              <a:t>18.06.2021</a:t>
            </a:r>
          </a:p>
        </p:txBody>
      </p:sp>
      <p:sp>
        <p:nvSpPr>
          <p:cNvPr id="126" name="nilenso.com"/>
          <p:cNvSpPr txBox="1"/>
          <p:nvPr/>
        </p:nvSpPr>
        <p:spPr>
          <a:xfrm>
            <a:off x="21761723" y="12838900"/>
            <a:ext cx="1612354"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100">
                <a:latin typeface="Museo Sans 300"/>
                <a:ea typeface="Museo Sans 300"/>
                <a:cs typeface="Museo Sans 300"/>
                <a:sym typeface="Museo Sans 300"/>
              </a:defRPr>
            </a:pPr>
            <a:r>
              <a:t>nilens</a:t>
            </a:r>
            <a:r>
              <a:rPr>
                <a:solidFill>
                  <a:srgbClr val="FF3D84"/>
                </a:solidFill>
              </a:rPr>
              <a:t>o</a:t>
            </a:r>
            <a:r>
              <a:t>.com</a:t>
            </a:r>
          </a:p>
        </p:txBody>
      </p:sp>
      <p:sp>
        <p:nvSpPr>
          <p:cNvPr id="127" name="Sample Introduction Page"/>
          <p:cNvSpPr txBox="1"/>
          <p:nvPr/>
        </p:nvSpPr>
        <p:spPr>
          <a:xfrm>
            <a:off x="3788016" y="2053166"/>
            <a:ext cx="6570575"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200">
                <a:latin typeface="Museo Sans 300"/>
                <a:ea typeface="Museo Sans 300"/>
                <a:cs typeface="Museo Sans 300"/>
                <a:sym typeface="Museo Sans 300"/>
              </a:defRPr>
            </a:lvl1pPr>
          </a:lstStyle>
          <a:p>
            <a:pPr/>
            <a:r>
              <a:t>Sample Introduction Page </a:t>
            </a:r>
          </a:p>
        </p:txBody>
      </p:sp>
      <p:sp>
        <p:nvSpPr>
          <p:cNvPr id="128" name="Body Copy Goes Here.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Excepteur sint occaecat cupidatat non proident, sunt in culpa qui officia deserunt mollit anim id est laborum. Body Copy Goes Here.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3797300" y="3731683"/>
            <a:ext cx="10718540" cy="4991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ct val="120000"/>
              </a:lnSpc>
              <a:defRPr b="0" sz="2100">
                <a:ln w="0" cap="flat">
                  <a:solidFill>
                    <a:srgbClr val="000000"/>
                  </a:solidFill>
                  <a:prstDash val="solid"/>
                  <a:miter lim="400000"/>
                </a:ln>
                <a:latin typeface="Museo Sans 300"/>
                <a:ea typeface="Museo Sans 300"/>
                <a:cs typeface="Museo Sans 300"/>
                <a:sym typeface="Museo Sans 300"/>
              </a:defRPr>
            </a:lvl1pPr>
          </a:lstStyle>
          <a:p>
            <a:pPr/>
            <a:r>
              <a:t>Body Copy Goes Here.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Excepteur sint occaecat cupidatat non proident, sunt in culpa qui officia deserunt mollit anim id est laborum. Body Copy Goes Here.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129" name="Line"/>
          <p:cNvSpPr/>
          <p:nvPr/>
        </p:nvSpPr>
        <p:spPr>
          <a:xfrm>
            <a:off x="-2185" y="12395200"/>
            <a:ext cx="24738228" cy="0"/>
          </a:xfrm>
          <a:prstGeom prst="line">
            <a:avLst/>
          </a:prstGeom>
          <a:ln w="12700">
            <a:solidFill>
              <a:srgbClr val="F3F3F3"/>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30" name="Line"/>
          <p:cNvSpPr/>
          <p:nvPr/>
        </p:nvSpPr>
        <p:spPr>
          <a:xfrm flipH="1">
            <a:off x="15930709" y="-203440"/>
            <a:ext cx="1" cy="12586001"/>
          </a:xfrm>
          <a:prstGeom prst="line">
            <a:avLst/>
          </a:prstGeom>
          <a:ln w="12700">
            <a:solidFill>
              <a:srgbClr val="F3F3F3"/>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31" name="You can read about our recent projects here:…"/>
          <p:cNvSpPr txBox="1"/>
          <p:nvPr/>
        </p:nvSpPr>
        <p:spPr>
          <a:xfrm>
            <a:off x="16581966" y="3456093"/>
            <a:ext cx="5056457" cy="7162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defRPr b="0" sz="1800">
                <a:ln w="0" cap="flat">
                  <a:solidFill>
                    <a:srgbClr val="000000"/>
                  </a:solidFill>
                  <a:prstDash val="solid"/>
                  <a:miter lim="400000"/>
                </a:ln>
                <a:solidFill>
                  <a:srgbClr val="828282"/>
                </a:solidFill>
                <a:latin typeface="Museo Sans 300"/>
                <a:ea typeface="Museo Sans 300"/>
                <a:cs typeface="Museo Sans 300"/>
                <a:sym typeface="Museo Sans 300"/>
              </a:defRPr>
            </a:pPr>
            <a:r>
              <a:t>You can read about our recent projects here:</a:t>
            </a:r>
          </a:p>
          <a:p>
            <a:pPr algn="l" defTabSz="457200">
              <a:lnSpc>
                <a:spcPct val="120000"/>
              </a:lnSpc>
              <a:defRPr b="0" sz="1800" u="sng">
                <a:ln w="0" cap="flat">
                  <a:solidFill>
                    <a:srgbClr val="EC568C"/>
                  </a:solidFill>
                  <a:prstDash val="solid"/>
                  <a:miter lim="400000"/>
                </a:ln>
                <a:solidFill>
                  <a:srgbClr val="FF3D84"/>
                </a:solidFill>
                <a:latin typeface="Museo Sans 300"/>
                <a:ea typeface="Museo Sans 300"/>
                <a:cs typeface="Museo Sans 300"/>
                <a:sym typeface="Museo Sans 300"/>
              </a:defRPr>
            </a:pPr>
            <a:r>
              <a:t>www.nilenso.com/work</a:t>
            </a:r>
          </a:p>
        </p:txBody>
      </p:sp>
      <p:sp>
        <p:nvSpPr>
          <p:cNvPr id="132" name="Our developers speak regularly at conferences and talks that were recorded over the years. You can find them here:…"/>
          <p:cNvSpPr txBox="1"/>
          <p:nvPr/>
        </p:nvSpPr>
        <p:spPr>
          <a:xfrm>
            <a:off x="16581966" y="4585546"/>
            <a:ext cx="5056457" cy="13868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defRPr b="0" sz="1800">
                <a:ln w="0" cap="flat">
                  <a:solidFill>
                    <a:srgbClr val="000000"/>
                  </a:solidFill>
                  <a:prstDash val="solid"/>
                  <a:miter lim="400000"/>
                </a:ln>
                <a:solidFill>
                  <a:srgbClr val="828282"/>
                </a:solidFill>
                <a:latin typeface="Museo Sans 300"/>
                <a:ea typeface="Museo Sans 300"/>
                <a:cs typeface="Museo Sans 300"/>
                <a:sym typeface="Museo Sans 300"/>
              </a:defRPr>
            </a:pPr>
            <a:r>
              <a:t>Our developers speak regularly at conferences and talks that were recorded over the years. You can find them here:</a:t>
            </a:r>
          </a:p>
          <a:p>
            <a:pPr algn="l" defTabSz="457200">
              <a:lnSpc>
                <a:spcPct val="120000"/>
              </a:lnSpc>
              <a:defRPr b="0" sz="1800">
                <a:solidFill>
                  <a:srgbClr val="FF3D84"/>
                </a:solidFill>
                <a:latin typeface="Museo Sans 300"/>
                <a:ea typeface="Museo Sans 300"/>
                <a:cs typeface="Museo Sans 300"/>
                <a:sym typeface="Museo Sans 300"/>
              </a:defRPr>
            </a:pPr>
            <a:r>
              <a:rPr u="sng">
                <a:hlinkClick r:id="rId2" invalidUrl="" action="" tgtFrame="" tooltip="" history="1" highlightClick="0" endSnd="0"/>
              </a:rPr>
              <a:t>www.nilenso.com/talks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18.06.2021"/>
          <p:cNvSpPr txBox="1"/>
          <p:nvPr/>
        </p:nvSpPr>
        <p:spPr>
          <a:xfrm>
            <a:off x="19560317" y="12870650"/>
            <a:ext cx="144316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pc="203" sz="1700">
                <a:latin typeface="Museo Sans 300"/>
                <a:ea typeface="Museo Sans 300"/>
                <a:cs typeface="Museo Sans 300"/>
                <a:sym typeface="Museo Sans 300"/>
              </a:defRPr>
            </a:lvl1pPr>
          </a:lstStyle>
          <a:p>
            <a:pPr/>
            <a:r>
              <a:t>18.06.2021</a:t>
            </a:r>
          </a:p>
        </p:txBody>
      </p:sp>
      <p:sp>
        <p:nvSpPr>
          <p:cNvPr id="135" name="Continuation Page. Body Copy Goes Here.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Excepteur sint occaecat cupidatat non proident, sunt in culpa qui officia deserunt mollit anim id est laborum.…"/>
          <p:cNvSpPr txBox="1"/>
          <p:nvPr/>
        </p:nvSpPr>
        <p:spPr>
          <a:xfrm>
            <a:off x="3784600" y="3736762"/>
            <a:ext cx="10718540" cy="70637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defRPr b="0" sz="2100">
                <a:ln w="0" cap="flat">
                  <a:solidFill>
                    <a:srgbClr val="000000"/>
                  </a:solidFill>
                  <a:prstDash val="solid"/>
                  <a:miter lim="400000"/>
                </a:ln>
                <a:latin typeface="Museo Sans 300"/>
                <a:ea typeface="Museo Sans 300"/>
                <a:cs typeface="Museo Sans 300"/>
                <a:sym typeface="Museo Sans 300"/>
              </a:defRPr>
            </a:pPr>
            <a:r>
              <a:rPr sz="2400"/>
              <a:t>Continuation Page. Body Copy Goes Here.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Excepteur sint occaecat cupidatat non proident, sunt in culpa qui officia deserunt mollit anim id est laborum. </a:t>
            </a:r>
            <a:br/>
          </a:p>
          <a:p>
            <a:pPr algn="l" defTabSz="457200">
              <a:lnSpc>
                <a:spcPct val="120000"/>
              </a:lnSpc>
              <a:defRPr b="0" sz="2100">
                <a:ln w="0" cap="flat">
                  <a:solidFill>
                    <a:srgbClr val="000000"/>
                  </a:solidFill>
                  <a:prstDash val="solid"/>
                  <a:miter lim="400000"/>
                </a:ln>
                <a:latin typeface="Museo Sans 300"/>
                <a:ea typeface="Museo Sans 300"/>
                <a:cs typeface="Museo Sans 300"/>
                <a:sym typeface="Museo Sans 300"/>
              </a:defRPr>
            </a:pPr>
          </a:p>
          <a:p>
            <a:pPr algn="l" defTabSz="457200">
              <a:lnSpc>
                <a:spcPct val="120000"/>
              </a:lnSpc>
              <a:defRPr b="0" sz="2100">
                <a:ln w="0" cap="flat">
                  <a:solidFill>
                    <a:srgbClr val="000000"/>
                  </a:solidFill>
                  <a:prstDash val="solid"/>
                  <a:miter lim="400000"/>
                </a:ln>
                <a:latin typeface="Museo Sans 300"/>
                <a:ea typeface="Museo Sans 300"/>
                <a:cs typeface="Museo Sans 300"/>
                <a:sym typeface="Museo Sans 300"/>
              </a:defRPr>
            </a:pPr>
            <a:r>
              <a:t>Body Copy Goes Here.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136" name="Line"/>
          <p:cNvSpPr/>
          <p:nvPr/>
        </p:nvSpPr>
        <p:spPr>
          <a:xfrm>
            <a:off x="-2185" y="12395200"/>
            <a:ext cx="24738228" cy="0"/>
          </a:xfrm>
          <a:prstGeom prst="line">
            <a:avLst/>
          </a:prstGeom>
          <a:ln w="12700">
            <a:solidFill>
              <a:srgbClr val="F3F3F3"/>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37" name="Line"/>
          <p:cNvSpPr/>
          <p:nvPr/>
        </p:nvSpPr>
        <p:spPr>
          <a:xfrm flipH="1">
            <a:off x="15930709" y="-203440"/>
            <a:ext cx="1" cy="12586001"/>
          </a:xfrm>
          <a:prstGeom prst="line">
            <a:avLst/>
          </a:prstGeom>
          <a:ln w="12700">
            <a:solidFill>
              <a:srgbClr val="F3F3F3"/>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38" name="Bullet or numbered lists could look like this…"/>
          <p:cNvSpPr txBox="1"/>
          <p:nvPr/>
        </p:nvSpPr>
        <p:spPr>
          <a:xfrm>
            <a:off x="17208760" y="3731683"/>
            <a:ext cx="6120880" cy="2959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88937" indent="-388937" algn="l" defTabSz="457200">
              <a:lnSpc>
                <a:spcPct val="160000"/>
              </a:lnSpc>
              <a:buSzPct val="100000"/>
              <a:buAutoNum type="arabicPeriod" startAt="1"/>
              <a:defRPr b="0" sz="2100">
                <a:ln w="0" cap="flat">
                  <a:solidFill>
                    <a:srgbClr val="000000"/>
                  </a:solidFill>
                  <a:prstDash val="solid"/>
                  <a:miter lim="400000"/>
                </a:ln>
                <a:solidFill>
                  <a:srgbClr val="FF3D84"/>
                </a:solidFill>
                <a:latin typeface="Museo Sans 300"/>
                <a:ea typeface="Museo Sans 300"/>
                <a:cs typeface="Museo Sans 300"/>
                <a:sym typeface="Museo Sans 300"/>
              </a:defRPr>
            </a:pPr>
            <a:r>
              <a:t>Bullet or numbered lists could look like this</a:t>
            </a:r>
          </a:p>
          <a:p>
            <a:pPr marL="388937" indent="-388937" algn="l" defTabSz="457200">
              <a:lnSpc>
                <a:spcPct val="160000"/>
              </a:lnSpc>
              <a:buSzPct val="100000"/>
              <a:buAutoNum type="arabicPeriod" startAt="1"/>
              <a:defRPr b="0" sz="2100">
                <a:ln w="0" cap="flat">
                  <a:solidFill>
                    <a:srgbClr val="000000"/>
                  </a:solidFill>
                  <a:prstDash val="solid"/>
                  <a:miter lim="400000"/>
                </a:ln>
                <a:solidFill>
                  <a:srgbClr val="FF3D84"/>
                </a:solidFill>
                <a:latin typeface="Museo Sans 300"/>
                <a:ea typeface="Museo Sans 300"/>
                <a:cs typeface="Museo Sans 300"/>
                <a:sym typeface="Museo Sans 300"/>
              </a:defRPr>
            </a:pPr>
            <a:r>
              <a:t>Lorem Ipsum dolor sit amen</a:t>
            </a:r>
          </a:p>
          <a:p>
            <a:pPr marL="388937" indent="-388937" algn="l" defTabSz="457200">
              <a:lnSpc>
                <a:spcPct val="160000"/>
              </a:lnSpc>
              <a:buSzPct val="100000"/>
              <a:buAutoNum type="arabicPeriod" startAt="1"/>
              <a:defRPr b="0" sz="2100">
                <a:ln w="0" cap="flat">
                  <a:solidFill>
                    <a:srgbClr val="000000"/>
                  </a:solidFill>
                  <a:prstDash val="solid"/>
                  <a:miter lim="400000"/>
                </a:ln>
                <a:solidFill>
                  <a:srgbClr val="FF3D84"/>
                </a:solidFill>
                <a:latin typeface="Museo Sans 300"/>
                <a:ea typeface="Museo Sans 300"/>
                <a:cs typeface="Museo Sans 300"/>
                <a:sym typeface="Museo Sans 300"/>
              </a:defRPr>
            </a:pPr>
            <a:r>
              <a:t>Consectetur adipscing elit</a:t>
            </a:r>
          </a:p>
          <a:p>
            <a:pPr marL="388937" indent="-388937" algn="l" defTabSz="457200">
              <a:lnSpc>
                <a:spcPct val="160000"/>
              </a:lnSpc>
              <a:buSzPct val="100000"/>
              <a:buAutoNum type="arabicPeriod" startAt="1"/>
              <a:defRPr b="0" sz="2100">
                <a:ln w="0" cap="flat">
                  <a:solidFill>
                    <a:srgbClr val="000000"/>
                  </a:solidFill>
                  <a:prstDash val="solid"/>
                  <a:miter lim="400000"/>
                </a:ln>
                <a:solidFill>
                  <a:srgbClr val="FF3D84"/>
                </a:solidFill>
                <a:latin typeface="Museo Sans 300"/>
                <a:ea typeface="Museo Sans 300"/>
                <a:cs typeface="Museo Sans 300"/>
                <a:sym typeface="Museo Sans 300"/>
              </a:defRPr>
            </a:pPr>
            <a:r>
              <a:t>Sed do </a:t>
            </a:r>
          </a:p>
          <a:p>
            <a:pPr marL="388937" indent="-388937" algn="l" defTabSz="457200">
              <a:lnSpc>
                <a:spcPct val="160000"/>
              </a:lnSpc>
              <a:buSzPct val="100000"/>
              <a:buAutoNum type="arabicPeriod" startAt="1"/>
              <a:defRPr b="0" sz="2100">
                <a:ln w="0" cap="flat">
                  <a:solidFill>
                    <a:srgbClr val="000000"/>
                  </a:solidFill>
                  <a:prstDash val="solid"/>
                  <a:miter lim="400000"/>
                </a:ln>
                <a:solidFill>
                  <a:srgbClr val="FF3D84"/>
                </a:solidFill>
                <a:latin typeface="Museo Sans 300"/>
                <a:ea typeface="Museo Sans 300"/>
                <a:cs typeface="Museo Sans 300"/>
                <a:sym typeface="Museo Sans 300"/>
              </a:defRPr>
            </a:pPr>
            <a:r>
              <a:t>Temport incididunt ut labore</a:t>
            </a:r>
          </a:p>
          <a:p>
            <a:pPr marL="388937" indent="-388937" algn="l" defTabSz="457200">
              <a:lnSpc>
                <a:spcPct val="160000"/>
              </a:lnSpc>
              <a:buSzPct val="100000"/>
              <a:buAutoNum type="arabicPeriod" startAt="1"/>
              <a:defRPr b="0" sz="2100">
                <a:ln w="0" cap="flat">
                  <a:solidFill>
                    <a:srgbClr val="000000"/>
                  </a:solidFill>
                  <a:prstDash val="solid"/>
                  <a:miter lim="400000"/>
                </a:ln>
                <a:solidFill>
                  <a:srgbClr val="FF3D84"/>
                </a:solidFill>
                <a:latin typeface="Museo Sans 300"/>
                <a:ea typeface="Museo Sans 300"/>
                <a:cs typeface="Museo Sans 300"/>
                <a:sym typeface="Museo Sans 300"/>
              </a:defRPr>
            </a:pPr>
            <a:r>
              <a:t>Ut etnim ad minim veniam</a:t>
            </a:r>
          </a:p>
        </p:txBody>
      </p:sp>
      <p:sp>
        <p:nvSpPr>
          <p:cNvPr id="139" name="nilenso.com"/>
          <p:cNvSpPr txBox="1"/>
          <p:nvPr/>
        </p:nvSpPr>
        <p:spPr>
          <a:xfrm>
            <a:off x="21761723" y="12838900"/>
            <a:ext cx="1612354"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100">
                <a:latin typeface="Museo Sans 300"/>
                <a:ea typeface="Museo Sans 300"/>
                <a:cs typeface="Museo Sans 300"/>
                <a:sym typeface="Museo Sans 300"/>
              </a:defRPr>
            </a:pPr>
            <a:r>
              <a:t>nilens</a:t>
            </a:r>
            <a:r>
              <a:rPr>
                <a:solidFill>
                  <a:srgbClr val="FF3D84"/>
                </a:solidFill>
              </a:rPr>
              <a:t>o</a:t>
            </a:r>
            <a:r>
              <a:t>.com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18.06.2021"/>
          <p:cNvSpPr txBox="1"/>
          <p:nvPr/>
        </p:nvSpPr>
        <p:spPr>
          <a:xfrm>
            <a:off x="19560317" y="12870650"/>
            <a:ext cx="144316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pc="203" sz="1700">
                <a:latin typeface="Museo Sans 300"/>
                <a:ea typeface="Museo Sans 300"/>
                <a:cs typeface="Museo Sans 300"/>
                <a:sym typeface="Museo Sans 300"/>
              </a:defRPr>
            </a:lvl1pPr>
          </a:lstStyle>
          <a:p>
            <a:pPr/>
            <a:r>
              <a:t>18.06.2021</a:t>
            </a:r>
          </a:p>
        </p:txBody>
      </p:sp>
      <p:sp>
        <p:nvSpPr>
          <p:cNvPr id="142" name="Sample Project Page"/>
          <p:cNvSpPr txBox="1"/>
          <p:nvPr/>
        </p:nvSpPr>
        <p:spPr>
          <a:xfrm>
            <a:off x="3788016" y="3001433"/>
            <a:ext cx="5268012"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200">
                <a:latin typeface="Museo Sans 300"/>
                <a:ea typeface="Museo Sans 300"/>
                <a:cs typeface="Museo Sans 300"/>
                <a:sym typeface="Museo Sans 300"/>
              </a:defRPr>
            </a:lvl1pPr>
          </a:lstStyle>
          <a:p>
            <a:pPr/>
            <a:r>
              <a:t>Sample Project Page </a:t>
            </a:r>
          </a:p>
        </p:txBody>
      </p:sp>
      <p:sp>
        <p:nvSpPr>
          <p:cNvPr id="143" name="Gojek is the uber + swiggy + dunzo + grofers of south-east Asia. It is operational in 4 countries, and impacts 10s of millions of customers, millions of drivers, and half a million merchants/restaurants."/>
          <p:cNvSpPr txBox="1"/>
          <p:nvPr/>
        </p:nvSpPr>
        <p:spPr>
          <a:xfrm>
            <a:off x="3797300" y="4677833"/>
            <a:ext cx="10718540"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4200"/>
              </a:lnSpc>
              <a:defRPr b="0" sz="2400">
                <a:ln w="0" cap="flat">
                  <a:solidFill>
                    <a:srgbClr val="000000"/>
                  </a:solidFill>
                  <a:prstDash val="solid"/>
                  <a:miter lim="400000"/>
                </a:ln>
                <a:latin typeface="Museo Sans 300"/>
                <a:ea typeface="Museo Sans 300"/>
                <a:cs typeface="Museo Sans 300"/>
                <a:sym typeface="Museo Sans 300"/>
              </a:defRPr>
            </a:lvl1pPr>
          </a:lstStyle>
          <a:p>
            <a:pPr/>
            <a:r>
              <a:t>Gojek is the uber + swiggy + dunzo + grofers of south-east Asia. It is operational in 4 countries, and impacts 10s of millions of customers, millions of drivers, and half a million merchants/restaurants. </a:t>
            </a:r>
          </a:p>
        </p:txBody>
      </p:sp>
      <p:sp>
        <p:nvSpPr>
          <p:cNvPr id="144" name="Line"/>
          <p:cNvSpPr/>
          <p:nvPr/>
        </p:nvSpPr>
        <p:spPr>
          <a:xfrm>
            <a:off x="-2185" y="12395200"/>
            <a:ext cx="24738228" cy="0"/>
          </a:xfrm>
          <a:prstGeom prst="line">
            <a:avLst/>
          </a:prstGeom>
          <a:ln w="12700">
            <a:solidFill>
              <a:srgbClr val="F3F3F3"/>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45" name="Line"/>
          <p:cNvSpPr/>
          <p:nvPr/>
        </p:nvSpPr>
        <p:spPr>
          <a:xfrm flipH="1">
            <a:off x="15930709" y="-203440"/>
            <a:ext cx="1" cy="12586001"/>
          </a:xfrm>
          <a:prstGeom prst="line">
            <a:avLst/>
          </a:prstGeom>
          <a:ln w="12700">
            <a:solidFill>
              <a:srgbClr val="F3F3F3"/>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46" name="Rewrote, and architected their central driver allocation system in a few months, with a generative testing suite.…"/>
          <p:cNvSpPr txBox="1"/>
          <p:nvPr/>
        </p:nvSpPr>
        <p:spPr>
          <a:xfrm>
            <a:off x="16581966" y="3714750"/>
            <a:ext cx="6732989" cy="613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r>
              <a:t>Rewrote, and architected their central driver allocation system in a few months, with a generative testing suite.</a:t>
            </a: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r>
              <a:t>Brought Clojure expertise to Gojek, trained multiple teams in Clojure, and continue to advise on language semantics.</a:t>
            </a: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r>
              <a:t>Led, and supervised teams and product initiatives from the technical front, while working with product, business, ops, design, research, and data-science teams.</a:t>
            </a: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r>
              <a:t>Established processes and practices around designing architectures, project management, and tech debt management.</a:t>
            </a: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r>
              <a:t>Engineered large scale, low-latency, stateful systems, and data pipelines for ML runtimes.</a:t>
            </a:r>
          </a:p>
        </p:txBody>
      </p:sp>
      <p:sp>
        <p:nvSpPr>
          <p:cNvPr id="147" name="We have been working with Gojek since 2015, and on multiple products:…"/>
          <p:cNvSpPr txBox="1"/>
          <p:nvPr/>
        </p:nvSpPr>
        <p:spPr>
          <a:xfrm>
            <a:off x="3797300" y="6552141"/>
            <a:ext cx="10718540"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900"/>
              </a:lnSpc>
              <a:defRPr b="0" sz="2100">
                <a:ln w="0" cap="flat">
                  <a:solidFill>
                    <a:srgbClr val="000000"/>
                  </a:solidFill>
                  <a:prstDash val="solid"/>
                  <a:miter lim="400000"/>
                </a:ln>
                <a:latin typeface="Museo Sans 300"/>
                <a:ea typeface="Museo Sans 300"/>
                <a:cs typeface="Museo Sans 300"/>
                <a:sym typeface="Museo Sans 300"/>
              </a:defRPr>
            </a:pPr>
            <a:r>
              <a:t>We have been working with Gojek since 2015, and on multiple products: </a:t>
            </a:r>
          </a:p>
          <a:p>
            <a:pPr algn="l" defTabSz="457200">
              <a:lnSpc>
                <a:spcPts val="3900"/>
              </a:lnSpc>
              <a:defRPr b="0" sz="2100">
                <a:ln w="0" cap="flat">
                  <a:solidFill>
                    <a:srgbClr val="000000"/>
                  </a:solidFill>
                  <a:prstDash val="solid"/>
                  <a:miter lim="400000"/>
                </a:ln>
                <a:latin typeface="Museo Sans 300"/>
                <a:ea typeface="Museo Sans 300"/>
                <a:cs typeface="Museo Sans 300"/>
                <a:sym typeface="Museo Sans 300"/>
              </a:defRPr>
            </a:pP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r>
              <a:t>Allocation / match-making, and pooling</a:t>
            </a: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r>
              <a:t>Food, and transport CMS, and OMS</a:t>
            </a: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r>
              <a:t>Pricing</a:t>
            </a:r>
          </a:p>
          <a:p>
            <a:pPr marL="277812" indent="-277812" algn="l" defTabSz="457200">
              <a:lnSpc>
                <a:spcPts val="3900"/>
              </a:lnSpc>
              <a:buSzPct val="125000"/>
              <a:buChar char="•"/>
              <a:defRPr b="0" sz="2100">
                <a:ln w="0" cap="flat">
                  <a:solidFill>
                    <a:srgbClr val="000000"/>
                  </a:solidFill>
                  <a:prstDash val="solid"/>
                  <a:miter lim="400000"/>
                </a:ln>
                <a:latin typeface="Museo Sans 300"/>
                <a:ea typeface="Museo Sans 300"/>
                <a:cs typeface="Museo Sans 300"/>
                <a:sym typeface="Museo Sans 300"/>
              </a:defRPr>
            </a:pPr>
            <a:r>
              <a:t>Experimentation, notiﬁcations, and bundles</a:t>
            </a:r>
          </a:p>
        </p:txBody>
      </p:sp>
      <p:sp>
        <p:nvSpPr>
          <p:cNvPr id="148" name="Talks…"/>
          <p:cNvSpPr txBox="1"/>
          <p:nvPr/>
        </p:nvSpPr>
        <p:spPr>
          <a:xfrm>
            <a:off x="3792193" y="9838219"/>
            <a:ext cx="5056457" cy="21132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defRPr b="0" sz="1800">
                <a:ln w="0" cap="flat">
                  <a:solidFill>
                    <a:srgbClr val="000000"/>
                  </a:solidFill>
                  <a:prstDash val="solid"/>
                  <a:miter lim="400000"/>
                </a:ln>
                <a:solidFill>
                  <a:srgbClr val="828282"/>
                </a:solidFill>
                <a:latin typeface="Museo Sans 300"/>
                <a:ea typeface="Museo Sans 300"/>
                <a:cs typeface="Museo Sans 300"/>
                <a:sym typeface="Museo Sans 300"/>
              </a:defRPr>
            </a:pPr>
            <a:r>
              <a:t>Talks</a:t>
            </a:r>
          </a:p>
          <a:p>
            <a:pPr algn="l" defTabSz="457200">
              <a:lnSpc>
                <a:spcPts val="3500"/>
              </a:lnSpc>
              <a:defRPr b="0" sz="1800">
                <a:ln w="0" cap="flat">
                  <a:solidFill>
                    <a:srgbClr val="000000"/>
                  </a:solidFill>
                  <a:prstDash val="solid"/>
                  <a:miter lim="400000"/>
                </a:ln>
                <a:solidFill>
                  <a:srgbClr val="FF3D84"/>
                </a:solidFill>
                <a:latin typeface="Museo Sans 300"/>
                <a:ea typeface="Museo Sans 300"/>
                <a:cs typeface="Museo Sans 300"/>
                <a:sym typeface="Museo Sans 300"/>
              </a:defRPr>
            </a:pPr>
            <a:r>
              <a:t>EuroClojure</a:t>
            </a:r>
          </a:p>
          <a:p>
            <a:pPr algn="l" defTabSz="457200">
              <a:lnSpc>
                <a:spcPts val="3500"/>
              </a:lnSpc>
              <a:defRPr b="0" sz="1800">
                <a:ln w="0" cap="flat">
                  <a:solidFill>
                    <a:srgbClr val="EC568C"/>
                  </a:solidFill>
                  <a:prstDash val="solid"/>
                  <a:miter lim="400000"/>
                </a:ln>
                <a:solidFill>
                  <a:srgbClr val="FF3D84"/>
                </a:solidFill>
                <a:latin typeface="Museo Sans 300"/>
                <a:ea typeface="Museo Sans 300"/>
                <a:cs typeface="Museo Sans 300"/>
                <a:sym typeface="Museo Sans 300"/>
              </a:defRPr>
            </a:pPr>
            <a:r>
              <a:rPr u="sng"/>
              <a:t>Moving people with Clojure</a:t>
            </a:r>
            <a:endParaRPr u="sng"/>
          </a:p>
          <a:p>
            <a:pPr algn="l" defTabSz="457200">
              <a:lnSpc>
                <a:spcPts val="3500"/>
              </a:lnSpc>
              <a:defRPr b="0" sz="1800">
                <a:ln w="0" cap="flat">
                  <a:solidFill>
                    <a:srgbClr val="EC568C"/>
                  </a:solidFill>
                  <a:prstDash val="solid"/>
                  <a:miter lim="400000"/>
                </a:ln>
                <a:solidFill>
                  <a:srgbClr val="FF3D84"/>
                </a:solidFill>
                <a:latin typeface="Museo Sans 300"/>
                <a:ea typeface="Museo Sans 300"/>
                <a:cs typeface="Museo Sans 300"/>
                <a:sym typeface="Museo Sans 300"/>
              </a:defRPr>
            </a:pPr>
            <a:endParaRPr u="sng"/>
          </a:p>
          <a:p>
            <a:pPr algn="l" defTabSz="457200">
              <a:lnSpc>
                <a:spcPts val="3500"/>
              </a:lnSpc>
              <a:defRPr b="0" sz="1800">
                <a:ln w="0" cap="flat">
                  <a:solidFill>
                    <a:srgbClr val="000000"/>
                  </a:solidFill>
                  <a:prstDash val="solid"/>
                  <a:miter lim="400000"/>
                </a:ln>
                <a:solidFill>
                  <a:srgbClr val="FF3D84"/>
                </a:solidFill>
                <a:latin typeface="Museo Sans 300"/>
                <a:ea typeface="Museo Sans 300"/>
                <a:cs typeface="Museo Sans 300"/>
                <a:sym typeface="Museo Sans 300"/>
              </a:defRPr>
            </a:pPr>
            <a:r>
              <a:t>ClojureD</a:t>
            </a:r>
          </a:p>
          <a:p>
            <a:pPr algn="l" defTabSz="457200">
              <a:lnSpc>
                <a:spcPts val="3500"/>
              </a:lnSpc>
              <a:defRPr b="0" sz="1800">
                <a:ln w="0" cap="flat">
                  <a:solidFill>
                    <a:srgbClr val="EC568C"/>
                  </a:solidFill>
                  <a:prstDash val="solid"/>
                  <a:miter lim="400000"/>
                </a:ln>
                <a:solidFill>
                  <a:srgbClr val="FF3D84"/>
                </a:solidFill>
                <a:latin typeface="Museo Sans 300"/>
                <a:ea typeface="Museo Sans 300"/>
                <a:cs typeface="Museo Sans 300"/>
                <a:sym typeface="Museo Sans 300"/>
              </a:defRPr>
            </a:pPr>
            <a:r>
              <a:rPr u="sng"/>
              <a:t>Reducing Accretion in Monoliths</a:t>
            </a:r>
            <a:endParaRPr u="sng"/>
          </a:p>
        </p:txBody>
      </p:sp>
      <p:sp>
        <p:nvSpPr>
          <p:cNvPr id="149" name="nilenso.com"/>
          <p:cNvSpPr txBox="1"/>
          <p:nvPr/>
        </p:nvSpPr>
        <p:spPr>
          <a:xfrm>
            <a:off x="21761723" y="12838900"/>
            <a:ext cx="1612354"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100">
                <a:latin typeface="Museo Sans 300"/>
                <a:ea typeface="Museo Sans 300"/>
                <a:cs typeface="Museo Sans 300"/>
                <a:sym typeface="Museo Sans 300"/>
              </a:defRPr>
            </a:pPr>
            <a:r>
              <a:t>nilens</a:t>
            </a:r>
            <a:r>
              <a:rPr>
                <a:solidFill>
                  <a:srgbClr val="FF3D84"/>
                </a:solidFill>
              </a:rPr>
              <a:t>o</a:t>
            </a:r>
            <a:r>
              <a:t>.com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18.06.2021"/>
          <p:cNvSpPr txBox="1"/>
          <p:nvPr/>
        </p:nvSpPr>
        <p:spPr>
          <a:xfrm>
            <a:off x="19560317" y="12870650"/>
            <a:ext cx="144316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pc="203" sz="1700">
                <a:latin typeface="Museo Sans 300"/>
                <a:ea typeface="Museo Sans 300"/>
                <a:cs typeface="Museo Sans 300"/>
                <a:sym typeface="Museo Sans 300"/>
              </a:defRPr>
            </a:lvl1pPr>
          </a:lstStyle>
          <a:p>
            <a:pPr/>
            <a:r>
              <a:t>18.06.2021</a:t>
            </a:r>
          </a:p>
        </p:txBody>
      </p:sp>
      <p:sp>
        <p:nvSpPr>
          <p:cNvPr id="152" name="work"/>
          <p:cNvSpPr txBox="1"/>
          <p:nvPr/>
        </p:nvSpPr>
        <p:spPr>
          <a:xfrm>
            <a:off x="1231083" y="5848350"/>
            <a:ext cx="2157985" cy="120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7200">
                <a:latin typeface="Museo Sans 100"/>
                <a:ea typeface="Museo Sans 100"/>
                <a:cs typeface="Museo Sans 100"/>
                <a:sym typeface="Museo Sans 100"/>
              </a:defRPr>
            </a:pPr>
            <a:r>
              <a:t>w</a:t>
            </a:r>
            <a:r>
              <a:rPr>
                <a:solidFill>
                  <a:srgbClr val="FF3D84"/>
                </a:solidFill>
              </a:rPr>
              <a:t>o</a:t>
            </a:r>
            <a:r>
              <a:t>rk</a:t>
            </a:r>
          </a:p>
        </p:txBody>
      </p:sp>
      <p:sp>
        <p:nvSpPr>
          <p:cNvPr id="153" name="Line"/>
          <p:cNvSpPr/>
          <p:nvPr/>
        </p:nvSpPr>
        <p:spPr>
          <a:xfrm>
            <a:off x="-2185" y="12395200"/>
            <a:ext cx="24738228" cy="0"/>
          </a:xfrm>
          <a:prstGeom prst="line">
            <a:avLst/>
          </a:prstGeom>
          <a:ln w="12700">
            <a:solidFill>
              <a:srgbClr val="F3F3F3"/>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54" name="a selection of recent projects"/>
          <p:cNvSpPr txBox="1"/>
          <p:nvPr/>
        </p:nvSpPr>
        <p:spPr>
          <a:xfrm>
            <a:off x="7790434" y="5848350"/>
            <a:ext cx="15525596" cy="120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7200">
                <a:solidFill>
                  <a:srgbClr val="828282"/>
                </a:solidFill>
                <a:latin typeface="Museo Sans 100"/>
                <a:ea typeface="Museo Sans 100"/>
                <a:cs typeface="Museo Sans 100"/>
                <a:sym typeface="Museo Sans 100"/>
              </a:defRPr>
            </a:lvl1pPr>
          </a:lstStyle>
          <a:p>
            <a:pPr/>
            <a:r>
              <a:t>a selection of recent projects</a:t>
            </a:r>
          </a:p>
        </p:txBody>
      </p:sp>
      <p:sp>
        <p:nvSpPr>
          <p:cNvPr id="155" name="nilenso.com"/>
          <p:cNvSpPr txBox="1"/>
          <p:nvPr/>
        </p:nvSpPr>
        <p:spPr>
          <a:xfrm>
            <a:off x="21761723" y="12838900"/>
            <a:ext cx="1612354"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100">
                <a:latin typeface="Museo Sans 300"/>
                <a:ea typeface="Museo Sans 300"/>
                <a:cs typeface="Museo Sans 300"/>
                <a:sym typeface="Museo Sans 300"/>
              </a:defRPr>
            </a:pPr>
            <a:r>
              <a:t>nilens</a:t>
            </a:r>
            <a:r>
              <a:rPr>
                <a:solidFill>
                  <a:srgbClr val="FF3D84"/>
                </a:solidFill>
              </a:rPr>
              <a:t>o</a:t>
            </a:r>
            <a:r>
              <a:t>.com</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18.06.2021"/>
          <p:cNvSpPr txBox="1"/>
          <p:nvPr/>
        </p:nvSpPr>
        <p:spPr>
          <a:xfrm>
            <a:off x="19560317" y="12870650"/>
            <a:ext cx="144316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pc="203" sz="1700">
                <a:latin typeface="Museo Sans 300"/>
                <a:ea typeface="Museo Sans 300"/>
                <a:cs typeface="Museo Sans 300"/>
                <a:sym typeface="Museo Sans 300"/>
              </a:defRPr>
            </a:lvl1pPr>
          </a:lstStyle>
          <a:p>
            <a:pPr/>
            <a:r>
              <a:t>18.06.2021</a:t>
            </a:r>
          </a:p>
        </p:txBody>
      </p:sp>
      <p:sp>
        <p:nvSpPr>
          <p:cNvPr id="158" name="process"/>
          <p:cNvSpPr txBox="1"/>
          <p:nvPr/>
        </p:nvSpPr>
        <p:spPr>
          <a:xfrm>
            <a:off x="1248016" y="5848350"/>
            <a:ext cx="3312872" cy="120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7200">
                <a:latin typeface="Museo Sans 100"/>
                <a:ea typeface="Museo Sans 100"/>
                <a:cs typeface="Museo Sans 100"/>
                <a:sym typeface="Museo Sans 100"/>
              </a:defRPr>
            </a:pPr>
            <a:r>
              <a:t>pr</a:t>
            </a:r>
            <a:r>
              <a:rPr>
                <a:solidFill>
                  <a:srgbClr val="FF3D84"/>
                </a:solidFill>
              </a:rPr>
              <a:t>o</a:t>
            </a:r>
            <a:r>
              <a:t>cess</a:t>
            </a:r>
          </a:p>
        </p:txBody>
      </p:sp>
      <p:sp>
        <p:nvSpPr>
          <p:cNvPr id="159" name="Line"/>
          <p:cNvSpPr/>
          <p:nvPr/>
        </p:nvSpPr>
        <p:spPr>
          <a:xfrm>
            <a:off x="-2185" y="12395200"/>
            <a:ext cx="24738228" cy="0"/>
          </a:xfrm>
          <a:prstGeom prst="line">
            <a:avLst/>
          </a:prstGeom>
          <a:ln w="12700">
            <a:solidFill>
              <a:srgbClr val="F3F3F3"/>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60" name="methods, project management, stack"/>
          <p:cNvSpPr txBox="1"/>
          <p:nvPr/>
        </p:nvSpPr>
        <p:spPr>
          <a:xfrm>
            <a:off x="7790434" y="5848350"/>
            <a:ext cx="15525596" cy="120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7200">
                <a:solidFill>
                  <a:srgbClr val="828282"/>
                </a:solidFill>
                <a:latin typeface="Museo Sans 100"/>
                <a:ea typeface="Museo Sans 100"/>
                <a:cs typeface="Museo Sans 100"/>
                <a:sym typeface="Museo Sans 100"/>
              </a:defRPr>
            </a:lvl1pPr>
          </a:lstStyle>
          <a:p>
            <a:pPr/>
            <a:r>
              <a:t>methods, project management, stack</a:t>
            </a:r>
          </a:p>
        </p:txBody>
      </p:sp>
      <p:sp>
        <p:nvSpPr>
          <p:cNvPr id="161" name="nilenso.com"/>
          <p:cNvSpPr txBox="1"/>
          <p:nvPr/>
        </p:nvSpPr>
        <p:spPr>
          <a:xfrm>
            <a:off x="21761723" y="12838900"/>
            <a:ext cx="1612354"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100">
                <a:latin typeface="Museo Sans 300"/>
                <a:ea typeface="Museo Sans 300"/>
                <a:cs typeface="Museo Sans 300"/>
                <a:sym typeface="Museo Sans 300"/>
              </a:defRPr>
            </a:pPr>
            <a:r>
              <a:t>nilens</a:t>
            </a:r>
            <a:r>
              <a:rPr>
                <a:solidFill>
                  <a:srgbClr val="FF3D84"/>
                </a:solidFill>
              </a:rPr>
              <a:t>o</a:t>
            </a:r>
            <a:r>
              <a:t>.com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18.06.2021"/>
          <p:cNvSpPr txBox="1"/>
          <p:nvPr/>
        </p:nvSpPr>
        <p:spPr>
          <a:xfrm>
            <a:off x="19560317" y="12870650"/>
            <a:ext cx="1443166"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pc="203" sz="1700">
                <a:latin typeface="Museo Sans 300"/>
                <a:ea typeface="Museo Sans 300"/>
                <a:cs typeface="Museo Sans 300"/>
                <a:sym typeface="Museo Sans 300"/>
              </a:defRPr>
            </a:lvl1pPr>
          </a:lstStyle>
          <a:p>
            <a:pPr/>
            <a:r>
              <a:t>18.06.2021</a:t>
            </a:r>
          </a:p>
        </p:txBody>
      </p:sp>
      <p:sp>
        <p:nvSpPr>
          <p:cNvPr id="164" name="collaboration"/>
          <p:cNvSpPr txBox="1"/>
          <p:nvPr/>
        </p:nvSpPr>
        <p:spPr>
          <a:xfrm>
            <a:off x="1264949" y="5848350"/>
            <a:ext cx="5533036" cy="120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7200">
                <a:latin typeface="Museo Sans 100"/>
                <a:ea typeface="Museo Sans 100"/>
                <a:cs typeface="Museo Sans 100"/>
                <a:sym typeface="Museo Sans 100"/>
              </a:defRPr>
            </a:pPr>
            <a:r>
              <a:t>c</a:t>
            </a:r>
            <a:r>
              <a:rPr>
                <a:solidFill>
                  <a:srgbClr val="FF3D84"/>
                </a:solidFill>
              </a:rPr>
              <a:t>o</a:t>
            </a:r>
            <a:r>
              <a:t>llaboration</a:t>
            </a:r>
          </a:p>
        </p:txBody>
      </p:sp>
      <p:sp>
        <p:nvSpPr>
          <p:cNvPr id="165" name="Line"/>
          <p:cNvSpPr/>
          <p:nvPr/>
        </p:nvSpPr>
        <p:spPr>
          <a:xfrm>
            <a:off x="-2185" y="12395200"/>
            <a:ext cx="24738228" cy="0"/>
          </a:xfrm>
          <a:prstGeom prst="line">
            <a:avLst/>
          </a:prstGeom>
          <a:ln w="12700">
            <a:solidFill>
              <a:srgbClr val="F3F3F3"/>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66" name="modes of engagement, structure"/>
          <p:cNvSpPr txBox="1"/>
          <p:nvPr/>
        </p:nvSpPr>
        <p:spPr>
          <a:xfrm>
            <a:off x="7788850" y="5848350"/>
            <a:ext cx="15524636" cy="120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7200">
                <a:solidFill>
                  <a:srgbClr val="828282"/>
                </a:solidFill>
                <a:latin typeface="Museo Sans 100"/>
                <a:ea typeface="Museo Sans 100"/>
                <a:cs typeface="Museo Sans 100"/>
                <a:sym typeface="Museo Sans 100"/>
              </a:defRPr>
            </a:lvl1pPr>
          </a:lstStyle>
          <a:p>
            <a:pPr/>
            <a:r>
              <a:t>modes of engagement, structure</a:t>
            </a:r>
          </a:p>
        </p:txBody>
      </p:sp>
      <p:sp>
        <p:nvSpPr>
          <p:cNvPr id="167" name="nilenso.com"/>
          <p:cNvSpPr txBox="1"/>
          <p:nvPr/>
        </p:nvSpPr>
        <p:spPr>
          <a:xfrm>
            <a:off x="21761723" y="12838900"/>
            <a:ext cx="1612354"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100">
                <a:latin typeface="Museo Sans 300"/>
                <a:ea typeface="Museo Sans 300"/>
                <a:cs typeface="Museo Sans 300"/>
                <a:sym typeface="Museo Sans 300"/>
              </a:defRPr>
            </a:pPr>
            <a:r>
              <a:t>nilens</a:t>
            </a:r>
            <a:r>
              <a:rPr>
                <a:solidFill>
                  <a:srgbClr val="FF3D84"/>
                </a:solidFill>
              </a:rPr>
              <a:t>o</a:t>
            </a:r>
            <a:r>
              <a:t>.com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3D84"/>
        </a:solidFill>
      </p:bgPr>
    </p:bg>
    <p:spTree>
      <p:nvGrpSpPr>
        <p:cNvPr id="1" name=""/>
        <p:cNvGrpSpPr/>
        <p:nvPr/>
      </p:nvGrpSpPr>
      <p:grpSpPr>
        <a:xfrm>
          <a:off x="0" y="0"/>
          <a:ext cx="0" cy="0"/>
          <a:chOff x="0" y="0"/>
          <a:chExt cx="0" cy="0"/>
        </a:xfrm>
      </p:grpSpPr>
      <p:sp>
        <p:nvSpPr>
          <p:cNvPr id="169" name="If you have any questions, please feel free to drop us at email at business@nilenso.com"/>
          <p:cNvSpPr txBox="1"/>
          <p:nvPr/>
        </p:nvSpPr>
        <p:spPr>
          <a:xfrm>
            <a:off x="7788850" y="5892800"/>
            <a:ext cx="15524636"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6000">
                <a:solidFill>
                  <a:srgbClr val="FFFFFF"/>
                </a:solidFill>
                <a:latin typeface="Museo Sans 100"/>
                <a:ea typeface="Museo Sans 100"/>
                <a:cs typeface="Museo Sans 100"/>
                <a:sym typeface="Museo Sans 100"/>
              </a:defRPr>
            </a:pPr>
            <a:r>
              <a:t>If you have any questions, please feel free to drop us at email at </a:t>
            </a:r>
            <a:r>
              <a:rPr u="sng"/>
              <a:t>business@nilenso.com</a:t>
            </a:r>
          </a:p>
        </p:txBody>
      </p:sp>
      <p:sp>
        <p:nvSpPr>
          <p:cNvPr id="170" name="thank you"/>
          <p:cNvSpPr txBox="1"/>
          <p:nvPr/>
        </p:nvSpPr>
        <p:spPr>
          <a:xfrm>
            <a:off x="1264949" y="5848350"/>
            <a:ext cx="4179724" cy="120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7200">
                <a:latin typeface="Museo Sans 100"/>
                <a:ea typeface="Museo Sans 100"/>
                <a:cs typeface="Museo Sans 100"/>
                <a:sym typeface="Museo Sans 100"/>
              </a:defRPr>
            </a:pPr>
            <a:r>
              <a:t>thank y</a:t>
            </a:r>
            <a:r>
              <a:rPr>
                <a:solidFill>
                  <a:srgbClr val="FFFFFF"/>
                </a:solidFill>
              </a:rPr>
              <a:t>o</a:t>
            </a:r>
            <a:r>
              <a:t>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