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87" r:id="rId4"/>
    <p:sldId id="257" r:id="rId5"/>
    <p:sldId id="258" r:id="rId6"/>
    <p:sldId id="259" r:id="rId7"/>
    <p:sldId id="318" r:id="rId8"/>
    <p:sldId id="319" r:id="rId9"/>
    <p:sldId id="324" r:id="rId10"/>
    <p:sldId id="326" r:id="rId12"/>
    <p:sldId id="32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28034" y="361652"/>
            <a:ext cx="1735931" cy="97646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1392362"/>
            <a:ext cx="9753600" cy="11392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07237"/>
            <a:ext cx="8362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24F5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CC000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5005" y="1870405"/>
            <a:ext cx="3713988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CC000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328" y="1489405"/>
            <a:ext cx="8251342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24F5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6442" y="205816"/>
            <a:ext cx="588454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4" dirty="0"/>
              <a:t> </a:t>
            </a:r>
            <a:r>
              <a:rPr lang="en-US" sz="4200" spc="-114" dirty="0"/>
              <a:t>   </a:t>
            </a:r>
            <a:r>
              <a:rPr sz="4200" spc="-150" dirty="0"/>
              <a:t>Project </a:t>
            </a:r>
            <a:r>
              <a:rPr sz="4200" spc="-395" dirty="0"/>
              <a:t>-</a:t>
            </a:r>
            <a:r>
              <a:rPr sz="4200" spc="-570" dirty="0"/>
              <a:t> </a:t>
            </a:r>
            <a:r>
              <a:rPr sz="4200" spc="-915" dirty="0"/>
              <a:t>I</a:t>
            </a:r>
            <a:r>
              <a:rPr lang="en-US" sz="4200" spc="-915" dirty="0"/>
              <a:t>  </a:t>
            </a:r>
            <a:endParaRPr lang="en-US" sz="4200" spc="-9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46328" y="1489405"/>
            <a:ext cx="8251342" cy="109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Team </a:t>
            </a:r>
            <a:r>
              <a:rPr lang="en-US" spc="-140" dirty="0"/>
              <a:t>6</a:t>
            </a:r>
            <a:r>
              <a:rPr spc="-280" dirty="0"/>
              <a:t> </a:t>
            </a:r>
            <a:r>
              <a:rPr spc="-490" dirty="0"/>
              <a:t>:</a:t>
            </a:r>
            <a:endParaRPr spc="-490" dirty="0"/>
          </a:p>
          <a:p>
            <a:pPr algn="ctr">
              <a:lnSpc>
                <a:spcPct val="100000"/>
              </a:lnSpc>
            </a:pPr>
            <a:r>
              <a:rPr spc="-40" dirty="0"/>
              <a:t>BOOK </a:t>
            </a:r>
            <a:r>
              <a:rPr spc="-110" dirty="0"/>
              <a:t>RECOMMENDATION</a:t>
            </a:r>
            <a:r>
              <a:rPr spc="-484" dirty="0"/>
              <a:t> </a:t>
            </a:r>
            <a:r>
              <a:rPr spc="-160" dirty="0"/>
              <a:t>SYSTEM</a:t>
            </a:r>
            <a:endParaRPr spc="-160" dirty="0"/>
          </a:p>
        </p:txBody>
      </p:sp>
      <p:sp>
        <p:nvSpPr>
          <p:cNvPr id="4" name="object 4"/>
          <p:cNvSpPr txBox="1"/>
          <p:nvPr/>
        </p:nvSpPr>
        <p:spPr>
          <a:xfrm>
            <a:off x="3504945" y="3105277"/>
            <a:ext cx="2087245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u="sng" spc="-8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 panose="020B0604030504040204"/>
                <a:cs typeface="Verdana" panose="020B0604030504040204"/>
              </a:rPr>
              <a:t>Team</a:t>
            </a:r>
            <a:r>
              <a:rPr sz="2000" b="1" u="sng" spc="-17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2000" b="1" u="sng" spc="-6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 panose="020B0604030504040204"/>
                <a:cs typeface="Verdana" panose="020B0604030504040204"/>
              </a:rPr>
              <a:t>Members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Verdana" panose="020B0604030504040204"/>
                <a:cs typeface="Verdana" panose="020B0604030504040204"/>
              </a:rPr>
              <a:t>1.Satyajit Kadam</a:t>
            </a:r>
            <a:endParaRPr lang="en-US" sz="1400" b="1">
              <a:solidFill>
                <a:schemeClr val="accent5">
                  <a:lumMod val="50000"/>
                </a:schemeClr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Verdana" panose="020B0604030504040204"/>
                <a:cs typeface="Verdana" panose="020B0604030504040204"/>
              </a:rPr>
              <a:t>2.Umesh Gadhve</a:t>
            </a:r>
            <a:endParaRPr lang="en-US" sz="1400" b="1">
              <a:solidFill>
                <a:schemeClr val="accent5">
                  <a:lumMod val="50000"/>
                </a:schemeClr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Verdana" panose="020B0604030504040204"/>
                <a:cs typeface="Verdana" panose="020B0604030504040204"/>
              </a:rPr>
              <a:t>3.Kalpesh Patil</a:t>
            </a:r>
            <a:endParaRPr lang="en-US" sz="1400" b="1">
              <a:solidFill>
                <a:schemeClr val="accent5">
                  <a:lumMod val="50000"/>
                </a:schemeClr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Verdana" panose="020B0604030504040204"/>
                <a:cs typeface="Verdana" panose="020B0604030504040204"/>
              </a:rPr>
              <a:t>4.Nilesh Patil</a:t>
            </a:r>
            <a:endParaRPr lang="en-US" sz="1400" b="1">
              <a:solidFill>
                <a:schemeClr val="accent5">
                  <a:lumMod val="50000"/>
                </a:schemeClr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Verdana" panose="020B0604030504040204"/>
                <a:cs typeface="Verdana" panose="020B0604030504040204"/>
              </a:rPr>
              <a:t>5.Shubham Gupta</a:t>
            </a:r>
            <a:endParaRPr lang="en-US" sz="1400" b="1">
              <a:solidFill>
                <a:schemeClr val="accent5">
                  <a:lumMod val="50000"/>
                </a:schemeClr>
              </a:solidFill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Verdana" panose="020B0604030504040204"/>
                <a:cs typeface="Verdana" panose="020B0604030504040204"/>
              </a:rPr>
              <a:t>6.M Vikram</a:t>
            </a:r>
            <a:endParaRPr lang="en-US" sz="1400" b="1">
              <a:solidFill>
                <a:schemeClr val="accent5">
                  <a:lumMod val="50000"/>
                </a:schemeClr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ownload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276350"/>
            <a:ext cx="8642985" cy="41567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75665" y="57150"/>
            <a:ext cx="62858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 spc="-11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Observations </a:t>
            </a:r>
            <a:r>
              <a:rPr sz="2000" b="1" spc="-10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from </a:t>
            </a:r>
            <a:r>
              <a:rPr sz="2000" b="1" spc="-13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Book_df</a:t>
            </a:r>
            <a:r>
              <a:rPr sz="2000" b="1" spc="-27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2000" b="1" spc="-19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(Authors)</a:t>
            </a:r>
            <a:endParaRPr lang="en-US" sz="2000"/>
          </a:p>
        </p:txBody>
      </p:sp>
      <p:sp>
        <p:nvSpPr>
          <p:cNvPr id="8" name="Text Box 7"/>
          <p:cNvSpPr txBox="1"/>
          <p:nvPr/>
        </p:nvSpPr>
        <p:spPr>
          <a:xfrm>
            <a:off x="533400" y="742950"/>
            <a:ext cx="7974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Agatha</a:t>
            </a:r>
            <a:r>
              <a:rPr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Christie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wrote</a:t>
            </a:r>
            <a:r>
              <a:rPr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highest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number</a:t>
            </a:r>
            <a:r>
              <a:rPr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of</a:t>
            </a:r>
            <a:r>
              <a:rPr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books</a:t>
            </a:r>
            <a:r>
              <a:rPr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in</a:t>
            </a:r>
            <a:r>
              <a:rPr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our</a:t>
            </a:r>
            <a:r>
              <a:rPr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given</a:t>
            </a:r>
            <a:r>
              <a:rPr spc="-1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dataset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66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225" dirty="0"/>
              <a:t> </a:t>
            </a:r>
            <a:r>
              <a:rPr sz="2800" spc="-75" dirty="0"/>
              <a:t>Cleaning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4615180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900" b="1" spc="-4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1.	</a:t>
            </a:r>
            <a:r>
              <a:rPr sz="19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Null Value</a:t>
            </a:r>
            <a:r>
              <a:rPr sz="1900" b="1" spc="-1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b="1" spc="-1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Imputation: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900" b="1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Age </a:t>
            </a:r>
            <a:r>
              <a:rPr sz="19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column </a:t>
            </a:r>
            <a:r>
              <a:rPr sz="19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1900" b="1" spc="-2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40% </a:t>
            </a:r>
            <a:r>
              <a:rPr sz="19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missing</a:t>
            </a:r>
            <a:r>
              <a:rPr sz="1900" b="1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" y="2740151"/>
            <a:ext cx="8199120" cy="22753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4613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Imputing </a:t>
            </a:r>
            <a:r>
              <a:rPr sz="2800" spc="-100" dirty="0"/>
              <a:t>missing</a:t>
            </a:r>
            <a:r>
              <a:rPr sz="2800" spc="-229" dirty="0"/>
              <a:t> </a:t>
            </a:r>
            <a:r>
              <a:rPr sz="2800" spc="-130" dirty="0"/>
              <a:t>values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02868"/>
            <a:ext cx="7628255" cy="495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129000"/>
              <a:buFont typeface="Times New Roman" panose="02020603050405020304"/>
              <a:buChar char="●"/>
              <a:tabLst>
                <a:tab pos="354965" algn="l"/>
                <a:tab pos="355600" algn="l"/>
              </a:tabLst>
            </a:pP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Outliers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400" b="1" spc="-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Age</a:t>
            </a:r>
            <a:r>
              <a:rPr sz="1400" b="1"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column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9000"/>
              <a:buFont typeface="Times New Roman" panose="02020603050405020304"/>
              <a:buChar char="●"/>
              <a:tabLst>
                <a:tab pos="354965" algn="l"/>
                <a:tab pos="355600" algn="l"/>
              </a:tabLst>
            </a:pPr>
            <a:r>
              <a:rPr sz="1400" b="1" spc="-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Age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positive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Skewness</a:t>
            </a:r>
            <a:r>
              <a:rPr sz="1400" b="1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(right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tail)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so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median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b="1" spc="-8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fill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Nan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values,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5511" y="1760218"/>
            <a:ext cx="5487600" cy="33390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266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800" b="1" spc="-22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7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Cleaning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754" y="1240358"/>
            <a:ext cx="32181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315" algn="l"/>
              </a:tabLst>
            </a:pPr>
            <a:r>
              <a:rPr sz="1900" b="1" spc="-4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1.	</a:t>
            </a:r>
            <a:r>
              <a:rPr sz="19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Null Value</a:t>
            </a:r>
            <a:r>
              <a:rPr sz="1900" b="1" spc="-2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b="1" spc="-1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Imputation: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2472" y="1726691"/>
            <a:ext cx="4332732" cy="31838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28269"/>
            <a:ext cx="5741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Replacing </a:t>
            </a:r>
            <a:r>
              <a:rPr sz="2800" spc="-114" dirty="0"/>
              <a:t>strings </a:t>
            </a:r>
            <a:r>
              <a:rPr sz="2800" spc="-90" dirty="0"/>
              <a:t>by </a:t>
            </a:r>
            <a:r>
              <a:rPr sz="2800" spc="-80" dirty="0"/>
              <a:t>int</a:t>
            </a:r>
            <a:r>
              <a:rPr sz="2800" spc="-390" dirty="0"/>
              <a:t> </a:t>
            </a:r>
            <a:r>
              <a:rPr sz="2800" spc="-130" dirty="0"/>
              <a:t>values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64919" y="1467611"/>
            <a:ext cx="5967983" cy="31859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9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Different</a:t>
            </a:r>
            <a:r>
              <a:rPr sz="2800" spc="-220" dirty="0"/>
              <a:t> </a:t>
            </a:r>
            <a:r>
              <a:rPr sz="2800" spc="-80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2346" y="1104391"/>
            <a:ext cx="6367145" cy="300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1.)Popularity </a:t>
            </a:r>
            <a:r>
              <a:rPr sz="18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800" b="1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Recommendation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</a:t>
            </a:r>
            <a:r>
              <a:rPr sz="1400" spc="-1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weighted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average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formula: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Verdana" panose="020B0604030504040204"/>
              <a:cs typeface="Verdana" panose="020B0604030504040204"/>
            </a:endParaRPr>
          </a:p>
          <a:p>
            <a:pPr marL="2066925">
              <a:lnSpc>
                <a:spcPct val="100000"/>
              </a:lnSpc>
            </a:pPr>
            <a:r>
              <a:rPr sz="1400" b="1" spc="-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Weighted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Rating(WR)=[vR/(v+m)]+[mC/(v+m)]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Where,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votes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books;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 marR="1203325">
              <a:lnSpc>
                <a:spcPct val="115000"/>
              </a:lnSpc>
            </a:pPr>
            <a:r>
              <a:rPr sz="1400" spc="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400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minimum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votes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listed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400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chart; 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average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rating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book;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5"/>
              </a:spcBef>
            </a:pP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mean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vote</a:t>
            </a:r>
            <a:r>
              <a:rPr sz="1400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whole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report.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Different</a:t>
            </a:r>
            <a:r>
              <a:rPr sz="2800" spc="-220" dirty="0"/>
              <a:t> </a:t>
            </a:r>
            <a:r>
              <a:rPr sz="2800" spc="-80" dirty="0"/>
              <a:t>Models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66412" y="1100266"/>
            <a:ext cx="7405987" cy="3914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28092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Different</a:t>
            </a:r>
            <a:r>
              <a:rPr sz="2800" spc="-220" dirty="0"/>
              <a:t> </a:t>
            </a:r>
            <a:r>
              <a:rPr sz="2800" spc="-80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825246"/>
            <a:ext cx="447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2.)Model </a:t>
            </a:r>
            <a:r>
              <a:rPr sz="18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18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collaborative</a:t>
            </a:r>
            <a:r>
              <a:rPr sz="1800" b="1" spc="-1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filtering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851" y="2674620"/>
            <a:ext cx="2840736" cy="15521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0555" y="2674620"/>
            <a:ext cx="3023616" cy="1531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73149" y="2065782"/>
            <a:ext cx="530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SVD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9553" y="2139188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NMF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800" b="1" spc="-22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8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04391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SVD </a:t>
            </a:r>
            <a:r>
              <a:rPr sz="1800" b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800" b="1" spc="-5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Results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262" y="2153792"/>
            <a:ext cx="8295404" cy="2234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800" b="1" spc="-22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8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SVD Model</a:t>
            </a:r>
            <a:r>
              <a:rPr sz="1800" b="1" spc="-8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Results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84" y="1996439"/>
            <a:ext cx="8926068" cy="29458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50" y="507237"/>
            <a:ext cx="8362899" cy="307340"/>
          </a:xfrm>
        </p:spPr>
        <p:txBody>
          <a:bodyPr/>
          <a:p>
            <a:r>
              <a:rPr lang="en-US" sz="2000" b="1">
                <a:solidFill>
                  <a:srgbClr val="FF0000"/>
                </a:solidFill>
              </a:rPr>
              <a:t>Why do we need a book recommendation system?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13385" y="1382395"/>
            <a:ext cx="7359015" cy="1846580"/>
          </a:xfrm>
        </p:spPr>
        <p:txBody>
          <a:bodyPr wrap="square"/>
          <a:p>
            <a:r>
              <a:rPr lang="en-US" sz="2000"/>
              <a:t>The purpose of a book recommendation system is to predict buyer's interest and recommend books to them accordingly. A book recommendation system can take into account many parameters like book content and book quality by filtering user reviews.</a:t>
            </a: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800" b="1" spc="-22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8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SVD Model</a:t>
            </a:r>
            <a:r>
              <a:rPr sz="1800" b="1" spc="-8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Results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7" y="1635251"/>
            <a:ext cx="9000744" cy="2933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Different</a:t>
            </a:r>
            <a:r>
              <a:rPr sz="2800" spc="-220" dirty="0"/>
              <a:t> </a:t>
            </a:r>
            <a:r>
              <a:rPr sz="2800" spc="-80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0336" y="1226947"/>
            <a:ext cx="383540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User-ID </a:t>
            </a:r>
            <a:r>
              <a:rPr sz="1800" b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b="1" spc="1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193458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Test set: predicted </a:t>
            </a:r>
            <a:r>
              <a:rPr sz="1800" b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top </a:t>
            </a:r>
            <a:r>
              <a:rPr sz="1800" b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rated </a:t>
            </a:r>
            <a:r>
              <a:rPr sz="1800" b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books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291" y="2180856"/>
            <a:ext cx="8046720" cy="241528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800" b="1" spc="-22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8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51610"/>
            <a:ext cx="34690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Test set: actual </a:t>
            </a:r>
            <a:r>
              <a:rPr sz="1800" b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top </a:t>
            </a:r>
            <a:r>
              <a:rPr sz="1800" b="1" spc="-5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rated </a:t>
            </a:r>
            <a:r>
              <a:rPr sz="1800" b="1" dirty="0">
                <a:solidFill>
                  <a:srgbClr val="124F5C"/>
                </a:solidFill>
                <a:latin typeface="Arial" panose="020B0604020202020204"/>
                <a:cs typeface="Arial" panose="020B0604020202020204"/>
              </a:rPr>
              <a:t>books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" y="2072652"/>
            <a:ext cx="8295132" cy="249453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765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Collaborative </a:t>
            </a:r>
            <a:r>
              <a:rPr sz="2800" spc="-175" dirty="0"/>
              <a:t>Filtering-(Item-Item</a:t>
            </a:r>
            <a:r>
              <a:rPr sz="2800" spc="-220" dirty="0"/>
              <a:t> </a:t>
            </a:r>
            <a:r>
              <a:rPr sz="2800" spc="-165" dirty="0"/>
              <a:t>based)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0371"/>
            <a:ext cx="5220335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3.)Collaborative </a:t>
            </a:r>
            <a:r>
              <a:rPr sz="1800" b="1" spc="-1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Filtering-(Item-Item</a:t>
            </a:r>
            <a:r>
              <a:rPr sz="1800" b="1"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based)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 marL="469900" indent="-317500">
              <a:lnSpc>
                <a:spcPct val="100000"/>
              </a:lnSpc>
              <a:buFont typeface="Times New Roman" panose="02020603050405020304"/>
              <a:buChar char="●"/>
              <a:tabLst>
                <a:tab pos="469265" algn="l"/>
                <a:tab pos="469900" algn="l"/>
              </a:tabLst>
            </a:pPr>
            <a:r>
              <a:rPr sz="1400" spc="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Cosine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Similarity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469265" algn="l"/>
                <a:tab pos="469900" algn="l"/>
              </a:tabLst>
            </a:pP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Nearest</a:t>
            </a:r>
            <a:r>
              <a:rPr sz="1400"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Neighbour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639" y="2414016"/>
            <a:ext cx="6521196" cy="22548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Different</a:t>
            </a:r>
            <a:r>
              <a:rPr sz="2800" spc="-220" dirty="0"/>
              <a:t> </a:t>
            </a:r>
            <a:r>
              <a:rPr sz="2800" spc="-80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216228"/>
            <a:ext cx="6132830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SVD </a:t>
            </a:r>
            <a:r>
              <a:rPr sz="18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b="1"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Correlation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00" spc="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Recommendations</a:t>
            </a:r>
            <a:r>
              <a:rPr sz="1400"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Harry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Potter</a:t>
            </a:r>
            <a:r>
              <a:rPr sz="1400" spc="-1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Sorcerer's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Stone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(Book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1)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" y="2686811"/>
            <a:ext cx="1508760" cy="22799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60448" y="2686811"/>
            <a:ext cx="6896100" cy="2279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6653" y="2113534"/>
            <a:ext cx="512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00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00" spc="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put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1960" y="2243455"/>
            <a:ext cx="681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400" spc="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00" spc="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put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800" b="1" spc="-22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8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190371"/>
            <a:ext cx="522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4.)Collaborative </a:t>
            </a:r>
            <a:r>
              <a:rPr sz="1800" b="1" spc="-1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Filtering-(User-Item based)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061" y="1806366"/>
            <a:ext cx="7302638" cy="284961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800" b="1" spc="-22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8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</a:rPr>
              <a:t>Models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733" y="1510267"/>
            <a:ext cx="7705725" cy="34473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7852" y="1087882"/>
            <a:ext cx="171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800" b="1" spc="-1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" y="125094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9156" y="935888"/>
            <a:ext cx="8296909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6985" indent="-311150">
              <a:lnSpc>
                <a:spcPct val="116000"/>
              </a:lnSpc>
              <a:spcBef>
                <a:spcPts val="100"/>
              </a:spcBef>
              <a:buFont typeface="Times New Roman" panose="02020603050405020304"/>
              <a:buChar char="●"/>
              <a:tabLst>
                <a:tab pos="323215" algn="l"/>
                <a:tab pos="323850" algn="l"/>
              </a:tabLst>
            </a:pPr>
            <a:r>
              <a:rPr sz="1300" b="1" spc="-1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EDA,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b="1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Top-10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most rated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 </a:t>
            </a:r>
            <a:r>
              <a:rPr sz="13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were essentially </a:t>
            </a:r>
            <a:r>
              <a:rPr sz="13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novels.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Lovely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Bone 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Secret Life of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Bees </a:t>
            </a:r>
            <a:r>
              <a:rPr sz="13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were </a:t>
            </a:r>
            <a:r>
              <a:rPr sz="13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very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1300" b="1" spc="-2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perceived.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 panose="02020603050405020304"/>
              <a:buChar char="●"/>
            </a:pPr>
            <a:endParaRPr sz="1600">
              <a:latin typeface="Verdana" panose="020B0604030504040204"/>
              <a:cs typeface="Verdana" panose="020B0604030504040204"/>
            </a:endParaRPr>
          </a:p>
          <a:p>
            <a:pPr marL="323215" marR="5080" indent="-311150">
              <a:lnSpc>
                <a:spcPct val="115000"/>
              </a:lnSpc>
              <a:spcBef>
                <a:spcPts val="1055"/>
              </a:spcBef>
              <a:buFont typeface="Times New Roman" panose="02020603050405020304"/>
              <a:buChar char="●"/>
              <a:tabLst>
                <a:tab pos="323215" algn="l"/>
                <a:tab pos="323850" algn="l"/>
              </a:tabLst>
            </a:pPr>
            <a:r>
              <a:rPr sz="13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Majority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readers were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age bracket </a:t>
            </a:r>
            <a:r>
              <a:rPr sz="1300" b="1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20-35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most of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them came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from North 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American and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European countries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namely </a:t>
            </a:r>
            <a:r>
              <a:rPr sz="13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USA,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Canada, </a:t>
            </a:r>
            <a:r>
              <a:rPr sz="13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UK,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Germany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b="1" spc="-3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Spain.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 panose="02020603050405020304"/>
              <a:buChar char="●"/>
            </a:pPr>
            <a:endParaRPr sz="1600">
              <a:latin typeface="Verdana" panose="020B0604030504040204"/>
              <a:cs typeface="Verdana" panose="020B0604030504040204"/>
            </a:endParaRPr>
          </a:p>
          <a:p>
            <a:pPr marL="323215" marR="6350" indent="-311150">
              <a:lnSpc>
                <a:spcPct val="115000"/>
              </a:lnSpc>
              <a:spcBef>
                <a:spcPts val="1045"/>
              </a:spcBef>
              <a:buFont typeface="Times New Roman" panose="02020603050405020304"/>
              <a:buChar char="●"/>
              <a:tabLst>
                <a:tab pos="323215" algn="l"/>
                <a:tab pos="323850" algn="l"/>
              </a:tabLst>
            </a:pPr>
            <a:r>
              <a:rPr sz="1300" b="1" spc="-1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look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ratings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distribution,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most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1300" b="1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high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ratings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with maximum 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 </a:t>
            </a:r>
            <a:r>
              <a:rPr sz="1300" b="1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being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rated </a:t>
            </a:r>
            <a:r>
              <a:rPr sz="1300" b="1" spc="-1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8.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Ratings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below </a:t>
            </a:r>
            <a:r>
              <a:rPr sz="1300" b="1" spc="-1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5 </a:t>
            </a:r>
            <a:r>
              <a:rPr sz="13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few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b="1" spc="-2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number.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 panose="02020603050405020304"/>
              <a:buChar char="●"/>
            </a:pPr>
            <a:endParaRPr sz="1600">
              <a:latin typeface="Verdana" panose="020B0604030504040204"/>
              <a:cs typeface="Verdana" panose="020B0604030504040204"/>
            </a:endParaRPr>
          </a:p>
          <a:p>
            <a:pPr marL="323215" indent="-311150">
              <a:lnSpc>
                <a:spcPct val="100000"/>
              </a:lnSpc>
              <a:spcBef>
                <a:spcPts val="1285"/>
              </a:spcBef>
              <a:buFont typeface="Times New Roman" panose="02020603050405020304"/>
              <a:buChar char="●"/>
              <a:tabLst>
                <a:tab pos="323215" algn="l"/>
                <a:tab pos="323850" algn="l"/>
              </a:tabLst>
            </a:pP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Author</a:t>
            </a:r>
            <a:r>
              <a:rPr sz="13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b="1" spc="-8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</a:t>
            </a:r>
            <a:r>
              <a:rPr sz="13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was</a:t>
            </a:r>
            <a:r>
              <a:rPr sz="1300" b="1" spc="-8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Agatha</a:t>
            </a:r>
            <a:r>
              <a:rPr sz="13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Christie,</a:t>
            </a:r>
            <a:r>
              <a:rPr sz="1300" b="1" spc="-8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William</a:t>
            </a:r>
            <a:r>
              <a:rPr sz="1300" b="1" spc="-1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Shakespeare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Stephen</a:t>
            </a:r>
            <a:r>
              <a:rPr sz="13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King.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 panose="02020603050405020304"/>
              <a:buChar char="●"/>
            </a:pPr>
            <a:endParaRPr sz="1600">
              <a:latin typeface="Verdana" panose="020B0604030504040204"/>
              <a:cs typeface="Verdana" panose="020B0604030504040204"/>
            </a:endParaRPr>
          </a:p>
          <a:p>
            <a:pPr marL="323215" marR="5715" indent="-311150">
              <a:lnSpc>
                <a:spcPct val="115000"/>
              </a:lnSpc>
              <a:spcBef>
                <a:spcPts val="1060"/>
              </a:spcBef>
              <a:buFont typeface="Times New Roman" panose="02020603050405020304"/>
              <a:buChar char="●"/>
              <a:tabLst>
                <a:tab pos="323215" algn="l"/>
                <a:tab pos="323850" algn="l"/>
              </a:tabLst>
            </a:pP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modelling,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13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was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observed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3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model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13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collaborative </a:t>
            </a:r>
            <a:r>
              <a:rPr sz="13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filtering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SVD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technique 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worked </a:t>
            </a:r>
            <a:r>
              <a:rPr sz="13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way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better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1300" b="1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NMF </a:t>
            </a:r>
            <a:r>
              <a:rPr sz="13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3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lower </a:t>
            </a:r>
            <a:r>
              <a:rPr sz="13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Mean </a:t>
            </a:r>
            <a:r>
              <a:rPr sz="13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Absolute</a:t>
            </a:r>
            <a:r>
              <a:rPr sz="1300" b="1" spc="-3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Error </a:t>
            </a:r>
            <a:r>
              <a:rPr sz="1300" b="1" spc="-1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(MAE) </a:t>
            </a:r>
            <a:r>
              <a:rPr sz="1300" b="1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836612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5000"/>
              </a:lnSpc>
              <a:spcBef>
                <a:spcPts val="100"/>
              </a:spcBef>
              <a:buClr>
                <a:srgbClr val="F5FCFF"/>
              </a:buClr>
              <a:buSzPct val="5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recommendation system helps an organization to create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loyal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customers.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recommendation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today are very powerful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they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handle the  new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customer too who has visited the site for the first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time.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recommend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products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which are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currently trending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highly rated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also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recommend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products which bring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maximum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profitto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company.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0" marR="252095">
              <a:lnSpc>
                <a:spcPct val="115000"/>
              </a:lnSpc>
              <a:spcBef>
                <a:spcPts val="20"/>
              </a:spcBef>
            </a:pP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book </a:t>
            </a: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recommendation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recommendation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system where </a:t>
            </a: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have to  </a:t>
            </a: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recommend similar </a:t>
            </a:r>
            <a:r>
              <a:rPr sz="1800" spc="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books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to the reader based on </a:t>
            </a: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his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interest. The books  </a:t>
            </a: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recommendation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system is used by online </a:t>
            </a:r>
            <a:r>
              <a:rPr sz="1800" spc="-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websites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which provide ebooks like google  </a:t>
            </a:r>
            <a:r>
              <a:rPr sz="1800" spc="1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playbooks,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open library, good Read’s,</a:t>
            </a:r>
            <a:r>
              <a:rPr sz="1800" spc="-145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 panose="02020603050405020304"/>
                <a:cs typeface="Times New Roman" panose="02020603050405020304"/>
              </a:rPr>
              <a:t>etc</a:t>
            </a:r>
            <a:r>
              <a:rPr sz="1800" dirty="0">
                <a:solidFill>
                  <a:srgbClr val="F5FCFF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" y="311911"/>
            <a:ext cx="20948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Challenges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756" y="1457553"/>
            <a:ext cx="8223884" cy="293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>
              <a:lnSpc>
                <a:spcPct val="115000"/>
              </a:lnSpc>
              <a:spcBef>
                <a:spcPts val="9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Handling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sparsity was a 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major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challenge 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well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since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interactions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were 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400" b="1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present</a:t>
            </a:r>
            <a:r>
              <a:rPr sz="1400" b="1" spc="-1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b="1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majority</a:t>
            </a:r>
            <a:r>
              <a:rPr sz="1400" b="1" spc="-1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b="1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 panose="02020603050405020304"/>
              <a:buChar char="●"/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1320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1400" b="1" spc="-1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metric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evaluation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1400" b="1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challenge</a:t>
            </a:r>
            <a:r>
              <a:rPr sz="1400" b="1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b="1" spc="-8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well.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 panose="02020603050405020304"/>
              <a:buChar char="●"/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329565" marR="5715" indent="-317500">
              <a:lnSpc>
                <a:spcPct val="115000"/>
              </a:lnSpc>
              <a:spcBef>
                <a:spcPts val="1070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Since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 consisted of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text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data,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cleaning 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was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major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challenge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 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features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1400" b="1" spc="-1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etc..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 panose="02020603050405020304"/>
              <a:buChar char="●"/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131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Decision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making on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missing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imputations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outlier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treatment</a:t>
            </a:r>
            <a:r>
              <a:rPr sz="1400" b="1" spc="-2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was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quite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>
              <a:lnSpc>
                <a:spcPct val="100000"/>
              </a:lnSpc>
              <a:spcBef>
                <a:spcPts val="255"/>
              </a:spcBef>
            </a:pP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challenging 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b="1" spc="-1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well.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67360"/>
            <a:ext cx="154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Content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6341" y="1659102"/>
            <a:ext cx="3542665" cy="24796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1400" b="1" spc="-1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Analysis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 different</a:t>
            </a:r>
            <a:r>
              <a:rPr sz="1400" b="1" spc="-2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datasets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Cleaning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Outlier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treatment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Imputing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missing</a:t>
            </a:r>
            <a:r>
              <a:rPr sz="1400" b="1"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Different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Recommendation</a:t>
            </a:r>
            <a:r>
              <a:rPr sz="1400" b="1" spc="-1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Challenges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Conclusion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Scope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" y="311911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Future</a:t>
            </a:r>
            <a:r>
              <a:rPr sz="2800" spc="-229" dirty="0"/>
              <a:t> </a:t>
            </a:r>
            <a:r>
              <a:rPr sz="2800" spc="-85" dirty="0"/>
              <a:t>Scope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756" y="1457553"/>
            <a:ext cx="8226425" cy="214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 algn="just">
              <a:lnSpc>
                <a:spcPct val="115000"/>
              </a:lnSpc>
              <a:spcBef>
                <a:spcPts val="100"/>
              </a:spcBef>
              <a:buFont typeface="Times New Roman" panose="02020603050405020304"/>
              <a:buChar char="●"/>
              <a:tabLst>
                <a:tab pos="330200" algn="l"/>
              </a:tabLst>
            </a:pP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Given more information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regarding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dataset,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namely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features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Genre, 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Description </a:t>
            </a: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etc,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could implement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content-filtering based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recommendation 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 compare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results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existing collaborative-filtering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based 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system.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 panose="02020603050405020304"/>
              <a:buChar char="●"/>
            </a:pPr>
            <a:endParaRPr sz="1700">
              <a:latin typeface="Verdana" panose="020B0604030504040204"/>
              <a:cs typeface="Verdana" panose="020B0604030504040204"/>
            </a:endParaRPr>
          </a:p>
          <a:p>
            <a:pPr marL="329565" marR="5080" indent="-317500" algn="just">
              <a:lnSpc>
                <a:spcPct val="115000"/>
              </a:lnSpc>
              <a:spcBef>
                <a:spcPts val="1065"/>
              </a:spcBef>
              <a:buFont typeface="Times New Roman" panose="02020603050405020304"/>
              <a:buChar char="●"/>
              <a:tabLst>
                <a:tab pos="330200" algn="l"/>
              </a:tabLst>
            </a:pPr>
            <a:r>
              <a:rPr sz="1400" b="1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400" b="1" spc="-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explore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various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clustering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approaches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clustering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users 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Age,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Location 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etc.,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implement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voting </a:t>
            </a: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algorithms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recommend 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1400" b="1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depending</a:t>
            </a:r>
            <a:r>
              <a:rPr sz="1400" b="1" spc="-10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1400" b="1" spc="-9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1400" b="1" spc="-9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400" b="1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belongs.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Thank</a:t>
            </a:r>
            <a:r>
              <a:rPr spc="-355" dirty="0"/>
              <a:t> </a:t>
            </a:r>
            <a:r>
              <a:rPr spc="-210" dirty="0"/>
              <a:t>You</a:t>
            </a:r>
            <a:endParaRPr spc="-2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698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Problem</a:t>
            </a:r>
            <a:r>
              <a:rPr sz="2800" spc="-190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09008" y="1553267"/>
            <a:ext cx="4263390" cy="272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During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spc="-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last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few </a:t>
            </a:r>
            <a:r>
              <a:rPr sz="1400" spc="-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decades,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spc="-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rise </a:t>
            </a: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  Youtube,</a:t>
            </a:r>
            <a:r>
              <a:rPr sz="1400" spc="-1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Amazon,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Netflix,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such  </a:t>
            </a:r>
            <a:r>
              <a:rPr sz="1400" spc="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web </a:t>
            </a:r>
            <a:r>
              <a:rPr sz="1400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services,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recommender </a:t>
            </a:r>
            <a:r>
              <a:rPr sz="1400" spc="-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systems </a:t>
            </a:r>
            <a:r>
              <a:rPr sz="1400" spc="-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have  </a:t>
            </a:r>
            <a:r>
              <a:rPr sz="1400" spc="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become </a:t>
            </a:r>
            <a:r>
              <a:rPr sz="1400" spc="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much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1400"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important </a:t>
            </a:r>
            <a:r>
              <a:rPr sz="1400"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400"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400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lives </a:t>
            </a:r>
            <a:r>
              <a:rPr sz="1400"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  </a:t>
            </a:r>
            <a:r>
              <a:rPr sz="1400"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terms </a:t>
            </a:r>
            <a:r>
              <a:rPr sz="14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400"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providing </a:t>
            </a:r>
            <a:r>
              <a:rPr sz="1400"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highly </a:t>
            </a:r>
            <a:r>
              <a:rPr sz="1400" spc="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personalized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400" spc="-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400"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content.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Verdana" panose="020B0604030504040204"/>
              <a:cs typeface="Verdana" panose="020B0604030504040204"/>
            </a:endParaRPr>
          </a:p>
          <a:p>
            <a:pPr marL="12700" marR="145415">
              <a:lnSpc>
                <a:spcPct val="115000"/>
              </a:lnSpc>
            </a:pP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main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objective 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recommendation </a:t>
            </a: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to recommend  </a:t>
            </a:r>
            <a:r>
              <a:rPr sz="1400" b="1" spc="-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relevant </a:t>
            </a:r>
            <a:r>
              <a:rPr sz="1400" b="1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400" b="1" spc="-7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users </a:t>
            </a:r>
            <a:r>
              <a:rPr sz="1400" b="1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b="1" spc="-3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popularity  </a:t>
            </a:r>
            <a:r>
              <a:rPr sz="1400" b="1" spc="-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400" b="1" spc="-7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400" b="1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interests.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1499616"/>
            <a:ext cx="3810000" cy="32041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0"/>
            <a:ext cx="6463665" cy="83629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800" spc="-95" dirty="0"/>
              <a:t>Data</a:t>
            </a:r>
            <a:r>
              <a:rPr sz="2800" spc="-175" dirty="0"/>
              <a:t> </a:t>
            </a:r>
            <a:r>
              <a:rPr sz="2800" spc="-120" dirty="0"/>
              <a:t>Summary</a:t>
            </a:r>
            <a:endParaRPr sz="2800"/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0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400" b="0"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0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400" b="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comprised</a:t>
            </a:r>
            <a:r>
              <a:rPr sz="1400" b="0" spc="-1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b="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0"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three</a:t>
            </a:r>
            <a:r>
              <a:rPr sz="1400" b="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0" spc="-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csv</a:t>
            </a:r>
            <a:r>
              <a:rPr sz="1400" b="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0" spc="-1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files::</a:t>
            </a:r>
            <a:r>
              <a:rPr sz="1400" b="0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Users.csv</a:t>
            </a:r>
            <a:r>
              <a:rPr sz="1400" b="0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400" b="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Books.csv</a:t>
            </a:r>
            <a:r>
              <a:rPr sz="1400" b="0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400" b="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Ratings.csv</a:t>
            </a:r>
            <a:endParaRPr sz="1400" b="0" spc="-140" dirty="0">
              <a:solidFill>
                <a:srgbClr val="124F5C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14" y="1037310"/>
            <a:ext cx="6284595" cy="10306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Users_dataset.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76555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376555" algn="l"/>
                <a:tab pos="377190" algn="l"/>
              </a:tabLst>
            </a:pPr>
            <a:r>
              <a:rPr sz="1400" spc="-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User-ID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(unique</a:t>
            </a:r>
            <a:r>
              <a:rPr sz="1400" spc="-1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user)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76555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376555" algn="l"/>
                <a:tab pos="377190" algn="l"/>
              </a:tabLst>
            </a:pPr>
            <a:r>
              <a:rPr sz="1400"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Location</a:t>
            </a:r>
            <a:r>
              <a:rPr sz="1400" spc="-1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(contains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city,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400"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country</a:t>
            </a:r>
            <a:r>
              <a:rPr sz="1400"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separated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commas)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76555" indent="-317500">
              <a:lnSpc>
                <a:spcPct val="100000"/>
              </a:lnSpc>
              <a:spcBef>
                <a:spcPts val="465"/>
              </a:spcBef>
              <a:buFont typeface="Times New Roman" panose="02020603050405020304"/>
              <a:buChar char="●"/>
              <a:tabLst>
                <a:tab pos="376555" algn="l"/>
                <a:tab pos="377190" algn="l"/>
                <a:tab pos="3641725" algn="l"/>
              </a:tabLst>
            </a:pPr>
            <a:r>
              <a:rPr sz="1400" spc="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Age	</a:t>
            </a: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Shape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400" spc="-1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400"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(278858,</a:t>
            </a:r>
            <a:r>
              <a:rPr sz="1400"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3)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70" y="2267559"/>
            <a:ext cx="2940685" cy="1497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Books_dataset.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423545" algn="l"/>
                <a:tab pos="424180" algn="l"/>
              </a:tabLst>
            </a:pPr>
            <a:r>
              <a:rPr sz="1400" spc="-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ISBN</a:t>
            </a:r>
            <a:r>
              <a:rPr sz="1400"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(unique</a:t>
            </a:r>
            <a:r>
              <a:rPr sz="1400" spc="-1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1400"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book)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24180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423545" algn="l"/>
                <a:tab pos="424180" algn="l"/>
              </a:tabLst>
            </a:pPr>
            <a:r>
              <a:rPr sz="1400" spc="-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Book-Title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24180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423545" algn="l"/>
                <a:tab pos="424180" algn="l"/>
              </a:tabLst>
            </a:pPr>
            <a:r>
              <a:rPr sz="1400"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Book-Author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423545" algn="l"/>
                <a:tab pos="424180" algn="l"/>
              </a:tabLst>
            </a:pPr>
            <a:r>
              <a:rPr sz="1400" spc="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Year-Of-Publication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24180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423545" algn="l"/>
                <a:tab pos="424180" algn="l"/>
              </a:tabLst>
            </a:pPr>
            <a:r>
              <a:rPr sz="1400"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Publisher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70" y="3985056"/>
            <a:ext cx="1507490" cy="7626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Ratings_dataset.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24180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423545" algn="l"/>
                <a:tab pos="424180" algn="l"/>
              </a:tabLst>
            </a:pPr>
            <a:r>
              <a:rPr sz="1400" spc="-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User-ID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424180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423545" algn="l"/>
                <a:tab pos="424180" algn="l"/>
              </a:tabLst>
            </a:pPr>
            <a:r>
              <a:rPr sz="1400" spc="-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ISBN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734" y="2625953"/>
            <a:ext cx="2936875" cy="10833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Image-URL-S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Image-URL-M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Image-URL-L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85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Shape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400" spc="-1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(271360,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8)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734" y="4315817"/>
            <a:ext cx="3015615" cy="516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4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Book-Rating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29565" indent="-317500">
              <a:lnSpc>
                <a:spcPct val="100000"/>
              </a:lnSpc>
              <a:spcBef>
                <a:spcPts val="255"/>
              </a:spcBef>
              <a:buFont typeface="Times New Roman" panose="02020603050405020304"/>
              <a:buChar char="●"/>
              <a:tabLst>
                <a:tab pos="329565" algn="l"/>
                <a:tab pos="330200" algn="l"/>
              </a:tabLst>
            </a:pP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Shape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400" spc="-16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400"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(1149780,</a:t>
            </a:r>
            <a:r>
              <a:rPr sz="1400" spc="-16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</a:rPr>
              <a:t>3)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713230"/>
            <a:ext cx="8399780" cy="34080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47115" y="325755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1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Observations </a:t>
            </a:r>
            <a:r>
              <a:rPr sz="2400" b="1" spc="-10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from </a:t>
            </a:r>
            <a:r>
              <a:rPr sz="2400" b="1" spc="-13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Book_df</a:t>
            </a:r>
            <a:r>
              <a:rPr sz="2400" b="1" spc="-27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2400" b="1" spc="-19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(Authors)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755015" y="819150"/>
            <a:ext cx="7803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In 2002</a:t>
            </a:r>
            <a:r>
              <a:rPr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published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highest</a:t>
            </a:r>
            <a:r>
              <a:rPr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number</a:t>
            </a:r>
            <a:r>
              <a:rPr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of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books</a:t>
            </a:r>
            <a:r>
              <a:rPr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in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our</a:t>
            </a:r>
            <a:r>
              <a:rPr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given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dataset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apture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037590"/>
            <a:ext cx="8133715" cy="39655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256665" y="133350"/>
            <a:ext cx="64242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1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Observations </a:t>
            </a:r>
            <a:r>
              <a:rPr sz="2000" b="1" spc="-10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from </a:t>
            </a:r>
            <a:r>
              <a:rPr sz="2000" b="1" spc="-13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Book_df</a:t>
            </a:r>
            <a:r>
              <a:rPr sz="2000" b="1" spc="-270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2000" b="1" spc="-175" dirty="0">
                <a:solidFill>
                  <a:srgbClr val="CC0000"/>
                </a:solidFill>
                <a:latin typeface="Verdana" panose="020B0604030504040204"/>
                <a:cs typeface="Verdana" panose="020B0604030504040204"/>
                <a:sym typeface="+mn-ea"/>
              </a:rPr>
              <a:t>(Publishers)</a:t>
            </a:r>
            <a:endParaRPr lang="en-US" sz="2000" b="1" spc="-175" dirty="0">
              <a:solidFill>
                <a:srgbClr val="CC000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62000" y="585470"/>
            <a:ext cx="78035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Harlequin</a:t>
            </a:r>
            <a:r>
              <a:rPr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published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highest</a:t>
            </a:r>
            <a:r>
              <a:rPr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number</a:t>
            </a:r>
            <a:r>
              <a:rPr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of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books</a:t>
            </a:r>
            <a:r>
              <a:rPr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in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our</a:t>
            </a:r>
            <a:r>
              <a:rPr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given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dataset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 descr="Capture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581150"/>
            <a:ext cx="9144000" cy="34829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57275" y="209550"/>
            <a:ext cx="7068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b="1" spc="-11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Observations </a:t>
            </a:r>
            <a:r>
              <a:rPr sz="2400" b="1" spc="-105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from </a:t>
            </a:r>
            <a:r>
              <a:rPr sz="2400" b="1" spc="-145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Ratings_df</a:t>
            </a:r>
            <a:r>
              <a:rPr sz="2400" b="1" spc="-22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 </a:t>
            </a:r>
            <a:r>
              <a:rPr sz="2400" b="1" spc="-185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sym typeface="+mn-ea"/>
              </a:rPr>
              <a:t>(Book_Rating)</a:t>
            </a:r>
            <a:endParaRPr lang="en-US" sz="2400" b="1" spc="-185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35" y="590550"/>
            <a:ext cx="139287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75285" indent="-36322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375285" algn="l"/>
                <a:tab pos="375920" algn="l"/>
              </a:tabLst>
            </a:pPr>
            <a:r>
              <a:rPr lang="en-IN" sz="1200"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The most common of users in our dataset are from the age group 30 years t 40 years years old Retings</a:t>
            </a:r>
            <a:endParaRPr lang="en-IN" sz="1200" spc="30" dirty="0">
              <a:solidFill>
                <a:srgbClr val="124F5C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apture5"/>
          <p:cNvPicPr>
            <a:picLocks noChangeAspect="1"/>
          </p:cNvPicPr>
          <p:nvPr>
            <p:ph sz="half" idx="2"/>
          </p:nvPr>
        </p:nvPicPr>
        <p:blipFill>
          <a:blip r:embed="rId1"/>
          <a:srcRect l="5728" r="-5728"/>
          <a:stretch>
            <a:fillRect/>
          </a:stretch>
        </p:blipFill>
        <p:spPr>
          <a:xfrm>
            <a:off x="609600" y="971550"/>
            <a:ext cx="9277350" cy="42322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84580" y="57150"/>
            <a:ext cx="66732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b="1" spc="-110" dirty="0">
                <a:solidFill>
                  <a:srgbClr val="C00000"/>
                </a:solidFill>
                <a:sym typeface="+mn-ea"/>
              </a:rPr>
              <a:t>Observations </a:t>
            </a:r>
            <a:r>
              <a:rPr sz="2400" b="1" spc="-105" dirty="0">
                <a:solidFill>
                  <a:srgbClr val="C00000"/>
                </a:solidFill>
                <a:sym typeface="+mn-ea"/>
              </a:rPr>
              <a:t>from </a:t>
            </a:r>
            <a:r>
              <a:rPr sz="2400" b="1" spc="-145" dirty="0">
                <a:solidFill>
                  <a:srgbClr val="C00000"/>
                </a:solidFill>
                <a:sym typeface="+mn-ea"/>
              </a:rPr>
              <a:t>Ratings_df</a:t>
            </a:r>
            <a:r>
              <a:rPr sz="2400" b="1" spc="-220" dirty="0">
                <a:solidFill>
                  <a:srgbClr val="C00000"/>
                </a:solidFill>
                <a:sym typeface="+mn-ea"/>
              </a:rPr>
              <a:t> </a:t>
            </a:r>
            <a:r>
              <a:rPr sz="2400" b="1" spc="-185" dirty="0">
                <a:solidFill>
                  <a:srgbClr val="C00000"/>
                </a:solidFill>
                <a:sym typeface="+mn-ea"/>
              </a:rPr>
              <a:t>(Book_Rating)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219200" y="603250"/>
            <a:ext cx="6640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75285" indent="-363220">
              <a:lnSpc>
                <a:spcPct val="100000"/>
              </a:lnSpc>
              <a:spcBef>
                <a:spcPts val="250"/>
              </a:spcBef>
              <a:buFont typeface="Times New Roman" panose="02020603050405020304"/>
              <a:buChar char="●"/>
              <a:tabLst>
                <a:tab pos="375285" algn="l"/>
                <a:tab pos="375920" algn="l"/>
              </a:tabLst>
            </a:pPr>
            <a:r>
              <a:rPr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Rating</a:t>
            </a:r>
            <a:r>
              <a:rPr spc="-15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8</a:t>
            </a:r>
            <a:r>
              <a:rPr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has</a:t>
            </a:r>
            <a:r>
              <a:rPr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been</a:t>
            </a:r>
            <a:r>
              <a:rPr spc="-14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1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rated</a:t>
            </a:r>
            <a:r>
              <a:rPr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the</a:t>
            </a:r>
            <a:r>
              <a:rPr spc="-1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highest</a:t>
            </a:r>
            <a:r>
              <a:rPr spc="-13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5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number</a:t>
            </a:r>
            <a:r>
              <a:rPr spc="-14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of</a:t>
            </a:r>
            <a:r>
              <a:rPr spc="-125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pc="20" dirty="0">
                <a:solidFill>
                  <a:srgbClr val="124F5C"/>
                </a:solidFill>
                <a:latin typeface="Verdana" panose="020B0604030504040204"/>
                <a:cs typeface="Verdana" panose="020B0604030504040204"/>
                <a:sym typeface="+mn-ea"/>
              </a:rPr>
              <a:t>times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5442</Words>
  <Application>WPS Presentation</Application>
  <PresentationFormat>On-screen Show (4:3)</PresentationFormat>
  <Paragraphs>205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Arial</vt:lpstr>
      <vt:lpstr>Office Theme</vt:lpstr>
      <vt:lpstr>    Project - I  </vt:lpstr>
      <vt:lpstr>Why do we need a book recommendation system?</vt:lpstr>
      <vt:lpstr>Content</vt:lpstr>
      <vt:lpstr>Problem Statement</vt:lpstr>
      <vt:lpstr>The dataset is comprised of three csv files:: Users.csv, Books.csv, Ratings.csv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Cleaning</vt:lpstr>
      <vt:lpstr>Imputing missing values</vt:lpstr>
      <vt:lpstr>PowerPoint 演示文稿</vt:lpstr>
      <vt:lpstr>Replacing strings by int values</vt:lpstr>
      <vt:lpstr>Different Models</vt:lpstr>
      <vt:lpstr>Different Models</vt:lpstr>
      <vt:lpstr>Different Models</vt:lpstr>
      <vt:lpstr>PowerPoint 演示文稿</vt:lpstr>
      <vt:lpstr>PowerPoint 演示文稿</vt:lpstr>
      <vt:lpstr>PowerPoint 演示文稿</vt:lpstr>
      <vt:lpstr>Different Models</vt:lpstr>
      <vt:lpstr>PowerPoint 演示文稿</vt:lpstr>
      <vt:lpstr>Collaborative Filtering-(Item-Item based)</vt:lpstr>
      <vt:lpstr>Different Models</vt:lpstr>
      <vt:lpstr>PowerPoint 演示文稿</vt:lpstr>
      <vt:lpstr>PowerPoint 演示文稿</vt:lpstr>
      <vt:lpstr>Conclusion</vt:lpstr>
      <vt:lpstr>Conclusion</vt:lpstr>
      <vt:lpstr>Challenges</vt:lpstr>
      <vt:lpstr>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Project - I  </dc:title>
  <dc:creator>syed sharin</dc:creator>
  <cp:lastModifiedBy>NILU</cp:lastModifiedBy>
  <cp:revision>12</cp:revision>
  <dcterms:created xsi:type="dcterms:W3CDTF">2022-09-11T02:39:00Z</dcterms:created>
  <dcterms:modified xsi:type="dcterms:W3CDTF">2022-09-11T10:12:34Z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2022-02-23T11:00:00Z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2022-09-11T11:00:00Z</vt:filetime>
  </property>
  <property fmtid="{D5CDD505-2E9C-101B-9397-08002B2CF9AE}" pid="5" name="ICV">
    <vt:lpwstr>52F4CF8A75844A399E7E8E212D259EF9</vt:lpwstr>
  </property>
  <property fmtid="{D5CDD505-2E9C-101B-9397-08002B2CF9AE}" pid="6" name="KSOProductBuildVer">
    <vt:lpwstr>1033-11.2.0.11306</vt:lpwstr>
  </property>
</Properties>
</file>