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604020202020204" charset="0"/>
      <p:regular r:id="rId5"/>
      <p:bold r:id="rId6"/>
      <p:italic r:id="rId7"/>
      <p:boldItalic r:id="rId8"/>
    </p:embeddedFon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754"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9419f719b3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9419f719b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118e9c68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118e9c6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419550"/>
            <a:ext cx="7986000" cy="928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790" b="1">
                <a:solidFill>
                  <a:schemeClr val="dk1"/>
                </a:solidFill>
                <a:latin typeface="Google Sans"/>
                <a:ea typeface="Google Sans"/>
                <a:cs typeface="Google Sans"/>
                <a:sym typeface="Google Sans"/>
              </a:rPr>
              <a:t>Has this file hash been reported as malicious? Explain why or why not.</a:t>
            </a: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0"/>
              </a:spcAft>
              <a:buSzPts val="605"/>
              <a:buNone/>
            </a:pP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1200"/>
              </a:spcAft>
              <a:buSzPts val="605"/>
              <a:buNone/>
            </a:pPr>
            <a:endParaRPr sz="1790" b="1">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Google Sans"/>
                <a:ea typeface="Google Sans"/>
                <a:cs typeface="Google Sans"/>
                <a:sym typeface="Google Sans"/>
              </a:rPr>
              <a:t>The file hash has been reported as malicious by over 50 vendors. Upon further investigation, this file hash is known as the malware Flagpro, which has been commonly used by the advanced threat actor BlackTech.</a:t>
            </a:r>
            <a:endParaRPr>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name="adj" fmla="val 50000"/>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4"/>
            <p:cNvCxnSpPr/>
            <p:nvPr/>
          </p:nvCxnSpPr>
          <p:spPr>
            <a:xfrm>
              <a:off x="2174888" y="1426450"/>
              <a:ext cx="1162500" cy="0"/>
            </a:xfrm>
            <a:prstGeom prst="straightConnector1">
              <a:avLst/>
            </a:prstGeom>
            <a:noFill/>
            <a:ln w="28575" cap="flat" cmpd="sng">
              <a:solidFill>
                <a:srgbClr val="FFFFFF"/>
              </a:solidFill>
              <a:prstDash val="solid"/>
              <a:round/>
              <a:headEnd type="none" w="med" len="med"/>
              <a:tailEnd type="none" w="med" len="med"/>
            </a:ln>
          </p:spPr>
        </p:cxnSp>
        <p:cxnSp>
          <p:nvCxnSpPr>
            <p:cNvPr id="63" name="Google Shape;63;p14"/>
            <p:cNvCxnSpPr/>
            <p:nvPr/>
          </p:nvCxnSpPr>
          <p:spPr>
            <a:xfrm>
              <a:off x="1714500" y="2214625"/>
              <a:ext cx="2094000" cy="0"/>
            </a:xfrm>
            <a:prstGeom prst="straightConnector1">
              <a:avLst/>
            </a:prstGeom>
            <a:noFill/>
            <a:ln w="28575" cap="flat" cmpd="sng">
              <a:solidFill>
                <a:srgbClr val="FFFFFF"/>
              </a:solidFill>
              <a:prstDash val="solid"/>
              <a:round/>
              <a:headEnd type="none" w="med" len="med"/>
              <a:tailEnd type="none" w="med" len="med"/>
            </a:ln>
          </p:spPr>
        </p:cxnSp>
        <p:cxnSp>
          <p:nvCxnSpPr>
            <p:cNvPr id="64" name="Google Shape;64;p14"/>
            <p:cNvCxnSpPr/>
            <p:nvPr/>
          </p:nvCxnSpPr>
          <p:spPr>
            <a:xfrm>
              <a:off x="1269525" y="2976625"/>
              <a:ext cx="2970900" cy="0"/>
            </a:xfrm>
            <a:prstGeom prst="straightConnector1">
              <a:avLst/>
            </a:prstGeom>
            <a:noFill/>
            <a:ln w="28575" cap="flat" cmpd="sng">
              <a:solidFill>
                <a:srgbClr val="FFFFFF"/>
              </a:solidFill>
              <a:prstDash val="solid"/>
              <a:round/>
              <a:headEnd type="none" w="med" len="med"/>
              <a:tailEnd type="none" w="med" len="med"/>
            </a:ln>
          </p:spPr>
        </p:cxnSp>
        <p:cxnSp>
          <p:nvCxnSpPr>
            <p:cNvPr id="65" name="Google Shape;65;p14"/>
            <p:cNvCxnSpPr/>
            <p:nvPr/>
          </p:nvCxnSpPr>
          <p:spPr>
            <a:xfrm>
              <a:off x="903063" y="3665615"/>
              <a:ext cx="3729900" cy="0"/>
            </a:xfrm>
            <a:prstGeom prst="straightConnector1">
              <a:avLst/>
            </a:prstGeom>
            <a:noFill/>
            <a:ln w="28575" cap="flat" cmpd="sng">
              <a:solidFill>
                <a:srgbClr val="FFFFFF"/>
              </a:solidFill>
              <a:prstDash val="solid"/>
              <a:round/>
              <a:headEnd type="none" w="med" len="med"/>
              <a:tailEnd type="none" w="med" len="med"/>
            </a:ln>
          </p:spPr>
        </p:cxnSp>
        <p:cxnSp>
          <p:nvCxnSpPr>
            <p:cNvPr id="66" name="Google Shape;66;p14"/>
            <p:cNvCxnSpPr/>
            <p:nvPr/>
          </p:nvCxnSpPr>
          <p:spPr>
            <a:xfrm>
              <a:off x="484250" y="4351425"/>
              <a:ext cx="4541700" cy="0"/>
            </a:xfrm>
            <a:prstGeom prst="straightConnector1">
              <a:avLst/>
            </a:prstGeom>
            <a:noFill/>
            <a:ln w="28575" cap="flat" cmpd="sng">
              <a:solidFill>
                <a:srgbClr val="FFFFFF"/>
              </a:solidFill>
              <a:prstDash val="solid"/>
              <a:round/>
              <a:headEnd type="none" w="med" len="med"/>
              <a:tailEnd type="none" w="med" len="med"/>
            </a:ln>
          </p:spPr>
        </p:cxnSp>
      </p:grpSp>
      <p:sp>
        <p:nvSpPr>
          <p:cNvPr id="67" name="Google Shape;67;p14"/>
          <p:cNvSpPr txBox="1"/>
          <p:nvPr/>
        </p:nvSpPr>
        <p:spPr>
          <a:xfrm>
            <a:off x="2424313" y="863775"/>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TTPs</a:t>
            </a:r>
            <a:endParaRPr sz="1700" b="1">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Tools</a:t>
            </a:r>
            <a:endParaRPr sz="1700" b="1">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lt1"/>
                </a:solidFill>
                <a:latin typeface="Google Sans"/>
                <a:ea typeface="Google Sans"/>
                <a:cs typeface="Google Sans"/>
                <a:sym typeface="Google Sans"/>
              </a:rPr>
              <a:t>Network/host artifacts</a:t>
            </a:r>
            <a:endParaRPr sz="1700" b="1">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Domain names</a:t>
            </a:r>
            <a:endParaRPr sz="1700" b="1">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IP addresses</a:t>
            </a:r>
            <a:endParaRPr sz="1700" b="1">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Hash values</a:t>
            </a:r>
            <a:endParaRPr sz="1700" b="1">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4" name="Google Shape;74;p14"/>
          <p:cNvSpPr/>
          <p:nvPr/>
        </p:nvSpPr>
        <p:spPr>
          <a:xfrm>
            <a:off x="4848450" y="82432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Command and Control</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6" name="Google Shape;76;p14"/>
          <p:cNvSpPr/>
          <p:nvPr/>
        </p:nvSpPr>
        <p:spPr>
          <a:xfrm>
            <a:off x="5273525" y="15394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Input capture</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8" name="Google Shape;78;p14"/>
          <p:cNvSpPr/>
          <p:nvPr/>
        </p:nvSpPr>
        <p:spPr>
          <a:xfrm>
            <a:off x="5681325" y="23090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HTTP Requests</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0" name="Google Shape;80;p14"/>
          <p:cNvSpPr/>
          <p:nvPr/>
        </p:nvSpPr>
        <p:spPr>
          <a:xfrm>
            <a:off x="6120875" y="3012486"/>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org.misecure.com</a:t>
            </a:r>
            <a:endParaRPr sz="1100">
              <a:solidFill>
                <a:schemeClr val="dk1"/>
              </a:solidFill>
              <a:latin typeface="Google Sans"/>
              <a:ea typeface="Google Sans"/>
              <a:cs typeface="Google Sans"/>
              <a:sym typeface="Google Sans"/>
            </a:endParaRPr>
          </a:p>
        </p:txBody>
      </p:sp>
      <p:cxnSp>
        <p:nvCxnSpPr>
          <p:cNvPr id="81" name="Google Shape;81;p14"/>
          <p:cNvCxnSpPr>
            <a:endCxn id="82" idx="1"/>
          </p:cNvCxnSpPr>
          <p:nvPr/>
        </p:nvCxnSpPr>
        <p:spPr>
          <a:xfrm>
            <a:off x="4835525" y="397792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2" name="Google Shape;82;p14"/>
          <p:cNvSpPr/>
          <p:nvPr/>
        </p:nvSpPr>
        <p:spPr>
          <a:xfrm>
            <a:off x="6530225" y="37158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100">
                <a:solidFill>
                  <a:schemeClr val="dk1"/>
                </a:solidFill>
                <a:latin typeface="Google Sans"/>
                <a:ea typeface="Google Sans"/>
                <a:cs typeface="Google Sans"/>
                <a:sym typeface="Google Sans"/>
              </a:rPr>
              <a:t>207.148.109.242</a:t>
            </a:r>
            <a:endParaRPr sz="1100">
              <a:solidFill>
                <a:schemeClr val="dk1"/>
              </a:solidFill>
              <a:latin typeface="Google Sans"/>
              <a:ea typeface="Google Sans"/>
              <a:cs typeface="Google Sans"/>
              <a:sym typeface="Google Sans"/>
            </a:endParaRPr>
          </a:p>
        </p:txBody>
      </p:sp>
      <p:cxnSp>
        <p:nvCxnSpPr>
          <p:cNvPr id="83" name="Google Shape;83;p14"/>
          <p:cNvCxnSpPr/>
          <p:nvPr/>
        </p:nvCxnSpPr>
        <p:spPr>
          <a:xfrm>
            <a:off x="5211175" y="4680024"/>
            <a:ext cx="16053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4" name="Google Shape;84;p14"/>
          <p:cNvSpPr/>
          <p:nvPr/>
        </p:nvSpPr>
        <p:spPr>
          <a:xfrm>
            <a:off x="6816475" y="44179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287d612e29b71c90aa54947313810a25</a:t>
            </a:r>
            <a:endParaRPr sz="1100">
              <a:solidFill>
                <a:schemeClr val="dk1"/>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Words>
  <Application>Microsoft Office PowerPoint</Application>
  <PresentationFormat>On-screen Show (16:9)</PresentationFormat>
  <Paragraphs>14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Google Sans</vt:lpstr>
      <vt:lpstr>Roboto</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 Domah</dc:creator>
  <cp:lastModifiedBy>Nilesh Domah</cp:lastModifiedBy>
  <cp:revision>1</cp:revision>
  <dcterms:modified xsi:type="dcterms:W3CDTF">2023-11-13T22:45:46Z</dcterms:modified>
</cp:coreProperties>
</file>