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B_2D18DC3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2"/>
  </p:notesMasterIdLst>
  <p:handoutMasterIdLst>
    <p:handoutMasterId r:id="rId33"/>
  </p:handoutMasterIdLst>
  <p:sldIdLst>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85" r:id="rId19"/>
    <p:sldId id="271" r:id="rId20"/>
    <p:sldId id="272" r:id="rId21"/>
    <p:sldId id="273" r:id="rId22"/>
    <p:sldId id="274" r:id="rId23"/>
    <p:sldId id="279" r:id="rId24"/>
    <p:sldId id="275" r:id="rId25"/>
    <p:sldId id="280" r:id="rId26"/>
    <p:sldId id="276" r:id="rId27"/>
    <p:sldId id="282" r:id="rId28"/>
    <p:sldId id="283" r:id="rId29"/>
    <p:sldId id="277" r:id="rId30"/>
    <p:sldId id="278"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985C71-9432-EC5E-7312-E06AF7012BC4}" name="Robin Walters" initials="RW" userId="S::rwalters@northeastern.edu::86c24cf8-9087-40c7-84cb-5bce30778db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3E97B-FAEC-4E9E-804C-FE8BE580BBB6}" v="2393" dt="2023-04-05T16:07:25.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p:cViewPr varScale="1">
        <p:scale>
          <a:sx n="109" d="100"/>
          <a:sy n="109" d="100"/>
        </p:scale>
        <p:origin x="108" y="588"/>
      </p:cViewPr>
      <p:guideLst>
        <p:guide orient="horz" pos="2160"/>
        <p:guide pos="3839"/>
      </p:guideLst>
    </p:cSldViewPr>
  </p:slideViewPr>
  <p:notesTextViewPr>
    <p:cViewPr>
      <p:scale>
        <a:sx n="1" d="1"/>
        <a:sy n="1" d="1"/>
      </p:scale>
      <p:origin x="0" y="0"/>
    </p:cViewPr>
  </p:notesTextViewPr>
  <p:notesViewPr>
    <p:cSldViewPr showGuides="1">
      <p:cViewPr varScale="1">
        <p:scale>
          <a:sx n="85" d="100"/>
          <a:sy n="85" d="100"/>
        </p:scale>
        <p:origin x="31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omments/modernComment_10B_2D18DC3D.xml><?xml version="1.0" encoding="utf-8"?>
<p188:cmLst xmlns:a="http://schemas.openxmlformats.org/drawingml/2006/main" xmlns:r="http://schemas.openxmlformats.org/officeDocument/2006/relationships" xmlns:p188="http://schemas.microsoft.com/office/powerpoint/2018/8/main">
  <p188:cm id="{1196A7D6-5D24-4726-ABDA-1F295A1E41A8}" authorId="{CE985C71-9432-EC5E-7312-E06AF7012BC4}" created="2023-04-05T15:58:42.762">
    <pc:sldMkLst xmlns:pc="http://schemas.microsoft.com/office/powerpoint/2013/main/command">
      <pc:docMk/>
      <pc:sldMk cId="756603965" sldId="267"/>
    </pc:sldMkLst>
    <p188:txBody>
      <a:bodyPr/>
      <a:lstStyle/>
      <a:p>
        <a:r>
          <a:rPr lang="en-US"/>
          <a:t>Resume Here.  Students present work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D4D7-ECDA-67FD-6BD2-E524DF62EBB2}"/>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FC42D29D-7578-DD77-28C0-9784454AC2E1}"/>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2A1B2-0CBF-1975-96C5-8A167B771673}"/>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5" name="Footer Placeholder 4">
            <a:extLst>
              <a:ext uri="{FF2B5EF4-FFF2-40B4-BE49-F238E27FC236}">
                <a16:creationId xmlns:a16="http://schemas.microsoft.com/office/drawing/2014/main" id="{C6CA57F8-1B7B-FE2E-F68E-D3CA5C918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A2E9-06C1-3253-44A7-3891415D39FB}"/>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7958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F1AD-584B-BC1B-7AD5-4B445304E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7F4D00-6853-AF3A-F80C-CE45C842E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5DA11-6D5A-572D-BD7E-5FCFB0CED685}"/>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5" name="Footer Placeholder 4">
            <a:extLst>
              <a:ext uri="{FF2B5EF4-FFF2-40B4-BE49-F238E27FC236}">
                <a16:creationId xmlns:a16="http://schemas.microsoft.com/office/drawing/2014/main" id="{4DA16644-E1D3-88A9-2EF2-F492D9A90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D4661-94FC-3C21-0BB0-26D6A826901E}"/>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8915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AC9FA-79E7-76BE-08E4-148D8A8557F6}"/>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16F721-AA8A-40B6-D4A6-A17AA24A8803}"/>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F92F-B489-6FCD-3027-BC3C6BAA5BED}"/>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5" name="Footer Placeholder 4">
            <a:extLst>
              <a:ext uri="{FF2B5EF4-FFF2-40B4-BE49-F238E27FC236}">
                <a16:creationId xmlns:a16="http://schemas.microsoft.com/office/drawing/2014/main" id="{EB096EF5-4BEB-BE28-B63B-9A9765472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D1CE-12CA-FB21-8C6C-C0BBFEAF9975}"/>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1791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153D-375A-A334-926E-A22FDC0A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65228-9F94-D5AB-3E81-4F927DC41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D1D2B-92C7-3D14-FA15-E58508ED4544}"/>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5" name="Footer Placeholder 4">
            <a:extLst>
              <a:ext uri="{FF2B5EF4-FFF2-40B4-BE49-F238E27FC236}">
                <a16:creationId xmlns:a16="http://schemas.microsoft.com/office/drawing/2014/main" id="{63E2435E-8ED5-E47E-120D-B1E8E69C8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D96FB-E850-1B3B-0B86-5A3C6E2D5F26}"/>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62041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92C3-C7E1-485F-A6A6-152581B45EA6}"/>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C50AD875-29A8-E6E0-4209-B4DF34C86F54}"/>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CC6D2-70B1-8CED-E410-AB5A526A0CC5}"/>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5" name="Footer Placeholder 4">
            <a:extLst>
              <a:ext uri="{FF2B5EF4-FFF2-40B4-BE49-F238E27FC236}">
                <a16:creationId xmlns:a16="http://schemas.microsoft.com/office/drawing/2014/main" id="{8EB59992-68DA-5861-237A-6BAEA1A3B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FE047-009C-86AE-6F47-B2DA63B43F46}"/>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12964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B058-80AD-1825-E5C1-FC1244419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03062-06C3-E445-EAF0-D42E6D920452}"/>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773FB-2238-283A-1A58-E7C8FD919719}"/>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F1D288-48E5-4E68-D44B-90294FED4CBD}"/>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6" name="Footer Placeholder 5">
            <a:extLst>
              <a:ext uri="{FF2B5EF4-FFF2-40B4-BE49-F238E27FC236}">
                <a16:creationId xmlns:a16="http://schemas.microsoft.com/office/drawing/2014/main" id="{98DA2610-7F90-1BC5-FDF6-5D6C16317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4B065-8A42-6BBA-9C13-4C99CD01FB12}"/>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2399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CB25-67BB-4094-0DB5-28875DBD4DD8}"/>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9576D-A3D0-4AEF-EE15-9B1B8F78A888}"/>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B3FD6-F41B-BD82-1AC9-DA5BFFEACA47}"/>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2D3C6-5871-05C8-31D8-79A0DE8D4314}"/>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DEAE1-948C-2D62-312A-5E67713CCFA2}"/>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7CD5B-6EAF-F735-3827-7861BECF68D9}"/>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8" name="Footer Placeholder 7">
            <a:extLst>
              <a:ext uri="{FF2B5EF4-FFF2-40B4-BE49-F238E27FC236}">
                <a16:creationId xmlns:a16="http://schemas.microsoft.com/office/drawing/2014/main" id="{71EE156B-89E5-91D9-912A-08CDC0598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3A0925-FD5B-44E2-1E6E-72375B4877C7}"/>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10031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ED28-DDC6-48CC-DE4F-C8DB09589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E1551D-4074-4F2A-417F-29AAD67C3D5C}"/>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4" name="Footer Placeholder 3">
            <a:extLst>
              <a:ext uri="{FF2B5EF4-FFF2-40B4-BE49-F238E27FC236}">
                <a16:creationId xmlns:a16="http://schemas.microsoft.com/office/drawing/2014/main" id="{7DC14859-ABB5-2510-70B7-B2B9C6128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13665F-54A5-6F65-DA15-863C5E69F7B7}"/>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8189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6BE13-BC67-A021-03B5-7DB95E0EE37A}"/>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3" name="Footer Placeholder 2">
            <a:extLst>
              <a:ext uri="{FF2B5EF4-FFF2-40B4-BE49-F238E27FC236}">
                <a16:creationId xmlns:a16="http://schemas.microsoft.com/office/drawing/2014/main" id="{50FC4EE1-3624-6AAD-AF18-C0E8BBEDF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0C8DF3-EA53-4A2D-64A1-9A675C516690}"/>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66047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ACC6-68B6-34CF-80A6-E8EC9E22518D}"/>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BDD05C2C-9100-BFE4-7CD1-DAF7323AD4AC}"/>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7175F6-7E78-CD26-0089-ABF4D3809584}"/>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AC6BC-0444-2392-D3B8-7DAE83BC4B9A}"/>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6" name="Footer Placeholder 5">
            <a:extLst>
              <a:ext uri="{FF2B5EF4-FFF2-40B4-BE49-F238E27FC236}">
                <a16:creationId xmlns:a16="http://schemas.microsoft.com/office/drawing/2014/main" id="{0534D437-C469-8D1C-35D3-CFE6E2236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10B74-9DF7-B606-4726-CFAD19914F33}"/>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88713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7539-FC2B-21E0-D88C-BF2E6299B1AE}"/>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1CC6AD04-BD58-E15A-4441-7748A0748D7E}"/>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0B912EED-0115-A27D-99D4-4B8B0F8A9A0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E2EAE-98F0-B466-4445-2AD302A892FF}"/>
              </a:ext>
            </a:extLst>
          </p:cNvPr>
          <p:cNvSpPr>
            <a:spLocks noGrp="1"/>
          </p:cNvSpPr>
          <p:nvPr>
            <p:ph type="dt" sz="half" idx="10"/>
          </p:nvPr>
        </p:nvSpPr>
        <p:spPr/>
        <p:txBody>
          <a:bodyPr/>
          <a:lstStyle/>
          <a:p>
            <a:fld id="{F0DFD029-FB74-4578-B929-F66AA97659CA}" type="datetimeFigureOut">
              <a:rPr lang="en-US" smtClean="0"/>
              <a:t>4/5/2023</a:t>
            </a:fld>
            <a:endParaRPr lang="en-US"/>
          </a:p>
        </p:txBody>
      </p:sp>
      <p:sp>
        <p:nvSpPr>
          <p:cNvPr id="6" name="Footer Placeholder 5">
            <a:extLst>
              <a:ext uri="{FF2B5EF4-FFF2-40B4-BE49-F238E27FC236}">
                <a16:creationId xmlns:a16="http://schemas.microsoft.com/office/drawing/2014/main" id="{755A01CE-1B23-7CF1-5D67-DE202A8C3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1BED6-6DB4-6007-CC33-8D15967857F8}"/>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11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BA099-F404-7481-2832-10FB8B6D0648}"/>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8290B-8E4F-C341-E65F-5A51044E22EF}"/>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E87A6-11F0-992F-FD85-81000B50A8AC}"/>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FD029-FB74-4578-B929-F66AA97659CA}" type="datetimeFigureOut">
              <a:rPr lang="en-US" smtClean="0"/>
              <a:pPr/>
              <a:t>4/5/2023</a:t>
            </a:fld>
            <a:endParaRPr lang="en-US"/>
          </a:p>
        </p:txBody>
      </p:sp>
      <p:sp>
        <p:nvSpPr>
          <p:cNvPr id="5" name="Footer Placeholder 4">
            <a:extLst>
              <a:ext uri="{FF2B5EF4-FFF2-40B4-BE49-F238E27FC236}">
                <a16:creationId xmlns:a16="http://schemas.microsoft.com/office/drawing/2014/main" id="{2EBCA84C-2D3E-9C4A-F539-FC82C61B335A}"/>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303CDD-49BB-B446-2CC3-8CE167A2928E}"/>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22876445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B_2D18DC3D.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gi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12" y="381000"/>
            <a:ext cx="11430000" cy="1262513"/>
          </a:xfrm>
        </p:spPr>
        <p:txBody>
          <a:bodyPr>
            <a:normAutofit/>
          </a:bodyPr>
          <a:lstStyle/>
          <a:p>
            <a:r>
              <a:rPr lang="en-US" dirty="0"/>
              <a:t>CS 7180: Geometric Deep Learning</a:t>
            </a:r>
          </a:p>
        </p:txBody>
      </p:sp>
      <p:sp>
        <p:nvSpPr>
          <p:cNvPr id="5" name="Subtitle 4"/>
          <p:cNvSpPr>
            <a:spLocks noGrp="1"/>
          </p:cNvSpPr>
          <p:nvPr>
            <p:ph type="subTitle" idx="1"/>
          </p:nvPr>
        </p:nvSpPr>
        <p:spPr>
          <a:xfrm>
            <a:off x="300831" y="1839119"/>
            <a:ext cx="11127582" cy="1655762"/>
          </a:xfrm>
        </p:spPr>
        <p:txBody>
          <a:bodyPr>
            <a:normAutofit/>
          </a:bodyPr>
          <a:lstStyle/>
          <a:p>
            <a:r>
              <a:rPr lang="en-US" sz="3600" dirty="0"/>
              <a:t>Lecture 13: Non-Euclidean Geometry in Deep Learning</a:t>
            </a:r>
          </a:p>
        </p:txBody>
      </p:sp>
      <p:pic>
        <p:nvPicPr>
          <p:cNvPr id="1028" name="Picture 4" descr="Geometry of the Universe">
            <a:extLst>
              <a:ext uri="{FF2B5EF4-FFF2-40B4-BE49-F238E27FC236}">
                <a16:creationId xmlns:a16="http://schemas.microsoft.com/office/drawing/2014/main" id="{1716D0B9-E1B6-B1FC-5BFE-F3F03F056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2895600"/>
            <a:ext cx="7740968"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9F33-FC3D-8797-4610-D6FBD4B6E013}"/>
              </a:ext>
            </a:extLst>
          </p:cNvPr>
          <p:cNvSpPr>
            <a:spLocks noGrp="1"/>
          </p:cNvSpPr>
          <p:nvPr>
            <p:ph type="title"/>
          </p:nvPr>
        </p:nvSpPr>
        <p:spPr/>
        <p:txBody>
          <a:bodyPr/>
          <a:lstStyle/>
          <a:p>
            <a:r>
              <a:rPr lang="en-US" dirty="0"/>
              <a:t>Curvature of Surface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DFD329-8C7E-AF25-221F-4DDBD49C4283}"/>
                  </a:ext>
                </a:extLst>
              </p:cNvPr>
              <p:cNvSpPr>
                <a:spLocks noGrp="1"/>
              </p:cNvSpPr>
              <p:nvPr>
                <p:ph idx="1"/>
              </p:nvPr>
            </p:nvSpPr>
            <p:spPr>
              <a:xfrm>
                <a:off x="837982" y="1600200"/>
                <a:ext cx="10512862" cy="4351338"/>
              </a:xfrm>
            </p:spPr>
            <p:txBody>
              <a:bodyPr/>
              <a:lstStyle/>
              <a:p>
                <a:r>
                  <a:rPr lang="en-US" dirty="0"/>
                  <a:t>The Gaussian curvature is the product of two principal curvatures: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2</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2</m:t>
                        </m:r>
                      </m:sub>
                    </m:sSub>
                  </m:oMath>
                </a14:m>
                <a:r>
                  <a:rPr lang="en-US" dirty="0"/>
                  <a:t>are the max and min signed </a:t>
                </a:r>
                <a:r>
                  <a:rPr lang="en-US" dirty="0" err="1"/>
                  <a:t>curvartures</a:t>
                </a:r>
                <a:r>
                  <a:rPr lang="en-US" dirty="0"/>
                  <a:t> for all slicing planes.</a:t>
                </a:r>
              </a:p>
            </p:txBody>
          </p:sp>
        </mc:Choice>
        <mc:Fallback xmlns="">
          <p:sp>
            <p:nvSpPr>
              <p:cNvPr id="3" name="Content Placeholder 2">
                <a:extLst>
                  <a:ext uri="{FF2B5EF4-FFF2-40B4-BE49-F238E27FC236}">
                    <a16:creationId xmlns:a16="http://schemas.microsoft.com/office/drawing/2014/main" id="{0EDFD329-8C7E-AF25-221F-4DDBD49C4283}"/>
                  </a:ext>
                </a:extLst>
              </p:cNvPr>
              <p:cNvSpPr>
                <a:spLocks noGrp="1" noRot="1" noChangeAspect="1" noMove="1" noResize="1" noEditPoints="1" noAdjustHandles="1" noChangeArrowheads="1" noChangeShapeType="1" noTextEdit="1"/>
              </p:cNvSpPr>
              <p:nvPr>
                <p:ph idx="1"/>
              </p:nvPr>
            </p:nvSpPr>
            <p:spPr>
              <a:xfrm>
                <a:off x="837982" y="1600200"/>
                <a:ext cx="10512862" cy="4351338"/>
              </a:xfrm>
              <a:blipFill>
                <a:blip r:embed="rId2"/>
                <a:stretch>
                  <a:fillRect l="-1043" t="-2384" r="-812"/>
                </a:stretch>
              </a:blipFill>
            </p:spPr>
            <p:txBody>
              <a:bodyPr/>
              <a:lstStyle/>
              <a:p>
                <a:r>
                  <a:rPr lang="en-US">
                    <a:noFill/>
                  </a:rPr>
                  <a:t> </a:t>
                </a:r>
              </a:p>
            </p:txBody>
          </p:sp>
        </mc:Fallback>
      </mc:AlternateContent>
      <p:pic>
        <p:nvPicPr>
          <p:cNvPr id="5122" name="Picture 2" descr="A Quick and Dirty Introduction to the Curvature of Surfaces – Geometry  Processing and Applications WS19">
            <a:extLst>
              <a:ext uri="{FF2B5EF4-FFF2-40B4-BE49-F238E27FC236}">
                <a16:creationId xmlns:a16="http://schemas.microsoft.com/office/drawing/2014/main" id="{D05B3BF1-E304-9979-75AA-CABA53A8C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3175956"/>
            <a:ext cx="4196896" cy="30638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52F428E-FA09-89DA-F8D0-52DD4CDB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116" y="2819400"/>
            <a:ext cx="3352801" cy="383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C315-22A1-7768-A286-F74E066C688E}"/>
              </a:ext>
            </a:extLst>
          </p:cNvPr>
          <p:cNvSpPr>
            <a:spLocks noGrp="1"/>
          </p:cNvSpPr>
          <p:nvPr>
            <p:ph type="title"/>
          </p:nvPr>
        </p:nvSpPr>
        <p:spPr/>
        <p:txBody>
          <a:bodyPr/>
          <a:lstStyle/>
          <a:p>
            <a:r>
              <a:rPr lang="en-US" dirty="0"/>
              <a:t>Quiz Question			</a:t>
            </a:r>
          </a:p>
        </p:txBody>
      </p:sp>
      <p:sp>
        <p:nvSpPr>
          <p:cNvPr id="3" name="Content Placeholder 2">
            <a:extLst>
              <a:ext uri="{FF2B5EF4-FFF2-40B4-BE49-F238E27FC236}">
                <a16:creationId xmlns:a16="http://schemas.microsoft.com/office/drawing/2014/main" id="{965558C1-7169-259E-7B39-45E759C998AA}"/>
              </a:ext>
            </a:extLst>
          </p:cNvPr>
          <p:cNvSpPr>
            <a:spLocks noGrp="1"/>
          </p:cNvSpPr>
          <p:nvPr>
            <p:ph idx="1"/>
          </p:nvPr>
        </p:nvSpPr>
        <p:spPr/>
        <p:txBody>
          <a:bodyPr/>
          <a:lstStyle/>
          <a:p>
            <a:r>
              <a:rPr lang="en-US" dirty="0"/>
              <a:t>What points of the torus have positive and negative curvature?  </a:t>
            </a:r>
          </a:p>
          <a:p>
            <a:endParaRPr lang="en-US" dirty="0"/>
          </a:p>
          <a:p>
            <a:endParaRPr lang="en-US" dirty="0"/>
          </a:p>
          <a:p>
            <a:endParaRPr lang="en-US" dirty="0"/>
          </a:p>
          <a:p>
            <a:r>
              <a:rPr lang="en-US" dirty="0"/>
              <a:t>What is the curvature of points on these surfaces?</a:t>
            </a:r>
          </a:p>
        </p:txBody>
      </p:sp>
      <p:pic>
        <p:nvPicPr>
          <p:cNvPr id="6146" name="Picture 2" descr="Torus - Wikipedia">
            <a:extLst>
              <a:ext uri="{FF2B5EF4-FFF2-40B4-BE49-F238E27FC236}">
                <a16:creationId xmlns:a16="http://schemas.microsoft.com/office/drawing/2014/main" id="{C81D190C-BB81-D2C4-0D6E-A4CC65EF50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5213" y="2277680"/>
            <a:ext cx="2514600" cy="16847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llipsoid -- from Wolfram MathWorld">
            <a:extLst>
              <a:ext uri="{FF2B5EF4-FFF2-40B4-BE49-F238E27FC236}">
                <a16:creationId xmlns:a16="http://schemas.microsoft.com/office/drawing/2014/main" id="{D3FA6EA8-CFB6-F3DE-E476-8349EB2B0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2" y="4591050"/>
            <a:ext cx="2533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at Is A Cylinder | Cylinder Shape | DK Find Out">
            <a:extLst>
              <a:ext uri="{FF2B5EF4-FFF2-40B4-BE49-F238E27FC236}">
                <a16:creationId xmlns:a16="http://schemas.microsoft.com/office/drawing/2014/main" id="{BF492993-2272-E758-6B3C-E3FF11661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213" y="4516803"/>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geometry - The shape of Pringles potato chip - Mathematics Stack Exchange">
            <a:extLst>
              <a:ext uri="{FF2B5EF4-FFF2-40B4-BE49-F238E27FC236}">
                <a16:creationId xmlns:a16="http://schemas.microsoft.com/office/drawing/2014/main" id="{87851CE7-5A67-1120-DA37-3BE0973FEF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1812" y="461010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0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BD7C-6159-5B99-FE0E-17C90B608F30}"/>
              </a:ext>
            </a:extLst>
          </p:cNvPr>
          <p:cNvSpPr>
            <a:spLocks noGrp="1"/>
          </p:cNvSpPr>
          <p:nvPr>
            <p:ph type="title"/>
          </p:nvPr>
        </p:nvSpPr>
        <p:spPr/>
        <p:txBody>
          <a:bodyPr/>
          <a:lstStyle/>
          <a:p>
            <a:r>
              <a:rPr lang="en-US" dirty="0"/>
              <a:t>Geometry Classification</a:t>
            </a:r>
          </a:p>
        </p:txBody>
      </p:sp>
      <p:pic>
        <p:nvPicPr>
          <p:cNvPr id="4" name="Picture 2" descr="undefined">
            <a:extLst>
              <a:ext uri="{FF2B5EF4-FFF2-40B4-BE49-F238E27FC236}">
                <a16:creationId xmlns:a16="http://schemas.microsoft.com/office/drawing/2014/main" id="{16E88AD6-D385-7589-20AE-A8308E493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83130"/>
            <a:ext cx="8990012" cy="3993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DCDF35-C8C7-3A2E-350A-9DDB79129A00}"/>
              </a:ext>
            </a:extLst>
          </p:cNvPr>
          <p:cNvSpPr txBox="1"/>
          <p:nvPr/>
        </p:nvSpPr>
        <p:spPr>
          <a:xfrm>
            <a:off x="2513012" y="1578114"/>
            <a:ext cx="7391400" cy="707886"/>
          </a:xfrm>
          <a:prstGeom prst="rect">
            <a:avLst/>
          </a:prstGeom>
          <a:noFill/>
        </p:spPr>
        <p:txBody>
          <a:bodyPr wrap="square" rtlCol="0">
            <a:spAutoFit/>
          </a:bodyPr>
          <a:lstStyle/>
          <a:p>
            <a:r>
              <a:rPr lang="en-US" sz="4000" dirty="0"/>
              <a:t> K &gt; 0                 K = 0                 K &lt; 0</a:t>
            </a:r>
          </a:p>
        </p:txBody>
      </p:sp>
    </p:spTree>
    <p:extLst>
      <p:ext uri="{BB962C8B-B14F-4D97-AF65-F5344CB8AC3E}">
        <p14:creationId xmlns:p14="http://schemas.microsoft.com/office/powerpoint/2010/main" val="244408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A5C1-C58B-54CE-6508-A7A964E3ECA1}"/>
              </a:ext>
            </a:extLst>
          </p:cNvPr>
          <p:cNvSpPr>
            <a:spLocks noGrp="1"/>
          </p:cNvSpPr>
          <p:nvPr>
            <p:ph type="title"/>
          </p:nvPr>
        </p:nvSpPr>
        <p:spPr/>
        <p:txBody>
          <a:bodyPr/>
          <a:lstStyle/>
          <a:p>
            <a:r>
              <a:rPr lang="en-US" dirty="0"/>
              <a:t>Poincare Disk Model of Hyperbolic Space</a:t>
            </a:r>
          </a:p>
        </p:txBody>
      </p:sp>
      <p:sp>
        <p:nvSpPr>
          <p:cNvPr id="3" name="Content Placeholder 2">
            <a:extLst>
              <a:ext uri="{FF2B5EF4-FFF2-40B4-BE49-F238E27FC236}">
                <a16:creationId xmlns:a16="http://schemas.microsoft.com/office/drawing/2014/main" id="{F2665EA5-0E56-D2B5-3F4B-2EBEBC368E6E}"/>
              </a:ext>
            </a:extLst>
          </p:cNvPr>
          <p:cNvSpPr>
            <a:spLocks noGrp="1"/>
          </p:cNvSpPr>
          <p:nvPr>
            <p:ph idx="1"/>
          </p:nvPr>
        </p:nvSpPr>
        <p:spPr/>
        <p:txBody>
          <a:bodyPr/>
          <a:lstStyle/>
          <a:p>
            <a:r>
              <a:rPr lang="en-US" dirty="0"/>
              <a:t>We can give interesting geometry by specifying a </a:t>
            </a:r>
            <a:r>
              <a:rPr lang="en-US" dirty="0" err="1"/>
              <a:t>Reimannian</a:t>
            </a:r>
            <a:r>
              <a:rPr lang="en-US" dirty="0"/>
              <a:t> metric over the coordinate plane.</a:t>
            </a:r>
          </a:p>
          <a:p>
            <a:r>
              <a:rPr lang="en-US" dirty="0"/>
              <a:t>The visual distances are not the actual differences.  These are just coordinates for a curved space.  </a:t>
            </a:r>
          </a:p>
        </p:txBody>
      </p:sp>
      <p:pic>
        <p:nvPicPr>
          <p:cNvPr id="4" name="Picture 4">
            <a:extLst>
              <a:ext uri="{FF2B5EF4-FFF2-40B4-BE49-F238E27FC236}">
                <a16:creationId xmlns:a16="http://schemas.microsoft.com/office/drawing/2014/main" id="{86B0290A-5926-4EF0-C23B-8CB34595A3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2360612" y="4191000"/>
            <a:ext cx="70104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B142-14D7-F542-5F25-370EA8A85513}"/>
              </a:ext>
            </a:extLst>
          </p:cNvPr>
          <p:cNvSpPr>
            <a:spLocks noGrp="1"/>
          </p:cNvSpPr>
          <p:nvPr>
            <p:ph type="title"/>
          </p:nvPr>
        </p:nvSpPr>
        <p:spPr/>
        <p:txBody>
          <a:bodyPr/>
          <a:lstStyle/>
          <a:p>
            <a:r>
              <a:rPr lang="en-US" dirty="0"/>
              <a:t>Poincare Disk Model</a:t>
            </a:r>
          </a:p>
        </p:txBody>
      </p:sp>
      <p:pic>
        <p:nvPicPr>
          <p:cNvPr id="7170" name="Picture 2">
            <a:extLst>
              <a:ext uri="{FF2B5EF4-FFF2-40B4-BE49-F238E27FC236}">
                <a16:creationId xmlns:a16="http://schemas.microsoft.com/office/drawing/2014/main" id="{A46DD08D-BE50-7CE9-EFD8-246176F08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676" y="1828800"/>
            <a:ext cx="3382736" cy="335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940E99-1A3C-8A36-9367-2DA74020FB99}"/>
              </a:ext>
            </a:extLst>
          </p:cNvPr>
          <p:cNvPicPr>
            <a:picLocks noChangeAspect="1"/>
          </p:cNvPicPr>
          <p:nvPr/>
        </p:nvPicPr>
        <p:blipFill>
          <a:blip r:embed="rId3"/>
          <a:stretch>
            <a:fillRect/>
          </a:stretch>
        </p:blipFill>
        <p:spPr>
          <a:xfrm>
            <a:off x="1217612" y="1690689"/>
            <a:ext cx="3657600" cy="3771900"/>
          </a:xfrm>
          <a:prstGeom prst="rect">
            <a:avLst/>
          </a:prstGeom>
        </p:spPr>
      </p:pic>
      <p:sp>
        <p:nvSpPr>
          <p:cNvPr id="9" name="TextBox 8">
            <a:extLst>
              <a:ext uri="{FF2B5EF4-FFF2-40B4-BE49-F238E27FC236}">
                <a16:creationId xmlns:a16="http://schemas.microsoft.com/office/drawing/2014/main" id="{584DCB05-9D93-70AE-0BB0-CFCF011F5F8B}"/>
              </a:ext>
            </a:extLst>
          </p:cNvPr>
          <p:cNvSpPr txBox="1"/>
          <p:nvPr/>
        </p:nvSpPr>
        <p:spPr>
          <a:xfrm>
            <a:off x="608012" y="5766234"/>
            <a:ext cx="2209800" cy="369332"/>
          </a:xfrm>
          <a:prstGeom prst="rect">
            <a:avLst/>
          </a:prstGeom>
          <a:noFill/>
        </p:spPr>
        <p:txBody>
          <a:bodyPr wrap="square" rtlCol="0">
            <a:spAutoFit/>
          </a:bodyPr>
          <a:lstStyle/>
          <a:p>
            <a:r>
              <a:rPr lang="en-US" dirty="0"/>
              <a:t>Riemannian Metric: </a:t>
            </a:r>
          </a:p>
        </p:txBody>
      </p:sp>
      <p:sp>
        <p:nvSpPr>
          <p:cNvPr id="10" name="TextBox 9">
            <a:extLst>
              <a:ext uri="{FF2B5EF4-FFF2-40B4-BE49-F238E27FC236}">
                <a16:creationId xmlns:a16="http://schemas.microsoft.com/office/drawing/2014/main" id="{5513D5D5-0313-6157-F298-F482CA82EDCB}"/>
              </a:ext>
            </a:extLst>
          </p:cNvPr>
          <p:cNvSpPr txBox="1"/>
          <p:nvPr/>
        </p:nvSpPr>
        <p:spPr>
          <a:xfrm>
            <a:off x="5942012" y="5722638"/>
            <a:ext cx="1677447" cy="369332"/>
          </a:xfrm>
          <a:prstGeom prst="rect">
            <a:avLst/>
          </a:prstGeom>
          <a:noFill/>
        </p:spPr>
        <p:txBody>
          <a:bodyPr wrap="none" rtlCol="0">
            <a:spAutoFit/>
          </a:bodyPr>
          <a:lstStyle/>
          <a:p>
            <a:r>
              <a:rPr lang="en-US" dirty="0"/>
              <a:t>Induced Metric:</a:t>
            </a:r>
          </a:p>
        </p:txBody>
      </p:sp>
      <p:pic>
        <p:nvPicPr>
          <p:cNvPr id="15" name="Picture 14">
            <a:extLst>
              <a:ext uri="{FF2B5EF4-FFF2-40B4-BE49-F238E27FC236}">
                <a16:creationId xmlns:a16="http://schemas.microsoft.com/office/drawing/2014/main" id="{5102C4B8-E069-4863-3D7F-C7E13A1C2CE4}"/>
              </a:ext>
            </a:extLst>
          </p:cNvPr>
          <p:cNvPicPr>
            <a:picLocks noChangeAspect="1"/>
          </p:cNvPicPr>
          <p:nvPr/>
        </p:nvPicPr>
        <p:blipFill>
          <a:blip r:embed="rId4"/>
          <a:stretch>
            <a:fillRect/>
          </a:stretch>
        </p:blipFill>
        <p:spPr>
          <a:xfrm>
            <a:off x="7619459" y="5465125"/>
            <a:ext cx="4552950" cy="97155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7A4E874-90C6-EB2A-6EE0-68D9C7B750D8}"/>
                  </a:ext>
                </a:extLst>
              </p:cNvPr>
              <p:cNvSpPr txBox="1"/>
              <p:nvPr/>
            </p:nvSpPr>
            <p:spPr>
              <a:xfrm>
                <a:off x="1979612" y="5634578"/>
                <a:ext cx="3657600" cy="613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num>
                        <m:den>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m:rPr>
                                  <m:lit/>
                                </m:rPr>
                                <a:rPr lang="en-US" b="0" i="1" smtClean="0">
                                  <a:latin typeface="Cambria Math" panose="02040503050406030204" pitchFamily="18" charset="0"/>
                                </a:rPr>
                                <m:t>|</m:t>
                              </m:r>
                            </m:e>
                          </m:d>
                          <m:r>
                            <a:rPr lang="en-US" b="0" i="1" smtClean="0">
                              <a:latin typeface="Cambria Math" panose="02040503050406030204" pitchFamily="18" charset="0"/>
                            </a:rPr>
                            <m:t>𝑥</m:t>
                          </m:r>
                          <m:d>
                            <m:dPr>
                              <m:beg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p>
                                  <m:r>
                                    <a:rPr lang="en-US" b="0" i="1" smtClean="0">
                                      <a:latin typeface="Cambria Math" panose="02040503050406030204" pitchFamily="18" charset="0"/>
                                    </a:rPr>
                                    <m:t>2</m:t>
                                  </m:r>
                                </m:sup>
                              </m:sSup>
                            </m:e>
                          </m:d>
                        </m:den>
                      </m:f>
                      <m:r>
                        <a:rPr lang="en-US" b="0" i="1" smtClean="0">
                          <a:latin typeface="Cambria Math" panose="02040503050406030204" pitchFamily="18" charset="0"/>
                        </a:rPr>
                        <m:t> </m:t>
                      </m:r>
                    </m:oMath>
                  </m:oMathPara>
                </a14:m>
                <a:endParaRPr lang="en-US" dirty="0"/>
              </a:p>
            </p:txBody>
          </p:sp>
        </mc:Choice>
        <mc:Fallback xmlns="">
          <p:sp>
            <p:nvSpPr>
              <p:cNvPr id="16" name="TextBox 15">
                <a:extLst>
                  <a:ext uri="{FF2B5EF4-FFF2-40B4-BE49-F238E27FC236}">
                    <a16:creationId xmlns:a16="http://schemas.microsoft.com/office/drawing/2014/main" id="{97A4E874-90C6-EB2A-6EE0-68D9C7B750D8}"/>
                  </a:ext>
                </a:extLst>
              </p:cNvPr>
              <p:cNvSpPr txBox="1">
                <a:spLocks noRot="1" noChangeAspect="1" noMove="1" noResize="1" noEditPoints="1" noAdjustHandles="1" noChangeArrowheads="1" noChangeShapeType="1" noTextEdit="1"/>
              </p:cNvSpPr>
              <p:nvPr/>
            </p:nvSpPr>
            <p:spPr>
              <a:xfrm>
                <a:off x="1979612" y="5634578"/>
                <a:ext cx="3657600" cy="6138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E200327-A420-7603-4811-765B99B27EFB}"/>
                  </a:ext>
                </a:extLst>
              </p:cNvPr>
              <p:cNvSpPr txBox="1"/>
              <p:nvPr/>
            </p:nvSpPr>
            <p:spPr>
              <a:xfrm>
                <a:off x="1522412" y="6248400"/>
                <a:ext cx="1524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𝑥</m:t>
                          </m:r>
                        </m:sub>
                      </m:sSub>
                      <m:r>
                        <a:rPr lang="en-US" b="0" i="1" smtClean="0">
                          <a:latin typeface="Cambria Math" panose="02040503050406030204" pitchFamily="18" charset="0"/>
                        </a:rPr>
                        <m:t>𝐷</m:t>
                      </m:r>
                    </m:oMath>
                  </m:oMathPara>
                </a14:m>
                <a:endParaRPr lang="en-US" dirty="0"/>
              </a:p>
            </p:txBody>
          </p:sp>
        </mc:Choice>
        <mc:Fallback xmlns="">
          <p:sp>
            <p:nvSpPr>
              <p:cNvPr id="17" name="TextBox 16">
                <a:extLst>
                  <a:ext uri="{FF2B5EF4-FFF2-40B4-BE49-F238E27FC236}">
                    <a16:creationId xmlns:a16="http://schemas.microsoft.com/office/drawing/2014/main" id="{CE200327-A420-7603-4811-765B99B27EFB}"/>
                  </a:ext>
                </a:extLst>
              </p:cNvPr>
              <p:cNvSpPr txBox="1">
                <a:spLocks noRot="1" noChangeAspect="1" noMove="1" noResize="1" noEditPoints="1" noAdjustHandles="1" noChangeArrowheads="1" noChangeShapeType="1" noTextEdit="1"/>
              </p:cNvSpPr>
              <p:nvPr/>
            </p:nvSpPr>
            <p:spPr>
              <a:xfrm>
                <a:off x="1522412" y="6248400"/>
                <a:ext cx="1524000"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1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B142-14D7-F542-5F25-370EA8A85513}"/>
              </a:ext>
            </a:extLst>
          </p:cNvPr>
          <p:cNvSpPr>
            <a:spLocks noGrp="1"/>
          </p:cNvSpPr>
          <p:nvPr>
            <p:ph type="title"/>
          </p:nvPr>
        </p:nvSpPr>
        <p:spPr/>
        <p:txBody>
          <a:bodyPr/>
          <a:lstStyle/>
          <a:p>
            <a:r>
              <a:rPr lang="en-US" dirty="0"/>
              <a:t>Poincare Disk Model</a:t>
            </a:r>
          </a:p>
        </p:txBody>
      </p:sp>
      <p:pic>
        <p:nvPicPr>
          <p:cNvPr id="7170" name="Picture 2">
            <a:extLst>
              <a:ext uri="{FF2B5EF4-FFF2-40B4-BE49-F238E27FC236}">
                <a16:creationId xmlns:a16="http://schemas.microsoft.com/office/drawing/2014/main" id="{A46DD08D-BE50-7CE9-EFD8-246176F08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676" y="1828800"/>
            <a:ext cx="3382736" cy="3352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4DCB05-9D93-70AE-0BB0-CFCF011F5F8B}"/>
              </a:ext>
            </a:extLst>
          </p:cNvPr>
          <p:cNvSpPr txBox="1"/>
          <p:nvPr/>
        </p:nvSpPr>
        <p:spPr>
          <a:xfrm>
            <a:off x="608012" y="5766234"/>
            <a:ext cx="2209800" cy="369332"/>
          </a:xfrm>
          <a:prstGeom prst="rect">
            <a:avLst/>
          </a:prstGeom>
          <a:noFill/>
        </p:spPr>
        <p:txBody>
          <a:bodyPr wrap="square" rtlCol="0">
            <a:spAutoFit/>
          </a:bodyPr>
          <a:lstStyle/>
          <a:p>
            <a:r>
              <a:rPr lang="en-US" dirty="0"/>
              <a:t>Riemannian Metric: </a:t>
            </a:r>
          </a:p>
        </p:txBody>
      </p:sp>
      <p:sp>
        <p:nvSpPr>
          <p:cNvPr id="10" name="TextBox 9">
            <a:extLst>
              <a:ext uri="{FF2B5EF4-FFF2-40B4-BE49-F238E27FC236}">
                <a16:creationId xmlns:a16="http://schemas.microsoft.com/office/drawing/2014/main" id="{5513D5D5-0313-6157-F298-F482CA82EDCB}"/>
              </a:ext>
            </a:extLst>
          </p:cNvPr>
          <p:cNvSpPr txBox="1"/>
          <p:nvPr/>
        </p:nvSpPr>
        <p:spPr>
          <a:xfrm>
            <a:off x="5942012" y="5722638"/>
            <a:ext cx="1677447" cy="369332"/>
          </a:xfrm>
          <a:prstGeom prst="rect">
            <a:avLst/>
          </a:prstGeom>
          <a:noFill/>
        </p:spPr>
        <p:txBody>
          <a:bodyPr wrap="none" rtlCol="0">
            <a:spAutoFit/>
          </a:bodyPr>
          <a:lstStyle/>
          <a:p>
            <a:r>
              <a:rPr lang="en-US" dirty="0"/>
              <a:t>Induced Metric:</a:t>
            </a:r>
          </a:p>
        </p:txBody>
      </p:sp>
      <p:pic>
        <p:nvPicPr>
          <p:cNvPr id="15" name="Picture 14">
            <a:extLst>
              <a:ext uri="{FF2B5EF4-FFF2-40B4-BE49-F238E27FC236}">
                <a16:creationId xmlns:a16="http://schemas.microsoft.com/office/drawing/2014/main" id="{5102C4B8-E069-4863-3D7F-C7E13A1C2CE4}"/>
              </a:ext>
            </a:extLst>
          </p:cNvPr>
          <p:cNvPicPr>
            <a:picLocks noChangeAspect="1"/>
          </p:cNvPicPr>
          <p:nvPr/>
        </p:nvPicPr>
        <p:blipFill>
          <a:blip r:embed="rId3"/>
          <a:stretch>
            <a:fillRect/>
          </a:stretch>
        </p:blipFill>
        <p:spPr>
          <a:xfrm>
            <a:off x="7619459" y="5465125"/>
            <a:ext cx="4552950" cy="971550"/>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7A4E874-90C6-EB2A-6EE0-68D9C7B750D8}"/>
                  </a:ext>
                </a:extLst>
              </p:cNvPr>
              <p:cNvSpPr txBox="1"/>
              <p:nvPr/>
            </p:nvSpPr>
            <p:spPr>
              <a:xfrm>
                <a:off x="1979612" y="5634578"/>
                <a:ext cx="3657600" cy="613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num>
                        <m:den>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m:rPr>
                                  <m:lit/>
                                </m:rPr>
                                <a:rPr lang="en-US" b="0" i="1" smtClean="0">
                                  <a:latin typeface="Cambria Math" panose="02040503050406030204" pitchFamily="18" charset="0"/>
                                </a:rPr>
                                <m:t>|</m:t>
                              </m:r>
                            </m:e>
                          </m:d>
                          <m:r>
                            <a:rPr lang="en-US" b="0" i="1" smtClean="0">
                              <a:latin typeface="Cambria Math" panose="02040503050406030204" pitchFamily="18" charset="0"/>
                            </a:rPr>
                            <m:t>𝑥</m:t>
                          </m:r>
                          <m:d>
                            <m:dPr>
                              <m:beg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p>
                                  <m:r>
                                    <a:rPr lang="en-US" b="0" i="1" smtClean="0">
                                      <a:latin typeface="Cambria Math" panose="02040503050406030204" pitchFamily="18" charset="0"/>
                                    </a:rPr>
                                    <m:t>2</m:t>
                                  </m:r>
                                </m:sup>
                              </m:sSup>
                            </m:e>
                          </m:d>
                        </m:den>
                      </m:f>
                      <m:r>
                        <a:rPr lang="en-US" b="0" i="1" smtClean="0">
                          <a:latin typeface="Cambria Math" panose="02040503050406030204" pitchFamily="18" charset="0"/>
                        </a:rPr>
                        <m:t> </m:t>
                      </m:r>
                    </m:oMath>
                  </m:oMathPara>
                </a14:m>
                <a:endParaRPr lang="en-US" dirty="0"/>
              </a:p>
            </p:txBody>
          </p:sp>
        </mc:Choice>
        <mc:Fallback>
          <p:sp>
            <p:nvSpPr>
              <p:cNvPr id="16" name="TextBox 15">
                <a:extLst>
                  <a:ext uri="{FF2B5EF4-FFF2-40B4-BE49-F238E27FC236}">
                    <a16:creationId xmlns:a16="http://schemas.microsoft.com/office/drawing/2014/main" id="{97A4E874-90C6-EB2A-6EE0-68D9C7B750D8}"/>
                  </a:ext>
                </a:extLst>
              </p:cNvPr>
              <p:cNvSpPr txBox="1">
                <a:spLocks noRot="1" noChangeAspect="1" noMove="1" noResize="1" noEditPoints="1" noAdjustHandles="1" noChangeArrowheads="1" noChangeShapeType="1" noTextEdit="1"/>
              </p:cNvSpPr>
              <p:nvPr/>
            </p:nvSpPr>
            <p:spPr>
              <a:xfrm>
                <a:off x="1979612" y="5634578"/>
                <a:ext cx="3657600" cy="6138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E200327-A420-7603-4811-765B99B27EFB}"/>
                  </a:ext>
                </a:extLst>
              </p:cNvPr>
              <p:cNvSpPr txBox="1"/>
              <p:nvPr/>
            </p:nvSpPr>
            <p:spPr>
              <a:xfrm>
                <a:off x="1522412" y="6248400"/>
                <a:ext cx="1524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𝑥</m:t>
                          </m:r>
                        </m:sub>
                      </m:sSub>
                      <m:r>
                        <a:rPr lang="en-US" b="0" i="1" smtClean="0">
                          <a:latin typeface="Cambria Math" panose="02040503050406030204" pitchFamily="18" charset="0"/>
                        </a:rPr>
                        <m:t>𝐷</m:t>
                      </m:r>
                    </m:oMath>
                  </m:oMathPara>
                </a14:m>
                <a:endParaRPr lang="en-US" dirty="0"/>
              </a:p>
            </p:txBody>
          </p:sp>
        </mc:Choice>
        <mc:Fallback>
          <p:sp>
            <p:nvSpPr>
              <p:cNvPr id="17" name="TextBox 16">
                <a:extLst>
                  <a:ext uri="{FF2B5EF4-FFF2-40B4-BE49-F238E27FC236}">
                    <a16:creationId xmlns:a16="http://schemas.microsoft.com/office/drawing/2014/main" id="{CE200327-A420-7603-4811-765B99B27EFB}"/>
                  </a:ext>
                </a:extLst>
              </p:cNvPr>
              <p:cNvSpPr txBox="1">
                <a:spLocks noRot="1" noChangeAspect="1" noMove="1" noResize="1" noEditPoints="1" noAdjustHandles="1" noChangeArrowheads="1" noChangeShapeType="1" noTextEdit="1"/>
              </p:cNvSpPr>
              <p:nvPr/>
            </p:nvSpPr>
            <p:spPr>
              <a:xfrm>
                <a:off x="1522412" y="6248400"/>
                <a:ext cx="1524000" cy="369332"/>
              </a:xfrm>
              <a:prstGeom prst="rect">
                <a:avLst/>
              </a:prstGeom>
              <a:blipFill>
                <a:blip r:embed="rId5"/>
                <a:stretch>
                  <a:fillRect/>
                </a:stretch>
              </a:blipFill>
            </p:spPr>
            <p:txBody>
              <a:bodyPr/>
              <a:lstStyle/>
              <a:p>
                <a:r>
                  <a:rPr lang="en-US">
                    <a:noFill/>
                  </a:rPr>
                  <a:t> </a:t>
                </a:r>
              </a:p>
            </p:txBody>
          </p:sp>
        </mc:Fallback>
      </mc:AlternateContent>
      <p:pic>
        <p:nvPicPr>
          <p:cNvPr id="1026" name="Picture 2" descr="Life on the Poincaré Disk – Point at Infinity">
            <a:extLst>
              <a:ext uri="{FF2B5EF4-FFF2-40B4-BE49-F238E27FC236}">
                <a16:creationId xmlns:a16="http://schemas.microsoft.com/office/drawing/2014/main" id="{2A0AACAC-8278-6B38-7501-D8CD697442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276" y="1798864"/>
            <a:ext cx="3382736" cy="33827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B63D31-A7EE-3D64-90D6-3EC1B542D133}"/>
              </a:ext>
            </a:extLst>
          </p:cNvPr>
          <p:cNvSpPr txBox="1"/>
          <p:nvPr/>
        </p:nvSpPr>
        <p:spPr>
          <a:xfrm>
            <a:off x="4995550" y="1367523"/>
            <a:ext cx="1752600" cy="646331"/>
          </a:xfrm>
          <a:prstGeom prst="rect">
            <a:avLst/>
          </a:prstGeom>
          <a:noFill/>
        </p:spPr>
        <p:txBody>
          <a:bodyPr wrap="square" rtlCol="0">
            <a:spAutoFit/>
          </a:bodyPr>
          <a:lstStyle/>
          <a:p>
            <a:r>
              <a:rPr lang="en-US" dirty="0"/>
              <a:t>Hyperbolic triangles</a:t>
            </a:r>
          </a:p>
        </p:txBody>
      </p:sp>
      <p:cxnSp>
        <p:nvCxnSpPr>
          <p:cNvPr id="5" name="Straight Arrow Connector 4">
            <a:extLst>
              <a:ext uri="{FF2B5EF4-FFF2-40B4-BE49-F238E27FC236}">
                <a16:creationId xmlns:a16="http://schemas.microsoft.com/office/drawing/2014/main" id="{819082F6-910F-BFF6-4406-13BB1607749D}"/>
              </a:ext>
            </a:extLst>
          </p:cNvPr>
          <p:cNvCxnSpPr/>
          <p:nvPr/>
        </p:nvCxnSpPr>
        <p:spPr>
          <a:xfrm flipH="1">
            <a:off x="4631644" y="2011743"/>
            <a:ext cx="685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974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E41F-C94B-3184-61A4-89A3921FAA73}"/>
              </a:ext>
            </a:extLst>
          </p:cNvPr>
          <p:cNvSpPr>
            <a:spLocks noGrp="1"/>
          </p:cNvSpPr>
          <p:nvPr>
            <p:ph type="title"/>
          </p:nvPr>
        </p:nvSpPr>
        <p:spPr/>
        <p:txBody>
          <a:bodyPr/>
          <a:lstStyle/>
          <a:p>
            <a:r>
              <a:rPr lang="en-US" dirty="0"/>
              <a:t>Example Task: Node Embeddings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1C0E24-CF16-0F82-F354-31ED93BD257B}"/>
                  </a:ext>
                </a:extLst>
              </p:cNvPr>
              <p:cNvSpPr>
                <a:spLocks noGrp="1"/>
              </p:cNvSpPr>
              <p:nvPr>
                <p:ph idx="1"/>
              </p:nvPr>
            </p:nvSpPr>
            <p:spPr/>
            <p:txBody>
              <a:bodyPr/>
              <a:lstStyle/>
              <a:p>
                <a:r>
                  <a:rPr lang="en-US" dirty="0"/>
                  <a:t>Suppose we want to perform node classification.  </a:t>
                </a:r>
              </a:p>
              <a:p>
                <a:pPr lvl="1"/>
                <a:r>
                  <a:rPr lang="en-US" dirty="0"/>
                  <a:t>E.g. G=(V,E) is social network and we want to classify which nodes are fake accounts. </a:t>
                </a:r>
              </a:p>
              <a:p>
                <a:pPr lvl="1"/>
                <a:r>
                  <a:rPr lang="en-US" dirty="0"/>
                  <a:t>G=(V,E) is an evolutionary tree and we want to classify organisms with a given property  </a:t>
                </a:r>
              </a:p>
              <a:p>
                <a:r>
                  <a:rPr lang="en-US" dirty="0"/>
                  <a:t>We want to learn representations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𝐻</m:t>
                    </m:r>
                  </m:oMath>
                </a14:m>
                <a:r>
                  <a:rPr lang="en-US" dirty="0"/>
                  <a:t> such that it easy to classify nodes in the space H.  </a:t>
                </a:r>
              </a:p>
              <a:p>
                <a:r>
                  <a:rPr lang="en-US" dirty="0"/>
                  <a:t>Typically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𝑘</m:t>
                        </m:r>
                      </m:sup>
                    </m:sSup>
                  </m:oMath>
                </a14:m>
                <a:r>
                  <a:rPr lang="en-US" dirty="0"/>
                  <a:t> and the only choice is k.  But could it make sense to use some space besides a Euclidean space for H?  What about hyperbolic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ℍ</m:t>
                        </m:r>
                      </m:e>
                      <m:sup>
                        <m:r>
                          <a:rPr lang="en-US" b="0" i="1" smtClean="0">
                            <a:latin typeface="Cambria Math" panose="02040503050406030204" pitchFamily="18" charset="0"/>
                          </a:rPr>
                          <m:t>𝑘</m:t>
                        </m:r>
                      </m:sup>
                    </m:sSup>
                  </m:oMath>
                </a14:m>
                <a:r>
                  <a:rPr lang="en-US" dirty="0"/>
                  <a:t> or spherical space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𝕊</m:t>
                        </m:r>
                      </m:e>
                      <m:sup>
                        <m:r>
                          <a:rPr lang="en-US" b="0" i="1" smtClean="0">
                            <a:latin typeface="Cambria Math" panose="02040503050406030204" pitchFamily="18" charset="0"/>
                          </a:rPr>
                          <m:t>𝑘</m:t>
                        </m:r>
                      </m:sup>
                    </m:sSup>
                  </m:oMath>
                </a14:m>
                <a:r>
                  <a:rPr lang="en-US" dirty="0"/>
                  <a:t>? </a:t>
                </a:r>
              </a:p>
            </p:txBody>
          </p:sp>
        </mc:Choice>
        <mc:Fallback xmlns="">
          <p:sp>
            <p:nvSpPr>
              <p:cNvPr id="3" name="Content Placeholder 2">
                <a:extLst>
                  <a:ext uri="{FF2B5EF4-FFF2-40B4-BE49-F238E27FC236}">
                    <a16:creationId xmlns:a16="http://schemas.microsoft.com/office/drawing/2014/main" id="{A81C0E24-CF16-0F82-F354-31ED93BD257B}"/>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47455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CA3B-2EFC-2C18-5419-E47B0CE282F0}"/>
              </a:ext>
            </a:extLst>
          </p:cNvPr>
          <p:cNvSpPr>
            <a:spLocks noGrp="1"/>
          </p:cNvSpPr>
          <p:nvPr>
            <p:ph type="title"/>
          </p:nvPr>
        </p:nvSpPr>
        <p:spPr/>
        <p:txBody>
          <a:bodyPr/>
          <a:lstStyle/>
          <a:p>
            <a:r>
              <a:rPr lang="en-US" dirty="0"/>
              <a:t>Goal: Minimize Distortion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B617E2-7B6D-12FD-2F99-79EFB8AB8CC2}"/>
                  </a:ext>
                </a:extLst>
              </p:cNvPr>
              <p:cNvSpPr>
                <a:spLocks noGrp="1"/>
              </p:cNvSpPr>
              <p:nvPr>
                <p:ph idx="1"/>
              </p:nvPr>
            </p:nvSpPr>
            <p:spPr/>
            <p:txBody>
              <a:bodyPr/>
              <a:lstStyle/>
              <a:p>
                <a:r>
                  <a:rPr lang="en-US" dirty="0"/>
                  <a:t>The nodes in a graph G=(V,E) have a natural metric, </a:t>
                </a:r>
                <a:r>
                  <a:rPr lang="en-US" i="1" dirty="0"/>
                  <a:t>hop distance. </a:t>
                </a:r>
              </a:p>
              <a:p>
                <a:pPr lvl="1"/>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G</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v</m:t>
                        </m:r>
                        <m:r>
                          <a:rPr lang="en-US" b="0" i="0" smtClean="0">
                            <a:latin typeface="Cambria Math" panose="02040503050406030204" pitchFamily="18" charset="0"/>
                          </a:rPr>
                          <m:t>,</m:t>
                        </m:r>
                        <m:r>
                          <m:rPr>
                            <m:sty m:val="p"/>
                          </m:rPr>
                          <a:rPr lang="en-US" b="0" i="0" smtClean="0">
                            <a:latin typeface="Cambria Math" panose="02040503050406030204" pitchFamily="18" charset="0"/>
                          </a:rPr>
                          <m:t>w</m:t>
                        </m:r>
                      </m:e>
                    </m:d>
                    <m:r>
                      <a:rPr lang="en-US" b="0" i="0" smtClean="0">
                        <a:latin typeface="Cambria Math" panose="02040503050406030204" pitchFamily="18" charset="0"/>
                      </a:rPr>
                      <m:t>= </m:t>
                    </m:r>
                  </m:oMath>
                </a14:m>
                <a:r>
                  <a:rPr lang="en-US" dirty="0"/>
                  <a:t>number of nodes in the shortest path from A to B </a:t>
                </a:r>
              </a:p>
              <a:p>
                <a:r>
                  <a:rPr lang="en-US" dirty="0"/>
                  <a:t>The best embedding for a graph is one which is close to isometric, i.e. </a:t>
                </a:r>
              </a:p>
              <a:p>
                <a:pPr lvl="1"/>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such that X is a metric space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𝑋</m:t>
                        </m:r>
                      </m:sub>
                    </m:sSub>
                  </m:oMath>
                </a14:m>
                <a:r>
                  <a:rPr lang="en-US" dirty="0"/>
                  <a:t>) and when nodes are close in G they are close in X,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𝐺</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oMath>
                </a14:m>
                <a:endParaRPr lang="en-US" dirty="0"/>
              </a:p>
              <a:p>
                <a:r>
                  <a:rPr lang="en-US" dirty="0"/>
                  <a:t>Distortion: </a:t>
                </a:r>
              </a:p>
              <a:p>
                <a:pPr lvl="1"/>
                <a14:m>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r>
                              <a:rPr lang="en-US" b="0" i="1" smtClean="0">
                                <a:latin typeface="Cambria Math" panose="02040503050406030204" pitchFamily="18" charset="0"/>
                              </a:rPr>
                              <m:t>2</m:t>
                            </m:r>
                          </m:e>
                        </m:eqAr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𝑉</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𝑑</m:t>
                                </m:r>
                              </m:e>
                              <m:sub>
                                <m:r>
                                  <a:rPr lang="en-US" b="0" i="1" smtClean="0">
                                    <a:latin typeface="Cambria Math" panose="02040503050406030204" pitchFamily="18" charset="0"/>
                                  </a:rPr>
                                  <m:t>𝐺</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𝐺</m:t>
                                </m:r>
                              </m:sub>
                            </m:sSub>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den>
                        </m:f>
                      </m:e>
                    </m:nary>
                  </m:oMath>
                </a14:m>
                <a:endParaRPr lang="en-US" dirty="0"/>
              </a:p>
            </p:txBody>
          </p:sp>
        </mc:Choice>
        <mc:Fallback>
          <p:sp>
            <p:nvSpPr>
              <p:cNvPr id="3" name="Content Placeholder 2">
                <a:extLst>
                  <a:ext uri="{FF2B5EF4-FFF2-40B4-BE49-F238E27FC236}">
                    <a16:creationId xmlns:a16="http://schemas.microsoft.com/office/drawing/2014/main" id="{D8B617E2-7B6D-12FD-2F99-79EFB8AB8CC2}"/>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08941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80F3-FFE0-FC55-0D5D-B99C911511C8}"/>
              </a:ext>
            </a:extLst>
          </p:cNvPr>
          <p:cNvSpPr>
            <a:spLocks noGrp="1"/>
          </p:cNvSpPr>
          <p:nvPr>
            <p:ph type="title"/>
          </p:nvPr>
        </p:nvSpPr>
        <p:spPr/>
        <p:txBody>
          <a:bodyPr/>
          <a:lstStyle/>
          <a:p>
            <a:r>
              <a:rPr lang="en-US" dirty="0"/>
              <a:t>Example 1: G a lattice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D70D9-BDC9-2E22-9F60-DE886F6E3285}"/>
                  </a:ext>
                </a:extLst>
              </p:cNvPr>
              <p:cNvSpPr>
                <a:spLocks noGrp="1"/>
              </p:cNvSpPr>
              <p:nvPr>
                <p:ph idx="1"/>
              </p:nvPr>
            </p:nvSpPr>
            <p:spPr/>
            <p:txBody>
              <a:bodyPr/>
              <a:lstStyle/>
              <a:p>
                <a:r>
                  <a:rPr lang="en-US" dirty="0"/>
                  <a:t>V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 , </m:t>
                    </m:r>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=1 </m:t>
                        </m:r>
                        <m:r>
                          <a:rPr lang="en-US" b="0" i="1" smtClean="0">
                            <a:latin typeface="Cambria Math" panose="02040503050406030204" pitchFamily="18" charset="0"/>
                          </a:rPr>
                          <m:t>𝑜𝑟</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=1</m:t>
                        </m:r>
                      </m:e>
                    </m:d>
                  </m:oMath>
                </a14:m>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i="1" dirty="0">
                  <a:latin typeface="Cambria Math" panose="02040503050406030204" pitchFamily="18" charset="0"/>
                </a:endParaRPr>
              </a:p>
              <a:p>
                <a:endParaRPr lang="en-US" b="0" i="1" dirty="0">
                  <a:latin typeface="Cambria Math" panose="02040503050406030204" pitchFamily="18" charset="0"/>
                </a:endParaRPr>
              </a:p>
              <a:p>
                <a:endParaRPr lang="en-US" i="1" dirty="0">
                  <a:latin typeface="Cambria Math" panose="02040503050406030204" pitchFamily="18" charset="0"/>
                </a:endParaRPr>
              </a:p>
              <a:p>
                <a:endParaRPr lang="en-US" b="0" i="1" dirty="0">
                  <a:latin typeface="Cambria Math" panose="02040503050406030204" pitchFamily="18" charset="0"/>
                </a:endParaRPr>
              </a:p>
              <a:p>
                <a:endParaRPr lang="en-US" dirty="0">
                  <a:latin typeface="Cambria Math" panose="02040503050406030204" pitchFamily="18" charset="0"/>
                </a:endParaRPr>
              </a:p>
              <a:p>
                <a:r>
                  <a:rPr lang="en-US" b="0" dirty="0">
                    <a:latin typeface="Cambria Math" panose="02040503050406030204" pitchFamily="18" charset="0"/>
                  </a:rPr>
                  <a:t>What should X be?</a:t>
                </a:r>
                <a14:m>
                  <m:oMath xmlns:m="http://schemas.openxmlformats.org/officeDocument/2006/math">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C76D70D9-BDC9-2E22-9F60-DE886F6E3285}"/>
                  </a:ext>
                </a:extLst>
              </p:cNvPr>
              <p:cNvSpPr>
                <a:spLocks noGrp="1" noRot="1" noChangeAspect="1" noMove="1" noResize="1" noEditPoints="1" noAdjustHandles="1" noChangeArrowheads="1" noChangeShapeType="1" noTextEdit="1"/>
              </p:cNvSpPr>
              <p:nvPr>
                <p:ph idx="1"/>
              </p:nvPr>
            </p:nvSpPr>
            <p:spPr>
              <a:blipFill>
                <a:blip r:embed="rId2"/>
                <a:stretch>
                  <a:fillRect l="-1043" t="-1541"/>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38BB4447-B3ED-80A3-72D9-C299BB3B9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2" y="27432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97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80F3-FFE0-FC55-0D5D-B99C911511C8}"/>
              </a:ext>
            </a:extLst>
          </p:cNvPr>
          <p:cNvSpPr>
            <a:spLocks noGrp="1"/>
          </p:cNvSpPr>
          <p:nvPr>
            <p:ph type="title"/>
          </p:nvPr>
        </p:nvSpPr>
        <p:spPr/>
        <p:txBody>
          <a:bodyPr/>
          <a:lstStyle/>
          <a:p>
            <a:r>
              <a:rPr lang="en-US" dirty="0"/>
              <a:t>Example 1: G a lattice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D70D9-BDC9-2E22-9F60-DE886F6E3285}"/>
                  </a:ext>
                </a:extLst>
              </p:cNvPr>
              <p:cNvSpPr>
                <a:spLocks noGrp="1"/>
              </p:cNvSpPr>
              <p:nvPr>
                <p:ph idx="1"/>
              </p:nvPr>
            </p:nvSpPr>
            <p:spPr/>
            <p:txBody>
              <a:bodyPr>
                <a:normAutofit fontScale="92500" lnSpcReduction="20000"/>
              </a:bodyPr>
              <a:lstStyle/>
              <a:p>
                <a:r>
                  <a:rPr lang="en-US" dirty="0"/>
                  <a:t>V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 , </m:t>
                    </m:r>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=1 </m:t>
                        </m:r>
                        <m:r>
                          <a:rPr lang="en-US" b="0" i="1" smtClean="0">
                            <a:latin typeface="Cambria Math" panose="02040503050406030204" pitchFamily="18" charset="0"/>
                          </a:rPr>
                          <m:t>𝑜𝑟</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=1</m:t>
                        </m:r>
                      </m:e>
                    </m:d>
                  </m:oMath>
                </a14:m>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i="1" dirty="0">
                  <a:latin typeface="Cambria Math" panose="02040503050406030204" pitchFamily="18" charset="0"/>
                </a:endParaRPr>
              </a:p>
              <a:p>
                <a:endParaRPr lang="en-US" b="0" i="1" dirty="0">
                  <a:latin typeface="Cambria Math" panose="02040503050406030204" pitchFamily="18" charset="0"/>
                </a:endParaRPr>
              </a:p>
              <a:p>
                <a:endParaRPr lang="en-US" i="1" dirty="0">
                  <a:latin typeface="Cambria Math" panose="02040503050406030204" pitchFamily="18" charset="0"/>
                </a:endParaRPr>
              </a:p>
              <a:p>
                <a:endParaRPr lang="en-US" b="0" i="1" dirty="0">
                  <a:latin typeface="Cambria Math" panose="02040503050406030204" pitchFamily="18" charset="0"/>
                </a:endParaRPr>
              </a:p>
              <a:p>
                <a:endParaRPr lang="en-US" dirty="0">
                  <a:latin typeface="Cambria Math" panose="02040503050406030204" pitchFamily="18" charset="0"/>
                </a:endParaRPr>
              </a:p>
              <a:p>
                <a:r>
                  <a:rPr lang="en-US" b="0" dirty="0">
                    <a:latin typeface="Cambria Math" panose="02040503050406030204" pitchFamily="18" charset="0"/>
                  </a:rPr>
                  <a:t>What should X be?</a:t>
                </a:r>
                <a14:m>
                  <m:oMath xmlns:m="http://schemas.openxmlformats.org/officeDocument/2006/math">
                    <m:r>
                      <a:rPr lang="en-US" b="0" i="1" smtClean="0">
                        <a:latin typeface="Cambria Math" panose="02040503050406030204" pitchFamily="18" charset="0"/>
                      </a:rPr>
                      <m:t> </m:t>
                    </m:r>
                  </m:oMath>
                </a14:m>
                <a:endParaRPr lang="en-US" dirty="0"/>
              </a:p>
              <a:p>
                <a:r>
                  <a:rPr lang="en-US" dirty="0"/>
                  <a:t>X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2</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f</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2</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    </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X</m:t>
                        </m:r>
                      </m:sub>
                    </m:sSub>
                  </m:oMath>
                </a14:m>
                <a:endParaRPr lang="en-US" dirty="0"/>
              </a:p>
            </p:txBody>
          </p:sp>
        </mc:Choice>
        <mc:Fallback xmlns="">
          <p:sp>
            <p:nvSpPr>
              <p:cNvPr id="3" name="Content Placeholder 2">
                <a:extLst>
                  <a:ext uri="{FF2B5EF4-FFF2-40B4-BE49-F238E27FC236}">
                    <a16:creationId xmlns:a16="http://schemas.microsoft.com/office/drawing/2014/main" id="{C76D70D9-BDC9-2E22-9F60-DE886F6E3285}"/>
                  </a:ext>
                </a:extLst>
              </p:cNvPr>
              <p:cNvSpPr>
                <a:spLocks noGrp="1" noRot="1" noChangeAspect="1" noMove="1" noResize="1" noEditPoints="1" noAdjustHandles="1" noChangeArrowheads="1" noChangeShapeType="1" noTextEdit="1"/>
              </p:cNvSpPr>
              <p:nvPr>
                <p:ph idx="1"/>
              </p:nvPr>
            </p:nvSpPr>
            <p:spPr>
              <a:blipFill>
                <a:blip r:embed="rId2"/>
                <a:stretch>
                  <a:fillRect l="-870" t="-2801"/>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38BB4447-B3ED-80A3-72D9-C299BB3B9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2" y="27432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7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5464-27A5-E3FC-1EB3-B662F61D8916}"/>
              </a:ext>
            </a:extLst>
          </p:cNvPr>
          <p:cNvSpPr>
            <a:spLocks noGrp="1"/>
          </p:cNvSpPr>
          <p:nvPr>
            <p:ph type="title"/>
          </p:nvPr>
        </p:nvSpPr>
        <p:spPr/>
        <p:txBody>
          <a:bodyPr/>
          <a:lstStyle/>
          <a:p>
            <a:r>
              <a:rPr lang="en-US" dirty="0"/>
              <a:t> What geometry to use for latent spaces?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CEAA8-7B24-EB7E-63D6-44CE0B405534}"/>
                  </a:ext>
                </a:extLst>
              </p:cNvPr>
              <p:cNvSpPr>
                <a:spLocks noGrp="1"/>
              </p:cNvSpPr>
              <p:nvPr>
                <p:ph idx="1"/>
              </p:nvPr>
            </p:nvSpPr>
            <p:spPr/>
            <p:txBody>
              <a:bodyPr>
                <a:normAutofit fontScale="92500"/>
              </a:bodyPr>
              <a:lstStyle/>
              <a:p>
                <a:r>
                  <a:rPr lang="en-US" dirty="0"/>
                  <a:t> Neural networks typically use Euclidean space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𝑘</m:t>
                        </m:r>
                      </m:sup>
                    </m:sSup>
                  </m:oMath>
                </a14:m>
                <a:r>
                  <a:rPr lang="en-US" dirty="0"/>
                  <a:t> for latent embeddings.  </a:t>
                </a:r>
              </a:p>
              <a:p>
                <a:r>
                  <a:rPr lang="en-US" dirty="0"/>
                  <a:t>Euclidean geometry reined between ~300 BC and early 1800s.</a:t>
                </a:r>
              </a:p>
              <a:p>
                <a:pPr algn="l"/>
                <a:r>
                  <a:rPr lang="en-US" dirty="0"/>
                  <a:t>Governed by 5 postulates: </a:t>
                </a:r>
              </a:p>
              <a:p>
                <a:pPr lvl="1"/>
                <a:r>
                  <a:rPr lang="en-US" b="0" i="0" dirty="0">
                    <a:solidFill>
                      <a:srgbClr val="202122"/>
                    </a:solidFill>
                    <a:effectLst/>
                    <a:latin typeface="Arial" panose="020B0604020202020204" pitchFamily="34" charset="0"/>
                  </a:rPr>
                  <a:t>1.To draw a straight line from any point to any point.</a:t>
                </a:r>
              </a:p>
              <a:p>
                <a:pPr lvl="1"/>
                <a:r>
                  <a:rPr lang="en-US" b="0" i="0" dirty="0">
                    <a:solidFill>
                      <a:srgbClr val="202122"/>
                    </a:solidFill>
                    <a:effectLst/>
                    <a:latin typeface="Arial" panose="020B0604020202020204" pitchFamily="34" charset="0"/>
                  </a:rPr>
                  <a:t>2. To produce [extend] a finite straight line continuously in a straight line.</a:t>
                </a:r>
              </a:p>
              <a:p>
                <a:pPr lvl="1"/>
                <a:r>
                  <a:rPr lang="en-US" b="0" i="0" dirty="0">
                    <a:solidFill>
                      <a:srgbClr val="202122"/>
                    </a:solidFill>
                    <a:effectLst/>
                    <a:latin typeface="Arial" panose="020B0604020202020204" pitchFamily="34" charset="0"/>
                  </a:rPr>
                  <a:t>3. To describe a circle with any center and distance [radius].</a:t>
                </a:r>
              </a:p>
              <a:p>
                <a:pPr lvl="1"/>
                <a:r>
                  <a:rPr lang="en-US" b="0" i="0" dirty="0">
                    <a:solidFill>
                      <a:srgbClr val="202122"/>
                    </a:solidFill>
                    <a:effectLst/>
                    <a:latin typeface="Arial" panose="020B0604020202020204" pitchFamily="34" charset="0"/>
                  </a:rPr>
                  <a:t>4. That all right angles are equal to one another.</a:t>
                </a:r>
              </a:p>
              <a:p>
                <a:pPr lvl="1"/>
                <a:r>
                  <a:rPr lang="en-US" b="0" i="0" dirty="0">
                    <a:solidFill>
                      <a:srgbClr val="202122"/>
                    </a:solidFill>
                    <a:effectLst/>
                    <a:latin typeface="Arial" panose="020B0604020202020204" pitchFamily="34" charset="0"/>
                  </a:rPr>
                  <a:t>5. If a straight line falls on two straight lines in such a manner that the interior angles on the same side are together less than two right angles, then the straight lines, if produced indefinitely, meet on that side on which are the angles less than the two right angles.</a:t>
                </a:r>
              </a:p>
              <a:p>
                <a:endParaRPr lang="en-US" dirty="0"/>
              </a:p>
            </p:txBody>
          </p:sp>
        </mc:Choice>
        <mc:Fallback xmlns="">
          <p:sp>
            <p:nvSpPr>
              <p:cNvPr id="3" name="Content Placeholder 2">
                <a:extLst>
                  <a:ext uri="{FF2B5EF4-FFF2-40B4-BE49-F238E27FC236}">
                    <a16:creationId xmlns:a16="http://schemas.microsoft.com/office/drawing/2014/main" id="{F20CEAA8-7B24-EB7E-63D6-44CE0B405534}"/>
                  </a:ext>
                </a:extLst>
              </p:cNvPr>
              <p:cNvSpPr>
                <a:spLocks noGrp="1" noRot="1" noChangeAspect="1" noMove="1" noResize="1" noEditPoints="1" noAdjustHandles="1" noChangeArrowheads="1" noChangeShapeType="1" noTextEdit="1"/>
              </p:cNvSpPr>
              <p:nvPr>
                <p:ph idx="1"/>
              </p:nvPr>
            </p:nvSpPr>
            <p:spPr>
              <a:blipFill>
                <a:blip r:embed="rId2"/>
                <a:stretch>
                  <a:fillRect l="-870" t="-1821" r="-116"/>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B78A8CBE-801B-C1DF-5DBD-DF64AF1C6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2130" y="2514600"/>
            <a:ext cx="147669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4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5ABD-4345-5FEE-DB3B-60930382EF39}"/>
              </a:ext>
            </a:extLst>
          </p:cNvPr>
          <p:cNvSpPr>
            <a:spLocks noGrp="1"/>
          </p:cNvSpPr>
          <p:nvPr>
            <p:ph type="title"/>
          </p:nvPr>
        </p:nvSpPr>
        <p:spPr/>
        <p:txBody>
          <a:bodyPr/>
          <a:lstStyle/>
          <a:p>
            <a:r>
              <a:rPr lang="en-US" dirty="0"/>
              <a:t>Example 2: Dodecahedron Graph</a:t>
            </a:r>
          </a:p>
        </p:txBody>
      </p:sp>
      <p:pic>
        <p:nvPicPr>
          <p:cNvPr id="6" name="Picture 5">
            <a:extLst>
              <a:ext uri="{FF2B5EF4-FFF2-40B4-BE49-F238E27FC236}">
                <a16:creationId xmlns:a16="http://schemas.microsoft.com/office/drawing/2014/main" id="{8BDC1606-4574-ACA9-DACB-1CAB362D108E}"/>
              </a:ext>
            </a:extLst>
          </p:cNvPr>
          <p:cNvPicPr>
            <a:picLocks noChangeAspect="1"/>
          </p:cNvPicPr>
          <p:nvPr/>
        </p:nvPicPr>
        <p:blipFill>
          <a:blip r:embed="rId2"/>
          <a:stretch>
            <a:fillRect/>
          </a:stretch>
        </p:blipFill>
        <p:spPr>
          <a:xfrm>
            <a:off x="1751012" y="1828800"/>
            <a:ext cx="2686050" cy="2219325"/>
          </a:xfrm>
          <a:prstGeom prst="rect">
            <a:avLst/>
          </a:prstGeom>
        </p:spPr>
      </p:pic>
      <p:pic>
        <p:nvPicPr>
          <p:cNvPr id="12292" name="Picture 4" descr="Regular dodecahedron - Wikipedia">
            <a:extLst>
              <a:ext uri="{FF2B5EF4-FFF2-40B4-BE49-F238E27FC236}">
                <a16:creationId xmlns:a16="http://schemas.microsoft.com/office/drawing/2014/main" id="{E6386955-857C-7D95-E9FE-63D05C9F52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612" y="1524000"/>
            <a:ext cx="2686050" cy="26288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171563-CEB5-DB77-4B41-5453D0552B9B}"/>
              </a:ext>
            </a:extLst>
          </p:cNvPr>
          <p:cNvSpPr txBox="1"/>
          <p:nvPr/>
        </p:nvSpPr>
        <p:spPr>
          <a:xfrm>
            <a:off x="1065212" y="4800600"/>
            <a:ext cx="3962400" cy="369332"/>
          </a:xfrm>
          <a:prstGeom prst="rect">
            <a:avLst/>
          </a:prstGeom>
          <a:noFill/>
        </p:spPr>
        <p:txBody>
          <a:bodyPr wrap="square" rtlCol="0">
            <a:spAutoFit/>
          </a:bodyPr>
          <a:lstStyle/>
          <a:p>
            <a:r>
              <a:rPr lang="en-US" dirty="0"/>
              <a:t>Spherical Embedding</a:t>
            </a:r>
          </a:p>
        </p:txBody>
      </p:sp>
    </p:spTree>
    <p:extLst>
      <p:ext uri="{BB962C8B-B14F-4D97-AF65-F5344CB8AC3E}">
        <p14:creationId xmlns:p14="http://schemas.microsoft.com/office/powerpoint/2010/main" val="19772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5440-8DF7-80C9-0DE4-5E2A01EF13A5}"/>
              </a:ext>
            </a:extLst>
          </p:cNvPr>
          <p:cNvSpPr>
            <a:spLocks noGrp="1"/>
          </p:cNvSpPr>
          <p:nvPr>
            <p:ph type="title"/>
          </p:nvPr>
        </p:nvSpPr>
        <p:spPr/>
        <p:txBody>
          <a:bodyPr/>
          <a:lstStyle/>
          <a:p>
            <a:r>
              <a:rPr lang="en-US" dirty="0"/>
              <a:t>Example 3: Binary Tree</a:t>
            </a:r>
          </a:p>
        </p:txBody>
      </p:sp>
      <p:pic>
        <p:nvPicPr>
          <p:cNvPr id="10242" name="Picture 2" descr="416 lecture #10">
            <a:extLst>
              <a:ext uri="{FF2B5EF4-FFF2-40B4-BE49-F238E27FC236}">
                <a16:creationId xmlns:a16="http://schemas.microsoft.com/office/drawing/2014/main" id="{01A0CC3A-D88B-5BF4-3624-3284A7719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828800"/>
            <a:ext cx="4635496" cy="1738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E329B-2319-1F36-D61B-A0EEE8ECBF70}"/>
              </a:ext>
            </a:extLst>
          </p:cNvPr>
          <p:cNvSpPr txBox="1"/>
          <p:nvPr/>
        </p:nvSpPr>
        <p:spPr>
          <a:xfrm>
            <a:off x="837982" y="3886200"/>
            <a:ext cx="11243847" cy="646331"/>
          </a:xfrm>
          <a:prstGeom prst="rect">
            <a:avLst/>
          </a:prstGeom>
          <a:noFill/>
        </p:spPr>
        <p:txBody>
          <a:bodyPr wrap="none" rtlCol="0">
            <a:spAutoFit/>
          </a:bodyPr>
          <a:lstStyle/>
          <a:p>
            <a:r>
              <a:rPr lang="en-US" dirty="0"/>
              <a:t>As we add more levels, the nodes get closer and closer in Euclidean space.  Even though the hop distance is always 2.  </a:t>
            </a:r>
          </a:p>
          <a:p>
            <a:r>
              <a:rPr lang="en-US" dirty="0"/>
              <a:t>Need an X where space spreads out faster:</a:t>
            </a:r>
          </a:p>
        </p:txBody>
      </p:sp>
      <p:pic>
        <p:nvPicPr>
          <p:cNvPr id="10244" name="Picture 4" descr="(Points moving towards the edge of the Poincaré disk.)">
            <a:extLst>
              <a:ext uri="{FF2B5EF4-FFF2-40B4-BE49-F238E27FC236}">
                <a16:creationId xmlns:a16="http://schemas.microsoft.com/office/drawing/2014/main" id="{3493181F-5333-B076-5D4A-8E8F58B0D25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971"/>
          <a:stretch/>
        </p:blipFill>
        <p:spPr bwMode="auto">
          <a:xfrm>
            <a:off x="4799012" y="4607307"/>
            <a:ext cx="2209800" cy="21529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5BB5B0-C9CD-2057-D068-535CFFB10F88}"/>
              </a:ext>
            </a:extLst>
          </p:cNvPr>
          <p:cNvSpPr txBox="1"/>
          <p:nvPr/>
        </p:nvSpPr>
        <p:spPr>
          <a:xfrm>
            <a:off x="830532" y="4523876"/>
            <a:ext cx="2514600" cy="923330"/>
          </a:xfrm>
          <a:prstGeom prst="rect">
            <a:avLst/>
          </a:prstGeom>
          <a:noFill/>
        </p:spPr>
        <p:txBody>
          <a:bodyPr wrap="square" rtlCol="0">
            <a:spAutoFit/>
          </a:bodyPr>
          <a:lstStyle/>
          <a:p>
            <a:endParaRPr lang="en-US" dirty="0"/>
          </a:p>
          <a:p>
            <a:r>
              <a:rPr lang="en-US" dirty="0"/>
              <a:t> Hyperbolic Space </a:t>
            </a:r>
          </a:p>
          <a:p>
            <a:endParaRPr lang="en-US" dirty="0"/>
          </a:p>
        </p:txBody>
      </p:sp>
    </p:spTree>
    <p:extLst>
      <p:ext uri="{BB962C8B-B14F-4D97-AF65-F5344CB8AC3E}">
        <p14:creationId xmlns:p14="http://schemas.microsoft.com/office/powerpoint/2010/main" val="124475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E713-4E56-B1F7-41BC-3797BD7FF680}"/>
              </a:ext>
            </a:extLst>
          </p:cNvPr>
          <p:cNvSpPr>
            <a:spLocks noGrp="1"/>
          </p:cNvSpPr>
          <p:nvPr>
            <p:ph type="title"/>
          </p:nvPr>
        </p:nvSpPr>
        <p:spPr/>
        <p:txBody>
          <a:bodyPr/>
          <a:lstStyle/>
          <a:p>
            <a:r>
              <a:rPr lang="en-US" dirty="0"/>
              <a:t>Example 3: Hyperbolic Binary Tree</a:t>
            </a:r>
          </a:p>
        </p:txBody>
      </p:sp>
      <p:pic>
        <p:nvPicPr>
          <p:cNvPr id="11266" name="Picture 2" descr="(Points moving towards the edge of the Poincaré disk.)">
            <a:extLst>
              <a:ext uri="{FF2B5EF4-FFF2-40B4-BE49-F238E27FC236}">
                <a16:creationId xmlns:a16="http://schemas.microsoft.com/office/drawing/2014/main" id="{0FB2E7A3-FD03-5D3D-A264-49D20221C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447800"/>
            <a:ext cx="4800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4B8DC-51C3-12FD-016F-680CC4116359}"/>
              </a:ext>
            </a:extLst>
          </p:cNvPr>
          <p:cNvSpPr txBox="1"/>
          <p:nvPr/>
        </p:nvSpPr>
        <p:spPr>
          <a:xfrm>
            <a:off x="303211" y="6248400"/>
            <a:ext cx="11582401" cy="461665"/>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Sala, Frederic, Chris De Sa, Albert Gu, and Christopher </a:t>
            </a:r>
            <a:r>
              <a:rPr lang="en-US" sz="1200" b="0" i="0" dirty="0" err="1">
                <a:solidFill>
                  <a:srgbClr val="222222"/>
                </a:solidFill>
                <a:effectLst/>
                <a:latin typeface="Arial" panose="020B0604020202020204" pitchFamily="34" charset="0"/>
              </a:rPr>
              <a:t>Ré</a:t>
            </a:r>
            <a:r>
              <a:rPr lang="en-US" sz="1200" b="0" i="0" dirty="0">
                <a:solidFill>
                  <a:srgbClr val="222222"/>
                </a:solidFill>
                <a:effectLst/>
                <a:latin typeface="Arial" panose="020B0604020202020204" pitchFamily="34" charset="0"/>
              </a:rPr>
              <a:t>. "Representation tradeoffs for hyperbolic embeddings." In </a:t>
            </a:r>
            <a:r>
              <a:rPr lang="en-US" sz="1200" b="0" i="1" dirty="0">
                <a:solidFill>
                  <a:srgbClr val="222222"/>
                </a:solidFill>
                <a:effectLst/>
                <a:latin typeface="Arial" panose="020B0604020202020204" pitchFamily="34" charset="0"/>
              </a:rPr>
              <a:t>International conference on machine learning</a:t>
            </a:r>
            <a:r>
              <a:rPr lang="en-US" sz="1200" b="0" i="0" dirty="0">
                <a:solidFill>
                  <a:srgbClr val="222222"/>
                </a:solidFill>
                <a:effectLst/>
                <a:latin typeface="Arial" panose="020B0604020202020204" pitchFamily="34" charset="0"/>
              </a:rPr>
              <a:t>, pp. 4460-4469. PMLR, 2018. </a:t>
            </a:r>
            <a:r>
              <a:rPr lang="en-US" sz="1200" dirty="0"/>
              <a:t>http://proceedings.mlr.press/v80/sala18a/sala18a.pdf</a:t>
            </a:r>
          </a:p>
        </p:txBody>
      </p:sp>
      <p:pic>
        <p:nvPicPr>
          <p:cNvPr id="11268" name="Picture 4" descr="(Embedding a tree in hyperbolic space with PyTorch.)">
            <a:extLst>
              <a:ext uri="{FF2B5EF4-FFF2-40B4-BE49-F238E27FC236}">
                <a16:creationId xmlns:a16="http://schemas.microsoft.com/office/drawing/2014/main" id="{9EFA0F39-1F25-4A52-6D46-21E6B5FE2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833" y="1373861"/>
            <a:ext cx="4734779" cy="4734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0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3746-563E-0F53-11F4-C877BF55B3EF}"/>
              </a:ext>
            </a:extLst>
          </p:cNvPr>
          <p:cNvSpPr>
            <a:spLocks noGrp="1"/>
          </p:cNvSpPr>
          <p:nvPr>
            <p:ph type="title"/>
          </p:nvPr>
        </p:nvSpPr>
        <p:spPr/>
        <p:txBody>
          <a:bodyPr/>
          <a:lstStyle/>
          <a:p>
            <a:r>
              <a:rPr lang="en-US" dirty="0"/>
              <a:t>Representation Trade-offs for Hyperbolic Embeddings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975FC6-3D77-4146-A558-0334F3C698F4}"/>
                  </a:ext>
                </a:extLst>
              </p:cNvPr>
              <p:cNvSpPr>
                <a:spLocks noGrp="1"/>
              </p:cNvSpPr>
              <p:nvPr>
                <p:ph idx="1"/>
              </p:nvPr>
            </p:nvSpPr>
            <p:spPr/>
            <p:txBody>
              <a:bodyPr/>
              <a:lstStyle/>
              <a:p>
                <a:r>
                  <a:rPr lang="en-US" dirty="0"/>
                  <a:t>Bourgain’s Theorem: Trees cannot be embedded without distortion into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𝑑</m:t>
                        </m:r>
                      </m:sup>
                    </m:sSup>
                  </m:oMath>
                </a14:m>
                <a:r>
                  <a:rPr lang="en-US" dirty="0"/>
                  <a:t> for any d</a:t>
                </a:r>
              </a:p>
            </p:txBody>
          </p:sp>
        </mc:Choice>
        <mc:Fallback>
          <p:sp>
            <p:nvSpPr>
              <p:cNvPr id="3" name="Content Placeholder 2">
                <a:extLst>
                  <a:ext uri="{FF2B5EF4-FFF2-40B4-BE49-F238E27FC236}">
                    <a16:creationId xmlns:a16="http://schemas.microsoft.com/office/drawing/2014/main" id="{58975FC6-3D77-4146-A558-0334F3C698F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C9ED7F-BC44-D3F4-ADFD-67AA31664126}"/>
              </a:ext>
            </a:extLst>
          </p:cNvPr>
          <p:cNvSpPr txBox="1"/>
          <p:nvPr/>
        </p:nvSpPr>
        <p:spPr>
          <a:xfrm>
            <a:off x="303211" y="6248400"/>
            <a:ext cx="11582401" cy="461665"/>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Sala, Frederic, Chris De Sa, Albert Gu, and Christopher </a:t>
            </a:r>
            <a:r>
              <a:rPr lang="en-US" sz="1200" b="0" i="0" dirty="0" err="1">
                <a:solidFill>
                  <a:srgbClr val="222222"/>
                </a:solidFill>
                <a:effectLst/>
                <a:latin typeface="Arial" panose="020B0604020202020204" pitchFamily="34" charset="0"/>
              </a:rPr>
              <a:t>Ré</a:t>
            </a:r>
            <a:r>
              <a:rPr lang="en-US" sz="1200" b="0" i="0" dirty="0">
                <a:solidFill>
                  <a:srgbClr val="222222"/>
                </a:solidFill>
                <a:effectLst/>
                <a:latin typeface="Arial" panose="020B0604020202020204" pitchFamily="34" charset="0"/>
              </a:rPr>
              <a:t>. "Representation tradeoffs for hyperbolic embeddings." In </a:t>
            </a:r>
            <a:r>
              <a:rPr lang="en-US" sz="1200" b="0" i="1" dirty="0">
                <a:solidFill>
                  <a:srgbClr val="222222"/>
                </a:solidFill>
                <a:effectLst/>
                <a:latin typeface="Arial" panose="020B0604020202020204" pitchFamily="34" charset="0"/>
              </a:rPr>
              <a:t>International conference on machine learning</a:t>
            </a:r>
            <a:r>
              <a:rPr lang="en-US" sz="1200" b="0" i="0" dirty="0">
                <a:solidFill>
                  <a:srgbClr val="222222"/>
                </a:solidFill>
                <a:effectLst/>
                <a:latin typeface="Arial" panose="020B0604020202020204" pitchFamily="34" charset="0"/>
              </a:rPr>
              <a:t>, pp. 4460-4469. PMLR, 2018. </a:t>
            </a:r>
            <a:r>
              <a:rPr lang="en-US" sz="1200" dirty="0"/>
              <a:t>http://proceedings.mlr.press/v80/sala18a/sala18a.pdf</a:t>
            </a:r>
          </a:p>
        </p:txBody>
      </p:sp>
    </p:spTree>
    <p:extLst>
      <p:ext uri="{BB962C8B-B14F-4D97-AF65-F5344CB8AC3E}">
        <p14:creationId xmlns:p14="http://schemas.microsoft.com/office/powerpoint/2010/main" val="259371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2BF9-DD7C-F0B5-AAC4-7314A6DAA527}"/>
              </a:ext>
            </a:extLst>
          </p:cNvPr>
          <p:cNvSpPr>
            <a:spLocks noGrp="1"/>
          </p:cNvSpPr>
          <p:nvPr>
            <p:ph type="title"/>
          </p:nvPr>
        </p:nvSpPr>
        <p:spPr/>
        <p:txBody>
          <a:bodyPr/>
          <a:lstStyle/>
          <a:p>
            <a:r>
              <a:rPr lang="en-US" dirty="0"/>
              <a:t>Other Examples</a:t>
            </a:r>
          </a:p>
        </p:txBody>
      </p:sp>
      <p:sp>
        <p:nvSpPr>
          <p:cNvPr id="3" name="Content Placeholder 2">
            <a:extLst>
              <a:ext uri="{FF2B5EF4-FFF2-40B4-BE49-F238E27FC236}">
                <a16:creationId xmlns:a16="http://schemas.microsoft.com/office/drawing/2014/main" id="{7F51A845-CDC7-DF32-51C1-1EE73C6D0B20}"/>
              </a:ext>
            </a:extLst>
          </p:cNvPr>
          <p:cNvSpPr>
            <a:spLocks noGrp="1"/>
          </p:cNvSpPr>
          <p:nvPr>
            <p:ph idx="1"/>
          </p:nvPr>
        </p:nvSpPr>
        <p:spPr/>
        <p:txBody>
          <a:bodyPr/>
          <a:lstStyle/>
          <a:p>
            <a:r>
              <a:rPr lang="en-US" dirty="0"/>
              <a:t>https://ericqu.site/projects/HJTGANSlides.pdf</a:t>
            </a:r>
          </a:p>
        </p:txBody>
      </p:sp>
    </p:spTree>
    <p:extLst>
      <p:ext uri="{BB962C8B-B14F-4D97-AF65-F5344CB8AC3E}">
        <p14:creationId xmlns:p14="http://schemas.microsoft.com/office/powerpoint/2010/main" val="6653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33E9-3F8B-F11E-434D-31EEB6097AE1}"/>
              </a:ext>
            </a:extLst>
          </p:cNvPr>
          <p:cNvSpPr>
            <a:spLocks noGrp="1"/>
          </p:cNvSpPr>
          <p:nvPr>
            <p:ph type="title"/>
          </p:nvPr>
        </p:nvSpPr>
        <p:spPr/>
        <p:txBody>
          <a:bodyPr/>
          <a:lstStyle/>
          <a:p>
            <a:r>
              <a:rPr lang="en-US" dirty="0"/>
              <a:t>Log and Exp Map</a:t>
            </a:r>
          </a:p>
        </p:txBody>
      </p:sp>
      <p:sp>
        <p:nvSpPr>
          <p:cNvPr id="3" name="Content Placeholder 2">
            <a:extLst>
              <a:ext uri="{FF2B5EF4-FFF2-40B4-BE49-F238E27FC236}">
                <a16:creationId xmlns:a16="http://schemas.microsoft.com/office/drawing/2014/main" id="{E880B5BC-558E-0AA3-6ACB-25AA1FFB54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165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98C1-4879-B187-3FC1-600C532DA7A3}"/>
              </a:ext>
            </a:extLst>
          </p:cNvPr>
          <p:cNvSpPr>
            <a:spLocks noGrp="1"/>
          </p:cNvSpPr>
          <p:nvPr>
            <p:ph type="title"/>
          </p:nvPr>
        </p:nvSpPr>
        <p:spPr/>
        <p:txBody>
          <a:bodyPr/>
          <a:lstStyle/>
          <a:p>
            <a:r>
              <a:rPr lang="en-US" dirty="0"/>
              <a:t>Hyperbolic Neural Networks</a:t>
            </a:r>
          </a:p>
        </p:txBody>
      </p:sp>
      <p:sp>
        <p:nvSpPr>
          <p:cNvPr id="3" name="Content Placeholder 2">
            <a:extLst>
              <a:ext uri="{FF2B5EF4-FFF2-40B4-BE49-F238E27FC236}">
                <a16:creationId xmlns:a16="http://schemas.microsoft.com/office/drawing/2014/main" id="{3A6DCEEC-2556-1170-8D9C-3AA54D261B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084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4D26-CEBA-F8BB-AA03-52F096181AA0}"/>
              </a:ext>
            </a:extLst>
          </p:cNvPr>
          <p:cNvSpPr>
            <a:spLocks noGrp="1"/>
          </p:cNvSpPr>
          <p:nvPr>
            <p:ph type="title"/>
          </p:nvPr>
        </p:nvSpPr>
        <p:spPr/>
        <p:txBody>
          <a:bodyPr/>
          <a:lstStyle/>
          <a:p>
            <a:r>
              <a:rPr lang="en-US" dirty="0"/>
              <a:t>Product Spaces</a:t>
            </a:r>
          </a:p>
        </p:txBody>
      </p:sp>
      <p:sp>
        <p:nvSpPr>
          <p:cNvPr id="3" name="Content Placeholder 2">
            <a:extLst>
              <a:ext uri="{FF2B5EF4-FFF2-40B4-BE49-F238E27FC236}">
                <a16:creationId xmlns:a16="http://schemas.microsoft.com/office/drawing/2014/main" id="{E745F2D7-B2C2-EBED-1711-31A04926F8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065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5464-27A5-E3FC-1EB3-B662F61D8916}"/>
              </a:ext>
            </a:extLst>
          </p:cNvPr>
          <p:cNvSpPr>
            <a:spLocks noGrp="1"/>
          </p:cNvSpPr>
          <p:nvPr>
            <p:ph type="title"/>
          </p:nvPr>
        </p:nvSpPr>
        <p:spPr/>
        <p:txBody>
          <a:bodyPr/>
          <a:lstStyle/>
          <a:p>
            <a:r>
              <a:rPr lang="en-US" dirty="0"/>
              <a:t> What geometry to use for latent spaces?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CEAA8-7B24-EB7E-63D6-44CE0B405534}"/>
                  </a:ext>
                </a:extLst>
              </p:cNvPr>
              <p:cNvSpPr>
                <a:spLocks noGrp="1"/>
              </p:cNvSpPr>
              <p:nvPr>
                <p:ph idx="1"/>
              </p:nvPr>
            </p:nvSpPr>
            <p:spPr/>
            <p:txBody>
              <a:bodyPr>
                <a:normAutofit fontScale="92500"/>
              </a:bodyPr>
              <a:lstStyle/>
              <a:p>
                <a:r>
                  <a:rPr lang="en-US" dirty="0"/>
                  <a:t> Neural networks typically use Euclidean space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𝑘</m:t>
                        </m:r>
                      </m:sup>
                    </m:sSup>
                  </m:oMath>
                </a14:m>
                <a:r>
                  <a:rPr lang="en-US" dirty="0"/>
                  <a:t> for latent embeddings.  </a:t>
                </a:r>
              </a:p>
              <a:p>
                <a:r>
                  <a:rPr lang="en-US" dirty="0"/>
                  <a:t>Euclidean geometry reined between ~300 BC and early 1800s.</a:t>
                </a:r>
              </a:p>
              <a:p>
                <a:pPr algn="l"/>
                <a:r>
                  <a:rPr lang="en-US" dirty="0"/>
                  <a:t>Governed by 5 postulates: </a:t>
                </a:r>
              </a:p>
              <a:p>
                <a:pPr lvl="1"/>
                <a:r>
                  <a:rPr lang="en-US" b="0" i="0" dirty="0">
                    <a:solidFill>
                      <a:srgbClr val="202122"/>
                    </a:solidFill>
                    <a:effectLst/>
                    <a:latin typeface="Arial" panose="020B0604020202020204" pitchFamily="34" charset="0"/>
                  </a:rPr>
                  <a:t>1.To draw a straight line from any point to any point.</a:t>
                </a:r>
              </a:p>
              <a:p>
                <a:pPr lvl="1"/>
                <a:r>
                  <a:rPr lang="en-US" b="0" i="0" dirty="0">
                    <a:solidFill>
                      <a:srgbClr val="202122"/>
                    </a:solidFill>
                    <a:effectLst/>
                    <a:latin typeface="Arial" panose="020B0604020202020204" pitchFamily="34" charset="0"/>
                  </a:rPr>
                  <a:t>2. To produce [extend] a finite straight line continuously in a straight line.</a:t>
                </a:r>
              </a:p>
              <a:p>
                <a:pPr lvl="1"/>
                <a:r>
                  <a:rPr lang="en-US" b="0" i="0" dirty="0">
                    <a:solidFill>
                      <a:srgbClr val="202122"/>
                    </a:solidFill>
                    <a:effectLst/>
                    <a:latin typeface="Arial" panose="020B0604020202020204" pitchFamily="34" charset="0"/>
                  </a:rPr>
                  <a:t>3. To describe a circle with any center and distance [radius].</a:t>
                </a:r>
              </a:p>
              <a:p>
                <a:pPr lvl="1"/>
                <a:r>
                  <a:rPr lang="en-US" b="0" i="0" dirty="0">
                    <a:solidFill>
                      <a:srgbClr val="202122"/>
                    </a:solidFill>
                    <a:effectLst/>
                    <a:latin typeface="Arial" panose="020B0604020202020204" pitchFamily="34" charset="0"/>
                  </a:rPr>
                  <a:t>4. That all right angles are equal to one another.</a:t>
                </a:r>
              </a:p>
              <a:p>
                <a:pPr lvl="1"/>
                <a:r>
                  <a:rPr lang="en-US" b="1" i="0" dirty="0">
                    <a:solidFill>
                      <a:srgbClr val="202122"/>
                    </a:solidFill>
                    <a:effectLst/>
                    <a:latin typeface="Arial" panose="020B0604020202020204" pitchFamily="34" charset="0"/>
                  </a:rPr>
                  <a:t>5. If a straight line falls on two straight lines in such a manner that the interior angles on the same side are together less than two right angles, then the straight lines, if produced indefinitely, meet on that side on which are the angles less than the two right angles.</a:t>
                </a:r>
              </a:p>
              <a:p>
                <a:endParaRPr lang="en-US" dirty="0"/>
              </a:p>
            </p:txBody>
          </p:sp>
        </mc:Choice>
        <mc:Fallback xmlns="">
          <p:sp>
            <p:nvSpPr>
              <p:cNvPr id="3" name="Content Placeholder 2">
                <a:extLst>
                  <a:ext uri="{FF2B5EF4-FFF2-40B4-BE49-F238E27FC236}">
                    <a16:creationId xmlns:a16="http://schemas.microsoft.com/office/drawing/2014/main" id="{F20CEAA8-7B24-EB7E-63D6-44CE0B405534}"/>
                  </a:ext>
                </a:extLst>
              </p:cNvPr>
              <p:cNvSpPr>
                <a:spLocks noGrp="1" noRot="1" noChangeAspect="1" noMove="1" noResize="1" noEditPoints="1" noAdjustHandles="1" noChangeArrowheads="1" noChangeShapeType="1" noTextEdit="1"/>
              </p:cNvSpPr>
              <p:nvPr>
                <p:ph idx="1"/>
              </p:nvPr>
            </p:nvSpPr>
            <p:spPr>
              <a:blipFill>
                <a:blip r:embed="rId2"/>
                <a:stretch>
                  <a:fillRect l="-870" t="-1821" r="-812"/>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B78A8CBE-801B-C1DF-5DBD-DF64AF1C6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2130" y="2514600"/>
            <a:ext cx="147669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0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EDB8-CF9F-28C5-3530-88EA8F9A155E}"/>
              </a:ext>
            </a:extLst>
          </p:cNvPr>
          <p:cNvSpPr>
            <a:spLocks noGrp="1"/>
          </p:cNvSpPr>
          <p:nvPr>
            <p:ph type="title"/>
          </p:nvPr>
        </p:nvSpPr>
        <p:spPr/>
        <p:txBody>
          <a:bodyPr/>
          <a:lstStyle/>
          <a:p>
            <a:r>
              <a:rPr lang="en-US" dirty="0"/>
              <a:t>Non-Euclidean Geometry	</a:t>
            </a:r>
          </a:p>
        </p:txBody>
      </p:sp>
      <p:sp>
        <p:nvSpPr>
          <p:cNvPr id="3" name="Content Placeholder 2">
            <a:extLst>
              <a:ext uri="{FF2B5EF4-FFF2-40B4-BE49-F238E27FC236}">
                <a16:creationId xmlns:a16="http://schemas.microsoft.com/office/drawing/2014/main" id="{FCE0C7C7-B4D5-B893-2DDD-6CABFE733BD1}"/>
              </a:ext>
            </a:extLst>
          </p:cNvPr>
          <p:cNvSpPr>
            <a:spLocks noGrp="1"/>
          </p:cNvSpPr>
          <p:nvPr>
            <p:ph idx="1"/>
          </p:nvPr>
        </p:nvSpPr>
        <p:spPr/>
        <p:txBody>
          <a:bodyPr/>
          <a:lstStyle/>
          <a:p>
            <a:r>
              <a:rPr lang="en-US" dirty="0"/>
              <a:t>1813 - Gauss, 1818 – </a:t>
            </a:r>
            <a:r>
              <a:rPr lang="en-US" dirty="0" err="1"/>
              <a:t>Schweikart</a:t>
            </a:r>
            <a:r>
              <a:rPr lang="en-US" dirty="0"/>
              <a:t>, 1829 -  Lobachevsky, 1832 – </a:t>
            </a:r>
            <a:r>
              <a:rPr lang="en-US" dirty="0" err="1"/>
              <a:t>Bolyai</a:t>
            </a:r>
            <a:r>
              <a:rPr lang="en-US" dirty="0"/>
              <a:t> developed Non-Euclidean geometry which dispensed with 5</a:t>
            </a:r>
            <a:r>
              <a:rPr lang="en-US" baseline="30000" dirty="0"/>
              <a:t>th</a:t>
            </a:r>
            <a:r>
              <a:rPr lang="en-US" dirty="0"/>
              <a:t> axiom. </a:t>
            </a:r>
          </a:p>
          <a:p>
            <a:r>
              <a:rPr lang="en-US" dirty="0"/>
              <a:t>In non-Euclidean geometry parallel “lines” (geodesics) can meet.  </a:t>
            </a:r>
          </a:p>
        </p:txBody>
      </p:sp>
      <p:pic>
        <p:nvPicPr>
          <p:cNvPr id="9" name="Picture 8">
            <a:extLst>
              <a:ext uri="{FF2B5EF4-FFF2-40B4-BE49-F238E27FC236}">
                <a16:creationId xmlns:a16="http://schemas.microsoft.com/office/drawing/2014/main" id="{B8D2B3A3-24D5-C6C3-3A50-BA870023B04D}"/>
              </a:ext>
            </a:extLst>
          </p:cNvPr>
          <p:cNvPicPr>
            <a:picLocks noChangeAspect="1"/>
          </p:cNvPicPr>
          <p:nvPr/>
        </p:nvPicPr>
        <p:blipFill>
          <a:blip r:embed="rId2"/>
          <a:stretch>
            <a:fillRect/>
          </a:stretch>
        </p:blipFill>
        <p:spPr>
          <a:xfrm>
            <a:off x="1827212" y="3657600"/>
            <a:ext cx="2667000" cy="2486405"/>
          </a:xfrm>
          <a:prstGeom prst="rect">
            <a:avLst/>
          </a:prstGeom>
        </p:spPr>
      </p:pic>
      <p:pic>
        <p:nvPicPr>
          <p:cNvPr id="1034" name="Picture 10" descr="Do parallel lines intersect in hyperbolic geometry? - Quora">
            <a:extLst>
              <a:ext uri="{FF2B5EF4-FFF2-40B4-BE49-F238E27FC236}">
                <a16:creationId xmlns:a16="http://schemas.microsoft.com/office/drawing/2014/main" id="{BAA9656B-3BFE-69D0-F675-1B32A147D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3509964"/>
            <a:ext cx="2666999" cy="266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14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CB78-DFFF-CB13-C60C-F9E24CDDCCA2}"/>
              </a:ext>
            </a:extLst>
          </p:cNvPr>
          <p:cNvSpPr>
            <a:spLocks noGrp="1"/>
          </p:cNvSpPr>
          <p:nvPr>
            <p:ph type="title"/>
          </p:nvPr>
        </p:nvSpPr>
        <p:spPr/>
        <p:txBody>
          <a:bodyPr/>
          <a:lstStyle/>
          <a:p>
            <a:r>
              <a:rPr lang="en-US" dirty="0"/>
              <a:t>Curvature of Space</a:t>
            </a:r>
          </a:p>
        </p:txBody>
      </p:sp>
      <p:pic>
        <p:nvPicPr>
          <p:cNvPr id="2050" name="Picture 2" descr="undefined">
            <a:extLst>
              <a:ext uri="{FF2B5EF4-FFF2-40B4-BE49-F238E27FC236}">
                <a16:creationId xmlns:a16="http://schemas.microsoft.com/office/drawing/2014/main" id="{E926AFCE-5AEE-B511-5CCB-5461651A0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00200"/>
            <a:ext cx="8990012" cy="39938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DF84CB-9ADB-875E-F46A-6D54C851162B}"/>
                  </a:ext>
                </a:extLst>
              </p:cNvPr>
              <p:cNvSpPr txBox="1"/>
              <p:nvPr/>
            </p:nvSpPr>
            <p:spPr>
              <a:xfrm>
                <a:off x="912812" y="5715000"/>
                <a:ext cx="9677400" cy="923330"/>
              </a:xfrm>
              <a:prstGeom prst="rect">
                <a:avLst/>
              </a:prstGeom>
              <a:noFill/>
            </p:spPr>
            <p:txBody>
              <a:bodyPr wrap="square" rtlCol="0">
                <a:spAutoFit/>
              </a:bodyPr>
              <a:lstStyle/>
              <a:p>
                <a:r>
                  <a:rPr lang="en-US" dirty="0"/>
                  <a:t>Positive curvature:  A circle of radius 1 has circumference less than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Flat space: A circle of radius 1 has circumference </a:t>
                </a:r>
                <a14:m>
                  <m:oMath xmlns:m="http://schemas.openxmlformats.org/officeDocument/2006/math">
                    <m:r>
                      <a:rPr lang="en-US" b="0" i="1" smtClean="0">
                        <a:latin typeface="Cambria Math" panose="02040503050406030204" pitchFamily="18" charset="0"/>
                      </a:rPr>
                      <m:t>𝜋</m:t>
                    </m:r>
                  </m:oMath>
                </a14:m>
                <a:endParaRPr lang="en-US" dirty="0"/>
              </a:p>
              <a:p>
                <a:r>
                  <a:rPr lang="en-US" dirty="0"/>
                  <a:t>Negative </a:t>
                </a:r>
                <a:r>
                  <a:rPr lang="en-US" dirty="0" err="1"/>
                  <a:t>Curvature:A</a:t>
                </a:r>
                <a:r>
                  <a:rPr lang="en-US" dirty="0"/>
                  <a:t> circle of radius 1 has circumference greater than </a:t>
                </a:r>
                <a14:m>
                  <m:oMath xmlns:m="http://schemas.openxmlformats.org/officeDocument/2006/math">
                    <m:r>
                      <a:rPr lang="en-US" i="1">
                        <a:latin typeface="Cambria Math" panose="02040503050406030204" pitchFamily="18" charset="0"/>
                      </a:rPr>
                      <m:t>𝜋</m:t>
                    </m:r>
                  </m:oMath>
                </a14:m>
                <a:endParaRPr lang="en-US" dirty="0"/>
              </a:p>
            </p:txBody>
          </p:sp>
        </mc:Choice>
        <mc:Fallback xmlns="">
          <p:sp>
            <p:nvSpPr>
              <p:cNvPr id="4" name="TextBox 3">
                <a:extLst>
                  <a:ext uri="{FF2B5EF4-FFF2-40B4-BE49-F238E27FC236}">
                    <a16:creationId xmlns:a16="http://schemas.microsoft.com/office/drawing/2014/main" id="{3CDF84CB-9ADB-875E-F46A-6D54C851162B}"/>
                  </a:ext>
                </a:extLst>
              </p:cNvPr>
              <p:cNvSpPr txBox="1">
                <a:spLocks noRot="1" noChangeAspect="1" noMove="1" noResize="1" noEditPoints="1" noAdjustHandles="1" noChangeArrowheads="1" noChangeShapeType="1" noTextEdit="1"/>
              </p:cNvSpPr>
              <p:nvPr/>
            </p:nvSpPr>
            <p:spPr>
              <a:xfrm>
                <a:off x="912812" y="5715000"/>
                <a:ext cx="9677400" cy="923330"/>
              </a:xfrm>
              <a:prstGeom prst="rect">
                <a:avLst/>
              </a:prstGeom>
              <a:blipFill>
                <a:blip r:embed="rId3"/>
                <a:stretch>
                  <a:fillRect l="-567" t="-3974" b="-9272"/>
                </a:stretch>
              </a:blipFill>
            </p:spPr>
            <p:txBody>
              <a:bodyPr/>
              <a:lstStyle/>
              <a:p>
                <a:r>
                  <a:rPr lang="en-US">
                    <a:noFill/>
                  </a:rPr>
                  <a:t> </a:t>
                </a:r>
              </a:p>
            </p:txBody>
          </p:sp>
        </mc:Fallback>
      </mc:AlternateContent>
    </p:spTree>
    <p:extLst>
      <p:ext uri="{BB962C8B-B14F-4D97-AF65-F5344CB8AC3E}">
        <p14:creationId xmlns:p14="http://schemas.microsoft.com/office/powerpoint/2010/main" val="251287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CB78-DFFF-CB13-C60C-F9E24CDDCCA2}"/>
              </a:ext>
            </a:extLst>
          </p:cNvPr>
          <p:cNvSpPr>
            <a:spLocks noGrp="1"/>
          </p:cNvSpPr>
          <p:nvPr>
            <p:ph type="title"/>
          </p:nvPr>
        </p:nvSpPr>
        <p:spPr/>
        <p:txBody>
          <a:bodyPr/>
          <a:lstStyle/>
          <a:p>
            <a:r>
              <a:rPr lang="en-US" dirty="0"/>
              <a:t>Curvature of Space</a:t>
            </a:r>
          </a:p>
        </p:txBody>
      </p:sp>
      <p:pic>
        <p:nvPicPr>
          <p:cNvPr id="2050" name="Picture 2" descr="undefined">
            <a:extLst>
              <a:ext uri="{FF2B5EF4-FFF2-40B4-BE49-F238E27FC236}">
                <a16:creationId xmlns:a16="http://schemas.microsoft.com/office/drawing/2014/main" id="{E926AFCE-5AEE-B511-5CCB-5461651A0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00200"/>
            <a:ext cx="8990012" cy="3993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DF84CB-9ADB-875E-F46A-6D54C851162B}"/>
              </a:ext>
            </a:extLst>
          </p:cNvPr>
          <p:cNvSpPr txBox="1"/>
          <p:nvPr/>
        </p:nvSpPr>
        <p:spPr>
          <a:xfrm>
            <a:off x="912812" y="5715000"/>
            <a:ext cx="9677400" cy="923330"/>
          </a:xfrm>
          <a:prstGeom prst="rect">
            <a:avLst/>
          </a:prstGeom>
          <a:noFill/>
        </p:spPr>
        <p:txBody>
          <a:bodyPr wrap="square" rtlCol="0">
            <a:spAutoFit/>
          </a:bodyPr>
          <a:lstStyle/>
          <a:p>
            <a:r>
              <a:rPr lang="en-US" dirty="0"/>
              <a:t>Positive curvature: Parallel geodesics become closer together</a:t>
            </a:r>
          </a:p>
          <a:p>
            <a:r>
              <a:rPr lang="en-US" dirty="0"/>
              <a:t>Flat space: Parallel geodesics have constant distance </a:t>
            </a:r>
          </a:p>
          <a:p>
            <a:r>
              <a:rPr lang="en-US" dirty="0"/>
              <a:t>Negative Curvature: Parallel geodesics spread out</a:t>
            </a:r>
          </a:p>
        </p:txBody>
      </p:sp>
    </p:spTree>
    <p:extLst>
      <p:ext uri="{BB962C8B-B14F-4D97-AF65-F5344CB8AC3E}">
        <p14:creationId xmlns:p14="http://schemas.microsoft.com/office/powerpoint/2010/main" val="269852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CB78-DFFF-CB13-C60C-F9E24CDDCCA2}"/>
              </a:ext>
            </a:extLst>
          </p:cNvPr>
          <p:cNvSpPr>
            <a:spLocks noGrp="1"/>
          </p:cNvSpPr>
          <p:nvPr>
            <p:ph type="title"/>
          </p:nvPr>
        </p:nvSpPr>
        <p:spPr/>
        <p:txBody>
          <a:bodyPr/>
          <a:lstStyle/>
          <a:p>
            <a:r>
              <a:rPr lang="en-US" dirty="0"/>
              <a:t>Curvature of Space</a:t>
            </a:r>
          </a:p>
        </p:txBody>
      </p:sp>
      <p:pic>
        <p:nvPicPr>
          <p:cNvPr id="2050" name="Picture 2" descr="undefined">
            <a:extLst>
              <a:ext uri="{FF2B5EF4-FFF2-40B4-BE49-F238E27FC236}">
                <a16:creationId xmlns:a16="http://schemas.microsoft.com/office/drawing/2014/main" id="{E926AFCE-5AEE-B511-5CCB-5461651A0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00200"/>
            <a:ext cx="8990012" cy="39938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DF84CB-9ADB-875E-F46A-6D54C851162B}"/>
                  </a:ext>
                </a:extLst>
              </p:cNvPr>
              <p:cNvSpPr txBox="1"/>
              <p:nvPr/>
            </p:nvSpPr>
            <p:spPr>
              <a:xfrm>
                <a:off x="912812" y="5715000"/>
                <a:ext cx="9677400" cy="1200329"/>
              </a:xfrm>
              <a:prstGeom prst="rect">
                <a:avLst/>
              </a:prstGeom>
              <a:noFill/>
            </p:spPr>
            <p:txBody>
              <a:bodyPr wrap="square" rtlCol="0">
                <a:spAutoFit/>
              </a:bodyPr>
              <a:lstStyle/>
              <a:p>
                <a:r>
                  <a:rPr lang="en-US" dirty="0"/>
                  <a:t>Positive curvature: Geodesic triangle has total angles &gt; </a:t>
                </a:r>
                <a14:m>
                  <m:oMath xmlns:m="http://schemas.openxmlformats.org/officeDocument/2006/math">
                    <m:r>
                      <a:rPr lang="en-US" b="0" i="1" smtClean="0">
                        <a:latin typeface="Cambria Math" panose="02040503050406030204" pitchFamily="18" charset="0"/>
                      </a:rPr>
                      <m:t>𝜋</m:t>
                    </m:r>
                  </m:oMath>
                </a14:m>
                <a:endParaRPr lang="en-US" dirty="0"/>
              </a:p>
              <a:p>
                <a:r>
                  <a:rPr lang="en-US" dirty="0"/>
                  <a:t>Flat space: : Geodesic triangle has total angles = </a:t>
                </a:r>
                <a14:m>
                  <m:oMath xmlns:m="http://schemas.openxmlformats.org/officeDocument/2006/math">
                    <m:r>
                      <a:rPr lang="en-US" b="0" i="1" smtClean="0">
                        <a:latin typeface="Cambria Math" panose="02040503050406030204" pitchFamily="18" charset="0"/>
                      </a:rPr>
                      <m:t>𝜋</m:t>
                    </m:r>
                  </m:oMath>
                </a14:m>
                <a:endParaRPr lang="en-US" dirty="0"/>
              </a:p>
              <a:p>
                <a:r>
                  <a:rPr lang="en-US" dirty="0"/>
                  <a:t>Negative Curvature: : Geodesic triangle has total angles &lt; </a:t>
                </a:r>
                <a14:m>
                  <m:oMath xmlns:m="http://schemas.openxmlformats.org/officeDocument/2006/math">
                    <m:r>
                      <a:rPr lang="en-US" b="0" i="1" smtClean="0">
                        <a:latin typeface="Cambria Math" panose="02040503050406030204" pitchFamily="18" charset="0"/>
                      </a:rPr>
                      <m:t>𝜋</m:t>
                    </m:r>
                  </m:oMath>
                </a14:m>
                <a:endParaRPr lang="en-US" dirty="0"/>
              </a:p>
              <a:p>
                <a:endParaRPr lang="en-US" dirty="0"/>
              </a:p>
            </p:txBody>
          </p:sp>
        </mc:Choice>
        <mc:Fallback xmlns="">
          <p:sp>
            <p:nvSpPr>
              <p:cNvPr id="4" name="TextBox 3">
                <a:extLst>
                  <a:ext uri="{FF2B5EF4-FFF2-40B4-BE49-F238E27FC236}">
                    <a16:creationId xmlns:a16="http://schemas.microsoft.com/office/drawing/2014/main" id="{3CDF84CB-9ADB-875E-F46A-6D54C851162B}"/>
                  </a:ext>
                </a:extLst>
              </p:cNvPr>
              <p:cNvSpPr txBox="1">
                <a:spLocks noRot="1" noChangeAspect="1" noMove="1" noResize="1" noEditPoints="1" noAdjustHandles="1" noChangeArrowheads="1" noChangeShapeType="1" noTextEdit="1"/>
              </p:cNvSpPr>
              <p:nvPr/>
            </p:nvSpPr>
            <p:spPr>
              <a:xfrm>
                <a:off x="912812" y="5715000"/>
                <a:ext cx="9677400" cy="1200329"/>
              </a:xfrm>
              <a:prstGeom prst="rect">
                <a:avLst/>
              </a:prstGeom>
              <a:blipFill>
                <a:blip r:embed="rId3"/>
                <a:stretch>
                  <a:fillRect l="-567" t="-3061"/>
                </a:stretch>
              </a:blipFill>
            </p:spPr>
            <p:txBody>
              <a:bodyPr/>
              <a:lstStyle/>
              <a:p>
                <a:r>
                  <a:rPr lang="en-US">
                    <a:noFill/>
                  </a:rPr>
                  <a:t> </a:t>
                </a:r>
              </a:p>
            </p:txBody>
          </p:sp>
        </mc:Fallback>
      </mc:AlternateContent>
    </p:spTree>
    <p:extLst>
      <p:ext uri="{BB962C8B-B14F-4D97-AF65-F5344CB8AC3E}">
        <p14:creationId xmlns:p14="http://schemas.microsoft.com/office/powerpoint/2010/main" val="405034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CB78-DFFF-CB13-C60C-F9E24CDDCCA2}"/>
              </a:ext>
            </a:extLst>
          </p:cNvPr>
          <p:cNvSpPr>
            <a:spLocks noGrp="1"/>
          </p:cNvSpPr>
          <p:nvPr>
            <p:ph type="title"/>
          </p:nvPr>
        </p:nvSpPr>
        <p:spPr/>
        <p:txBody>
          <a:bodyPr/>
          <a:lstStyle/>
          <a:p>
            <a:r>
              <a:rPr lang="en-US" dirty="0"/>
              <a:t>Curvature of Space</a:t>
            </a:r>
          </a:p>
        </p:txBody>
      </p:sp>
      <p:pic>
        <p:nvPicPr>
          <p:cNvPr id="3074" name="Picture 2" descr="undefined">
            <a:extLst>
              <a:ext uri="{FF2B5EF4-FFF2-40B4-BE49-F238E27FC236}">
                <a16:creationId xmlns:a16="http://schemas.microsoft.com/office/drawing/2014/main" id="{1B17DFBF-F6D9-14AD-61B9-D1A8FB751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1690689"/>
            <a:ext cx="5444206" cy="448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9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58C8-3A59-4A70-89CF-21DBB4147DAB}"/>
              </a:ext>
            </a:extLst>
          </p:cNvPr>
          <p:cNvSpPr>
            <a:spLocks noGrp="1"/>
          </p:cNvSpPr>
          <p:nvPr>
            <p:ph type="title"/>
          </p:nvPr>
        </p:nvSpPr>
        <p:spPr/>
        <p:txBody>
          <a:bodyPr/>
          <a:lstStyle/>
          <a:p>
            <a:r>
              <a:rPr lang="en-US" dirty="0"/>
              <a:t>Curvature of curve</a:t>
            </a:r>
          </a:p>
        </p:txBody>
      </p:sp>
      <p:pic>
        <p:nvPicPr>
          <p:cNvPr id="4098" name="Picture 2">
            <a:extLst>
              <a:ext uri="{FF2B5EF4-FFF2-40B4-BE49-F238E27FC236}">
                <a16:creationId xmlns:a16="http://schemas.microsoft.com/office/drawing/2014/main" id="{212D9D1D-D835-9C40-91F1-533EC59F8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3241" y="1688120"/>
            <a:ext cx="3542342" cy="26638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9ED141-7F5D-7106-82E8-3938627B1C53}"/>
                  </a:ext>
                </a:extLst>
              </p:cNvPr>
              <p:cNvSpPr txBox="1"/>
              <p:nvPr/>
            </p:nvSpPr>
            <p:spPr>
              <a:xfrm>
                <a:off x="837981" y="5181600"/>
                <a:ext cx="11350843" cy="1037463"/>
              </a:xfrm>
              <a:prstGeom prst="rect">
                <a:avLst/>
              </a:prstGeom>
              <a:noFill/>
            </p:spPr>
            <p:txBody>
              <a:bodyPr wrap="square" rtlCol="0">
                <a:spAutoFit/>
              </a:bodyPr>
              <a:lstStyle/>
              <a:p>
                <a:r>
                  <a:rPr lang="en-US" dirty="0"/>
                  <a:t>The curvature of a curve at a point p is </a:t>
                </a:r>
                <a14:m>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oMath>
                </a14:m>
                <a:r>
                  <a:rPr lang="en-US" dirty="0"/>
                  <a:t> the reciprocal of the radius of the osculating circle.  </a:t>
                </a:r>
              </a:p>
              <a:p>
                <a:endParaRPr lang="en-US" dirty="0"/>
              </a:p>
              <a:p>
                <a:r>
                  <a:rPr lang="en-US" dirty="0"/>
                  <a:t>If the curve C is oriented, the we can give a sign +/-</a:t>
                </a:r>
                <a14:m>
                  <m:oMath xmlns:m="http://schemas.openxmlformats.org/officeDocument/2006/math">
                    <m:r>
                      <a:rPr lang="en-US" b="0" i="1" smtClean="0">
                        <a:latin typeface="Cambria Math" panose="02040503050406030204" pitchFamily="18" charset="0"/>
                      </a:rPr>
                      <m:t>𝜅</m:t>
                    </m:r>
                  </m:oMath>
                </a14:m>
                <a:r>
                  <a:rPr lang="en-US" dirty="0"/>
                  <a:t> depending on if the concavity is above or below curve. </a:t>
                </a:r>
              </a:p>
            </p:txBody>
          </p:sp>
        </mc:Choice>
        <mc:Fallback xmlns="">
          <p:sp>
            <p:nvSpPr>
              <p:cNvPr id="4" name="TextBox 3">
                <a:extLst>
                  <a:ext uri="{FF2B5EF4-FFF2-40B4-BE49-F238E27FC236}">
                    <a16:creationId xmlns:a16="http://schemas.microsoft.com/office/drawing/2014/main" id="{C79ED141-7F5D-7106-82E8-3938627B1C53}"/>
                  </a:ext>
                </a:extLst>
              </p:cNvPr>
              <p:cNvSpPr txBox="1">
                <a:spLocks noRot="1" noChangeAspect="1" noMove="1" noResize="1" noEditPoints="1" noAdjustHandles="1" noChangeArrowheads="1" noChangeShapeType="1" noTextEdit="1"/>
              </p:cNvSpPr>
              <p:nvPr/>
            </p:nvSpPr>
            <p:spPr>
              <a:xfrm>
                <a:off x="837981" y="5181600"/>
                <a:ext cx="11350843" cy="1037463"/>
              </a:xfrm>
              <a:prstGeom prst="rect">
                <a:avLst/>
              </a:prstGeom>
              <a:blipFill>
                <a:blip r:embed="rId3"/>
                <a:stretch>
                  <a:fillRect l="-430" b="-8824"/>
                </a:stretch>
              </a:blipFill>
            </p:spPr>
            <p:txBody>
              <a:bodyPr/>
              <a:lstStyle/>
              <a:p>
                <a:r>
                  <a:rPr lang="en-US">
                    <a:noFill/>
                  </a:rPr>
                  <a:t> </a:t>
                </a:r>
              </a:p>
            </p:txBody>
          </p:sp>
        </mc:Fallback>
      </mc:AlternateContent>
    </p:spTree>
    <p:extLst>
      <p:ext uri="{BB962C8B-B14F-4D97-AF65-F5344CB8AC3E}">
        <p14:creationId xmlns:p14="http://schemas.microsoft.com/office/powerpoint/2010/main" val="2176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dcmitype/"/>
    <ds:schemaRef ds:uri="4873beb7-5857-4685-be1f-d57550cc96cc"/>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19047</TotalTime>
  <Words>1142</Words>
  <Application>Microsoft Office PowerPoint</Application>
  <PresentationFormat>Custom</PresentationFormat>
  <Paragraphs>114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CS 7180: Geometric Deep Learning</vt:lpstr>
      <vt:lpstr> What geometry to use for latent spaces? </vt:lpstr>
      <vt:lpstr> What geometry to use for latent spaces? </vt:lpstr>
      <vt:lpstr>Non-Euclidean Geometry </vt:lpstr>
      <vt:lpstr>Curvature of Space</vt:lpstr>
      <vt:lpstr>Curvature of Space</vt:lpstr>
      <vt:lpstr>Curvature of Space</vt:lpstr>
      <vt:lpstr>Curvature of Space</vt:lpstr>
      <vt:lpstr>Curvature of curve</vt:lpstr>
      <vt:lpstr>Curvature of Surface</vt:lpstr>
      <vt:lpstr>Quiz Question   </vt:lpstr>
      <vt:lpstr>Geometry Classification</vt:lpstr>
      <vt:lpstr>Poincare Disk Model of Hyperbolic Space</vt:lpstr>
      <vt:lpstr>Poincare Disk Model</vt:lpstr>
      <vt:lpstr>Poincare Disk Model</vt:lpstr>
      <vt:lpstr>Example Task: Node Embeddings</vt:lpstr>
      <vt:lpstr>Goal: Minimize Distortion</vt:lpstr>
      <vt:lpstr>Example 1: G a lattice</vt:lpstr>
      <vt:lpstr>Example 1: G a lattice</vt:lpstr>
      <vt:lpstr>Example 2: Dodecahedron Graph</vt:lpstr>
      <vt:lpstr>Example 3: Binary Tree</vt:lpstr>
      <vt:lpstr>Example 3: Hyperbolic Binary Tree</vt:lpstr>
      <vt:lpstr>Representation Trade-offs for Hyperbolic Embeddings </vt:lpstr>
      <vt:lpstr>Other Examples</vt:lpstr>
      <vt:lpstr>Log and Exp Map</vt:lpstr>
      <vt:lpstr>Hyperbolic Neural Networks</vt:lpstr>
      <vt:lpstr>Product 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7180: Topics in AI</dc:title>
  <dc:creator>Angela Lou</dc:creator>
  <cp:lastModifiedBy>Robin Walters</cp:lastModifiedBy>
  <cp:revision>22</cp:revision>
  <dcterms:created xsi:type="dcterms:W3CDTF">2023-01-06T03:39:33Z</dcterms:created>
  <dcterms:modified xsi:type="dcterms:W3CDTF">2023-04-05T21:24:11Z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