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D2931-1A1C-9FCA-2863-4EC4163B35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5DC295-CEE4-B44B-A405-38490F7CEE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75D45B-A6DD-834D-6841-40DD0510C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20BA9-24FF-4E0F-97B1-100068F7EC1C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0CB1F8-3115-93E1-E2B8-A0C495C60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17AEB-AD01-841E-C110-9243CF75E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D090F-3EA5-479C-825F-802C4766E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485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96816-4FBE-7F25-3C2B-6C87B8EDF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1D4F8F-C46E-C592-BF7F-8A2B2F1754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0BB1CE-77E9-5607-ECA6-0E80CD18B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20BA9-24FF-4E0F-97B1-100068F7EC1C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B8CD54-E755-B92E-41A4-0EAE1913F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2123C9-5280-D0D8-56B3-516011869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D090F-3EA5-479C-825F-802C4766E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081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259C6E-04B7-3D0A-DA35-A1DE6050A8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AA4B56-40DD-888A-D253-F4E2467D81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E45009-C316-66A8-3B24-EA8665195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20BA9-24FF-4E0F-97B1-100068F7EC1C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2D9CBA-3DA4-67FC-EDBE-A82C04549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84E179-19FE-8A3B-D8B1-A78D9DABB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D090F-3EA5-479C-825F-802C4766E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3668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ullets">
  <p:cSld name="Title &amp; Bullets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892969" y="178593"/>
            <a:ext cx="10406000" cy="15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50" tIns="32750" rIns="32750" bIns="32750" anchor="ctr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Helvetica Neue"/>
              <a:buNone/>
              <a:defRPr sz="6932" b="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2pPr>
            <a:lvl3pPr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3pPr>
            <a:lvl4pPr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4pPr>
            <a:lvl5pPr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5pPr>
            <a:lvl6pPr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6pPr>
            <a:lvl7pPr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7pPr>
            <a:lvl8pPr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8pPr>
            <a:lvl9pPr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892969" y="1821656"/>
            <a:ext cx="10406000" cy="44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50" tIns="32750" rIns="32750" bIns="32750" anchor="ctr" anchorCtr="0">
            <a:normAutofit/>
          </a:bodyPr>
          <a:lstStyle>
            <a:lvl1pPr marL="609448" lvl="0" indent="-558660" algn="l" rtl="0">
              <a:lnSpc>
                <a:spcPct val="100000"/>
              </a:lnSpc>
              <a:spcBef>
                <a:spcPts val="3599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"/>
              <a:buChar char="●"/>
              <a:defRPr sz="2799"/>
            </a:lvl1pPr>
            <a:lvl2pPr marL="1218895" lvl="1" indent="-558660" algn="l" rtl="0">
              <a:lnSpc>
                <a:spcPct val="100000"/>
              </a:lnSpc>
              <a:spcBef>
                <a:spcPts val="3599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"/>
              <a:buChar char="○"/>
              <a:defRPr sz="2799"/>
            </a:lvl2pPr>
            <a:lvl3pPr marL="1828343" lvl="2" indent="-558660" algn="l" rtl="0">
              <a:lnSpc>
                <a:spcPct val="100000"/>
              </a:lnSpc>
              <a:spcBef>
                <a:spcPts val="3599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"/>
              <a:buChar char="■"/>
              <a:defRPr sz="2799"/>
            </a:lvl3pPr>
            <a:lvl4pPr marL="2437790" lvl="3" indent="-558660" algn="l" rtl="0">
              <a:lnSpc>
                <a:spcPct val="100000"/>
              </a:lnSpc>
              <a:spcBef>
                <a:spcPts val="3599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"/>
              <a:buChar char="●"/>
              <a:defRPr sz="2799"/>
            </a:lvl4pPr>
            <a:lvl5pPr marL="3047238" lvl="4" indent="-558660" algn="l" rtl="0">
              <a:lnSpc>
                <a:spcPct val="100000"/>
              </a:lnSpc>
              <a:spcBef>
                <a:spcPts val="3599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"/>
              <a:buChar char="○"/>
              <a:defRPr sz="2799"/>
            </a:lvl5pPr>
            <a:lvl6pPr marL="3656686" lvl="5" indent="-423228" algn="l" rtl="0">
              <a:lnSpc>
                <a:spcPct val="90000"/>
              </a:lnSpc>
              <a:spcBef>
                <a:spcPts val="2799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/>
            </a:lvl6pPr>
            <a:lvl7pPr marL="4266133" lvl="6" indent="-423228" algn="l" rtl="0">
              <a:lnSpc>
                <a:spcPct val="90000"/>
              </a:lnSpc>
              <a:spcBef>
                <a:spcPts val="2799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/>
            </a:lvl7pPr>
            <a:lvl8pPr marL="4875581" lvl="7" indent="-423228" algn="l" rtl="0">
              <a:lnSpc>
                <a:spcPct val="90000"/>
              </a:lnSpc>
              <a:spcBef>
                <a:spcPts val="2799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/>
            </a:lvl8pPr>
            <a:lvl9pPr marL="5485028" lvl="8" indent="-423228" algn="l" rtl="0">
              <a:lnSpc>
                <a:spcPct val="90000"/>
              </a:lnSpc>
              <a:spcBef>
                <a:spcPts val="2799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5933330" y="6536531"/>
            <a:ext cx="318800" cy="2712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50" tIns="32750" rIns="32750" bIns="32750" anchor="t" anchorCtr="0">
            <a:sp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Helvetica Neue Light"/>
              <a:buNone/>
              <a:defRPr sz="1333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Helvetica Neue Light"/>
              <a:buNone/>
              <a:defRPr sz="1333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Helvetica Neue Light"/>
              <a:buNone/>
              <a:defRPr sz="1333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Helvetica Neue Light"/>
              <a:buNone/>
              <a:defRPr sz="1333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Helvetica Neue Light"/>
              <a:buNone/>
              <a:defRPr sz="1333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Helvetica Neue Light"/>
              <a:buNone/>
              <a:defRPr sz="1333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Helvetica Neue Light"/>
              <a:buNone/>
              <a:defRPr sz="1333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Helvetica Neue Light"/>
              <a:buNone/>
              <a:defRPr sz="1333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Helvetica Neue Light"/>
              <a:buNone/>
              <a:defRPr sz="1333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97263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A810D-EDE1-F4FE-3C24-759321ACB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7E7547-FCBD-3462-EB92-E987981379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6E6EB-758F-154B-318B-1137C1E3C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20BA9-24FF-4E0F-97B1-100068F7EC1C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075AB3-AEFE-E511-B5F7-C2CD4A851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795BBE-57D6-3CB8-8B80-BD77EC5BC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D090F-3EA5-479C-825F-802C4766E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748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09A17-5A0F-B427-B200-2C505D5CE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9A8AC-B439-91F3-99E1-FA5E69DEDC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964AAD-D504-7B1F-D1B6-131E4C813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20BA9-24FF-4E0F-97B1-100068F7EC1C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545472-FA1C-67A0-4A5D-342CDC98B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5CAAC1-4888-DA9A-E9A2-4765978F3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D090F-3EA5-479C-825F-802C4766E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764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5356A-01DE-19DB-043D-A5C243926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0EB6D4-E418-A8CB-CA4C-7F6A32DAEE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48AA29-0C85-7E83-CB4D-47D8087676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E064F9-DA46-5010-D85F-E0866E343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20BA9-24FF-4E0F-97B1-100068F7EC1C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AD3B39-C6A2-C276-18F0-4224178E8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C606BC-7A27-7D5F-0202-F485EB32E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D090F-3EA5-479C-825F-802C4766E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124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20CB0-D28D-4260-27F2-D409ED069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35F26-B222-D9D6-878F-CABBC9BABD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0A2699-8C76-795D-0F9B-A199F69BEC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C0A6E9-FF7D-4C50-D34D-41724C6595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DE9743-1145-CD20-035F-4FE7FF1129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200CB7-0B82-EE3E-3E96-E81D41DC1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20BA9-24FF-4E0F-97B1-100068F7EC1C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BA0089-1FEA-366D-B31E-240D6E5F8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73830C-E1D9-72CF-2BD1-2055E45A1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D090F-3EA5-479C-825F-802C4766E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841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83AE7-6327-5252-DC12-4CB3AD80E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0BCF09-1D85-D6F1-4F5E-DA479328D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20BA9-24FF-4E0F-97B1-100068F7EC1C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726000-25C5-F7A0-11FB-46C02BBF4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20DBCC-6B5C-A05D-69C2-178F3C31C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D090F-3EA5-479C-825F-802C4766E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866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657D13-FCD2-A6AC-6898-555C3C9C2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20BA9-24FF-4E0F-97B1-100068F7EC1C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4711D5-CB0F-C162-13FE-C055807A5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F6F9D9-7836-DD01-216A-E288488AC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D090F-3EA5-479C-825F-802C4766E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330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A4956-16C3-1827-140C-B779A0CE0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91DB63-AC69-2680-ACD1-9C79218700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9A5091-4C12-F12B-0186-E44AED6581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3B6362-F4EB-19FB-B87F-63959E9BF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20BA9-24FF-4E0F-97B1-100068F7EC1C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B3AF2-DE5E-6222-4A9E-135860FF5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53A520-08B8-EBC0-E752-FF3D7AFC4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D090F-3EA5-479C-825F-802C4766E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151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DCF38-E948-C467-D9C8-A8F8DCC05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21D8EF-3B4E-2F81-AE2B-48D112928C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89F4B1-30DB-2527-2E41-B4F103E78B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D6FC14-F09C-A333-1FED-F5F229A17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20BA9-24FF-4E0F-97B1-100068F7EC1C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B7F07C-BE75-E161-63F7-8A1EDE64F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65E35F-1EDE-76AB-4FD2-AC9BB7F81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D090F-3EA5-479C-825F-802C4766E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943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F748BA-1433-D64A-5C96-694EDE4AB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435F83-268B-6487-ED17-ACB11D2B4C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9FDA85-DA15-6B98-664C-F2A906B82E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820BA9-24FF-4E0F-97B1-100068F7EC1C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BE3DDC-7374-C511-F328-634A3AB95C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DA6490-59F6-08B6-741C-8F40381830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AD090F-3EA5-479C-825F-802C4766E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187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B5A3F-B109-C892-7331-09EC93CF6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4325" y="178594"/>
            <a:ext cx="10403290" cy="507207"/>
          </a:xfrm>
        </p:spPr>
        <p:txBody>
          <a:bodyPr>
            <a:normAutofit/>
          </a:bodyPr>
          <a:lstStyle/>
          <a:p>
            <a:r>
              <a:rPr lang="en-US" sz="2800" dirty="0"/>
              <a:t>Exercise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C3C3897B-0E55-22C0-DDAC-7FED09B8CC04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875294" y="1379376"/>
                <a:ext cx="10403290" cy="4420000"/>
              </a:xfrm>
            </p:spPr>
            <p:txBody>
              <a:bodyPr>
                <a:normAutofit fontScale="92500" lnSpcReduction="10000"/>
              </a:bodyPr>
              <a:lstStyle/>
              <a:p>
                <a:pPr marL="50788" indent="0">
                  <a:spcBef>
                    <a:spcPts val="0"/>
                  </a:spcBef>
                  <a:buNone/>
                </a:pPr>
                <a:r>
                  <a:rPr lang="en-US" sz="2800" i="1" dirty="0"/>
                  <a:t>Which of the following is a group? Justify your answer.</a:t>
                </a:r>
              </a:p>
              <a:p>
                <a:pPr>
                  <a:spcBef>
                    <a:spcPts val="0"/>
                  </a:spcBef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={ 3 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3 </m:t>
                    </m:r>
                  </m:oMath>
                </a14:m>
                <a:r>
                  <a:rPr lang="en-US" sz="2800" dirty="0"/>
                  <a:t>matrices with values in R}</a:t>
                </a:r>
              </a:p>
              <a:p>
                <a:pPr>
                  <a:spcBef>
                    <a:spcPts val="0"/>
                  </a:spcBef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sz="280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R</m:t>
                        </m:r>
                      </m:e>
                    </m:d>
                    <m:r>
                      <a:rPr lang="en-US" sz="2800">
                        <a:latin typeface="Cambria Math" panose="02040503050406030204" pitchFamily="18" charset="0"/>
                      </a:rPr>
                      <m:t>={ </m:t>
                    </m:r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sz="28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28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sz="28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</a:rPr>
                      <m:t>matrices</m:t>
                    </m:r>
                  </m:oMath>
                </a14:m>
                <a:r>
                  <a:rPr lang="en-US" sz="2800" dirty="0"/>
                  <a:t> with determinant 1 }</a:t>
                </a:r>
              </a:p>
              <a:p>
                <a:pPr>
                  <a:spcBef>
                    <a:spcPts val="0"/>
                  </a:spcBef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 dirty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sz="2800" i="1" dirty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800" dirty="0"/>
                  <a:t> { permutations of 1,…,n fixing 2 } </a:t>
                </a:r>
              </a:p>
              <a:p>
                <a:pPr>
                  <a:spcBef>
                    <a:spcPts val="0"/>
                  </a:spcBef>
                  <a:buFont typeface="+mj-lt"/>
                  <a:buAutoNum type="arabicPeriod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2800" dirty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𝑓𝑖𝑥</m:t>
                        </m:r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 1</m:t>
                        </m:r>
                      </m:sup>
                    </m:sSubSup>
                    <m:r>
                      <a:rPr lang="en-US" sz="2800" i="1" dirty="0">
                        <a:latin typeface="Cambria Math" panose="02040503050406030204" pitchFamily="18" charset="0"/>
                      </a:rPr>
                      <m:t>={</m:t>
                    </m:r>
                  </m:oMath>
                </a14:m>
                <a:r>
                  <a:rPr lang="en-US" sz="2800" dirty="0"/>
                  <a:t> permutations fixing exactly one element }</a:t>
                </a:r>
              </a:p>
              <a:p>
                <a:pPr>
                  <a:spcBef>
                    <a:spcPts val="0"/>
                  </a:spcBef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sz="2800" dirty="0"/>
                  <a:t>   = { </a:t>
                </a:r>
                <a:r>
                  <a:rPr lang="en-US" sz="2800" dirty="0" err="1"/>
                  <a:t>nxn</a:t>
                </a:r>
                <a:r>
                  <a:rPr lang="en-US" sz="2800" dirty="0"/>
                  <a:t> matrices with |determinant|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≤2</m:t>
                    </m:r>
                  </m:oMath>
                </a14:m>
                <a:r>
                  <a:rPr lang="en-US" sz="2800" dirty="0"/>
                  <a:t>}</a:t>
                </a:r>
              </a:p>
              <a:p>
                <a:pPr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en-US" sz="2800" dirty="0"/>
                  <a:t>Length-preserving transformations with fix a regular polygon</a:t>
                </a:r>
              </a:p>
              <a:p>
                <a:pPr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en-US" sz="2800" dirty="0"/>
                  <a:t>(N, m(</a:t>
                </a:r>
                <a:r>
                  <a:rPr lang="en-US" sz="2800" dirty="0" err="1"/>
                  <a:t>a,b</a:t>
                </a:r>
                <a:r>
                  <a:rPr lang="en-US" sz="2800" dirty="0"/>
                  <a:t>) = |a-b|) , N={0,1,2,…}</a:t>
                </a:r>
              </a:p>
              <a:p>
                <a:pPr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en-US" sz="2800" dirty="0"/>
                  <a:t> {0,1}, </a:t>
                </a:r>
                <a:r>
                  <a:rPr lang="en-US" sz="2800" dirty="0" err="1"/>
                  <a:t>xor</a:t>
                </a:r>
                <a:endParaRPr lang="en-US" sz="2800" dirty="0"/>
              </a:p>
              <a:p>
                <a:pPr>
                  <a:spcBef>
                    <a:spcPts val="0"/>
                  </a:spcBef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𝐺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≥0</m:t>
                            </m:r>
                          </m:sub>
                        </m:sSub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={</m:t>
                    </m:r>
                  </m:oMath>
                </a14:m>
                <a:r>
                  <a:rPr lang="en-US" sz="2800" dirty="0"/>
                  <a:t>invertible </a:t>
                </a:r>
                <a:r>
                  <a:rPr lang="en-US" sz="2800" dirty="0" err="1"/>
                  <a:t>nxn</a:t>
                </a:r>
                <a:r>
                  <a:rPr lang="en-US" sz="2800" dirty="0"/>
                  <a:t> matrices with non-negative entries}</a:t>
                </a:r>
              </a:p>
              <a:p>
                <a:pPr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en-US" sz="2800" dirty="0"/>
                  <a:t>(R^2 ,+)</a:t>
                </a:r>
              </a:p>
              <a:p>
                <a:pPr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en-US" sz="2800" dirty="0"/>
                  <a:t>([1,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sz="2800" dirty="0"/>
                  <a:t>),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⋅</m:t>
                    </m:r>
                  </m:oMath>
                </a14:m>
                <a:r>
                  <a:rPr lang="en-US" sz="2800" dirty="0"/>
                  <a:t>)</a:t>
                </a:r>
                <a:r>
                  <a:rPr lang="en-US" sz="1800" dirty="0"/>
                  <a:t> </a:t>
                </a:r>
              </a:p>
              <a:p>
                <a:endParaRPr lang="en-US" sz="1800" dirty="0"/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C3C3897B-0E55-22C0-DDAC-7FED09B8CC0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75294" y="1379376"/>
                <a:ext cx="10403290" cy="4420000"/>
              </a:xfrm>
              <a:blipFill>
                <a:blip r:embed="rId2"/>
                <a:stretch>
                  <a:fillRect l="-1524" t="-100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22474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122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Helvetica Neue</vt:lpstr>
      <vt:lpstr>Helvetica Neue Light</vt:lpstr>
      <vt:lpstr>Office Theme</vt:lpstr>
      <vt:lpstr>Exercise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Exercise</dc:title>
  <dc:creator>Robin Walters</dc:creator>
  <cp:lastModifiedBy>Robin Walters</cp:lastModifiedBy>
  <cp:revision>1</cp:revision>
  <dcterms:created xsi:type="dcterms:W3CDTF">2023-02-02T23:03:42Z</dcterms:created>
  <dcterms:modified xsi:type="dcterms:W3CDTF">2023-02-02T23:04:07Z</dcterms:modified>
</cp:coreProperties>
</file>