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78" r:id="rId4"/>
    <p:sldId id="276" r:id="rId5"/>
    <p:sldId id="266" r:id="rId6"/>
    <p:sldId id="275" r:id="rId7"/>
    <p:sldId id="274" r:id="rId8"/>
    <p:sldId id="273" r:id="rId9"/>
    <p:sldId id="272" r:id="rId10"/>
    <p:sldId id="271" r:id="rId11"/>
    <p:sldId id="270"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3463E0A-87D6-4480-8DDB-8F6302662B5C}">
          <p14:sldIdLst>
            <p14:sldId id="257"/>
            <p14:sldId id="267"/>
            <p14:sldId id="278"/>
            <p14:sldId id="276"/>
            <p14:sldId id="266"/>
            <p14:sldId id="275"/>
            <p14:sldId id="274"/>
            <p14:sldId id="273"/>
            <p14:sldId id="272"/>
            <p14:sldId id="271"/>
            <p14:sldId id="270"/>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B353-2CEC-7E4C-64D5-9EECAB07D7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1518AA-0437-B6A9-D2E1-500ACE224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C66346-51C8-A5E3-4A41-007240E7DB72}"/>
              </a:ext>
            </a:extLst>
          </p:cNvPr>
          <p:cNvSpPr>
            <a:spLocks noGrp="1"/>
          </p:cNvSpPr>
          <p:nvPr>
            <p:ph type="dt" sz="half" idx="10"/>
          </p:nvPr>
        </p:nvSpPr>
        <p:spPr/>
        <p:txBody>
          <a:bodyPr/>
          <a:lstStyle/>
          <a:p>
            <a:fld id="{EDD8CC9D-89A2-4EF3-8A51-E0F254F59A69}" type="datetimeFigureOut">
              <a:rPr lang="en-IN" smtClean="0"/>
              <a:t>25-08-2024</a:t>
            </a:fld>
            <a:endParaRPr lang="en-IN"/>
          </a:p>
        </p:txBody>
      </p:sp>
      <p:sp>
        <p:nvSpPr>
          <p:cNvPr id="5" name="Footer Placeholder 4">
            <a:extLst>
              <a:ext uri="{FF2B5EF4-FFF2-40B4-BE49-F238E27FC236}">
                <a16:creationId xmlns:a16="http://schemas.microsoft.com/office/drawing/2014/main" id="{C25953BC-84CD-BBCA-90F1-246B224C2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56450-6D0D-CB8D-A804-4BB5AE16C6E7}"/>
              </a:ext>
            </a:extLst>
          </p:cNvPr>
          <p:cNvSpPr>
            <a:spLocks noGrp="1"/>
          </p:cNvSpPr>
          <p:nvPr>
            <p:ph type="sldNum" sz="quarter" idx="12"/>
          </p:nvPr>
        </p:nvSpPr>
        <p:spPr/>
        <p:txBody>
          <a:bodyPr/>
          <a:lstStyle/>
          <a:p>
            <a:fld id="{3A06A99F-8EE1-48C4-8B33-0E47E035855B}" type="slidenum">
              <a:rPr lang="en-IN" smtClean="0"/>
              <a:t>‹#›</a:t>
            </a:fld>
            <a:endParaRPr lang="en-IN"/>
          </a:p>
        </p:txBody>
      </p:sp>
    </p:spTree>
    <p:extLst>
      <p:ext uri="{BB962C8B-B14F-4D97-AF65-F5344CB8AC3E}">
        <p14:creationId xmlns:p14="http://schemas.microsoft.com/office/powerpoint/2010/main" val="217329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426B-31D3-0895-06C5-D7F34E4342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10A5E4-60D4-F660-4F86-7CB58A50FB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919329-91B7-F047-4C9E-301EE65F33F6}"/>
              </a:ext>
            </a:extLst>
          </p:cNvPr>
          <p:cNvSpPr>
            <a:spLocks noGrp="1"/>
          </p:cNvSpPr>
          <p:nvPr>
            <p:ph type="dt" sz="half" idx="10"/>
          </p:nvPr>
        </p:nvSpPr>
        <p:spPr/>
        <p:txBody>
          <a:bodyPr/>
          <a:lstStyle/>
          <a:p>
            <a:fld id="{EDD8CC9D-89A2-4EF3-8A51-E0F254F59A69}" type="datetimeFigureOut">
              <a:rPr lang="en-IN" smtClean="0"/>
              <a:t>25-08-2024</a:t>
            </a:fld>
            <a:endParaRPr lang="en-IN"/>
          </a:p>
        </p:txBody>
      </p:sp>
      <p:sp>
        <p:nvSpPr>
          <p:cNvPr id="5" name="Footer Placeholder 4">
            <a:extLst>
              <a:ext uri="{FF2B5EF4-FFF2-40B4-BE49-F238E27FC236}">
                <a16:creationId xmlns:a16="http://schemas.microsoft.com/office/drawing/2014/main" id="{E83E0589-C64A-E4B4-2ACB-AAD2BCEB7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CA85D8-B26B-AA9F-1C7B-44ED75A098B0}"/>
              </a:ext>
            </a:extLst>
          </p:cNvPr>
          <p:cNvSpPr>
            <a:spLocks noGrp="1"/>
          </p:cNvSpPr>
          <p:nvPr>
            <p:ph type="sldNum" sz="quarter" idx="12"/>
          </p:nvPr>
        </p:nvSpPr>
        <p:spPr/>
        <p:txBody>
          <a:bodyPr/>
          <a:lstStyle/>
          <a:p>
            <a:fld id="{3A06A99F-8EE1-48C4-8B33-0E47E035855B}" type="slidenum">
              <a:rPr lang="en-IN" smtClean="0"/>
              <a:t>‹#›</a:t>
            </a:fld>
            <a:endParaRPr lang="en-IN"/>
          </a:p>
        </p:txBody>
      </p:sp>
    </p:spTree>
    <p:extLst>
      <p:ext uri="{BB962C8B-B14F-4D97-AF65-F5344CB8AC3E}">
        <p14:creationId xmlns:p14="http://schemas.microsoft.com/office/powerpoint/2010/main" val="180152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1CEDF-263A-72DA-7976-9FE4176322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E8AFEB-C055-D11A-5AA0-BCDF9B6209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A27D3D-DFBB-AC27-82BA-163AAC9307EB}"/>
              </a:ext>
            </a:extLst>
          </p:cNvPr>
          <p:cNvSpPr>
            <a:spLocks noGrp="1"/>
          </p:cNvSpPr>
          <p:nvPr>
            <p:ph type="dt" sz="half" idx="10"/>
          </p:nvPr>
        </p:nvSpPr>
        <p:spPr/>
        <p:txBody>
          <a:bodyPr/>
          <a:lstStyle/>
          <a:p>
            <a:fld id="{EDD8CC9D-89A2-4EF3-8A51-E0F254F59A69}" type="datetimeFigureOut">
              <a:rPr lang="en-IN" smtClean="0"/>
              <a:t>25-08-2024</a:t>
            </a:fld>
            <a:endParaRPr lang="en-IN"/>
          </a:p>
        </p:txBody>
      </p:sp>
      <p:sp>
        <p:nvSpPr>
          <p:cNvPr id="5" name="Footer Placeholder 4">
            <a:extLst>
              <a:ext uri="{FF2B5EF4-FFF2-40B4-BE49-F238E27FC236}">
                <a16:creationId xmlns:a16="http://schemas.microsoft.com/office/drawing/2014/main" id="{40821DD8-0983-C2A0-009F-B2587FF0CF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52BDF1-B209-A8DA-367A-1248D8A26AEF}"/>
              </a:ext>
            </a:extLst>
          </p:cNvPr>
          <p:cNvSpPr>
            <a:spLocks noGrp="1"/>
          </p:cNvSpPr>
          <p:nvPr>
            <p:ph type="sldNum" sz="quarter" idx="12"/>
          </p:nvPr>
        </p:nvSpPr>
        <p:spPr/>
        <p:txBody>
          <a:bodyPr/>
          <a:lstStyle/>
          <a:p>
            <a:fld id="{3A06A99F-8EE1-48C4-8B33-0E47E035855B}" type="slidenum">
              <a:rPr lang="en-IN" smtClean="0"/>
              <a:t>‹#›</a:t>
            </a:fld>
            <a:endParaRPr lang="en-IN"/>
          </a:p>
        </p:txBody>
      </p:sp>
    </p:spTree>
    <p:extLst>
      <p:ext uri="{BB962C8B-B14F-4D97-AF65-F5344CB8AC3E}">
        <p14:creationId xmlns:p14="http://schemas.microsoft.com/office/powerpoint/2010/main" val="2552813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7D4EF-96A5-F095-C956-6EA2217110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AA596C-F4F7-9D5E-C89F-5AB57AEC6D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EE7901-E4E9-8F65-D38F-2DA2D0C0EA7C}"/>
              </a:ext>
            </a:extLst>
          </p:cNvPr>
          <p:cNvSpPr>
            <a:spLocks noGrp="1"/>
          </p:cNvSpPr>
          <p:nvPr>
            <p:ph type="dt" sz="half" idx="10"/>
          </p:nvPr>
        </p:nvSpPr>
        <p:spPr/>
        <p:txBody>
          <a:bodyPr/>
          <a:lstStyle/>
          <a:p>
            <a:fld id="{EDD8CC9D-89A2-4EF3-8A51-E0F254F59A69}" type="datetimeFigureOut">
              <a:rPr lang="en-IN" smtClean="0"/>
              <a:t>25-08-2024</a:t>
            </a:fld>
            <a:endParaRPr lang="en-IN"/>
          </a:p>
        </p:txBody>
      </p:sp>
      <p:sp>
        <p:nvSpPr>
          <p:cNvPr id="5" name="Footer Placeholder 4">
            <a:extLst>
              <a:ext uri="{FF2B5EF4-FFF2-40B4-BE49-F238E27FC236}">
                <a16:creationId xmlns:a16="http://schemas.microsoft.com/office/drawing/2014/main" id="{F4A0E716-D29F-287F-2A9A-A5F45D3A56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52045-A71A-E63D-BBD5-CE4928FC9E79}"/>
              </a:ext>
            </a:extLst>
          </p:cNvPr>
          <p:cNvSpPr>
            <a:spLocks noGrp="1"/>
          </p:cNvSpPr>
          <p:nvPr>
            <p:ph type="sldNum" sz="quarter" idx="12"/>
          </p:nvPr>
        </p:nvSpPr>
        <p:spPr/>
        <p:txBody>
          <a:bodyPr/>
          <a:lstStyle/>
          <a:p>
            <a:fld id="{3A06A99F-8EE1-48C4-8B33-0E47E035855B}" type="slidenum">
              <a:rPr lang="en-IN" smtClean="0"/>
              <a:t>‹#›</a:t>
            </a:fld>
            <a:endParaRPr lang="en-IN"/>
          </a:p>
        </p:txBody>
      </p:sp>
    </p:spTree>
    <p:extLst>
      <p:ext uri="{BB962C8B-B14F-4D97-AF65-F5344CB8AC3E}">
        <p14:creationId xmlns:p14="http://schemas.microsoft.com/office/powerpoint/2010/main" val="305936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D822-E20A-FD84-6176-2D60A2BFF7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C03699-5BC7-D9A0-BB0E-02886E915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935D26-91E9-F13D-2EF7-1ACD4FA3C995}"/>
              </a:ext>
            </a:extLst>
          </p:cNvPr>
          <p:cNvSpPr>
            <a:spLocks noGrp="1"/>
          </p:cNvSpPr>
          <p:nvPr>
            <p:ph type="dt" sz="half" idx="10"/>
          </p:nvPr>
        </p:nvSpPr>
        <p:spPr/>
        <p:txBody>
          <a:bodyPr/>
          <a:lstStyle/>
          <a:p>
            <a:fld id="{EDD8CC9D-89A2-4EF3-8A51-E0F254F59A69}" type="datetimeFigureOut">
              <a:rPr lang="en-IN" smtClean="0"/>
              <a:t>25-08-2024</a:t>
            </a:fld>
            <a:endParaRPr lang="en-IN"/>
          </a:p>
        </p:txBody>
      </p:sp>
      <p:sp>
        <p:nvSpPr>
          <p:cNvPr id="5" name="Footer Placeholder 4">
            <a:extLst>
              <a:ext uri="{FF2B5EF4-FFF2-40B4-BE49-F238E27FC236}">
                <a16:creationId xmlns:a16="http://schemas.microsoft.com/office/drawing/2014/main" id="{180508B3-129D-CBD8-CD75-4EAEE5861B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E5B5B9-9D2C-A4CE-BFFA-92F557AAA060}"/>
              </a:ext>
            </a:extLst>
          </p:cNvPr>
          <p:cNvSpPr>
            <a:spLocks noGrp="1"/>
          </p:cNvSpPr>
          <p:nvPr>
            <p:ph type="sldNum" sz="quarter" idx="12"/>
          </p:nvPr>
        </p:nvSpPr>
        <p:spPr/>
        <p:txBody>
          <a:bodyPr/>
          <a:lstStyle/>
          <a:p>
            <a:fld id="{3A06A99F-8EE1-48C4-8B33-0E47E035855B}" type="slidenum">
              <a:rPr lang="en-IN" smtClean="0"/>
              <a:t>‹#›</a:t>
            </a:fld>
            <a:endParaRPr lang="en-IN"/>
          </a:p>
        </p:txBody>
      </p:sp>
    </p:spTree>
    <p:extLst>
      <p:ext uri="{BB962C8B-B14F-4D97-AF65-F5344CB8AC3E}">
        <p14:creationId xmlns:p14="http://schemas.microsoft.com/office/powerpoint/2010/main" val="202667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6AB6-C01E-198F-4D8B-FF90D9F809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D7EDD2-0CDD-8616-3405-DD2D2BBCEC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8A6990-5CBF-3C28-079E-56CA2837C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418B9B-C13C-1BE6-DBB5-7263D9768FE5}"/>
              </a:ext>
            </a:extLst>
          </p:cNvPr>
          <p:cNvSpPr>
            <a:spLocks noGrp="1"/>
          </p:cNvSpPr>
          <p:nvPr>
            <p:ph type="dt" sz="half" idx="10"/>
          </p:nvPr>
        </p:nvSpPr>
        <p:spPr/>
        <p:txBody>
          <a:bodyPr/>
          <a:lstStyle/>
          <a:p>
            <a:fld id="{EDD8CC9D-89A2-4EF3-8A51-E0F254F59A69}" type="datetimeFigureOut">
              <a:rPr lang="en-IN" smtClean="0"/>
              <a:t>25-08-2024</a:t>
            </a:fld>
            <a:endParaRPr lang="en-IN"/>
          </a:p>
        </p:txBody>
      </p:sp>
      <p:sp>
        <p:nvSpPr>
          <p:cNvPr id="6" name="Footer Placeholder 5">
            <a:extLst>
              <a:ext uri="{FF2B5EF4-FFF2-40B4-BE49-F238E27FC236}">
                <a16:creationId xmlns:a16="http://schemas.microsoft.com/office/drawing/2014/main" id="{5096CF74-3DE8-5A4D-A22B-437E4C37CA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0E793F-735C-FBAC-6D4D-7A90BA8A1DCC}"/>
              </a:ext>
            </a:extLst>
          </p:cNvPr>
          <p:cNvSpPr>
            <a:spLocks noGrp="1"/>
          </p:cNvSpPr>
          <p:nvPr>
            <p:ph type="sldNum" sz="quarter" idx="12"/>
          </p:nvPr>
        </p:nvSpPr>
        <p:spPr/>
        <p:txBody>
          <a:bodyPr/>
          <a:lstStyle/>
          <a:p>
            <a:fld id="{3A06A99F-8EE1-48C4-8B33-0E47E035855B}" type="slidenum">
              <a:rPr lang="en-IN" smtClean="0"/>
              <a:t>‹#›</a:t>
            </a:fld>
            <a:endParaRPr lang="en-IN"/>
          </a:p>
        </p:txBody>
      </p:sp>
    </p:spTree>
    <p:extLst>
      <p:ext uri="{BB962C8B-B14F-4D97-AF65-F5344CB8AC3E}">
        <p14:creationId xmlns:p14="http://schemas.microsoft.com/office/powerpoint/2010/main" val="1258068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D9B7-7315-E92B-DCE6-4D8C1AB1B4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C95AEF-5948-A94E-F238-0B3AAA169E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B0FB3B-F658-C9CA-C8A6-6934966C0B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C9A2EE-92DB-4628-56C6-E86062070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1D2BC-AEB6-CE31-DEA4-2BA39E58B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F7D3D5-A01E-99B1-17C0-35C0D59868E0}"/>
              </a:ext>
            </a:extLst>
          </p:cNvPr>
          <p:cNvSpPr>
            <a:spLocks noGrp="1"/>
          </p:cNvSpPr>
          <p:nvPr>
            <p:ph type="dt" sz="half" idx="10"/>
          </p:nvPr>
        </p:nvSpPr>
        <p:spPr/>
        <p:txBody>
          <a:bodyPr/>
          <a:lstStyle/>
          <a:p>
            <a:fld id="{EDD8CC9D-89A2-4EF3-8A51-E0F254F59A69}" type="datetimeFigureOut">
              <a:rPr lang="en-IN" smtClean="0"/>
              <a:t>25-08-2024</a:t>
            </a:fld>
            <a:endParaRPr lang="en-IN"/>
          </a:p>
        </p:txBody>
      </p:sp>
      <p:sp>
        <p:nvSpPr>
          <p:cNvPr id="8" name="Footer Placeholder 7">
            <a:extLst>
              <a:ext uri="{FF2B5EF4-FFF2-40B4-BE49-F238E27FC236}">
                <a16:creationId xmlns:a16="http://schemas.microsoft.com/office/drawing/2014/main" id="{8EE85AEE-4252-0809-DBDD-61A123A982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BF5895-1634-D51D-A7B0-16ECDF0BDED8}"/>
              </a:ext>
            </a:extLst>
          </p:cNvPr>
          <p:cNvSpPr>
            <a:spLocks noGrp="1"/>
          </p:cNvSpPr>
          <p:nvPr>
            <p:ph type="sldNum" sz="quarter" idx="12"/>
          </p:nvPr>
        </p:nvSpPr>
        <p:spPr/>
        <p:txBody>
          <a:bodyPr/>
          <a:lstStyle/>
          <a:p>
            <a:fld id="{3A06A99F-8EE1-48C4-8B33-0E47E035855B}" type="slidenum">
              <a:rPr lang="en-IN" smtClean="0"/>
              <a:t>‹#›</a:t>
            </a:fld>
            <a:endParaRPr lang="en-IN"/>
          </a:p>
        </p:txBody>
      </p:sp>
    </p:spTree>
    <p:extLst>
      <p:ext uri="{BB962C8B-B14F-4D97-AF65-F5344CB8AC3E}">
        <p14:creationId xmlns:p14="http://schemas.microsoft.com/office/powerpoint/2010/main" val="933185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088E-038B-EF7A-CA90-2BFE4B2E97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C8F30C-3BDD-94CF-EA46-8C0846F61D5C}"/>
              </a:ext>
            </a:extLst>
          </p:cNvPr>
          <p:cNvSpPr>
            <a:spLocks noGrp="1"/>
          </p:cNvSpPr>
          <p:nvPr>
            <p:ph type="dt" sz="half" idx="10"/>
          </p:nvPr>
        </p:nvSpPr>
        <p:spPr/>
        <p:txBody>
          <a:bodyPr/>
          <a:lstStyle/>
          <a:p>
            <a:fld id="{EDD8CC9D-89A2-4EF3-8A51-E0F254F59A69}" type="datetimeFigureOut">
              <a:rPr lang="en-IN" smtClean="0"/>
              <a:t>25-08-2024</a:t>
            </a:fld>
            <a:endParaRPr lang="en-IN"/>
          </a:p>
        </p:txBody>
      </p:sp>
      <p:sp>
        <p:nvSpPr>
          <p:cNvPr id="4" name="Footer Placeholder 3">
            <a:extLst>
              <a:ext uri="{FF2B5EF4-FFF2-40B4-BE49-F238E27FC236}">
                <a16:creationId xmlns:a16="http://schemas.microsoft.com/office/drawing/2014/main" id="{CE397284-FA74-F05E-5995-66A0FF8FC1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F11670-7690-9E52-BF61-215BABFD21DB}"/>
              </a:ext>
            </a:extLst>
          </p:cNvPr>
          <p:cNvSpPr>
            <a:spLocks noGrp="1"/>
          </p:cNvSpPr>
          <p:nvPr>
            <p:ph type="sldNum" sz="quarter" idx="12"/>
          </p:nvPr>
        </p:nvSpPr>
        <p:spPr/>
        <p:txBody>
          <a:bodyPr/>
          <a:lstStyle/>
          <a:p>
            <a:fld id="{3A06A99F-8EE1-48C4-8B33-0E47E035855B}" type="slidenum">
              <a:rPr lang="en-IN" smtClean="0"/>
              <a:t>‹#›</a:t>
            </a:fld>
            <a:endParaRPr lang="en-IN"/>
          </a:p>
        </p:txBody>
      </p:sp>
    </p:spTree>
    <p:extLst>
      <p:ext uri="{BB962C8B-B14F-4D97-AF65-F5344CB8AC3E}">
        <p14:creationId xmlns:p14="http://schemas.microsoft.com/office/powerpoint/2010/main" val="288195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4734E6-5206-636F-D7CE-F8EFC4503030}"/>
              </a:ext>
            </a:extLst>
          </p:cNvPr>
          <p:cNvSpPr>
            <a:spLocks noGrp="1"/>
          </p:cNvSpPr>
          <p:nvPr>
            <p:ph type="dt" sz="half" idx="10"/>
          </p:nvPr>
        </p:nvSpPr>
        <p:spPr/>
        <p:txBody>
          <a:bodyPr/>
          <a:lstStyle/>
          <a:p>
            <a:fld id="{EDD8CC9D-89A2-4EF3-8A51-E0F254F59A69}" type="datetimeFigureOut">
              <a:rPr lang="en-IN" smtClean="0"/>
              <a:t>25-08-2024</a:t>
            </a:fld>
            <a:endParaRPr lang="en-IN"/>
          </a:p>
        </p:txBody>
      </p:sp>
      <p:sp>
        <p:nvSpPr>
          <p:cNvPr id="3" name="Footer Placeholder 2">
            <a:extLst>
              <a:ext uri="{FF2B5EF4-FFF2-40B4-BE49-F238E27FC236}">
                <a16:creationId xmlns:a16="http://schemas.microsoft.com/office/drawing/2014/main" id="{61837317-1F84-1FCD-2508-C63EDDE07C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882931-6BC4-B0E3-1F98-718B21190A7D}"/>
              </a:ext>
            </a:extLst>
          </p:cNvPr>
          <p:cNvSpPr>
            <a:spLocks noGrp="1"/>
          </p:cNvSpPr>
          <p:nvPr>
            <p:ph type="sldNum" sz="quarter" idx="12"/>
          </p:nvPr>
        </p:nvSpPr>
        <p:spPr/>
        <p:txBody>
          <a:bodyPr/>
          <a:lstStyle/>
          <a:p>
            <a:fld id="{3A06A99F-8EE1-48C4-8B33-0E47E035855B}" type="slidenum">
              <a:rPr lang="en-IN" smtClean="0"/>
              <a:t>‹#›</a:t>
            </a:fld>
            <a:endParaRPr lang="en-IN"/>
          </a:p>
        </p:txBody>
      </p:sp>
    </p:spTree>
    <p:extLst>
      <p:ext uri="{BB962C8B-B14F-4D97-AF65-F5344CB8AC3E}">
        <p14:creationId xmlns:p14="http://schemas.microsoft.com/office/powerpoint/2010/main" val="396387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2037-4827-304D-D5D4-23560F0EC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430BD1-1E89-0DBD-B148-C0AAE7A7F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F914BB-09E7-B343-4568-1C9DD89C3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1D9764-BE72-6EFA-9CBF-26F5B8CDD6FD}"/>
              </a:ext>
            </a:extLst>
          </p:cNvPr>
          <p:cNvSpPr>
            <a:spLocks noGrp="1"/>
          </p:cNvSpPr>
          <p:nvPr>
            <p:ph type="dt" sz="half" idx="10"/>
          </p:nvPr>
        </p:nvSpPr>
        <p:spPr/>
        <p:txBody>
          <a:bodyPr/>
          <a:lstStyle/>
          <a:p>
            <a:fld id="{EDD8CC9D-89A2-4EF3-8A51-E0F254F59A69}" type="datetimeFigureOut">
              <a:rPr lang="en-IN" smtClean="0"/>
              <a:t>25-08-2024</a:t>
            </a:fld>
            <a:endParaRPr lang="en-IN"/>
          </a:p>
        </p:txBody>
      </p:sp>
      <p:sp>
        <p:nvSpPr>
          <p:cNvPr id="6" name="Footer Placeholder 5">
            <a:extLst>
              <a:ext uri="{FF2B5EF4-FFF2-40B4-BE49-F238E27FC236}">
                <a16:creationId xmlns:a16="http://schemas.microsoft.com/office/drawing/2014/main" id="{0E1F7D37-4DE7-818E-2615-24623E2DC0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468719-FAC1-C2B8-536A-8CFA8DE20001}"/>
              </a:ext>
            </a:extLst>
          </p:cNvPr>
          <p:cNvSpPr>
            <a:spLocks noGrp="1"/>
          </p:cNvSpPr>
          <p:nvPr>
            <p:ph type="sldNum" sz="quarter" idx="12"/>
          </p:nvPr>
        </p:nvSpPr>
        <p:spPr/>
        <p:txBody>
          <a:bodyPr/>
          <a:lstStyle/>
          <a:p>
            <a:fld id="{3A06A99F-8EE1-48C4-8B33-0E47E035855B}" type="slidenum">
              <a:rPr lang="en-IN" smtClean="0"/>
              <a:t>‹#›</a:t>
            </a:fld>
            <a:endParaRPr lang="en-IN"/>
          </a:p>
        </p:txBody>
      </p:sp>
    </p:spTree>
    <p:extLst>
      <p:ext uri="{BB962C8B-B14F-4D97-AF65-F5344CB8AC3E}">
        <p14:creationId xmlns:p14="http://schemas.microsoft.com/office/powerpoint/2010/main" val="106241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A787-8B96-FEAF-275D-6FD27C97B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DDC5A7-30F0-89BB-4B6A-85F53A27C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5F3A7F-5DA7-9325-30E8-198EF625A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8CC96-B02F-DE8C-331B-221948BD954C}"/>
              </a:ext>
            </a:extLst>
          </p:cNvPr>
          <p:cNvSpPr>
            <a:spLocks noGrp="1"/>
          </p:cNvSpPr>
          <p:nvPr>
            <p:ph type="dt" sz="half" idx="10"/>
          </p:nvPr>
        </p:nvSpPr>
        <p:spPr/>
        <p:txBody>
          <a:bodyPr/>
          <a:lstStyle/>
          <a:p>
            <a:fld id="{EDD8CC9D-89A2-4EF3-8A51-E0F254F59A69}" type="datetimeFigureOut">
              <a:rPr lang="en-IN" smtClean="0"/>
              <a:t>25-08-2024</a:t>
            </a:fld>
            <a:endParaRPr lang="en-IN"/>
          </a:p>
        </p:txBody>
      </p:sp>
      <p:sp>
        <p:nvSpPr>
          <p:cNvPr id="6" name="Footer Placeholder 5">
            <a:extLst>
              <a:ext uri="{FF2B5EF4-FFF2-40B4-BE49-F238E27FC236}">
                <a16:creationId xmlns:a16="http://schemas.microsoft.com/office/drawing/2014/main" id="{41588ECE-40C0-3A4E-BEFA-5E1F7B0A6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C03240-1527-1CC9-02BA-393F0B0EC1CD}"/>
              </a:ext>
            </a:extLst>
          </p:cNvPr>
          <p:cNvSpPr>
            <a:spLocks noGrp="1"/>
          </p:cNvSpPr>
          <p:nvPr>
            <p:ph type="sldNum" sz="quarter" idx="12"/>
          </p:nvPr>
        </p:nvSpPr>
        <p:spPr/>
        <p:txBody>
          <a:bodyPr/>
          <a:lstStyle/>
          <a:p>
            <a:fld id="{3A06A99F-8EE1-48C4-8B33-0E47E035855B}" type="slidenum">
              <a:rPr lang="en-IN" smtClean="0"/>
              <a:t>‹#›</a:t>
            </a:fld>
            <a:endParaRPr lang="en-IN"/>
          </a:p>
        </p:txBody>
      </p:sp>
    </p:spTree>
    <p:extLst>
      <p:ext uri="{BB962C8B-B14F-4D97-AF65-F5344CB8AC3E}">
        <p14:creationId xmlns:p14="http://schemas.microsoft.com/office/powerpoint/2010/main" val="174682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030A0"/>
            </a:gs>
            <a:gs pos="15000">
              <a:schemeClr val="accent1">
                <a:lumMod val="45000"/>
                <a:lumOff val="55000"/>
                <a:alpha val="0"/>
              </a:schemeClr>
            </a:gs>
            <a:gs pos="97000">
              <a:schemeClr val="accent1">
                <a:lumMod val="30000"/>
                <a:lumOff val="70000"/>
              </a:schemeClr>
            </a:gs>
          </a:gsLst>
          <a:lin ang="30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44E5B0-6E7B-D684-05D9-3B69A6B02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A31D91-4042-D082-9953-734B071206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0B819-57F1-48DC-C75C-ECAE79465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8CC9D-89A2-4EF3-8A51-E0F254F59A69}" type="datetimeFigureOut">
              <a:rPr lang="en-IN" smtClean="0"/>
              <a:t>25-08-2024</a:t>
            </a:fld>
            <a:endParaRPr lang="en-IN"/>
          </a:p>
        </p:txBody>
      </p:sp>
      <p:sp>
        <p:nvSpPr>
          <p:cNvPr id="5" name="Footer Placeholder 4">
            <a:extLst>
              <a:ext uri="{FF2B5EF4-FFF2-40B4-BE49-F238E27FC236}">
                <a16:creationId xmlns:a16="http://schemas.microsoft.com/office/drawing/2014/main" id="{D32585AE-BB1C-32F7-609A-49A79EA355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81E029-259B-ACA5-7304-5279EF34E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6A99F-8EE1-48C4-8B33-0E47E035855B}" type="slidenum">
              <a:rPr lang="en-IN" smtClean="0"/>
              <a:t>‹#›</a:t>
            </a:fld>
            <a:endParaRPr lang="en-IN"/>
          </a:p>
        </p:txBody>
      </p:sp>
    </p:spTree>
    <p:extLst>
      <p:ext uri="{BB962C8B-B14F-4D97-AF65-F5344CB8AC3E}">
        <p14:creationId xmlns:p14="http://schemas.microsoft.com/office/powerpoint/2010/main" val="4166717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5000">
              <a:schemeClr val="accent1">
                <a:lumMod val="45000"/>
                <a:lumOff val="55000"/>
                <a:alpha val="0"/>
              </a:schemeClr>
            </a:gs>
            <a:gs pos="97000">
              <a:schemeClr val="accent1">
                <a:lumMod val="30000"/>
                <a:lumOff val="70000"/>
              </a:schemeClr>
            </a:gs>
          </a:gsLst>
          <a:lin ang="300000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DB5DC3-17E6-FF1B-F9BA-28883BB9CE60}"/>
              </a:ext>
            </a:extLst>
          </p:cNvPr>
          <p:cNvSpPr/>
          <p:nvPr/>
        </p:nvSpPr>
        <p:spPr>
          <a:xfrm>
            <a:off x="0" y="0"/>
            <a:ext cx="2657475"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IN" sz="3200" dirty="0">
              <a:solidFill>
                <a:schemeClr val="tx1"/>
              </a:solidFill>
              <a:latin typeface="Söhne"/>
            </a:endParaRPr>
          </a:p>
          <a:p>
            <a:pPr algn="ctr">
              <a:lnSpc>
                <a:spcPct val="150000"/>
              </a:lnSpc>
            </a:pPr>
            <a:endParaRPr lang="en-IN" sz="3200" dirty="0">
              <a:solidFill>
                <a:schemeClr val="tx1"/>
              </a:solidFill>
              <a:latin typeface="Söhne"/>
            </a:endParaRPr>
          </a:p>
          <a:p>
            <a:pPr algn="ctr">
              <a:lnSpc>
                <a:spcPct val="150000"/>
              </a:lnSpc>
            </a:pPr>
            <a:endParaRPr lang="en-IN" sz="3200" dirty="0">
              <a:solidFill>
                <a:schemeClr val="tx1"/>
              </a:solidFill>
              <a:latin typeface="Söhne"/>
            </a:endParaRPr>
          </a:p>
          <a:p>
            <a:pPr algn="ctr">
              <a:lnSpc>
                <a:spcPct val="150000"/>
              </a:lnSpc>
            </a:pPr>
            <a:endParaRPr lang="en-IN" sz="3200" dirty="0">
              <a:solidFill>
                <a:schemeClr val="tx1"/>
              </a:solidFill>
              <a:latin typeface="Söhne"/>
            </a:endParaRPr>
          </a:p>
          <a:p>
            <a:pPr algn="ctr">
              <a:lnSpc>
                <a:spcPct val="150000"/>
              </a:lnSpc>
            </a:pPr>
            <a:endParaRPr lang="en-IN" sz="3200" dirty="0">
              <a:solidFill>
                <a:schemeClr val="tx1"/>
              </a:solidFill>
              <a:latin typeface="Söhne"/>
            </a:endParaRPr>
          </a:p>
          <a:p>
            <a:pPr algn="ctr">
              <a:lnSpc>
                <a:spcPct val="150000"/>
              </a:lnSpc>
            </a:pPr>
            <a:endParaRPr lang="en-IN" sz="3200" dirty="0">
              <a:solidFill>
                <a:schemeClr val="tx1"/>
              </a:solidFill>
              <a:latin typeface="Söhne"/>
            </a:endParaRPr>
          </a:p>
          <a:p>
            <a:pPr algn="ctr">
              <a:lnSpc>
                <a:spcPct val="150000"/>
              </a:lnSpc>
            </a:pPr>
            <a:endParaRPr lang="en-IN" sz="3200" dirty="0">
              <a:solidFill>
                <a:schemeClr val="tx1"/>
              </a:solidFill>
              <a:latin typeface="Söhne"/>
            </a:endParaRPr>
          </a:p>
          <a:p>
            <a:pPr algn="ctr"/>
            <a:r>
              <a:rPr lang="en-IN" sz="3200" dirty="0">
                <a:solidFill>
                  <a:schemeClr val="bg1"/>
                </a:solidFill>
                <a:latin typeface="Aptos Display" panose="020B0004020202020204" pitchFamily="34" charset="0"/>
              </a:rPr>
              <a:t>Presented By: Nilesh Kumar</a:t>
            </a:r>
          </a:p>
        </p:txBody>
      </p:sp>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ChangeAspect="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57054" y="0"/>
            <a:ext cx="1167493" cy="1238250"/>
          </a:xfrm>
          <a:prstGeom prst="rect">
            <a:avLst/>
          </a:prstGeom>
        </p:spPr>
      </p:pic>
      <p:sp>
        <p:nvSpPr>
          <p:cNvPr id="7" name="Title 6">
            <a:extLst>
              <a:ext uri="{FF2B5EF4-FFF2-40B4-BE49-F238E27FC236}">
                <a16:creationId xmlns:a16="http://schemas.microsoft.com/office/drawing/2014/main" id="{9EFDF6C9-B33D-3F18-7A06-4BE97D4CC5D8}"/>
              </a:ext>
            </a:extLst>
          </p:cNvPr>
          <p:cNvSpPr>
            <a:spLocks noGrp="1"/>
          </p:cNvSpPr>
          <p:nvPr>
            <p:ph type="title"/>
          </p:nvPr>
        </p:nvSpPr>
        <p:spPr>
          <a:xfrm>
            <a:off x="2895600" y="339553"/>
            <a:ext cx="8455025" cy="2622722"/>
          </a:xfrm>
        </p:spPr>
        <p:txBody>
          <a:bodyPr>
            <a:normAutofit/>
          </a:bodyPr>
          <a:lstStyle/>
          <a:p>
            <a:r>
              <a:rPr lang="en-IN" sz="5400" b="1" dirty="0">
                <a:latin typeface="Aptos Black" panose="020F0502020204030204" pitchFamily="34" charset="0"/>
              </a:rPr>
              <a:t>Business Model Canvas: </a:t>
            </a:r>
            <a:r>
              <a:rPr lang="en-IN" sz="5400" dirty="0">
                <a:solidFill>
                  <a:srgbClr val="7030A0"/>
                </a:solidFill>
                <a:latin typeface="Aptos Black" panose="020F0502020204030204" pitchFamily="34" charset="0"/>
              </a:rPr>
              <a:t>PhonePe </a:t>
            </a:r>
          </a:p>
        </p:txBody>
      </p:sp>
      <p:sp>
        <p:nvSpPr>
          <p:cNvPr id="8" name="Text Placeholder 7">
            <a:extLst>
              <a:ext uri="{FF2B5EF4-FFF2-40B4-BE49-F238E27FC236}">
                <a16:creationId xmlns:a16="http://schemas.microsoft.com/office/drawing/2014/main" id="{E08FA39B-D5E5-EF07-18B8-292461E14C63}"/>
              </a:ext>
            </a:extLst>
          </p:cNvPr>
          <p:cNvSpPr>
            <a:spLocks noGrp="1"/>
          </p:cNvSpPr>
          <p:nvPr>
            <p:ph type="body" idx="1"/>
          </p:nvPr>
        </p:nvSpPr>
        <p:spPr>
          <a:xfrm>
            <a:off x="2962274" y="3895723"/>
            <a:ext cx="8848725" cy="2622723"/>
          </a:xfrm>
        </p:spPr>
        <p:txBody>
          <a:bodyPr>
            <a:normAutofit/>
          </a:bodyPr>
          <a:lstStyle/>
          <a:p>
            <a:pPr algn="just">
              <a:lnSpc>
                <a:spcPct val="150000"/>
              </a:lnSpc>
            </a:pPr>
            <a:r>
              <a:rPr lang="en-IN" sz="2800" dirty="0">
                <a:solidFill>
                  <a:schemeClr val="tx1"/>
                </a:solidFill>
                <a:latin typeface="Aptos Display" panose="020B0004020202020204" pitchFamily="34" charset="0"/>
              </a:rPr>
              <a:t>Mapping and </a:t>
            </a:r>
            <a:r>
              <a:rPr lang="en-US" sz="2800" b="0" i="0" dirty="0">
                <a:solidFill>
                  <a:schemeClr val="tx1"/>
                </a:solidFill>
                <a:effectLst/>
                <a:latin typeface="Aptos Display" panose="020B0004020202020204" pitchFamily="34" charset="0"/>
              </a:rPr>
              <a:t>Exploring the Building Blocks of India's Premier Digital Payment and Financial Services Platform.</a:t>
            </a:r>
            <a:endParaRPr lang="en-IN" sz="280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66054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DB5DC3-17E6-FF1B-F9BA-28883BB9CE60}"/>
              </a:ext>
            </a:extLst>
          </p:cNvPr>
          <p:cNvSpPr/>
          <p:nvPr/>
        </p:nvSpPr>
        <p:spPr>
          <a:xfrm>
            <a:off x="-22355" y="0"/>
            <a:ext cx="2514600"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ChangeAspect="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57054" y="0"/>
            <a:ext cx="1167493" cy="1238250"/>
          </a:xfrm>
          <a:prstGeom prst="rect">
            <a:avLst/>
          </a:prstGeom>
        </p:spPr>
      </p:pic>
      <p:sp>
        <p:nvSpPr>
          <p:cNvPr id="7" name="Title 6">
            <a:extLst>
              <a:ext uri="{FF2B5EF4-FFF2-40B4-BE49-F238E27FC236}">
                <a16:creationId xmlns:a16="http://schemas.microsoft.com/office/drawing/2014/main" id="{9EFDF6C9-B33D-3F18-7A06-4BE97D4CC5D8}"/>
              </a:ext>
            </a:extLst>
          </p:cNvPr>
          <p:cNvSpPr>
            <a:spLocks noGrp="1"/>
          </p:cNvSpPr>
          <p:nvPr>
            <p:ph type="title"/>
          </p:nvPr>
        </p:nvSpPr>
        <p:spPr>
          <a:xfrm>
            <a:off x="2657475" y="111125"/>
            <a:ext cx="5492750" cy="657225"/>
          </a:xfrm>
        </p:spPr>
        <p:txBody>
          <a:bodyPr>
            <a:normAutofit fontScale="90000"/>
          </a:bodyPr>
          <a:lstStyle/>
          <a:p>
            <a:r>
              <a:rPr lang="en-IN" sz="4400" dirty="0">
                <a:latin typeface="Aptos Display" panose="020B0004020202020204" pitchFamily="34" charset="0"/>
              </a:rPr>
              <a:t>7. Key Activities:</a:t>
            </a:r>
          </a:p>
        </p:txBody>
      </p:sp>
      <p:sp>
        <p:nvSpPr>
          <p:cNvPr id="8" name="Text Placeholder 7">
            <a:extLst>
              <a:ext uri="{FF2B5EF4-FFF2-40B4-BE49-F238E27FC236}">
                <a16:creationId xmlns:a16="http://schemas.microsoft.com/office/drawing/2014/main" id="{E08FA39B-D5E5-EF07-18B8-292461E14C63}"/>
              </a:ext>
            </a:extLst>
          </p:cNvPr>
          <p:cNvSpPr>
            <a:spLocks noGrp="1"/>
          </p:cNvSpPr>
          <p:nvPr>
            <p:ph type="body" idx="1"/>
          </p:nvPr>
        </p:nvSpPr>
        <p:spPr>
          <a:xfrm>
            <a:off x="2657475" y="1057274"/>
            <a:ext cx="8299580" cy="5553075"/>
          </a:xfrm>
        </p:spPr>
        <p:txBody>
          <a:bodyPr>
            <a:normAutofit fontScale="92500" lnSpcReduction="20000"/>
          </a:bodyPr>
          <a:lstStyle/>
          <a:p>
            <a:pPr algn="just">
              <a:buFont typeface="Arial" panose="020B0604020202020204" pitchFamily="34" charset="0"/>
              <a:buChar char="•"/>
            </a:pPr>
            <a:r>
              <a:rPr lang="en-US" b="1" i="0" dirty="0">
                <a:solidFill>
                  <a:schemeClr val="tx1"/>
                </a:solidFill>
                <a:effectLst/>
                <a:latin typeface="Söhne"/>
              </a:rPr>
              <a:t>App Development and Maintenance</a:t>
            </a:r>
            <a:r>
              <a:rPr lang="en-US" b="0" i="0" dirty="0">
                <a:solidFill>
                  <a:schemeClr val="tx1"/>
                </a:solidFill>
                <a:effectLst/>
                <a:latin typeface="Söhne"/>
              </a:rPr>
              <a:t>: Continuous enhancement and bug fixing to ensure app performance.</a:t>
            </a:r>
          </a:p>
          <a:p>
            <a:pPr algn="just">
              <a:buFont typeface="Arial" panose="020B0604020202020204" pitchFamily="34" charset="0"/>
              <a:buChar char="•"/>
            </a:pPr>
            <a:r>
              <a:rPr lang="en-US" b="1" i="0" dirty="0">
                <a:solidFill>
                  <a:schemeClr val="tx1"/>
                </a:solidFill>
                <a:effectLst/>
                <a:latin typeface="Söhne"/>
              </a:rPr>
              <a:t>Partnership Management</a:t>
            </a:r>
            <a:r>
              <a:rPr lang="en-US" b="0" i="0" dirty="0">
                <a:solidFill>
                  <a:schemeClr val="tx1"/>
                </a:solidFill>
                <a:effectLst/>
                <a:latin typeface="Söhne"/>
              </a:rPr>
              <a:t>: Collaborating with banks, merchants, and service providers for seamless operations.</a:t>
            </a:r>
          </a:p>
          <a:p>
            <a:pPr algn="just">
              <a:buFont typeface="Arial" panose="020B0604020202020204" pitchFamily="34" charset="0"/>
              <a:buChar char="•"/>
            </a:pPr>
            <a:r>
              <a:rPr lang="en-US" b="1" i="0" dirty="0">
                <a:solidFill>
                  <a:schemeClr val="tx1"/>
                </a:solidFill>
                <a:effectLst/>
                <a:latin typeface="Söhne"/>
              </a:rPr>
              <a:t>Security Enhancement</a:t>
            </a:r>
            <a:r>
              <a:rPr lang="en-US" b="0" i="0" dirty="0">
                <a:solidFill>
                  <a:schemeClr val="tx1"/>
                </a:solidFill>
                <a:effectLst/>
                <a:latin typeface="Söhne"/>
              </a:rPr>
              <a:t>: Implementing robust security measures to protect user data and transactions.</a:t>
            </a:r>
          </a:p>
          <a:p>
            <a:pPr algn="just">
              <a:buFont typeface="Arial" panose="020B0604020202020204" pitchFamily="34" charset="0"/>
              <a:buChar char="•"/>
            </a:pPr>
            <a:r>
              <a:rPr lang="en-US" b="1" i="0" dirty="0">
                <a:solidFill>
                  <a:schemeClr val="tx1"/>
                </a:solidFill>
                <a:effectLst/>
                <a:latin typeface="Söhne"/>
              </a:rPr>
              <a:t>User Experience Improvement</a:t>
            </a:r>
            <a:r>
              <a:rPr lang="en-US" b="0" i="0" dirty="0">
                <a:solidFill>
                  <a:schemeClr val="tx1"/>
                </a:solidFill>
                <a:effectLst/>
                <a:latin typeface="Söhne"/>
              </a:rPr>
              <a:t>: Regularly updating the app's user interface for better usability.</a:t>
            </a:r>
          </a:p>
          <a:p>
            <a:pPr algn="just">
              <a:buFont typeface="Arial" panose="020B0604020202020204" pitchFamily="34" charset="0"/>
              <a:buChar char="•"/>
            </a:pPr>
            <a:r>
              <a:rPr lang="en-US" b="1" i="0" dirty="0">
                <a:solidFill>
                  <a:schemeClr val="tx1"/>
                </a:solidFill>
                <a:effectLst/>
                <a:latin typeface="Söhne"/>
              </a:rPr>
              <a:t>Marketing and Promotion</a:t>
            </a:r>
            <a:r>
              <a:rPr lang="en-US" b="0" i="0" dirty="0">
                <a:solidFill>
                  <a:schemeClr val="tx1"/>
                </a:solidFill>
                <a:effectLst/>
                <a:latin typeface="Söhne"/>
              </a:rPr>
              <a:t>: Launching campaigns and offers to attract and retain users.</a:t>
            </a:r>
          </a:p>
          <a:p>
            <a:pPr algn="just">
              <a:buFont typeface="Arial" panose="020B0604020202020204" pitchFamily="34" charset="0"/>
              <a:buChar char="•"/>
            </a:pPr>
            <a:r>
              <a:rPr lang="en-US" b="1" i="0" dirty="0">
                <a:solidFill>
                  <a:schemeClr val="tx1"/>
                </a:solidFill>
                <a:effectLst/>
                <a:latin typeface="Söhne"/>
              </a:rPr>
              <a:t>Innovation and Research</a:t>
            </a:r>
            <a:r>
              <a:rPr lang="en-US" b="0" i="0" dirty="0">
                <a:solidFill>
                  <a:schemeClr val="tx1"/>
                </a:solidFill>
                <a:effectLst/>
                <a:latin typeface="Söhne"/>
              </a:rPr>
              <a:t>: Developing new features and exploring technology trends.</a:t>
            </a:r>
          </a:p>
          <a:p>
            <a:pPr algn="just">
              <a:buFont typeface="Arial" panose="020B0604020202020204" pitchFamily="34" charset="0"/>
              <a:buChar char="•"/>
            </a:pPr>
            <a:r>
              <a:rPr lang="en-US" b="1" i="0" dirty="0">
                <a:solidFill>
                  <a:schemeClr val="tx1"/>
                </a:solidFill>
                <a:effectLst/>
                <a:latin typeface="Söhne"/>
              </a:rPr>
              <a:t>Regulatory Compliance</a:t>
            </a:r>
            <a:r>
              <a:rPr lang="en-US" b="0" i="0" dirty="0">
                <a:solidFill>
                  <a:schemeClr val="tx1"/>
                </a:solidFill>
                <a:effectLst/>
                <a:latin typeface="Söhne"/>
              </a:rPr>
              <a:t>: Ensuring adherence to financial regulations and data privacy laws.</a:t>
            </a:r>
          </a:p>
          <a:p>
            <a:pPr algn="just">
              <a:buFont typeface="Arial" panose="020B0604020202020204" pitchFamily="34" charset="0"/>
              <a:buChar char="•"/>
            </a:pPr>
            <a:r>
              <a:rPr lang="en-US" b="1" i="0" dirty="0">
                <a:solidFill>
                  <a:schemeClr val="tx1"/>
                </a:solidFill>
                <a:effectLst/>
                <a:latin typeface="Söhne"/>
              </a:rPr>
              <a:t>Customer Support</a:t>
            </a:r>
            <a:r>
              <a:rPr lang="en-US" b="0" i="0" dirty="0">
                <a:solidFill>
                  <a:schemeClr val="tx1"/>
                </a:solidFill>
                <a:effectLst/>
                <a:latin typeface="Söhne"/>
              </a:rPr>
              <a:t>: Providing responsive assistance for user queries and concerns.</a:t>
            </a:r>
          </a:p>
          <a:p>
            <a:pPr algn="just">
              <a:buFont typeface="Arial" panose="020B0604020202020204" pitchFamily="34" charset="0"/>
              <a:buChar char="•"/>
            </a:pPr>
            <a:r>
              <a:rPr lang="en-US" b="1" i="0" dirty="0">
                <a:solidFill>
                  <a:schemeClr val="tx1"/>
                </a:solidFill>
                <a:effectLst/>
                <a:latin typeface="Söhne"/>
              </a:rPr>
              <a:t>Operational Efficiency</a:t>
            </a:r>
            <a:r>
              <a:rPr lang="en-US" b="0" i="0" dirty="0">
                <a:solidFill>
                  <a:schemeClr val="tx1"/>
                </a:solidFill>
                <a:effectLst/>
                <a:latin typeface="Söhne"/>
              </a:rPr>
              <a:t>: Streamlining internal processes for effective service delivery.</a:t>
            </a:r>
          </a:p>
          <a:p>
            <a:pPr algn="just"/>
            <a:endParaRPr lang="en-IN" dirty="0">
              <a:solidFill>
                <a:schemeClr val="tx1"/>
              </a:solidFill>
            </a:endParaRPr>
          </a:p>
        </p:txBody>
      </p:sp>
    </p:spTree>
    <p:extLst>
      <p:ext uri="{BB962C8B-B14F-4D97-AF65-F5344CB8AC3E}">
        <p14:creationId xmlns:p14="http://schemas.microsoft.com/office/powerpoint/2010/main" val="3275731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DB5DC3-17E6-FF1B-F9BA-28883BB9CE60}"/>
              </a:ext>
            </a:extLst>
          </p:cNvPr>
          <p:cNvSpPr/>
          <p:nvPr/>
        </p:nvSpPr>
        <p:spPr>
          <a:xfrm>
            <a:off x="-22355" y="0"/>
            <a:ext cx="2514600"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ChangeAspect="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57054" y="0"/>
            <a:ext cx="1167493" cy="1238250"/>
          </a:xfrm>
          <a:prstGeom prst="rect">
            <a:avLst/>
          </a:prstGeom>
        </p:spPr>
      </p:pic>
      <p:sp>
        <p:nvSpPr>
          <p:cNvPr id="7" name="Title 6">
            <a:extLst>
              <a:ext uri="{FF2B5EF4-FFF2-40B4-BE49-F238E27FC236}">
                <a16:creationId xmlns:a16="http://schemas.microsoft.com/office/drawing/2014/main" id="{9EFDF6C9-B33D-3F18-7A06-4BE97D4CC5D8}"/>
              </a:ext>
            </a:extLst>
          </p:cNvPr>
          <p:cNvSpPr>
            <a:spLocks noGrp="1"/>
          </p:cNvSpPr>
          <p:nvPr>
            <p:ph type="title"/>
          </p:nvPr>
        </p:nvSpPr>
        <p:spPr>
          <a:xfrm>
            <a:off x="2657475" y="111125"/>
            <a:ext cx="5492750" cy="657225"/>
          </a:xfrm>
        </p:spPr>
        <p:txBody>
          <a:bodyPr>
            <a:normAutofit fontScale="90000"/>
          </a:bodyPr>
          <a:lstStyle/>
          <a:p>
            <a:r>
              <a:rPr lang="en-IN" sz="4400" dirty="0">
                <a:latin typeface="Aptos Display" panose="020B0004020202020204" pitchFamily="34" charset="0"/>
              </a:rPr>
              <a:t>8. Key Partners:</a:t>
            </a:r>
          </a:p>
        </p:txBody>
      </p:sp>
      <p:sp>
        <p:nvSpPr>
          <p:cNvPr id="8" name="Text Placeholder 7">
            <a:extLst>
              <a:ext uri="{FF2B5EF4-FFF2-40B4-BE49-F238E27FC236}">
                <a16:creationId xmlns:a16="http://schemas.microsoft.com/office/drawing/2014/main" id="{E08FA39B-D5E5-EF07-18B8-292461E14C63}"/>
              </a:ext>
            </a:extLst>
          </p:cNvPr>
          <p:cNvSpPr>
            <a:spLocks noGrp="1"/>
          </p:cNvSpPr>
          <p:nvPr>
            <p:ph type="body" idx="1"/>
          </p:nvPr>
        </p:nvSpPr>
        <p:spPr>
          <a:xfrm>
            <a:off x="2657475" y="1057274"/>
            <a:ext cx="8299580" cy="5553075"/>
          </a:xfrm>
        </p:spPr>
        <p:txBody>
          <a:bodyPr>
            <a:normAutofit fontScale="92500"/>
          </a:bodyPr>
          <a:lstStyle/>
          <a:p>
            <a:pPr algn="just">
              <a:buFont typeface="Arial" panose="020B0604020202020204" pitchFamily="34" charset="0"/>
              <a:buChar char="•"/>
            </a:pPr>
            <a:r>
              <a:rPr lang="en-US" b="1" i="0" dirty="0">
                <a:solidFill>
                  <a:schemeClr val="tx1"/>
                </a:solidFill>
                <a:effectLst/>
                <a:latin typeface="Söhne"/>
              </a:rPr>
              <a:t>Banks and Financial Institutions</a:t>
            </a:r>
            <a:r>
              <a:rPr lang="en-US" b="0" i="0" dirty="0">
                <a:solidFill>
                  <a:schemeClr val="tx1"/>
                </a:solidFill>
                <a:effectLst/>
                <a:latin typeface="Söhne"/>
              </a:rPr>
              <a:t>: Partnerships with banks enable seamless fund transfers and transactions.</a:t>
            </a:r>
          </a:p>
          <a:p>
            <a:pPr algn="just">
              <a:buFont typeface="Arial" panose="020B0604020202020204" pitchFamily="34" charset="0"/>
              <a:buChar char="•"/>
            </a:pPr>
            <a:r>
              <a:rPr lang="en-US" b="1" i="0" dirty="0">
                <a:solidFill>
                  <a:schemeClr val="tx1"/>
                </a:solidFill>
                <a:effectLst/>
                <a:latin typeface="Söhne"/>
              </a:rPr>
              <a:t>Merchants and Retailers</a:t>
            </a:r>
            <a:r>
              <a:rPr lang="en-US" b="0" i="0" dirty="0">
                <a:solidFill>
                  <a:schemeClr val="tx1"/>
                </a:solidFill>
                <a:effectLst/>
                <a:latin typeface="Söhne"/>
              </a:rPr>
              <a:t>: Collaboration to facilitate QR code payments and expand acceptance points.</a:t>
            </a:r>
          </a:p>
          <a:p>
            <a:pPr algn="just">
              <a:buFont typeface="Arial" panose="020B0604020202020204" pitchFamily="34" charset="0"/>
              <a:buChar char="•"/>
            </a:pPr>
            <a:r>
              <a:rPr lang="en-US" b="1" i="0" dirty="0">
                <a:solidFill>
                  <a:schemeClr val="tx1"/>
                </a:solidFill>
                <a:effectLst/>
                <a:latin typeface="Söhne"/>
              </a:rPr>
              <a:t>E-commerce Platforms</a:t>
            </a:r>
            <a:r>
              <a:rPr lang="en-US" b="0" i="0" dirty="0">
                <a:solidFill>
                  <a:schemeClr val="tx1"/>
                </a:solidFill>
                <a:effectLst/>
                <a:latin typeface="Söhne"/>
              </a:rPr>
              <a:t>: Integration to offer convenient payment options during online shopping.</a:t>
            </a:r>
          </a:p>
          <a:p>
            <a:pPr algn="just">
              <a:buFont typeface="Arial" panose="020B0604020202020204" pitchFamily="34" charset="0"/>
              <a:buChar char="•"/>
            </a:pPr>
            <a:r>
              <a:rPr lang="en-US" b="1" i="0" dirty="0">
                <a:solidFill>
                  <a:schemeClr val="tx1"/>
                </a:solidFill>
                <a:effectLst/>
                <a:latin typeface="Söhne"/>
              </a:rPr>
              <a:t>Utility Service Providers</a:t>
            </a:r>
            <a:r>
              <a:rPr lang="en-US" b="0" i="0" dirty="0">
                <a:solidFill>
                  <a:schemeClr val="tx1"/>
                </a:solidFill>
                <a:effectLst/>
                <a:latin typeface="Söhne"/>
              </a:rPr>
              <a:t>: Partnering for hassle-free bill payments within the app.</a:t>
            </a:r>
          </a:p>
          <a:p>
            <a:pPr algn="just">
              <a:buFont typeface="Arial" panose="020B0604020202020204" pitchFamily="34" charset="0"/>
              <a:buChar char="•"/>
            </a:pPr>
            <a:r>
              <a:rPr lang="en-US" b="1" i="0" dirty="0">
                <a:solidFill>
                  <a:schemeClr val="tx1"/>
                </a:solidFill>
                <a:effectLst/>
                <a:latin typeface="Söhne"/>
              </a:rPr>
              <a:t>Insurance Companies</a:t>
            </a:r>
            <a:r>
              <a:rPr lang="en-US" b="0" i="0" dirty="0">
                <a:solidFill>
                  <a:schemeClr val="tx1"/>
                </a:solidFill>
                <a:effectLst/>
                <a:latin typeface="Söhne"/>
              </a:rPr>
              <a:t>: Collaborating to provide financial products and services to users.</a:t>
            </a:r>
          </a:p>
          <a:p>
            <a:pPr algn="just">
              <a:buFont typeface="Arial" panose="020B0604020202020204" pitchFamily="34" charset="0"/>
              <a:buChar char="•"/>
            </a:pPr>
            <a:r>
              <a:rPr lang="en-US" b="1" i="0" dirty="0">
                <a:solidFill>
                  <a:schemeClr val="tx1"/>
                </a:solidFill>
                <a:effectLst/>
                <a:latin typeface="Söhne"/>
              </a:rPr>
              <a:t>Mutual Fund Providers</a:t>
            </a:r>
            <a:r>
              <a:rPr lang="en-US" b="0" i="0" dirty="0">
                <a:solidFill>
                  <a:schemeClr val="tx1"/>
                </a:solidFill>
                <a:effectLst/>
                <a:latin typeface="Söhne"/>
              </a:rPr>
              <a:t>: Integration for users to invest in mutual funds through the app.</a:t>
            </a:r>
          </a:p>
          <a:p>
            <a:pPr algn="just">
              <a:buFont typeface="Arial" panose="020B0604020202020204" pitchFamily="34" charset="0"/>
              <a:buChar char="•"/>
            </a:pPr>
            <a:r>
              <a:rPr lang="en-US" b="1" i="0" dirty="0">
                <a:solidFill>
                  <a:schemeClr val="tx1"/>
                </a:solidFill>
                <a:effectLst/>
                <a:latin typeface="Söhne"/>
              </a:rPr>
              <a:t>Government Bodies</a:t>
            </a:r>
            <a:r>
              <a:rPr lang="en-US" b="0" i="0" dirty="0">
                <a:solidFill>
                  <a:schemeClr val="tx1"/>
                </a:solidFill>
                <a:effectLst/>
                <a:latin typeface="Söhne"/>
              </a:rPr>
              <a:t>: Partnerships for compliance with regulatory requirements.</a:t>
            </a:r>
          </a:p>
          <a:p>
            <a:pPr algn="just">
              <a:buFont typeface="Arial" panose="020B0604020202020204" pitchFamily="34" charset="0"/>
              <a:buChar char="•"/>
            </a:pPr>
            <a:r>
              <a:rPr lang="en-US" b="1" i="0" dirty="0">
                <a:solidFill>
                  <a:schemeClr val="tx1"/>
                </a:solidFill>
                <a:effectLst/>
                <a:latin typeface="Söhne"/>
              </a:rPr>
              <a:t>Business Partners</a:t>
            </a:r>
            <a:r>
              <a:rPr lang="en-US" b="0" i="0" dirty="0">
                <a:solidFill>
                  <a:schemeClr val="tx1"/>
                </a:solidFill>
                <a:effectLst/>
                <a:latin typeface="Söhne"/>
              </a:rPr>
              <a:t>: Partnerships for co-branded offers and promotions.</a:t>
            </a:r>
          </a:p>
          <a:p>
            <a:pPr algn="just"/>
            <a:endParaRPr lang="en-IN" dirty="0">
              <a:solidFill>
                <a:schemeClr val="tx1"/>
              </a:solidFill>
            </a:endParaRPr>
          </a:p>
        </p:txBody>
      </p:sp>
    </p:spTree>
    <p:extLst>
      <p:ext uri="{BB962C8B-B14F-4D97-AF65-F5344CB8AC3E}">
        <p14:creationId xmlns:p14="http://schemas.microsoft.com/office/powerpoint/2010/main" val="307791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DB5DC3-17E6-FF1B-F9BA-28883BB9CE60}"/>
              </a:ext>
            </a:extLst>
          </p:cNvPr>
          <p:cNvSpPr/>
          <p:nvPr/>
        </p:nvSpPr>
        <p:spPr>
          <a:xfrm>
            <a:off x="-22355" y="0"/>
            <a:ext cx="2514600"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ChangeAspect="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57054" y="0"/>
            <a:ext cx="1167493" cy="1238250"/>
          </a:xfrm>
          <a:prstGeom prst="rect">
            <a:avLst/>
          </a:prstGeom>
        </p:spPr>
      </p:pic>
      <p:sp>
        <p:nvSpPr>
          <p:cNvPr id="7" name="Title 6">
            <a:extLst>
              <a:ext uri="{FF2B5EF4-FFF2-40B4-BE49-F238E27FC236}">
                <a16:creationId xmlns:a16="http://schemas.microsoft.com/office/drawing/2014/main" id="{9EFDF6C9-B33D-3F18-7A06-4BE97D4CC5D8}"/>
              </a:ext>
            </a:extLst>
          </p:cNvPr>
          <p:cNvSpPr>
            <a:spLocks noGrp="1"/>
          </p:cNvSpPr>
          <p:nvPr>
            <p:ph type="title"/>
          </p:nvPr>
        </p:nvSpPr>
        <p:spPr>
          <a:xfrm>
            <a:off x="2657475" y="111125"/>
            <a:ext cx="5492750" cy="657225"/>
          </a:xfrm>
        </p:spPr>
        <p:txBody>
          <a:bodyPr>
            <a:normAutofit fontScale="90000"/>
          </a:bodyPr>
          <a:lstStyle/>
          <a:p>
            <a:r>
              <a:rPr lang="en-IN" sz="4400" dirty="0">
                <a:latin typeface="Aptos Display" panose="020B0004020202020204" pitchFamily="34" charset="0"/>
              </a:rPr>
              <a:t>9. Cost:</a:t>
            </a:r>
          </a:p>
        </p:txBody>
      </p:sp>
      <p:sp>
        <p:nvSpPr>
          <p:cNvPr id="8" name="Text Placeholder 7">
            <a:extLst>
              <a:ext uri="{FF2B5EF4-FFF2-40B4-BE49-F238E27FC236}">
                <a16:creationId xmlns:a16="http://schemas.microsoft.com/office/drawing/2014/main" id="{E08FA39B-D5E5-EF07-18B8-292461E14C63}"/>
              </a:ext>
            </a:extLst>
          </p:cNvPr>
          <p:cNvSpPr>
            <a:spLocks noGrp="1"/>
          </p:cNvSpPr>
          <p:nvPr>
            <p:ph type="body" idx="1"/>
          </p:nvPr>
        </p:nvSpPr>
        <p:spPr>
          <a:xfrm>
            <a:off x="2657475" y="1057274"/>
            <a:ext cx="8299580" cy="5553075"/>
          </a:xfrm>
        </p:spPr>
        <p:txBody>
          <a:bodyPr>
            <a:normAutofit fontScale="92500" lnSpcReduction="10000"/>
          </a:bodyPr>
          <a:lstStyle/>
          <a:p>
            <a:pPr algn="just">
              <a:buFont typeface="Arial" panose="020B0604020202020204" pitchFamily="34" charset="0"/>
              <a:buChar char="•"/>
            </a:pPr>
            <a:r>
              <a:rPr lang="en-US" b="1" i="0" dirty="0">
                <a:solidFill>
                  <a:schemeClr val="tx1"/>
                </a:solidFill>
                <a:effectLst/>
                <a:latin typeface="Söhne"/>
              </a:rPr>
              <a:t>Technology Infrastructure</a:t>
            </a:r>
            <a:r>
              <a:rPr lang="en-US" b="0" i="0" dirty="0">
                <a:solidFill>
                  <a:schemeClr val="tx1"/>
                </a:solidFill>
                <a:effectLst/>
                <a:latin typeface="Söhne"/>
              </a:rPr>
              <a:t>: Investments in maintaining robust IT systems and servers.</a:t>
            </a:r>
          </a:p>
          <a:p>
            <a:pPr algn="just">
              <a:buFont typeface="Arial" panose="020B0604020202020204" pitchFamily="34" charset="0"/>
              <a:buChar char="•"/>
            </a:pPr>
            <a:r>
              <a:rPr lang="en-US" b="1" i="0" dirty="0">
                <a:solidFill>
                  <a:schemeClr val="tx1"/>
                </a:solidFill>
                <a:effectLst/>
                <a:latin typeface="Söhne"/>
              </a:rPr>
              <a:t>Research and Development</a:t>
            </a:r>
            <a:r>
              <a:rPr lang="en-US" b="0" i="0" dirty="0">
                <a:solidFill>
                  <a:schemeClr val="tx1"/>
                </a:solidFill>
                <a:effectLst/>
                <a:latin typeface="Söhne"/>
              </a:rPr>
              <a:t>: Expenses for innovation and feature development.</a:t>
            </a:r>
          </a:p>
          <a:p>
            <a:pPr algn="just">
              <a:buFont typeface="Arial" panose="020B0604020202020204" pitchFamily="34" charset="0"/>
              <a:buChar char="•"/>
            </a:pPr>
            <a:r>
              <a:rPr lang="en-US" b="1" i="0" dirty="0">
                <a:solidFill>
                  <a:schemeClr val="tx1"/>
                </a:solidFill>
                <a:effectLst/>
                <a:latin typeface="Söhne"/>
              </a:rPr>
              <a:t>Marketing and Advertising</a:t>
            </a:r>
            <a:r>
              <a:rPr lang="en-US" b="0" i="0" dirty="0">
                <a:solidFill>
                  <a:schemeClr val="tx1"/>
                </a:solidFill>
                <a:effectLst/>
                <a:latin typeface="Söhne"/>
              </a:rPr>
              <a:t>: Costs associated with promoting the app and offers.</a:t>
            </a:r>
          </a:p>
          <a:p>
            <a:pPr algn="just">
              <a:buFont typeface="Arial" panose="020B0604020202020204" pitchFamily="34" charset="0"/>
              <a:buChar char="•"/>
            </a:pPr>
            <a:r>
              <a:rPr lang="en-US" b="1" i="0" dirty="0">
                <a:solidFill>
                  <a:schemeClr val="tx1"/>
                </a:solidFill>
                <a:effectLst/>
                <a:latin typeface="Söhne"/>
              </a:rPr>
              <a:t>Partnership Costs</a:t>
            </a:r>
            <a:r>
              <a:rPr lang="en-US" b="0" i="0" dirty="0">
                <a:solidFill>
                  <a:schemeClr val="tx1"/>
                </a:solidFill>
                <a:effectLst/>
                <a:latin typeface="Söhne"/>
              </a:rPr>
              <a:t>: Fees for collaborating with banks, merchants, and service providers.</a:t>
            </a:r>
          </a:p>
          <a:p>
            <a:pPr algn="just">
              <a:buFont typeface="Arial" panose="020B0604020202020204" pitchFamily="34" charset="0"/>
              <a:buChar char="•"/>
            </a:pPr>
            <a:r>
              <a:rPr lang="en-US" b="1" i="0" dirty="0">
                <a:solidFill>
                  <a:schemeClr val="tx1"/>
                </a:solidFill>
                <a:effectLst/>
                <a:latin typeface="Söhne"/>
              </a:rPr>
              <a:t>Employee Salaries</a:t>
            </a:r>
            <a:r>
              <a:rPr lang="en-US" b="0" i="0" dirty="0">
                <a:solidFill>
                  <a:schemeClr val="tx1"/>
                </a:solidFill>
                <a:effectLst/>
                <a:latin typeface="Söhne"/>
              </a:rPr>
              <a:t>: Expenses for hiring and retaining skilled professionals.</a:t>
            </a:r>
          </a:p>
          <a:p>
            <a:pPr algn="just">
              <a:buFont typeface="Arial" panose="020B0604020202020204" pitchFamily="34" charset="0"/>
              <a:buChar char="•"/>
            </a:pPr>
            <a:r>
              <a:rPr lang="en-US" b="1" i="0" dirty="0">
                <a:solidFill>
                  <a:schemeClr val="tx1"/>
                </a:solidFill>
                <a:effectLst/>
                <a:latin typeface="Söhne"/>
              </a:rPr>
              <a:t>Security Measures</a:t>
            </a:r>
            <a:r>
              <a:rPr lang="en-US" b="0" i="0" dirty="0">
                <a:solidFill>
                  <a:schemeClr val="tx1"/>
                </a:solidFill>
                <a:effectLst/>
                <a:latin typeface="Söhne"/>
              </a:rPr>
              <a:t>: Investments in ensuring user data privacy and protection.</a:t>
            </a:r>
          </a:p>
          <a:p>
            <a:pPr algn="just">
              <a:buFont typeface="Arial" panose="020B0604020202020204" pitchFamily="34" charset="0"/>
              <a:buChar char="•"/>
            </a:pPr>
            <a:r>
              <a:rPr lang="en-US" b="1" i="0" dirty="0">
                <a:solidFill>
                  <a:schemeClr val="tx1"/>
                </a:solidFill>
                <a:effectLst/>
                <a:latin typeface="Söhne"/>
              </a:rPr>
              <a:t>Operational Costs</a:t>
            </a:r>
            <a:r>
              <a:rPr lang="en-US" b="0" i="0" dirty="0">
                <a:solidFill>
                  <a:schemeClr val="tx1"/>
                </a:solidFill>
                <a:effectLst/>
                <a:latin typeface="Söhne"/>
              </a:rPr>
              <a:t>: Expenses for day-to-day operations and maintenance.</a:t>
            </a:r>
          </a:p>
          <a:p>
            <a:pPr algn="just">
              <a:buFont typeface="Arial" panose="020B0604020202020204" pitchFamily="34" charset="0"/>
              <a:buChar char="•"/>
            </a:pPr>
            <a:r>
              <a:rPr lang="en-US" b="1" i="0" dirty="0">
                <a:solidFill>
                  <a:schemeClr val="tx1"/>
                </a:solidFill>
                <a:effectLst/>
                <a:latin typeface="Söhne"/>
              </a:rPr>
              <a:t>Regulatory Compliance</a:t>
            </a:r>
            <a:r>
              <a:rPr lang="en-US" b="0" i="0" dirty="0">
                <a:solidFill>
                  <a:schemeClr val="tx1"/>
                </a:solidFill>
                <a:effectLst/>
                <a:latin typeface="Söhne"/>
              </a:rPr>
              <a:t>: Costs associated with adhering to financial regulations.</a:t>
            </a:r>
          </a:p>
          <a:p>
            <a:pPr algn="just"/>
            <a:endParaRPr lang="en-IN" dirty="0">
              <a:solidFill>
                <a:schemeClr val="tx1"/>
              </a:solidFill>
            </a:endParaRPr>
          </a:p>
        </p:txBody>
      </p:sp>
    </p:spTree>
    <p:extLst>
      <p:ext uri="{BB962C8B-B14F-4D97-AF65-F5344CB8AC3E}">
        <p14:creationId xmlns:p14="http://schemas.microsoft.com/office/powerpoint/2010/main" val="375760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DB5DC3-17E6-FF1B-F9BA-28883BB9CE60}"/>
              </a:ext>
            </a:extLst>
          </p:cNvPr>
          <p:cNvSpPr/>
          <p:nvPr/>
        </p:nvSpPr>
        <p:spPr>
          <a:xfrm>
            <a:off x="0" y="0"/>
            <a:ext cx="2514600"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ChangeAspect="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57054" y="0"/>
            <a:ext cx="1167493" cy="1238250"/>
          </a:xfrm>
          <a:prstGeom prst="rect">
            <a:avLst/>
          </a:prstGeom>
        </p:spPr>
      </p:pic>
      <p:sp>
        <p:nvSpPr>
          <p:cNvPr id="7" name="Title 6">
            <a:extLst>
              <a:ext uri="{FF2B5EF4-FFF2-40B4-BE49-F238E27FC236}">
                <a16:creationId xmlns:a16="http://schemas.microsoft.com/office/drawing/2014/main" id="{9EFDF6C9-B33D-3F18-7A06-4BE97D4CC5D8}"/>
              </a:ext>
            </a:extLst>
          </p:cNvPr>
          <p:cNvSpPr>
            <a:spLocks noGrp="1"/>
          </p:cNvSpPr>
          <p:nvPr>
            <p:ph type="title"/>
          </p:nvPr>
        </p:nvSpPr>
        <p:spPr>
          <a:xfrm>
            <a:off x="2657475" y="111125"/>
            <a:ext cx="5492750" cy="657225"/>
          </a:xfrm>
        </p:spPr>
        <p:txBody>
          <a:bodyPr>
            <a:normAutofit fontScale="90000"/>
          </a:bodyPr>
          <a:lstStyle/>
          <a:p>
            <a:r>
              <a:rPr lang="en-IN" sz="4400" dirty="0">
                <a:latin typeface="Aptos Display" panose="020B0004020202020204" pitchFamily="34" charset="0"/>
              </a:rPr>
              <a:t>Conclusion:</a:t>
            </a:r>
          </a:p>
        </p:txBody>
      </p:sp>
      <p:sp>
        <p:nvSpPr>
          <p:cNvPr id="8" name="Text Placeholder 7">
            <a:extLst>
              <a:ext uri="{FF2B5EF4-FFF2-40B4-BE49-F238E27FC236}">
                <a16:creationId xmlns:a16="http://schemas.microsoft.com/office/drawing/2014/main" id="{E08FA39B-D5E5-EF07-18B8-292461E14C63}"/>
              </a:ext>
            </a:extLst>
          </p:cNvPr>
          <p:cNvSpPr>
            <a:spLocks noGrp="1"/>
          </p:cNvSpPr>
          <p:nvPr>
            <p:ph type="body" idx="1"/>
          </p:nvPr>
        </p:nvSpPr>
        <p:spPr>
          <a:xfrm>
            <a:off x="2657475" y="1057274"/>
            <a:ext cx="8299580" cy="5553075"/>
          </a:xfrm>
        </p:spPr>
        <p:txBody>
          <a:bodyPr>
            <a:normAutofit fontScale="92500" lnSpcReduction="10000"/>
          </a:bodyPr>
          <a:lstStyle/>
          <a:p>
            <a:pPr algn="just">
              <a:lnSpc>
                <a:spcPct val="150000"/>
              </a:lnSpc>
            </a:pPr>
            <a:r>
              <a:rPr lang="en-US" b="0" i="0" dirty="0">
                <a:solidFill>
                  <a:schemeClr val="tx1"/>
                </a:solidFill>
                <a:effectLst/>
                <a:latin typeface="Söhne"/>
              </a:rPr>
              <a:t>In summary, the Business Model Canvas of PhonePe reveals how their smart strategies, technology, and focus on customers have made them a leader in the digital payment field. They've made it easy for users to handle their finances securely, offering various services that cater to many different people. By using new ideas and forming strong partnerships, PhonePe has changed how we handle transactions, making things better for everyone. Their journey shows that when we combine what people want, technology, and smart partnerships, we can create something that benefits both individuals and businesses. As PhonePe keeps growing and adapting, their canvas reflects the amazing journey that's made them a standout in modern financial services.</a:t>
            </a:r>
            <a:endParaRPr lang="en-IN" dirty="0">
              <a:solidFill>
                <a:schemeClr val="tx1"/>
              </a:solidFill>
            </a:endParaRPr>
          </a:p>
        </p:txBody>
      </p:sp>
    </p:spTree>
    <p:extLst>
      <p:ext uri="{BB962C8B-B14F-4D97-AF65-F5344CB8AC3E}">
        <p14:creationId xmlns:p14="http://schemas.microsoft.com/office/powerpoint/2010/main" val="192365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DB5DC3-17E6-FF1B-F9BA-28883BB9CE60}"/>
              </a:ext>
            </a:extLst>
          </p:cNvPr>
          <p:cNvSpPr/>
          <p:nvPr/>
        </p:nvSpPr>
        <p:spPr>
          <a:xfrm>
            <a:off x="0" y="0"/>
            <a:ext cx="2619375"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ChangeAspect="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57054" y="0"/>
            <a:ext cx="1167493" cy="1238250"/>
          </a:xfrm>
          <a:prstGeom prst="rect">
            <a:avLst/>
          </a:prstGeom>
        </p:spPr>
      </p:pic>
      <p:sp>
        <p:nvSpPr>
          <p:cNvPr id="7" name="Title 6">
            <a:extLst>
              <a:ext uri="{FF2B5EF4-FFF2-40B4-BE49-F238E27FC236}">
                <a16:creationId xmlns:a16="http://schemas.microsoft.com/office/drawing/2014/main" id="{9EFDF6C9-B33D-3F18-7A06-4BE97D4CC5D8}"/>
              </a:ext>
            </a:extLst>
          </p:cNvPr>
          <p:cNvSpPr>
            <a:spLocks noGrp="1"/>
          </p:cNvSpPr>
          <p:nvPr>
            <p:ph type="title"/>
          </p:nvPr>
        </p:nvSpPr>
        <p:spPr>
          <a:xfrm>
            <a:off x="2717801" y="44451"/>
            <a:ext cx="7502524" cy="1500187"/>
          </a:xfrm>
        </p:spPr>
        <p:txBody>
          <a:bodyPr>
            <a:normAutofit/>
          </a:bodyPr>
          <a:lstStyle/>
          <a:p>
            <a:r>
              <a:rPr lang="en-IN" sz="4800" dirty="0">
                <a:latin typeface="Aptos ExtraBold" panose="020B0004020202020204" pitchFamily="34" charset="0"/>
              </a:rPr>
              <a:t>The 9 primary building blocks for our model:</a:t>
            </a:r>
          </a:p>
        </p:txBody>
      </p:sp>
      <p:sp>
        <p:nvSpPr>
          <p:cNvPr id="8" name="Text Placeholder 7">
            <a:extLst>
              <a:ext uri="{FF2B5EF4-FFF2-40B4-BE49-F238E27FC236}">
                <a16:creationId xmlns:a16="http://schemas.microsoft.com/office/drawing/2014/main" id="{E08FA39B-D5E5-EF07-18B8-292461E14C63}"/>
              </a:ext>
            </a:extLst>
          </p:cNvPr>
          <p:cNvSpPr>
            <a:spLocks noGrp="1"/>
          </p:cNvSpPr>
          <p:nvPr>
            <p:ph type="body" idx="1"/>
          </p:nvPr>
        </p:nvSpPr>
        <p:spPr>
          <a:xfrm>
            <a:off x="2895600" y="1676400"/>
            <a:ext cx="8451850" cy="4610099"/>
          </a:xfrm>
        </p:spPr>
        <p:txBody>
          <a:bodyPr>
            <a:normAutofit lnSpcReduction="10000"/>
          </a:bodyPr>
          <a:lstStyle/>
          <a:p>
            <a:endParaRPr lang="en-IN" dirty="0"/>
          </a:p>
          <a:p>
            <a:pPr marL="457200" indent="-457200">
              <a:buFont typeface="+mj-lt"/>
              <a:buAutoNum type="arabicPeriod"/>
            </a:pPr>
            <a:r>
              <a:rPr lang="en-IN" sz="2800" dirty="0">
                <a:solidFill>
                  <a:schemeClr val="tx1"/>
                </a:solidFill>
              </a:rPr>
              <a:t>Customer Segments</a:t>
            </a:r>
          </a:p>
          <a:p>
            <a:pPr marL="457200" indent="-457200">
              <a:buFont typeface="+mj-lt"/>
              <a:buAutoNum type="arabicPeriod"/>
            </a:pPr>
            <a:r>
              <a:rPr lang="en-IN" sz="2800" dirty="0">
                <a:solidFill>
                  <a:schemeClr val="tx1"/>
                </a:solidFill>
              </a:rPr>
              <a:t>Value Proposition</a:t>
            </a:r>
          </a:p>
          <a:p>
            <a:pPr marL="457200" indent="-457200">
              <a:buFont typeface="+mj-lt"/>
              <a:buAutoNum type="arabicPeriod"/>
            </a:pPr>
            <a:r>
              <a:rPr lang="en-IN" sz="2800" dirty="0">
                <a:solidFill>
                  <a:schemeClr val="tx1"/>
                </a:solidFill>
              </a:rPr>
              <a:t>Channels</a:t>
            </a:r>
          </a:p>
          <a:p>
            <a:pPr marL="457200" indent="-457200">
              <a:buFont typeface="+mj-lt"/>
              <a:buAutoNum type="arabicPeriod"/>
            </a:pPr>
            <a:r>
              <a:rPr lang="en-IN" sz="2800" dirty="0">
                <a:solidFill>
                  <a:schemeClr val="tx1"/>
                </a:solidFill>
              </a:rPr>
              <a:t>Customer Relationship</a:t>
            </a:r>
          </a:p>
          <a:p>
            <a:pPr marL="457200" indent="-457200">
              <a:buFont typeface="+mj-lt"/>
              <a:buAutoNum type="arabicPeriod"/>
            </a:pPr>
            <a:r>
              <a:rPr lang="en-IN" sz="2800" dirty="0">
                <a:solidFill>
                  <a:schemeClr val="tx1"/>
                </a:solidFill>
              </a:rPr>
              <a:t>Revenue Streams</a:t>
            </a:r>
          </a:p>
          <a:p>
            <a:pPr marL="457200" indent="-457200">
              <a:buFont typeface="+mj-lt"/>
              <a:buAutoNum type="arabicPeriod"/>
            </a:pPr>
            <a:r>
              <a:rPr lang="en-IN" sz="2800" dirty="0">
                <a:solidFill>
                  <a:schemeClr val="tx1"/>
                </a:solidFill>
              </a:rPr>
              <a:t>Key Resources</a:t>
            </a:r>
          </a:p>
          <a:p>
            <a:pPr marL="457200" indent="-457200">
              <a:buFont typeface="+mj-lt"/>
              <a:buAutoNum type="arabicPeriod"/>
            </a:pPr>
            <a:r>
              <a:rPr lang="en-IN" sz="2800" dirty="0">
                <a:solidFill>
                  <a:schemeClr val="tx1"/>
                </a:solidFill>
              </a:rPr>
              <a:t>Key Activities</a:t>
            </a:r>
          </a:p>
          <a:p>
            <a:pPr marL="457200" indent="-457200">
              <a:buFont typeface="+mj-lt"/>
              <a:buAutoNum type="arabicPeriod"/>
            </a:pPr>
            <a:r>
              <a:rPr lang="en-IN" sz="2800" dirty="0">
                <a:solidFill>
                  <a:schemeClr val="tx1"/>
                </a:solidFill>
              </a:rPr>
              <a:t>Key Partners</a:t>
            </a:r>
          </a:p>
          <a:p>
            <a:pPr marL="457200" indent="-457200">
              <a:buFont typeface="+mj-lt"/>
              <a:buAutoNum type="arabicPeriod"/>
            </a:pPr>
            <a:r>
              <a:rPr lang="en-IN" sz="2800" dirty="0">
                <a:solidFill>
                  <a:schemeClr val="tx1"/>
                </a:solidFill>
              </a:rPr>
              <a:t>Cost</a:t>
            </a:r>
          </a:p>
        </p:txBody>
      </p:sp>
    </p:spTree>
    <p:extLst>
      <p:ext uri="{BB962C8B-B14F-4D97-AF65-F5344CB8AC3E}">
        <p14:creationId xmlns:p14="http://schemas.microsoft.com/office/powerpoint/2010/main" val="160674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79316" y="0"/>
            <a:ext cx="1197297" cy="1269860"/>
          </a:xfrm>
          <a:prstGeom prst="rect">
            <a:avLst/>
          </a:prstGeom>
        </p:spPr>
      </p:pic>
      <p:pic>
        <p:nvPicPr>
          <p:cNvPr id="9" name="Picture 8" descr="A white rectangular object with black symbols&#10;&#10;Description automatically generated with medium confidence">
            <a:extLst>
              <a:ext uri="{FF2B5EF4-FFF2-40B4-BE49-F238E27FC236}">
                <a16:creationId xmlns:a16="http://schemas.microsoft.com/office/drawing/2014/main" id="{92C1D0E7-AF12-C9CD-36D8-B07FC0000D0F}"/>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9778"/>
          <a:stretch/>
        </p:blipFill>
        <p:spPr>
          <a:xfrm>
            <a:off x="1" y="0"/>
            <a:ext cx="10957054" cy="6886693"/>
          </a:xfrm>
          <a:prstGeom prst="rect">
            <a:avLst/>
          </a:prstGeom>
        </p:spPr>
      </p:pic>
      <p:sp>
        <p:nvSpPr>
          <p:cNvPr id="12" name="TextBox 11">
            <a:extLst>
              <a:ext uri="{FF2B5EF4-FFF2-40B4-BE49-F238E27FC236}">
                <a16:creationId xmlns:a16="http://schemas.microsoft.com/office/drawing/2014/main" id="{3668E013-02F5-02F1-5254-C0BEDBB6D56E}"/>
              </a:ext>
            </a:extLst>
          </p:cNvPr>
          <p:cNvSpPr txBox="1">
            <a:spLocks noGrp="1" noRot="1" noMove="1" noResize="1" noEditPoints="1" noAdjustHandles="1" noChangeArrowheads="1" noChangeShapeType="1"/>
          </p:cNvSpPr>
          <p:nvPr/>
        </p:nvSpPr>
        <p:spPr>
          <a:xfrm>
            <a:off x="5200502" y="280571"/>
            <a:ext cx="1010331"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1600" dirty="0">
                <a:solidFill>
                  <a:schemeClr val="tx1"/>
                </a:solidFill>
              </a:rPr>
              <a:t>PhonePe</a:t>
            </a:r>
          </a:p>
        </p:txBody>
      </p:sp>
      <p:sp>
        <p:nvSpPr>
          <p:cNvPr id="13" name="TextBox 12">
            <a:extLst>
              <a:ext uri="{FF2B5EF4-FFF2-40B4-BE49-F238E27FC236}">
                <a16:creationId xmlns:a16="http://schemas.microsoft.com/office/drawing/2014/main" id="{7AB58445-BAC7-4B3A-0229-420BFAA1EF39}"/>
              </a:ext>
            </a:extLst>
          </p:cNvPr>
          <p:cNvSpPr txBox="1">
            <a:spLocks noGrp="1" noRot="1" noMove="1" noResize="1" noEditPoints="1" noAdjustHandles="1" noChangeArrowheads="1" noChangeShapeType="1"/>
          </p:cNvSpPr>
          <p:nvPr/>
        </p:nvSpPr>
        <p:spPr>
          <a:xfrm>
            <a:off x="7297802" y="280571"/>
            <a:ext cx="1470640"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1600" dirty="0">
                <a:solidFill>
                  <a:schemeClr val="tx1"/>
                </a:solidFill>
              </a:rPr>
              <a:t>Nilesh </a:t>
            </a:r>
            <a:r>
              <a:rPr lang="en-IN" sz="1600" dirty="0" err="1">
                <a:solidFill>
                  <a:schemeClr val="tx1"/>
                </a:solidFill>
              </a:rPr>
              <a:t>kumar</a:t>
            </a:r>
            <a:endParaRPr lang="en-IN" sz="1600" dirty="0">
              <a:solidFill>
                <a:schemeClr val="tx1"/>
              </a:solidFill>
            </a:endParaRPr>
          </a:p>
        </p:txBody>
      </p:sp>
      <p:sp>
        <p:nvSpPr>
          <p:cNvPr id="15" name="TextBox 14">
            <a:extLst>
              <a:ext uri="{FF2B5EF4-FFF2-40B4-BE49-F238E27FC236}">
                <a16:creationId xmlns:a16="http://schemas.microsoft.com/office/drawing/2014/main" id="{411FA33D-A40E-1285-8E92-641BB9BF79ED}"/>
              </a:ext>
            </a:extLst>
          </p:cNvPr>
          <p:cNvSpPr txBox="1">
            <a:spLocks noGrp="1" noRot="1" noMove="1" noResize="1" noEditPoints="1" noAdjustHandles="1" noChangeArrowheads="1" noChangeShapeType="1"/>
          </p:cNvSpPr>
          <p:nvPr/>
        </p:nvSpPr>
        <p:spPr>
          <a:xfrm>
            <a:off x="8530854" y="1334348"/>
            <a:ext cx="2015414" cy="3485570"/>
          </a:xfrm>
          <a:prstGeom prst="rect">
            <a:avLst/>
          </a:prstGeom>
          <a:solidFill>
            <a:schemeClr val="bg1"/>
          </a:solidFill>
        </p:spPr>
        <p:txBody>
          <a:bodyPr wrap="square" rtlCol="0">
            <a:spAutoFit/>
          </a:bodyPr>
          <a:lstStyle/>
          <a:p>
            <a:pPr algn="l">
              <a:buFont typeface="+mj-lt"/>
              <a:buAutoNum type="arabicPeriod"/>
            </a:pPr>
            <a:r>
              <a:rPr lang="en-US" sz="1400" b="0" i="0" dirty="0">
                <a:effectLst/>
                <a:latin typeface="Aptos Display" panose="020B0004020202020204" pitchFamily="34" charset="0"/>
              </a:rPr>
              <a:t>Individual Consumers</a:t>
            </a:r>
          </a:p>
          <a:p>
            <a:pPr algn="l">
              <a:buFont typeface="+mj-lt"/>
              <a:buAutoNum type="arabicPeriod"/>
            </a:pPr>
            <a:r>
              <a:rPr lang="en-US" sz="1400" b="0" i="0" dirty="0">
                <a:effectLst/>
                <a:latin typeface="Aptos Display" panose="020B0004020202020204" pitchFamily="34" charset="0"/>
              </a:rPr>
              <a:t>Merchants and Retailers</a:t>
            </a:r>
          </a:p>
          <a:p>
            <a:pPr algn="l">
              <a:buFont typeface="+mj-lt"/>
              <a:buAutoNum type="arabicPeriod"/>
            </a:pPr>
            <a:r>
              <a:rPr lang="en-US" sz="1400" b="0" i="0" dirty="0">
                <a:effectLst/>
                <a:latin typeface="Aptos Display" panose="020B0004020202020204" pitchFamily="34" charset="0"/>
              </a:rPr>
              <a:t>Online Shoppers</a:t>
            </a:r>
          </a:p>
          <a:p>
            <a:pPr algn="l">
              <a:buFont typeface="+mj-lt"/>
              <a:buAutoNum type="arabicPeriod"/>
            </a:pPr>
            <a:r>
              <a:rPr lang="en-US" sz="1400" b="0" i="0" dirty="0">
                <a:effectLst/>
                <a:latin typeface="Aptos Display" panose="020B0004020202020204" pitchFamily="34" charset="0"/>
              </a:rPr>
              <a:t>Utility Bill Payers</a:t>
            </a:r>
          </a:p>
          <a:p>
            <a:pPr algn="l">
              <a:buFont typeface="+mj-lt"/>
              <a:buAutoNum type="arabicPeriod"/>
            </a:pPr>
            <a:r>
              <a:rPr lang="en-US" sz="1400" b="0" i="0" dirty="0">
                <a:effectLst/>
                <a:latin typeface="Aptos Display" panose="020B0004020202020204" pitchFamily="34" charset="0"/>
              </a:rPr>
              <a:t>Salaried Professionals</a:t>
            </a:r>
          </a:p>
          <a:p>
            <a:pPr algn="l">
              <a:buFont typeface="+mj-lt"/>
              <a:buAutoNum type="arabicPeriod"/>
            </a:pPr>
            <a:r>
              <a:rPr lang="en-US" sz="1400" b="0" i="0" dirty="0">
                <a:effectLst/>
                <a:latin typeface="Aptos Display" panose="020B0004020202020204" pitchFamily="34" charset="0"/>
              </a:rPr>
              <a:t>Freelancers and Gig Workers</a:t>
            </a:r>
          </a:p>
          <a:p>
            <a:pPr algn="l">
              <a:buFont typeface="+mj-lt"/>
              <a:buAutoNum type="arabicPeriod"/>
            </a:pPr>
            <a:r>
              <a:rPr lang="en-US" sz="1400" b="0" i="0" dirty="0">
                <a:effectLst/>
                <a:latin typeface="Aptos Display" panose="020B0004020202020204" pitchFamily="34" charset="0"/>
              </a:rPr>
              <a:t>Students and Young Adults</a:t>
            </a:r>
          </a:p>
          <a:p>
            <a:pPr algn="l">
              <a:buFont typeface="+mj-lt"/>
              <a:buAutoNum type="arabicPeriod"/>
            </a:pPr>
            <a:r>
              <a:rPr lang="en-US" sz="1400" b="0" i="0" dirty="0">
                <a:effectLst/>
                <a:latin typeface="Aptos Display" panose="020B0004020202020204" pitchFamily="34" charset="0"/>
              </a:rPr>
              <a:t>SMEs and Local Businesses</a:t>
            </a:r>
          </a:p>
          <a:p>
            <a:pPr algn="l">
              <a:buFont typeface="+mj-lt"/>
              <a:buAutoNum type="arabicPeriod"/>
            </a:pPr>
            <a:r>
              <a:rPr lang="en-US" sz="1400" b="0" i="0" dirty="0">
                <a:effectLst/>
                <a:latin typeface="Aptos Display" panose="020B0004020202020204" pitchFamily="34" charset="0"/>
              </a:rPr>
              <a:t>Rural and Underbanked Population</a:t>
            </a:r>
          </a:p>
          <a:p>
            <a:pPr algn="l">
              <a:buFont typeface="+mj-lt"/>
              <a:buAutoNum type="arabicPeriod"/>
            </a:pPr>
            <a:r>
              <a:rPr lang="en-US" sz="1400" b="0" i="0" dirty="0">
                <a:effectLst/>
                <a:latin typeface="Aptos Display" panose="020B0004020202020204" pitchFamily="34" charset="0"/>
              </a:rPr>
              <a:t>Corporate Clients</a:t>
            </a:r>
          </a:p>
          <a:p>
            <a:endParaRPr lang="en-IN" sz="1050" dirty="0">
              <a:latin typeface="Aptos Display" panose="020B0004020202020204" pitchFamily="34" charset="0"/>
            </a:endParaRPr>
          </a:p>
        </p:txBody>
      </p:sp>
      <p:sp>
        <p:nvSpPr>
          <p:cNvPr id="17" name="TextBox 16">
            <a:extLst>
              <a:ext uri="{FF2B5EF4-FFF2-40B4-BE49-F238E27FC236}">
                <a16:creationId xmlns:a16="http://schemas.microsoft.com/office/drawing/2014/main" id="{8627C3D8-2186-CE6F-3D2E-669E3ED15249}"/>
              </a:ext>
            </a:extLst>
          </p:cNvPr>
          <p:cNvSpPr txBox="1">
            <a:spLocks noGrp="1" noRot="1" noMove="1" noResize="1" noEditPoints="1" noAdjustHandles="1" noChangeArrowheads="1" noChangeShapeType="1"/>
          </p:cNvSpPr>
          <p:nvPr/>
        </p:nvSpPr>
        <p:spPr>
          <a:xfrm>
            <a:off x="4421812" y="1273521"/>
            <a:ext cx="2366087" cy="2169825"/>
          </a:xfrm>
          <a:prstGeom prst="rect">
            <a:avLst/>
          </a:prstGeom>
          <a:noFill/>
        </p:spPr>
        <p:txBody>
          <a:bodyPr wrap="square" rtlCol="0">
            <a:spAutoFit/>
          </a:bodyPr>
          <a:lstStyle/>
          <a:p>
            <a:pPr>
              <a:buFont typeface="Arial" panose="020B0604020202020204" pitchFamily="34" charset="0"/>
              <a:buChar char="•"/>
            </a:pPr>
            <a:r>
              <a:rPr lang="en-US" sz="1500" b="0" i="0" dirty="0">
                <a:effectLst/>
                <a:latin typeface="Söhne"/>
              </a:rPr>
              <a:t>Seamless Transactions</a:t>
            </a:r>
          </a:p>
          <a:p>
            <a:pPr>
              <a:buFont typeface="Arial" panose="020B0604020202020204" pitchFamily="34" charset="0"/>
              <a:buChar char="•"/>
            </a:pPr>
            <a:r>
              <a:rPr lang="en-US" sz="1500" b="0" i="0" dirty="0">
                <a:effectLst/>
                <a:latin typeface="Söhne"/>
              </a:rPr>
              <a:t>Convenience</a:t>
            </a:r>
          </a:p>
          <a:p>
            <a:pPr>
              <a:buFont typeface="Arial" panose="020B0604020202020204" pitchFamily="34" charset="0"/>
              <a:buChar char="•"/>
            </a:pPr>
            <a:r>
              <a:rPr lang="en-US" sz="1500" b="0" i="0" dirty="0">
                <a:effectLst/>
                <a:latin typeface="Söhne"/>
              </a:rPr>
              <a:t>Financial Flexibility</a:t>
            </a:r>
          </a:p>
          <a:p>
            <a:pPr>
              <a:buFont typeface="Arial" panose="020B0604020202020204" pitchFamily="34" charset="0"/>
              <a:buChar char="•"/>
            </a:pPr>
            <a:r>
              <a:rPr lang="en-US" sz="1500" b="0" i="0" dirty="0">
                <a:effectLst/>
                <a:latin typeface="Söhne"/>
              </a:rPr>
              <a:t>Enhanced Accessibility</a:t>
            </a:r>
          </a:p>
          <a:p>
            <a:pPr>
              <a:buFont typeface="Arial" panose="020B0604020202020204" pitchFamily="34" charset="0"/>
              <a:buChar char="•"/>
            </a:pPr>
            <a:r>
              <a:rPr lang="en-US" sz="1500" b="0" i="0" dirty="0">
                <a:effectLst/>
                <a:latin typeface="Söhne"/>
              </a:rPr>
              <a:t>Cutting-Edge Security</a:t>
            </a:r>
          </a:p>
          <a:p>
            <a:pPr>
              <a:buFont typeface="Arial" panose="020B0604020202020204" pitchFamily="34" charset="0"/>
              <a:buChar char="•"/>
            </a:pPr>
            <a:r>
              <a:rPr lang="en-US" sz="1500" b="0" i="0" dirty="0">
                <a:effectLst/>
                <a:latin typeface="Söhne"/>
              </a:rPr>
              <a:t>Innovative Features</a:t>
            </a:r>
          </a:p>
          <a:p>
            <a:pPr>
              <a:buFont typeface="Arial" panose="020B0604020202020204" pitchFamily="34" charset="0"/>
              <a:buChar char="•"/>
            </a:pPr>
            <a:r>
              <a:rPr lang="en-US" sz="1500" b="0" i="0" dirty="0">
                <a:effectLst/>
                <a:latin typeface="Söhne"/>
              </a:rPr>
              <a:t>Business Empowerment</a:t>
            </a:r>
          </a:p>
          <a:p>
            <a:pPr>
              <a:buFont typeface="Arial" panose="020B0604020202020204" pitchFamily="34" charset="0"/>
              <a:buChar char="•"/>
            </a:pPr>
            <a:r>
              <a:rPr lang="en-US" sz="1500" b="0" i="0" dirty="0">
                <a:effectLst/>
                <a:latin typeface="Söhne"/>
              </a:rPr>
              <a:t>Revolutionizing Transactions</a:t>
            </a:r>
          </a:p>
        </p:txBody>
      </p:sp>
      <p:sp>
        <p:nvSpPr>
          <p:cNvPr id="18" name="TextBox 17">
            <a:extLst>
              <a:ext uri="{FF2B5EF4-FFF2-40B4-BE49-F238E27FC236}">
                <a16:creationId xmlns:a16="http://schemas.microsoft.com/office/drawing/2014/main" id="{DBF50B8D-1B76-5095-1286-877CC9BE9715}"/>
              </a:ext>
            </a:extLst>
          </p:cNvPr>
          <p:cNvSpPr txBox="1">
            <a:spLocks noGrp="1" noRot="1" noMove="1" noResize="1" noEditPoints="1" noAdjustHandles="1" noChangeArrowheads="1" noChangeShapeType="1"/>
          </p:cNvSpPr>
          <p:nvPr/>
        </p:nvSpPr>
        <p:spPr>
          <a:xfrm>
            <a:off x="6647285" y="3288416"/>
            <a:ext cx="1903444" cy="1508105"/>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Söhne"/>
              </a:rPr>
              <a:t>Mobile App</a:t>
            </a:r>
          </a:p>
          <a:p>
            <a:pPr algn="l">
              <a:buFont typeface="Arial" panose="020B0604020202020204" pitchFamily="34" charset="0"/>
              <a:buChar char="•"/>
            </a:pPr>
            <a:r>
              <a:rPr lang="en-US" sz="1600" b="0" i="0" dirty="0">
                <a:effectLst/>
                <a:latin typeface="Söhne"/>
              </a:rPr>
              <a:t>Online Platforms</a:t>
            </a:r>
          </a:p>
          <a:p>
            <a:pPr algn="l">
              <a:buFont typeface="Arial" panose="020B0604020202020204" pitchFamily="34" charset="0"/>
              <a:buChar char="•"/>
            </a:pPr>
            <a:r>
              <a:rPr lang="en-US" sz="1600" b="0" i="0" dirty="0">
                <a:effectLst/>
                <a:latin typeface="Söhne"/>
              </a:rPr>
              <a:t>UPI (Unified Payments Interface)</a:t>
            </a:r>
          </a:p>
          <a:p>
            <a:pPr algn="l">
              <a:buFont typeface="Arial" panose="020B0604020202020204" pitchFamily="34" charset="0"/>
              <a:buChar char="•"/>
            </a:pPr>
            <a:r>
              <a:rPr lang="en-US" sz="1600" b="0" i="0" dirty="0">
                <a:effectLst/>
                <a:latin typeface="Söhne"/>
              </a:rPr>
              <a:t>Partner Merchants</a:t>
            </a:r>
          </a:p>
          <a:p>
            <a:endParaRPr lang="en-IN" sz="1200" dirty="0"/>
          </a:p>
        </p:txBody>
      </p:sp>
      <p:sp>
        <p:nvSpPr>
          <p:cNvPr id="21" name="TextBox 20">
            <a:extLst>
              <a:ext uri="{FF2B5EF4-FFF2-40B4-BE49-F238E27FC236}">
                <a16:creationId xmlns:a16="http://schemas.microsoft.com/office/drawing/2014/main" id="{40C33FE6-7F7E-774F-5F8C-1D0BA9730B5F}"/>
              </a:ext>
            </a:extLst>
          </p:cNvPr>
          <p:cNvSpPr txBox="1">
            <a:spLocks noGrp="1" noRot="1" noMove="1" noResize="1" noEditPoints="1" noAdjustHandles="1" noChangeArrowheads="1" noChangeShapeType="1"/>
          </p:cNvSpPr>
          <p:nvPr/>
        </p:nvSpPr>
        <p:spPr>
          <a:xfrm>
            <a:off x="6554413" y="1140404"/>
            <a:ext cx="2015413" cy="1892826"/>
          </a:xfrm>
          <a:prstGeom prst="rect">
            <a:avLst/>
          </a:prstGeom>
          <a:noFill/>
          <a:ln>
            <a:noFill/>
          </a:ln>
        </p:spPr>
        <p:txBody>
          <a:bodyPr wrap="square" rtlCol="0">
            <a:spAutoFit/>
          </a:bodyPr>
          <a:lstStyle/>
          <a:p>
            <a:pPr algn="l">
              <a:buFont typeface="Arial" panose="020B0604020202020204" pitchFamily="34" charset="0"/>
              <a:buChar char="•"/>
            </a:pPr>
            <a:r>
              <a:rPr lang="en-US" sz="1300" i="0" dirty="0">
                <a:effectLst/>
                <a:latin typeface="Söhne"/>
              </a:rPr>
              <a:t>Self-Service</a:t>
            </a:r>
          </a:p>
          <a:p>
            <a:pPr algn="l">
              <a:buFont typeface="Arial" panose="020B0604020202020204" pitchFamily="34" charset="0"/>
              <a:buChar char="•"/>
            </a:pPr>
            <a:r>
              <a:rPr lang="en-US" sz="1300" i="0" dirty="0">
                <a:effectLst/>
                <a:latin typeface="Söhne"/>
              </a:rPr>
              <a:t>Responsive Support</a:t>
            </a:r>
          </a:p>
          <a:p>
            <a:pPr algn="l">
              <a:buFont typeface="Arial" panose="020B0604020202020204" pitchFamily="34" charset="0"/>
              <a:buChar char="•"/>
            </a:pPr>
            <a:r>
              <a:rPr lang="en-US" sz="1300" i="0" dirty="0">
                <a:effectLst/>
                <a:latin typeface="Söhne"/>
              </a:rPr>
              <a:t>Feedback Mechanism</a:t>
            </a:r>
          </a:p>
          <a:p>
            <a:pPr algn="l">
              <a:buFont typeface="Arial" panose="020B0604020202020204" pitchFamily="34" charset="0"/>
              <a:buChar char="•"/>
            </a:pPr>
            <a:r>
              <a:rPr lang="en-US" sz="1300" i="0" dirty="0">
                <a:effectLst/>
                <a:latin typeface="Söhne"/>
              </a:rPr>
              <a:t>Personalization</a:t>
            </a:r>
          </a:p>
          <a:p>
            <a:pPr algn="l">
              <a:buFont typeface="Arial" panose="020B0604020202020204" pitchFamily="34" charset="0"/>
              <a:buChar char="•"/>
            </a:pPr>
            <a:r>
              <a:rPr lang="en-US" sz="1300" i="0" dirty="0">
                <a:effectLst/>
                <a:latin typeface="Söhne"/>
              </a:rPr>
              <a:t>Educational Content</a:t>
            </a:r>
          </a:p>
          <a:p>
            <a:pPr algn="l">
              <a:buFont typeface="Arial" panose="020B0604020202020204" pitchFamily="34" charset="0"/>
              <a:buChar char="•"/>
            </a:pPr>
            <a:r>
              <a:rPr lang="en-US" sz="1300" i="0" dirty="0">
                <a:effectLst/>
                <a:latin typeface="Söhne"/>
              </a:rPr>
              <a:t>Engagement Campaigns</a:t>
            </a:r>
          </a:p>
          <a:p>
            <a:pPr algn="l">
              <a:buFont typeface="Arial" panose="020B0604020202020204" pitchFamily="34" charset="0"/>
              <a:buChar char="•"/>
            </a:pPr>
            <a:r>
              <a:rPr lang="en-US" sz="1300" i="0" dirty="0">
                <a:effectLst/>
                <a:latin typeface="Söhne"/>
              </a:rPr>
              <a:t>Data Privacy</a:t>
            </a:r>
          </a:p>
          <a:p>
            <a:pPr algn="l">
              <a:buFont typeface="Arial" panose="020B0604020202020204" pitchFamily="34" charset="0"/>
              <a:buChar char="•"/>
            </a:pPr>
            <a:r>
              <a:rPr lang="en-US" sz="1300" i="0" dirty="0">
                <a:effectLst/>
                <a:latin typeface="Söhne"/>
              </a:rPr>
              <a:t>Continuous Improvement</a:t>
            </a:r>
          </a:p>
          <a:p>
            <a:endParaRPr lang="en-IN" sz="1300" dirty="0"/>
          </a:p>
        </p:txBody>
      </p:sp>
      <p:sp>
        <p:nvSpPr>
          <p:cNvPr id="23" name="TextBox 22">
            <a:extLst>
              <a:ext uri="{FF2B5EF4-FFF2-40B4-BE49-F238E27FC236}">
                <a16:creationId xmlns:a16="http://schemas.microsoft.com/office/drawing/2014/main" id="{E60F7034-C58B-C0DE-DCD6-9008FFE0A29F}"/>
              </a:ext>
            </a:extLst>
          </p:cNvPr>
          <p:cNvSpPr txBox="1"/>
          <p:nvPr/>
        </p:nvSpPr>
        <p:spPr>
          <a:xfrm>
            <a:off x="5844705" y="5347810"/>
            <a:ext cx="1903444" cy="1538883"/>
          </a:xfrm>
          <a:prstGeom prst="rect">
            <a:avLst/>
          </a:prstGeom>
          <a:noFill/>
          <a:ln>
            <a:noFill/>
          </a:ln>
        </p:spPr>
        <p:txBody>
          <a:bodyPr wrap="square" rtlCol="0">
            <a:spAutoFit/>
          </a:bodyPr>
          <a:lstStyle/>
          <a:p>
            <a:pPr algn="l">
              <a:buFont typeface="Arial" panose="020B0604020202020204" pitchFamily="34" charset="0"/>
              <a:buChar char="•"/>
            </a:pPr>
            <a:r>
              <a:rPr lang="en-US" sz="1600" b="0" i="0" dirty="0">
                <a:effectLst/>
                <a:latin typeface="Söhne"/>
              </a:rPr>
              <a:t>Transaction Fees</a:t>
            </a:r>
          </a:p>
          <a:p>
            <a:pPr algn="l">
              <a:buFont typeface="Arial" panose="020B0604020202020204" pitchFamily="34" charset="0"/>
              <a:buChar char="•"/>
            </a:pPr>
            <a:r>
              <a:rPr lang="en-US" sz="1600" b="0" i="0" dirty="0">
                <a:effectLst/>
                <a:latin typeface="Söhne"/>
              </a:rPr>
              <a:t>Merchant Services</a:t>
            </a:r>
          </a:p>
          <a:p>
            <a:pPr algn="l">
              <a:buFont typeface="Arial" panose="020B0604020202020204" pitchFamily="34" charset="0"/>
              <a:buChar char="•"/>
            </a:pPr>
            <a:r>
              <a:rPr lang="en-US" sz="1600" b="0" i="0" dirty="0">
                <a:effectLst/>
                <a:latin typeface="Söhne"/>
              </a:rPr>
              <a:t>UPI Transactions</a:t>
            </a:r>
          </a:p>
          <a:p>
            <a:pPr algn="l">
              <a:buFont typeface="Arial" panose="020B0604020202020204" pitchFamily="34" charset="0"/>
              <a:buChar char="•"/>
            </a:pPr>
            <a:r>
              <a:rPr lang="en-US" sz="1600" b="0" i="0" dirty="0">
                <a:effectLst/>
                <a:latin typeface="Söhne"/>
              </a:rPr>
              <a:t>Bill Payments</a:t>
            </a:r>
          </a:p>
          <a:p>
            <a:pPr algn="l">
              <a:buFont typeface="Arial" panose="020B0604020202020204" pitchFamily="34" charset="0"/>
              <a:buChar char="•"/>
            </a:pPr>
            <a:endParaRPr lang="en-US" sz="1600" b="0" i="0" dirty="0">
              <a:effectLst/>
              <a:latin typeface="Söhne"/>
            </a:endParaRPr>
          </a:p>
          <a:p>
            <a:endParaRPr lang="en-IN" sz="1400" dirty="0"/>
          </a:p>
        </p:txBody>
      </p:sp>
      <p:sp>
        <p:nvSpPr>
          <p:cNvPr id="24" name="TextBox 23">
            <a:extLst>
              <a:ext uri="{FF2B5EF4-FFF2-40B4-BE49-F238E27FC236}">
                <a16:creationId xmlns:a16="http://schemas.microsoft.com/office/drawing/2014/main" id="{5EA30939-2FD8-BDB6-B03E-CAAAEF6718D8}"/>
              </a:ext>
            </a:extLst>
          </p:cNvPr>
          <p:cNvSpPr txBox="1"/>
          <p:nvPr/>
        </p:nvSpPr>
        <p:spPr>
          <a:xfrm>
            <a:off x="5635689" y="2640563"/>
            <a:ext cx="914400" cy="369332"/>
          </a:xfrm>
          <a:prstGeom prst="rect">
            <a:avLst/>
          </a:prstGeom>
          <a:noFill/>
        </p:spPr>
        <p:txBody>
          <a:bodyPr wrap="square" rtlCol="0">
            <a:spAutoFit/>
          </a:bodyPr>
          <a:lstStyle/>
          <a:p>
            <a:endParaRPr lang="en-IN" dirty="0"/>
          </a:p>
        </p:txBody>
      </p:sp>
      <p:sp>
        <p:nvSpPr>
          <p:cNvPr id="25" name="TextBox 24">
            <a:extLst>
              <a:ext uri="{FF2B5EF4-FFF2-40B4-BE49-F238E27FC236}">
                <a16:creationId xmlns:a16="http://schemas.microsoft.com/office/drawing/2014/main" id="{65310EF0-5900-508B-5C60-8144BB86FB78}"/>
              </a:ext>
            </a:extLst>
          </p:cNvPr>
          <p:cNvSpPr txBox="1">
            <a:spLocks noGrp="1" noRot="1" noMove="1" noResize="1" noEditPoints="1" noAdjustHandles="1" noChangeArrowheads="1" noChangeShapeType="1"/>
          </p:cNvSpPr>
          <p:nvPr/>
        </p:nvSpPr>
        <p:spPr>
          <a:xfrm>
            <a:off x="7748149" y="5141382"/>
            <a:ext cx="2302715" cy="1323439"/>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Söhne"/>
              </a:rPr>
              <a:t>Cashback Partnerships</a:t>
            </a:r>
          </a:p>
          <a:p>
            <a:pPr algn="l">
              <a:buFont typeface="Arial" panose="020B0604020202020204" pitchFamily="34" charset="0"/>
              <a:buChar char="•"/>
            </a:pPr>
            <a:r>
              <a:rPr lang="en-US" sz="1600" b="0" i="0" dirty="0">
                <a:effectLst/>
                <a:latin typeface="Söhne"/>
              </a:rPr>
              <a:t>Financial Services</a:t>
            </a:r>
          </a:p>
          <a:p>
            <a:pPr algn="l">
              <a:buFont typeface="Arial" panose="020B0604020202020204" pitchFamily="34" charset="0"/>
              <a:buChar char="•"/>
            </a:pPr>
            <a:r>
              <a:rPr lang="en-US" sz="1600" b="0" i="0" dirty="0">
                <a:effectLst/>
                <a:latin typeface="Söhne"/>
              </a:rPr>
              <a:t>UPI AutoPay</a:t>
            </a:r>
          </a:p>
          <a:p>
            <a:pPr algn="l">
              <a:buFont typeface="Arial" panose="020B0604020202020204" pitchFamily="34" charset="0"/>
              <a:buChar char="•"/>
            </a:pPr>
            <a:r>
              <a:rPr lang="en-US" sz="1600" b="0" i="0" dirty="0">
                <a:effectLst/>
                <a:latin typeface="Söhne"/>
              </a:rPr>
              <a:t>Cross-Selling</a:t>
            </a:r>
          </a:p>
          <a:p>
            <a:pPr algn="l">
              <a:buFont typeface="Arial" panose="020B0604020202020204" pitchFamily="34" charset="0"/>
              <a:buChar char="•"/>
            </a:pPr>
            <a:r>
              <a:rPr lang="en-US" sz="1600" b="0" i="0" dirty="0">
                <a:effectLst/>
                <a:latin typeface="Söhne"/>
              </a:rPr>
              <a:t>Advertising</a:t>
            </a:r>
          </a:p>
        </p:txBody>
      </p:sp>
      <p:sp>
        <p:nvSpPr>
          <p:cNvPr id="26" name="TextBox 25">
            <a:extLst>
              <a:ext uri="{FF2B5EF4-FFF2-40B4-BE49-F238E27FC236}">
                <a16:creationId xmlns:a16="http://schemas.microsoft.com/office/drawing/2014/main" id="{06BCE811-2B07-61AC-19BB-ACD04710191F}"/>
              </a:ext>
            </a:extLst>
          </p:cNvPr>
          <p:cNvSpPr txBox="1">
            <a:spLocks noGrp="1" noRot="1" noMove="1" noResize="1" noEditPoints="1" noAdjustHandles="1" noChangeArrowheads="1" noChangeShapeType="1"/>
          </p:cNvSpPr>
          <p:nvPr/>
        </p:nvSpPr>
        <p:spPr>
          <a:xfrm>
            <a:off x="2419350" y="3244027"/>
            <a:ext cx="2187736" cy="2246769"/>
          </a:xfrm>
          <a:prstGeom prst="rect">
            <a:avLst/>
          </a:prstGeom>
          <a:noFill/>
          <a:ln>
            <a:noFill/>
          </a:ln>
        </p:spPr>
        <p:txBody>
          <a:bodyPr wrap="square" rtlCol="0">
            <a:spAutoFit/>
          </a:bodyPr>
          <a:lstStyle/>
          <a:p>
            <a:pPr algn="l">
              <a:buFont typeface="Arial" panose="020B0604020202020204" pitchFamily="34" charset="0"/>
              <a:buChar char="•"/>
            </a:pPr>
            <a:r>
              <a:rPr lang="en-US" sz="1400" b="0" i="0" dirty="0">
                <a:effectLst/>
                <a:latin typeface="Söhne"/>
              </a:rPr>
              <a:t>Technology Infrastructure</a:t>
            </a:r>
          </a:p>
          <a:p>
            <a:pPr algn="l">
              <a:buFont typeface="Arial" panose="020B0604020202020204" pitchFamily="34" charset="0"/>
              <a:buChar char="•"/>
            </a:pPr>
            <a:r>
              <a:rPr lang="en-US" sz="1400" b="0" i="0" dirty="0">
                <a:effectLst/>
                <a:latin typeface="Söhne"/>
              </a:rPr>
              <a:t>Talent Pool</a:t>
            </a:r>
          </a:p>
          <a:p>
            <a:pPr algn="l">
              <a:buFont typeface="Arial" panose="020B0604020202020204" pitchFamily="34" charset="0"/>
              <a:buChar char="•"/>
            </a:pPr>
            <a:r>
              <a:rPr lang="en-US" sz="1400" b="0" i="0" dirty="0">
                <a:effectLst/>
                <a:latin typeface="Söhne"/>
              </a:rPr>
              <a:t>Partnerships</a:t>
            </a:r>
          </a:p>
          <a:p>
            <a:pPr algn="l">
              <a:buFont typeface="Arial" panose="020B0604020202020204" pitchFamily="34" charset="0"/>
              <a:buChar char="•"/>
            </a:pPr>
            <a:r>
              <a:rPr lang="en-US" sz="1400" b="0" i="0" dirty="0">
                <a:effectLst/>
                <a:latin typeface="Söhne"/>
              </a:rPr>
              <a:t>User Base</a:t>
            </a:r>
          </a:p>
          <a:p>
            <a:pPr algn="l">
              <a:buFont typeface="Arial" panose="020B0604020202020204" pitchFamily="34" charset="0"/>
              <a:buChar char="•"/>
            </a:pPr>
            <a:r>
              <a:rPr lang="en-US" sz="1400" b="0" i="0" dirty="0">
                <a:effectLst/>
                <a:latin typeface="Söhne"/>
              </a:rPr>
              <a:t>Branding and Reputation</a:t>
            </a:r>
          </a:p>
          <a:p>
            <a:pPr algn="l">
              <a:buFont typeface="Arial" panose="020B0604020202020204" pitchFamily="34" charset="0"/>
              <a:buChar char="•"/>
            </a:pPr>
            <a:r>
              <a:rPr lang="en-US" sz="1400" b="0" i="0" dirty="0">
                <a:effectLst/>
                <a:latin typeface="Söhne"/>
              </a:rPr>
              <a:t>Financial Resources</a:t>
            </a:r>
          </a:p>
          <a:p>
            <a:pPr algn="l">
              <a:buFont typeface="Arial" panose="020B0604020202020204" pitchFamily="34" charset="0"/>
              <a:buChar char="•"/>
            </a:pPr>
            <a:r>
              <a:rPr lang="en-US" sz="1400" b="0" i="0" dirty="0">
                <a:effectLst/>
                <a:latin typeface="Söhne"/>
              </a:rPr>
              <a:t>Data Centers</a:t>
            </a:r>
          </a:p>
          <a:p>
            <a:pPr algn="l">
              <a:buFont typeface="Arial" panose="020B0604020202020204" pitchFamily="34" charset="0"/>
              <a:buChar char="•"/>
            </a:pPr>
            <a:r>
              <a:rPr lang="en-US" sz="1400" b="0" i="0" dirty="0">
                <a:effectLst/>
                <a:latin typeface="Söhne"/>
              </a:rPr>
              <a:t>APIs and Integrations</a:t>
            </a:r>
          </a:p>
          <a:p>
            <a:pPr algn="l">
              <a:buFont typeface="Arial" panose="020B0604020202020204" pitchFamily="34" charset="0"/>
              <a:buChar char="•"/>
            </a:pPr>
            <a:endParaRPr lang="en-US" sz="1400" b="0" i="0" dirty="0">
              <a:effectLst/>
              <a:latin typeface="Söhne"/>
            </a:endParaRPr>
          </a:p>
          <a:p>
            <a:endParaRPr lang="en-IN" sz="1200" dirty="0"/>
          </a:p>
        </p:txBody>
      </p:sp>
      <p:sp>
        <p:nvSpPr>
          <p:cNvPr id="27" name="TextBox 26">
            <a:extLst>
              <a:ext uri="{FF2B5EF4-FFF2-40B4-BE49-F238E27FC236}">
                <a16:creationId xmlns:a16="http://schemas.microsoft.com/office/drawing/2014/main" id="{F12A8EE6-8A62-5035-1792-1B948CB421A4}"/>
              </a:ext>
            </a:extLst>
          </p:cNvPr>
          <p:cNvSpPr txBox="1">
            <a:spLocks noGrp="1" noRot="1" noMove="1" noResize="1" noEditPoints="1" noAdjustHandles="1" noChangeArrowheads="1" noChangeShapeType="1"/>
          </p:cNvSpPr>
          <p:nvPr/>
        </p:nvSpPr>
        <p:spPr>
          <a:xfrm>
            <a:off x="2491499" y="1084140"/>
            <a:ext cx="1903444" cy="2292935"/>
          </a:xfrm>
          <a:prstGeom prst="rect">
            <a:avLst/>
          </a:prstGeom>
          <a:noFill/>
          <a:ln>
            <a:noFill/>
          </a:ln>
        </p:spPr>
        <p:txBody>
          <a:bodyPr wrap="square" rtlCol="0">
            <a:spAutoFit/>
          </a:bodyPr>
          <a:lstStyle/>
          <a:p>
            <a:pPr algn="l">
              <a:buFont typeface="Arial" panose="020B0604020202020204" pitchFamily="34" charset="0"/>
              <a:buChar char="•"/>
            </a:pPr>
            <a:r>
              <a:rPr lang="en-US" sz="1100" b="0" i="0" dirty="0">
                <a:effectLst/>
                <a:latin typeface="Söhne"/>
              </a:rPr>
              <a:t>App Development and Maintenance</a:t>
            </a:r>
          </a:p>
          <a:p>
            <a:pPr algn="l">
              <a:buFont typeface="Arial" panose="020B0604020202020204" pitchFamily="34" charset="0"/>
              <a:buChar char="•"/>
            </a:pPr>
            <a:r>
              <a:rPr lang="en-US" sz="1100" b="0" i="0" dirty="0">
                <a:effectLst/>
                <a:latin typeface="Söhne"/>
              </a:rPr>
              <a:t>Partnership Management</a:t>
            </a:r>
          </a:p>
          <a:p>
            <a:pPr algn="l">
              <a:buFont typeface="Arial" panose="020B0604020202020204" pitchFamily="34" charset="0"/>
              <a:buChar char="•"/>
            </a:pPr>
            <a:r>
              <a:rPr lang="en-US" sz="1100" b="0" i="0" dirty="0">
                <a:effectLst/>
                <a:latin typeface="Söhne"/>
              </a:rPr>
              <a:t>Security Enhancement</a:t>
            </a:r>
          </a:p>
          <a:p>
            <a:pPr algn="l">
              <a:buFont typeface="Arial" panose="020B0604020202020204" pitchFamily="34" charset="0"/>
              <a:buChar char="•"/>
            </a:pPr>
            <a:r>
              <a:rPr lang="en-US" sz="1100" b="0" i="0" dirty="0">
                <a:effectLst/>
                <a:latin typeface="Söhne"/>
              </a:rPr>
              <a:t>User Experience Improvement</a:t>
            </a:r>
          </a:p>
          <a:p>
            <a:pPr algn="l">
              <a:buFont typeface="Arial" panose="020B0604020202020204" pitchFamily="34" charset="0"/>
              <a:buChar char="•"/>
            </a:pPr>
            <a:r>
              <a:rPr lang="en-US" sz="1100" b="0" i="0" dirty="0">
                <a:effectLst/>
                <a:latin typeface="Söhne"/>
              </a:rPr>
              <a:t>Marketing and Promotion</a:t>
            </a:r>
          </a:p>
          <a:p>
            <a:pPr algn="l">
              <a:buFont typeface="Arial" panose="020B0604020202020204" pitchFamily="34" charset="0"/>
              <a:buChar char="•"/>
            </a:pPr>
            <a:r>
              <a:rPr lang="en-US" sz="1100" b="0" i="0" dirty="0">
                <a:effectLst/>
                <a:latin typeface="Söhne"/>
              </a:rPr>
              <a:t>Innovation and Research</a:t>
            </a:r>
          </a:p>
          <a:p>
            <a:pPr algn="l">
              <a:buFont typeface="Arial" panose="020B0604020202020204" pitchFamily="34" charset="0"/>
              <a:buChar char="•"/>
            </a:pPr>
            <a:r>
              <a:rPr lang="en-US" sz="1100" b="0" i="0" dirty="0">
                <a:effectLst/>
                <a:latin typeface="Söhne"/>
              </a:rPr>
              <a:t>Regulatory Compliance</a:t>
            </a:r>
          </a:p>
          <a:p>
            <a:pPr algn="l">
              <a:buFont typeface="Arial" panose="020B0604020202020204" pitchFamily="34" charset="0"/>
              <a:buChar char="•"/>
            </a:pPr>
            <a:r>
              <a:rPr lang="en-US" sz="1100" b="0" i="0" dirty="0">
                <a:effectLst/>
                <a:latin typeface="Söhne"/>
              </a:rPr>
              <a:t>Customer Support</a:t>
            </a:r>
          </a:p>
          <a:p>
            <a:pPr algn="l">
              <a:buFont typeface="Arial" panose="020B0604020202020204" pitchFamily="34" charset="0"/>
              <a:buChar char="•"/>
            </a:pPr>
            <a:r>
              <a:rPr lang="en-US" sz="1100" b="0" i="0" dirty="0">
                <a:effectLst/>
                <a:latin typeface="Söhne"/>
              </a:rPr>
              <a:t>Operational Efficiency</a:t>
            </a:r>
          </a:p>
          <a:p>
            <a:pPr algn="l">
              <a:buFont typeface="Arial" panose="020B0604020202020204" pitchFamily="34" charset="0"/>
              <a:buChar char="•"/>
            </a:pPr>
            <a:endParaRPr lang="en-US" sz="1100" b="0" i="0" dirty="0">
              <a:effectLst/>
              <a:latin typeface="Söhne"/>
            </a:endParaRPr>
          </a:p>
          <a:p>
            <a:endParaRPr lang="en-IN" sz="1050" dirty="0"/>
          </a:p>
        </p:txBody>
      </p:sp>
      <p:sp>
        <p:nvSpPr>
          <p:cNvPr id="28" name="TextBox 27">
            <a:extLst>
              <a:ext uri="{FF2B5EF4-FFF2-40B4-BE49-F238E27FC236}">
                <a16:creationId xmlns:a16="http://schemas.microsoft.com/office/drawing/2014/main" id="{AEDFF54C-87F7-4A0C-CA30-C750AD0AAE7F}"/>
              </a:ext>
            </a:extLst>
          </p:cNvPr>
          <p:cNvSpPr txBox="1">
            <a:spLocks noGrp="1" noRot="1" noMove="1" noResize="1" noEditPoints="1" noAdjustHandles="1" noChangeArrowheads="1" noChangeShapeType="1"/>
          </p:cNvSpPr>
          <p:nvPr/>
        </p:nvSpPr>
        <p:spPr>
          <a:xfrm>
            <a:off x="465215" y="5440142"/>
            <a:ext cx="2606911" cy="1477328"/>
          </a:xfrm>
          <a:prstGeom prst="rect">
            <a:avLst/>
          </a:prstGeom>
          <a:noFill/>
          <a:ln>
            <a:noFill/>
          </a:ln>
        </p:spPr>
        <p:txBody>
          <a:bodyPr wrap="square" rtlCol="0">
            <a:spAutoFit/>
          </a:bodyPr>
          <a:lstStyle/>
          <a:p>
            <a:pPr algn="l">
              <a:buFont typeface="Arial" panose="020B0604020202020204" pitchFamily="34" charset="0"/>
              <a:buChar char="•"/>
            </a:pPr>
            <a:r>
              <a:rPr lang="en-US" sz="1600" b="0" i="0" dirty="0">
                <a:effectLst/>
                <a:latin typeface="Söhne"/>
              </a:rPr>
              <a:t>Technology Infrastructure</a:t>
            </a:r>
          </a:p>
          <a:p>
            <a:pPr algn="l">
              <a:buFont typeface="Arial" panose="020B0604020202020204" pitchFamily="34" charset="0"/>
              <a:buChar char="•"/>
            </a:pPr>
            <a:r>
              <a:rPr lang="en-US" sz="1600" b="0" i="0" dirty="0">
                <a:effectLst/>
                <a:latin typeface="Söhne"/>
              </a:rPr>
              <a:t>Research and Development</a:t>
            </a:r>
          </a:p>
          <a:p>
            <a:pPr algn="l">
              <a:buFont typeface="Arial" panose="020B0604020202020204" pitchFamily="34" charset="0"/>
              <a:buChar char="•"/>
            </a:pPr>
            <a:r>
              <a:rPr lang="en-US" sz="1600" b="0" i="0" dirty="0">
                <a:effectLst/>
                <a:latin typeface="Söhne"/>
              </a:rPr>
              <a:t>Marketing and Advertising</a:t>
            </a:r>
          </a:p>
          <a:p>
            <a:pPr algn="l">
              <a:buFont typeface="Arial" panose="020B0604020202020204" pitchFamily="34" charset="0"/>
              <a:buChar char="•"/>
            </a:pPr>
            <a:r>
              <a:rPr lang="en-US" sz="1600" b="0" i="0" dirty="0">
                <a:effectLst/>
                <a:latin typeface="Söhne"/>
              </a:rPr>
              <a:t>Partnership Costs</a:t>
            </a:r>
          </a:p>
          <a:p>
            <a:pPr algn="l">
              <a:buFont typeface="Arial" panose="020B0604020202020204" pitchFamily="34" charset="0"/>
              <a:buChar char="•"/>
            </a:pPr>
            <a:endParaRPr lang="en-US" sz="1400" b="0" i="0" dirty="0">
              <a:effectLst/>
              <a:latin typeface="Söhne"/>
            </a:endParaRPr>
          </a:p>
          <a:p>
            <a:endParaRPr lang="en-IN" sz="1200" dirty="0"/>
          </a:p>
        </p:txBody>
      </p:sp>
      <p:sp>
        <p:nvSpPr>
          <p:cNvPr id="29" name="TextBox 28">
            <a:extLst>
              <a:ext uri="{FF2B5EF4-FFF2-40B4-BE49-F238E27FC236}">
                <a16:creationId xmlns:a16="http://schemas.microsoft.com/office/drawing/2014/main" id="{FA4C61F6-9A48-7937-DF7F-D3ABF04878CC}"/>
              </a:ext>
            </a:extLst>
          </p:cNvPr>
          <p:cNvSpPr txBox="1">
            <a:spLocks noGrp="1" noRot="1" noMove="1" noResize="1" noEditPoints="1" noAdjustHandles="1" noChangeArrowheads="1" noChangeShapeType="1"/>
          </p:cNvSpPr>
          <p:nvPr/>
        </p:nvSpPr>
        <p:spPr>
          <a:xfrm>
            <a:off x="311928" y="1269860"/>
            <a:ext cx="2266172" cy="2631490"/>
          </a:xfrm>
          <a:prstGeom prst="rect">
            <a:avLst/>
          </a:prstGeom>
          <a:noFill/>
          <a:ln>
            <a:noFill/>
          </a:ln>
        </p:spPr>
        <p:txBody>
          <a:bodyPr wrap="square" rtlCol="0">
            <a:spAutoFit/>
          </a:bodyPr>
          <a:lstStyle/>
          <a:p>
            <a:pPr algn="l">
              <a:buFont typeface="Arial" panose="020B0604020202020204" pitchFamily="34" charset="0"/>
              <a:buChar char="•"/>
            </a:pPr>
            <a:r>
              <a:rPr lang="en-US" sz="1500" b="0" i="0" dirty="0">
                <a:effectLst/>
                <a:latin typeface="Söhne"/>
              </a:rPr>
              <a:t>Banks and Financial Institutions</a:t>
            </a:r>
          </a:p>
          <a:p>
            <a:pPr algn="l">
              <a:buFont typeface="Arial" panose="020B0604020202020204" pitchFamily="34" charset="0"/>
              <a:buChar char="•"/>
            </a:pPr>
            <a:r>
              <a:rPr lang="en-US" sz="1500" b="0" i="0" dirty="0">
                <a:effectLst/>
                <a:latin typeface="Söhne"/>
              </a:rPr>
              <a:t>Merchants and Retailers</a:t>
            </a:r>
          </a:p>
          <a:p>
            <a:pPr algn="l">
              <a:buFont typeface="Arial" panose="020B0604020202020204" pitchFamily="34" charset="0"/>
              <a:buChar char="•"/>
            </a:pPr>
            <a:r>
              <a:rPr lang="en-US" sz="1500" b="0" i="0" dirty="0">
                <a:effectLst/>
                <a:latin typeface="Söhne"/>
              </a:rPr>
              <a:t>E-commerce Platforms</a:t>
            </a:r>
          </a:p>
          <a:p>
            <a:pPr algn="l">
              <a:buFont typeface="Arial" panose="020B0604020202020204" pitchFamily="34" charset="0"/>
              <a:buChar char="•"/>
            </a:pPr>
            <a:r>
              <a:rPr lang="en-US" sz="1500" b="0" i="0" dirty="0">
                <a:effectLst/>
                <a:latin typeface="Söhne"/>
              </a:rPr>
              <a:t>Utility Service Providers</a:t>
            </a:r>
          </a:p>
          <a:p>
            <a:pPr algn="l">
              <a:buFont typeface="Arial" panose="020B0604020202020204" pitchFamily="34" charset="0"/>
              <a:buChar char="•"/>
            </a:pPr>
            <a:r>
              <a:rPr lang="en-US" sz="1500" b="0" i="0" dirty="0">
                <a:effectLst/>
                <a:latin typeface="Söhne"/>
              </a:rPr>
              <a:t>Insurance Companies</a:t>
            </a:r>
          </a:p>
          <a:p>
            <a:pPr algn="l">
              <a:buFont typeface="Arial" panose="020B0604020202020204" pitchFamily="34" charset="0"/>
              <a:buChar char="•"/>
            </a:pPr>
            <a:r>
              <a:rPr lang="en-US" sz="1500" b="0" i="0" dirty="0">
                <a:effectLst/>
                <a:latin typeface="Söhne"/>
              </a:rPr>
              <a:t>Mutual Fund Providers</a:t>
            </a:r>
          </a:p>
          <a:p>
            <a:pPr algn="l">
              <a:buFont typeface="Arial" panose="020B0604020202020204" pitchFamily="34" charset="0"/>
              <a:buChar char="•"/>
            </a:pPr>
            <a:r>
              <a:rPr lang="en-US" sz="1500" b="0" i="0" dirty="0">
                <a:effectLst/>
                <a:latin typeface="Söhne"/>
              </a:rPr>
              <a:t>Government Bodies</a:t>
            </a:r>
          </a:p>
          <a:p>
            <a:pPr algn="l">
              <a:buFont typeface="Arial" panose="020B0604020202020204" pitchFamily="34" charset="0"/>
              <a:buChar char="•"/>
            </a:pPr>
            <a:r>
              <a:rPr lang="en-US" sz="1500" b="0" i="0" dirty="0">
                <a:effectLst/>
                <a:latin typeface="Söhne"/>
              </a:rPr>
              <a:t>Business Partners</a:t>
            </a:r>
          </a:p>
          <a:p>
            <a:pPr algn="l">
              <a:buFont typeface="Arial" panose="020B0604020202020204" pitchFamily="34" charset="0"/>
              <a:buChar char="•"/>
            </a:pPr>
            <a:endParaRPr lang="en-US" sz="1500" b="0" i="0" dirty="0">
              <a:effectLst/>
              <a:latin typeface="Söhne"/>
            </a:endParaRPr>
          </a:p>
          <a:p>
            <a:endParaRPr lang="en-IN" sz="1500" dirty="0"/>
          </a:p>
        </p:txBody>
      </p:sp>
      <p:sp>
        <p:nvSpPr>
          <p:cNvPr id="30" name="TextBox 29">
            <a:extLst>
              <a:ext uri="{FF2B5EF4-FFF2-40B4-BE49-F238E27FC236}">
                <a16:creationId xmlns:a16="http://schemas.microsoft.com/office/drawing/2014/main" id="{9A0C712C-47AE-7621-974E-C6F911278D7C}"/>
              </a:ext>
            </a:extLst>
          </p:cNvPr>
          <p:cNvSpPr txBox="1">
            <a:spLocks noGrp="1" noRot="1" noMove="1" noResize="1" noEditPoints="1" noAdjustHandles="1" noChangeArrowheads="1" noChangeShapeType="1"/>
          </p:cNvSpPr>
          <p:nvPr/>
        </p:nvSpPr>
        <p:spPr>
          <a:xfrm>
            <a:off x="2986755" y="5435616"/>
            <a:ext cx="2606910" cy="1538883"/>
          </a:xfrm>
          <a:prstGeom prst="rect">
            <a:avLst/>
          </a:prstGeom>
          <a:noFill/>
          <a:ln>
            <a:noFill/>
          </a:ln>
        </p:spPr>
        <p:txBody>
          <a:bodyPr wrap="square" rtlCol="0">
            <a:spAutoFit/>
          </a:bodyPr>
          <a:lstStyle/>
          <a:p>
            <a:pPr algn="l">
              <a:buFont typeface="Arial" panose="020B0604020202020204" pitchFamily="34" charset="0"/>
              <a:buChar char="•"/>
            </a:pPr>
            <a:r>
              <a:rPr lang="en-US" sz="1600" b="0" i="0" dirty="0">
                <a:effectLst/>
                <a:latin typeface="Söhne"/>
              </a:rPr>
              <a:t>Employee Salaries</a:t>
            </a:r>
          </a:p>
          <a:p>
            <a:pPr algn="l">
              <a:buFont typeface="Arial" panose="020B0604020202020204" pitchFamily="34" charset="0"/>
              <a:buChar char="•"/>
            </a:pPr>
            <a:r>
              <a:rPr lang="en-US" sz="1600" b="0" i="0" dirty="0">
                <a:effectLst/>
                <a:latin typeface="Söhne"/>
              </a:rPr>
              <a:t>Security Measures</a:t>
            </a:r>
          </a:p>
          <a:p>
            <a:pPr algn="l">
              <a:buFont typeface="Arial" panose="020B0604020202020204" pitchFamily="34" charset="0"/>
              <a:buChar char="•"/>
            </a:pPr>
            <a:r>
              <a:rPr lang="en-US" sz="1600" b="0" i="0" dirty="0">
                <a:effectLst/>
                <a:latin typeface="Söhne"/>
              </a:rPr>
              <a:t>Operational Costs</a:t>
            </a:r>
          </a:p>
          <a:p>
            <a:pPr algn="l">
              <a:buFont typeface="Arial" panose="020B0604020202020204" pitchFamily="34" charset="0"/>
              <a:buChar char="•"/>
            </a:pPr>
            <a:r>
              <a:rPr lang="en-US" sz="1600" b="0" i="0" dirty="0">
                <a:effectLst/>
                <a:latin typeface="Söhne"/>
              </a:rPr>
              <a:t>Regulatory Compliance</a:t>
            </a:r>
          </a:p>
          <a:p>
            <a:pPr algn="l">
              <a:buFont typeface="Arial" panose="020B0604020202020204" pitchFamily="34" charset="0"/>
              <a:buChar char="•"/>
            </a:pPr>
            <a:endParaRPr lang="en-US" sz="1600" b="0" i="0" dirty="0">
              <a:effectLst/>
              <a:latin typeface="Söhne"/>
            </a:endParaRPr>
          </a:p>
          <a:p>
            <a:endParaRPr lang="en-IN" sz="1400" dirty="0"/>
          </a:p>
        </p:txBody>
      </p:sp>
    </p:spTree>
    <p:extLst>
      <p:ext uri="{BB962C8B-B14F-4D97-AF65-F5344CB8AC3E}">
        <p14:creationId xmlns:p14="http://schemas.microsoft.com/office/powerpoint/2010/main" val="383931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DB5DC3-17E6-FF1B-F9BA-28883BB9CE60}"/>
              </a:ext>
            </a:extLst>
          </p:cNvPr>
          <p:cNvSpPr>
            <a:spLocks noGrp="1" noRot="1" noMove="1" noResize="1" noEditPoints="1" noAdjustHandles="1" noChangeArrowheads="1" noChangeShapeType="1"/>
          </p:cNvSpPr>
          <p:nvPr/>
        </p:nvSpPr>
        <p:spPr>
          <a:xfrm>
            <a:off x="-22354" y="0"/>
            <a:ext cx="2514600"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ChangeAspect="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57054" y="0"/>
            <a:ext cx="1167493" cy="1238250"/>
          </a:xfrm>
          <a:prstGeom prst="rect">
            <a:avLst/>
          </a:prstGeom>
        </p:spPr>
      </p:pic>
      <p:sp>
        <p:nvSpPr>
          <p:cNvPr id="7" name="Title 6">
            <a:extLst>
              <a:ext uri="{FF2B5EF4-FFF2-40B4-BE49-F238E27FC236}">
                <a16:creationId xmlns:a16="http://schemas.microsoft.com/office/drawing/2014/main" id="{9EFDF6C9-B33D-3F18-7A06-4BE97D4CC5D8}"/>
              </a:ext>
            </a:extLst>
          </p:cNvPr>
          <p:cNvSpPr>
            <a:spLocks noGrp="1"/>
          </p:cNvSpPr>
          <p:nvPr>
            <p:ph type="title"/>
          </p:nvPr>
        </p:nvSpPr>
        <p:spPr>
          <a:xfrm>
            <a:off x="2657475" y="0"/>
            <a:ext cx="5492750" cy="657225"/>
          </a:xfrm>
        </p:spPr>
        <p:txBody>
          <a:bodyPr>
            <a:normAutofit fontScale="90000"/>
          </a:bodyPr>
          <a:lstStyle/>
          <a:p>
            <a:r>
              <a:rPr lang="en-IN" sz="4400" dirty="0">
                <a:latin typeface="Aptos Display" panose="020B0004020202020204" pitchFamily="34" charset="0"/>
              </a:rPr>
              <a:t>1. Customer Segments:</a:t>
            </a:r>
          </a:p>
        </p:txBody>
      </p:sp>
      <p:sp>
        <p:nvSpPr>
          <p:cNvPr id="8" name="Text Placeholder 7">
            <a:extLst>
              <a:ext uri="{FF2B5EF4-FFF2-40B4-BE49-F238E27FC236}">
                <a16:creationId xmlns:a16="http://schemas.microsoft.com/office/drawing/2014/main" id="{E08FA39B-D5E5-EF07-18B8-292461E14C63}"/>
              </a:ext>
            </a:extLst>
          </p:cNvPr>
          <p:cNvSpPr>
            <a:spLocks noGrp="1"/>
          </p:cNvSpPr>
          <p:nvPr>
            <p:ph type="body" idx="1"/>
          </p:nvPr>
        </p:nvSpPr>
        <p:spPr>
          <a:xfrm>
            <a:off x="2536954" y="768350"/>
            <a:ext cx="8420100" cy="6089650"/>
          </a:xfrm>
        </p:spPr>
        <p:txBody>
          <a:bodyPr>
            <a:noAutofit/>
          </a:bodyPr>
          <a:lstStyle/>
          <a:p>
            <a:pPr algn="just">
              <a:lnSpc>
                <a:spcPct val="110000"/>
              </a:lnSpc>
              <a:buFont typeface="+mj-lt"/>
              <a:buAutoNum type="arabicPeriod"/>
            </a:pPr>
            <a:r>
              <a:rPr lang="en-US" sz="1600" b="1" i="0" dirty="0">
                <a:solidFill>
                  <a:schemeClr val="tx1"/>
                </a:solidFill>
                <a:effectLst/>
                <a:latin typeface="Aptos Display" panose="020B0004020202020204" pitchFamily="34" charset="0"/>
              </a:rPr>
              <a:t>Individual Consumers</a:t>
            </a:r>
            <a:r>
              <a:rPr lang="en-US" sz="1600" b="0" i="0" dirty="0">
                <a:solidFill>
                  <a:schemeClr val="tx1"/>
                </a:solidFill>
                <a:effectLst/>
                <a:latin typeface="Aptos Display" panose="020B0004020202020204" pitchFamily="34" charset="0"/>
              </a:rPr>
              <a:t>: PhonePe targets individuals who seek convenient digital payment solutions for various transactions, including bill payments, online shopping, and peer-to-peer transfers.</a:t>
            </a:r>
          </a:p>
          <a:p>
            <a:pPr algn="just">
              <a:lnSpc>
                <a:spcPct val="110000"/>
              </a:lnSpc>
              <a:buFont typeface="+mj-lt"/>
              <a:buAutoNum type="arabicPeriod"/>
            </a:pPr>
            <a:r>
              <a:rPr lang="en-US" sz="1600" b="1" i="0" dirty="0">
                <a:solidFill>
                  <a:schemeClr val="tx1"/>
                </a:solidFill>
                <a:effectLst/>
                <a:latin typeface="Aptos Display" panose="020B0004020202020204" pitchFamily="34" charset="0"/>
              </a:rPr>
              <a:t>Merchants and Retailers</a:t>
            </a:r>
            <a:r>
              <a:rPr lang="en-US" sz="1600" b="0" i="0" dirty="0">
                <a:solidFill>
                  <a:schemeClr val="tx1"/>
                </a:solidFill>
                <a:effectLst/>
                <a:latin typeface="Aptos Display" panose="020B0004020202020204" pitchFamily="34" charset="0"/>
              </a:rPr>
              <a:t>: PhonePe caters to small and large businesses, offering them a seamless way to accept payments through QR codes, enabling cashless transactions.</a:t>
            </a:r>
          </a:p>
          <a:p>
            <a:pPr algn="just">
              <a:lnSpc>
                <a:spcPct val="110000"/>
              </a:lnSpc>
              <a:buFont typeface="+mj-lt"/>
              <a:buAutoNum type="arabicPeriod"/>
            </a:pPr>
            <a:r>
              <a:rPr lang="en-US" sz="1600" b="1" i="0" dirty="0">
                <a:solidFill>
                  <a:schemeClr val="tx1"/>
                </a:solidFill>
                <a:effectLst/>
                <a:latin typeface="Aptos Display" panose="020B0004020202020204" pitchFamily="34" charset="0"/>
              </a:rPr>
              <a:t>Online Shoppers</a:t>
            </a:r>
            <a:r>
              <a:rPr lang="en-US" sz="1600" b="0" i="0" dirty="0">
                <a:solidFill>
                  <a:schemeClr val="tx1"/>
                </a:solidFill>
                <a:effectLst/>
                <a:latin typeface="Aptos Display" panose="020B0004020202020204" pitchFamily="34" charset="0"/>
              </a:rPr>
              <a:t>: PhonePe serves the growing online shopping market by providing a secure and swift payment method for purchases on e-commerce platforms.</a:t>
            </a:r>
          </a:p>
          <a:p>
            <a:pPr algn="just">
              <a:lnSpc>
                <a:spcPct val="110000"/>
              </a:lnSpc>
              <a:buFont typeface="+mj-lt"/>
              <a:buAutoNum type="arabicPeriod"/>
            </a:pPr>
            <a:r>
              <a:rPr lang="en-US" sz="1600" b="1" i="0" dirty="0">
                <a:solidFill>
                  <a:schemeClr val="tx1"/>
                </a:solidFill>
                <a:effectLst/>
                <a:latin typeface="Aptos Display" panose="020B0004020202020204" pitchFamily="34" charset="0"/>
              </a:rPr>
              <a:t>Utility Bill Payers</a:t>
            </a:r>
            <a:r>
              <a:rPr lang="en-US" sz="1600" b="0" i="0" dirty="0">
                <a:solidFill>
                  <a:schemeClr val="tx1"/>
                </a:solidFill>
                <a:effectLst/>
                <a:latin typeface="Aptos Display" panose="020B0004020202020204" pitchFamily="34" charset="0"/>
              </a:rPr>
              <a:t>: PhonePe appeals to users who want to effortlessly settle utility bills, including electricity, water, and gas, all within the app.</a:t>
            </a:r>
          </a:p>
          <a:p>
            <a:pPr algn="just">
              <a:lnSpc>
                <a:spcPct val="110000"/>
              </a:lnSpc>
              <a:buFont typeface="+mj-lt"/>
              <a:buAutoNum type="arabicPeriod"/>
            </a:pPr>
            <a:r>
              <a:rPr lang="en-US" sz="1600" b="1" i="0" dirty="0">
                <a:solidFill>
                  <a:schemeClr val="tx1"/>
                </a:solidFill>
                <a:effectLst/>
                <a:latin typeface="Aptos Display" panose="020B0004020202020204" pitchFamily="34" charset="0"/>
              </a:rPr>
              <a:t>Salaried Professionals</a:t>
            </a:r>
            <a:r>
              <a:rPr lang="en-US" sz="1600" b="0" i="0" dirty="0">
                <a:solidFill>
                  <a:schemeClr val="tx1"/>
                </a:solidFill>
                <a:effectLst/>
                <a:latin typeface="Aptos Display" panose="020B0004020202020204" pitchFamily="34" charset="0"/>
              </a:rPr>
              <a:t>: PhonePe offers a platform for salaried individuals to manage their finances, split bills, and send money to family and friends.</a:t>
            </a:r>
          </a:p>
          <a:p>
            <a:pPr algn="just">
              <a:lnSpc>
                <a:spcPct val="110000"/>
              </a:lnSpc>
              <a:buFont typeface="+mj-lt"/>
              <a:buAutoNum type="arabicPeriod"/>
            </a:pPr>
            <a:r>
              <a:rPr lang="en-US" sz="1600" b="1" i="0" dirty="0">
                <a:solidFill>
                  <a:schemeClr val="tx1"/>
                </a:solidFill>
                <a:effectLst/>
                <a:latin typeface="Aptos Display" panose="020B0004020202020204" pitchFamily="34" charset="0"/>
              </a:rPr>
              <a:t>Freelancers and Gig Workers</a:t>
            </a:r>
            <a:r>
              <a:rPr lang="en-US" sz="1600" b="0" i="0" dirty="0">
                <a:solidFill>
                  <a:schemeClr val="tx1"/>
                </a:solidFill>
                <a:effectLst/>
                <a:latin typeface="Aptos Display" panose="020B0004020202020204" pitchFamily="34" charset="0"/>
              </a:rPr>
              <a:t>: PhonePe provides a way for freelancers and gig economy workers to receive payments from clients and manage their earnings.</a:t>
            </a:r>
          </a:p>
          <a:p>
            <a:pPr algn="just">
              <a:lnSpc>
                <a:spcPct val="110000"/>
              </a:lnSpc>
              <a:buFont typeface="+mj-lt"/>
              <a:buAutoNum type="arabicPeriod"/>
            </a:pPr>
            <a:r>
              <a:rPr lang="en-US" sz="1600" b="1" i="0" dirty="0">
                <a:solidFill>
                  <a:schemeClr val="tx1"/>
                </a:solidFill>
                <a:effectLst/>
                <a:latin typeface="Aptos Display" panose="020B0004020202020204" pitchFamily="34" charset="0"/>
              </a:rPr>
              <a:t>Students and Young Adults</a:t>
            </a:r>
            <a:r>
              <a:rPr lang="en-US" sz="1600" b="0" i="0" dirty="0">
                <a:solidFill>
                  <a:schemeClr val="tx1"/>
                </a:solidFill>
                <a:effectLst/>
                <a:latin typeface="Aptos Display" panose="020B0004020202020204" pitchFamily="34" charset="0"/>
              </a:rPr>
              <a:t>: PhonePe caters to the tech-savvy younger generation, enabling them to handle their financial activities with ease.</a:t>
            </a:r>
          </a:p>
          <a:p>
            <a:pPr algn="just">
              <a:lnSpc>
                <a:spcPct val="110000"/>
              </a:lnSpc>
              <a:buFont typeface="+mj-lt"/>
              <a:buAutoNum type="arabicPeriod"/>
            </a:pPr>
            <a:r>
              <a:rPr lang="en-US" sz="1600" b="1" i="0" dirty="0">
                <a:solidFill>
                  <a:schemeClr val="tx1"/>
                </a:solidFill>
                <a:effectLst/>
                <a:latin typeface="Aptos Display" panose="020B0004020202020204" pitchFamily="34" charset="0"/>
              </a:rPr>
              <a:t>SMEs and Local Businesses</a:t>
            </a:r>
            <a:r>
              <a:rPr lang="en-US" sz="1600" b="0" i="0" dirty="0">
                <a:solidFill>
                  <a:schemeClr val="tx1"/>
                </a:solidFill>
                <a:effectLst/>
                <a:latin typeface="Aptos Display" panose="020B0004020202020204" pitchFamily="34" charset="0"/>
              </a:rPr>
              <a:t>: PhonePe serves small and medium-sized enterprises by providing digital payment solutions that streamline their financial operations.</a:t>
            </a:r>
          </a:p>
          <a:p>
            <a:pPr algn="just">
              <a:lnSpc>
                <a:spcPct val="110000"/>
              </a:lnSpc>
              <a:buFont typeface="+mj-lt"/>
              <a:buAutoNum type="arabicPeriod"/>
            </a:pPr>
            <a:r>
              <a:rPr lang="en-US" sz="1600" b="1" i="0" dirty="0">
                <a:solidFill>
                  <a:schemeClr val="tx1"/>
                </a:solidFill>
                <a:effectLst/>
                <a:latin typeface="Aptos Display" panose="020B0004020202020204" pitchFamily="34" charset="0"/>
              </a:rPr>
              <a:t>Rural and Underbanked Population</a:t>
            </a:r>
            <a:r>
              <a:rPr lang="en-US" sz="1600" b="0" i="0" dirty="0">
                <a:solidFill>
                  <a:schemeClr val="tx1"/>
                </a:solidFill>
                <a:effectLst/>
                <a:latin typeface="Aptos Display" panose="020B0004020202020204" pitchFamily="34" charset="0"/>
              </a:rPr>
              <a:t>: It's user-friendly interface makes digital transactions accessible to rural users and those with limited access to traditional banking services.</a:t>
            </a:r>
          </a:p>
        </p:txBody>
      </p:sp>
    </p:spTree>
    <p:extLst>
      <p:ext uri="{BB962C8B-B14F-4D97-AF65-F5344CB8AC3E}">
        <p14:creationId xmlns:p14="http://schemas.microsoft.com/office/powerpoint/2010/main" val="425938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DB5DC3-17E6-FF1B-F9BA-28883BB9CE60}"/>
              </a:ext>
            </a:extLst>
          </p:cNvPr>
          <p:cNvSpPr/>
          <p:nvPr/>
        </p:nvSpPr>
        <p:spPr>
          <a:xfrm>
            <a:off x="-22355" y="0"/>
            <a:ext cx="2514600"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ChangeAspect="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57054" y="0"/>
            <a:ext cx="1167493" cy="1238250"/>
          </a:xfrm>
          <a:prstGeom prst="rect">
            <a:avLst/>
          </a:prstGeom>
        </p:spPr>
      </p:pic>
      <p:sp>
        <p:nvSpPr>
          <p:cNvPr id="7" name="Title 6">
            <a:extLst>
              <a:ext uri="{FF2B5EF4-FFF2-40B4-BE49-F238E27FC236}">
                <a16:creationId xmlns:a16="http://schemas.microsoft.com/office/drawing/2014/main" id="{9EFDF6C9-B33D-3F18-7A06-4BE97D4CC5D8}"/>
              </a:ext>
            </a:extLst>
          </p:cNvPr>
          <p:cNvSpPr>
            <a:spLocks noGrp="1"/>
          </p:cNvSpPr>
          <p:nvPr>
            <p:ph type="title"/>
          </p:nvPr>
        </p:nvSpPr>
        <p:spPr>
          <a:xfrm>
            <a:off x="2657475" y="111125"/>
            <a:ext cx="5492750" cy="657225"/>
          </a:xfrm>
        </p:spPr>
        <p:txBody>
          <a:bodyPr>
            <a:normAutofit fontScale="90000"/>
          </a:bodyPr>
          <a:lstStyle/>
          <a:p>
            <a:r>
              <a:rPr lang="en-IN" sz="4400" dirty="0">
                <a:latin typeface="Aptos Display" panose="020B0004020202020204" pitchFamily="34" charset="0"/>
              </a:rPr>
              <a:t>2. Value Proposition:</a:t>
            </a:r>
          </a:p>
        </p:txBody>
      </p:sp>
      <p:sp>
        <p:nvSpPr>
          <p:cNvPr id="8" name="Text Placeholder 7">
            <a:extLst>
              <a:ext uri="{FF2B5EF4-FFF2-40B4-BE49-F238E27FC236}">
                <a16:creationId xmlns:a16="http://schemas.microsoft.com/office/drawing/2014/main" id="{E08FA39B-D5E5-EF07-18B8-292461E14C63}"/>
              </a:ext>
            </a:extLst>
          </p:cNvPr>
          <p:cNvSpPr>
            <a:spLocks noGrp="1"/>
          </p:cNvSpPr>
          <p:nvPr>
            <p:ph type="body" idx="1"/>
          </p:nvPr>
        </p:nvSpPr>
        <p:spPr>
          <a:xfrm>
            <a:off x="2657475" y="1019174"/>
            <a:ext cx="8299580" cy="5591175"/>
          </a:xfrm>
        </p:spPr>
        <p:txBody>
          <a:bodyPr>
            <a:normAutofit fontScale="92500" lnSpcReduction="10000"/>
          </a:bodyPr>
          <a:lstStyle/>
          <a:p>
            <a:pPr algn="just">
              <a:buFont typeface="Arial" panose="020B0604020202020204" pitchFamily="34" charset="0"/>
              <a:buChar char="•"/>
            </a:pPr>
            <a:r>
              <a:rPr lang="en-US" b="1" i="0" dirty="0">
                <a:solidFill>
                  <a:schemeClr val="tx1"/>
                </a:solidFill>
                <a:effectLst/>
                <a:latin typeface="Söhne"/>
              </a:rPr>
              <a:t>Seamless Transactions</a:t>
            </a:r>
            <a:r>
              <a:rPr lang="en-US" b="0" i="0" dirty="0">
                <a:solidFill>
                  <a:schemeClr val="tx1"/>
                </a:solidFill>
                <a:effectLst/>
                <a:latin typeface="Söhne"/>
              </a:rPr>
              <a:t>: Effortless, secure digital payments for bills, shopping, transfers.</a:t>
            </a:r>
          </a:p>
          <a:p>
            <a:pPr algn="just">
              <a:buFont typeface="Arial" panose="020B0604020202020204" pitchFamily="34" charset="0"/>
              <a:buChar char="•"/>
            </a:pPr>
            <a:r>
              <a:rPr lang="en-US" b="1" i="0" dirty="0">
                <a:solidFill>
                  <a:schemeClr val="tx1"/>
                </a:solidFill>
                <a:effectLst/>
                <a:latin typeface="Söhne"/>
              </a:rPr>
              <a:t>Convenience</a:t>
            </a:r>
            <a:r>
              <a:rPr lang="en-US" b="0" i="0" dirty="0">
                <a:solidFill>
                  <a:schemeClr val="tx1"/>
                </a:solidFill>
                <a:effectLst/>
                <a:latin typeface="Söhne"/>
              </a:rPr>
              <a:t>: Anytime, anywhere transactions, enhancing user experience.</a:t>
            </a:r>
          </a:p>
          <a:p>
            <a:pPr algn="just">
              <a:buFont typeface="Arial" panose="020B0604020202020204" pitchFamily="34" charset="0"/>
              <a:buChar char="•"/>
            </a:pPr>
            <a:r>
              <a:rPr lang="en-US" b="1" i="0" dirty="0">
                <a:solidFill>
                  <a:schemeClr val="tx1"/>
                </a:solidFill>
                <a:effectLst/>
                <a:latin typeface="Söhne"/>
              </a:rPr>
              <a:t>Financial Flexibility</a:t>
            </a:r>
            <a:r>
              <a:rPr lang="en-US" b="0" i="0" dirty="0">
                <a:solidFill>
                  <a:schemeClr val="tx1"/>
                </a:solidFill>
                <a:effectLst/>
                <a:latin typeface="Söhne"/>
              </a:rPr>
              <a:t>: Easy bill splitting, payment settlements for hassle-free finances.</a:t>
            </a:r>
          </a:p>
          <a:p>
            <a:pPr algn="just">
              <a:buFont typeface="Arial" panose="020B0604020202020204" pitchFamily="34" charset="0"/>
              <a:buChar char="•"/>
            </a:pPr>
            <a:r>
              <a:rPr lang="en-US" b="1" i="0" dirty="0">
                <a:solidFill>
                  <a:schemeClr val="tx1"/>
                </a:solidFill>
                <a:effectLst/>
                <a:latin typeface="Söhne"/>
              </a:rPr>
              <a:t>Enhanced Accessibility</a:t>
            </a:r>
            <a:r>
              <a:rPr lang="en-US" b="0" i="0" dirty="0">
                <a:solidFill>
                  <a:schemeClr val="tx1"/>
                </a:solidFill>
                <a:effectLst/>
                <a:latin typeface="Söhne"/>
              </a:rPr>
              <a:t>: Empowering both rural and urban populations with cashless transactions.</a:t>
            </a:r>
          </a:p>
          <a:p>
            <a:pPr algn="just">
              <a:buFont typeface="Arial" panose="020B0604020202020204" pitchFamily="34" charset="0"/>
              <a:buChar char="•"/>
            </a:pPr>
            <a:r>
              <a:rPr lang="en-US" b="1" i="0" dirty="0">
                <a:solidFill>
                  <a:schemeClr val="tx1"/>
                </a:solidFill>
                <a:effectLst/>
                <a:latin typeface="Söhne"/>
              </a:rPr>
              <a:t>Cutting-Edge Security</a:t>
            </a:r>
            <a:r>
              <a:rPr lang="en-US" b="0" i="0" dirty="0">
                <a:solidFill>
                  <a:schemeClr val="tx1"/>
                </a:solidFill>
                <a:effectLst/>
                <a:latin typeface="Söhne"/>
              </a:rPr>
              <a:t>: Robust measures for safeguarding sensitive data.</a:t>
            </a:r>
          </a:p>
          <a:p>
            <a:pPr algn="just">
              <a:buFont typeface="Arial" panose="020B0604020202020204" pitchFamily="34" charset="0"/>
              <a:buChar char="•"/>
            </a:pPr>
            <a:r>
              <a:rPr lang="en-US" b="1" i="0" dirty="0">
                <a:solidFill>
                  <a:schemeClr val="tx1"/>
                </a:solidFill>
                <a:effectLst/>
                <a:latin typeface="Söhne"/>
              </a:rPr>
              <a:t>Innovative Features</a:t>
            </a:r>
            <a:r>
              <a:rPr lang="en-US" b="0" i="0" dirty="0">
                <a:solidFill>
                  <a:schemeClr val="tx1"/>
                </a:solidFill>
                <a:effectLst/>
                <a:latin typeface="Söhne"/>
              </a:rPr>
              <a:t>: QR code payments, utility bill settlements, rewards, enrich user experience.</a:t>
            </a:r>
          </a:p>
          <a:p>
            <a:pPr algn="just">
              <a:buFont typeface="Arial" panose="020B0604020202020204" pitchFamily="34" charset="0"/>
              <a:buChar char="•"/>
            </a:pPr>
            <a:r>
              <a:rPr lang="en-US" b="1" i="0" dirty="0">
                <a:solidFill>
                  <a:schemeClr val="tx1"/>
                </a:solidFill>
                <a:effectLst/>
                <a:latin typeface="Söhne"/>
              </a:rPr>
              <a:t>Business Empowerment</a:t>
            </a:r>
            <a:r>
              <a:rPr lang="en-US" b="0" i="0" dirty="0">
                <a:solidFill>
                  <a:schemeClr val="tx1"/>
                </a:solidFill>
                <a:effectLst/>
                <a:latin typeface="Söhne"/>
              </a:rPr>
              <a:t>: Businesses benefit from user-friendly payment solutions.</a:t>
            </a:r>
          </a:p>
          <a:p>
            <a:pPr algn="just">
              <a:buFont typeface="Arial" panose="020B0604020202020204" pitchFamily="34" charset="0"/>
              <a:buChar char="•"/>
            </a:pPr>
            <a:r>
              <a:rPr lang="en-US" b="1" i="0" dirty="0">
                <a:solidFill>
                  <a:schemeClr val="tx1"/>
                </a:solidFill>
                <a:effectLst/>
                <a:latin typeface="Söhne"/>
              </a:rPr>
              <a:t>Revolutionizing Transactions</a:t>
            </a:r>
            <a:r>
              <a:rPr lang="en-US" b="0" i="0" dirty="0">
                <a:solidFill>
                  <a:schemeClr val="tx1"/>
                </a:solidFill>
                <a:effectLst/>
                <a:latin typeface="Söhne"/>
              </a:rPr>
              <a:t>: Reducing reliance on physical currency, accelerating payments.</a:t>
            </a:r>
          </a:p>
          <a:p>
            <a:pPr algn="just"/>
            <a:endParaRPr lang="en-IN" dirty="0">
              <a:solidFill>
                <a:schemeClr val="tx1"/>
              </a:solidFill>
            </a:endParaRPr>
          </a:p>
        </p:txBody>
      </p:sp>
    </p:spTree>
    <p:extLst>
      <p:ext uri="{BB962C8B-B14F-4D97-AF65-F5344CB8AC3E}">
        <p14:creationId xmlns:p14="http://schemas.microsoft.com/office/powerpoint/2010/main" val="16485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DB5DC3-17E6-FF1B-F9BA-28883BB9CE60}"/>
              </a:ext>
            </a:extLst>
          </p:cNvPr>
          <p:cNvSpPr/>
          <p:nvPr/>
        </p:nvSpPr>
        <p:spPr>
          <a:xfrm>
            <a:off x="-3239" y="0"/>
            <a:ext cx="2514600"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ChangeAspect="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57054" y="0"/>
            <a:ext cx="1167493" cy="1238250"/>
          </a:xfrm>
          <a:prstGeom prst="rect">
            <a:avLst/>
          </a:prstGeom>
        </p:spPr>
      </p:pic>
      <p:sp>
        <p:nvSpPr>
          <p:cNvPr id="7" name="Title 6">
            <a:extLst>
              <a:ext uri="{FF2B5EF4-FFF2-40B4-BE49-F238E27FC236}">
                <a16:creationId xmlns:a16="http://schemas.microsoft.com/office/drawing/2014/main" id="{9EFDF6C9-B33D-3F18-7A06-4BE97D4CC5D8}"/>
              </a:ext>
            </a:extLst>
          </p:cNvPr>
          <p:cNvSpPr>
            <a:spLocks noGrp="1"/>
          </p:cNvSpPr>
          <p:nvPr>
            <p:ph type="title"/>
          </p:nvPr>
        </p:nvSpPr>
        <p:spPr>
          <a:xfrm>
            <a:off x="2657475" y="377825"/>
            <a:ext cx="5492750" cy="657225"/>
          </a:xfrm>
        </p:spPr>
        <p:txBody>
          <a:bodyPr>
            <a:normAutofit fontScale="90000"/>
          </a:bodyPr>
          <a:lstStyle/>
          <a:p>
            <a:r>
              <a:rPr lang="en-IN" sz="4400" dirty="0">
                <a:latin typeface="Aptos Display" panose="020B0004020202020204" pitchFamily="34" charset="0"/>
              </a:rPr>
              <a:t>3. Channels:</a:t>
            </a:r>
          </a:p>
        </p:txBody>
      </p:sp>
      <p:sp>
        <p:nvSpPr>
          <p:cNvPr id="8" name="Text Placeholder 7">
            <a:extLst>
              <a:ext uri="{FF2B5EF4-FFF2-40B4-BE49-F238E27FC236}">
                <a16:creationId xmlns:a16="http://schemas.microsoft.com/office/drawing/2014/main" id="{E08FA39B-D5E5-EF07-18B8-292461E14C63}"/>
              </a:ext>
            </a:extLst>
          </p:cNvPr>
          <p:cNvSpPr>
            <a:spLocks noGrp="1"/>
          </p:cNvSpPr>
          <p:nvPr>
            <p:ph type="body" idx="1"/>
          </p:nvPr>
        </p:nvSpPr>
        <p:spPr>
          <a:xfrm>
            <a:off x="2514601" y="1537496"/>
            <a:ext cx="8299580" cy="5025230"/>
          </a:xfrm>
        </p:spPr>
        <p:txBody>
          <a:bodyPr>
            <a:normAutofit/>
          </a:bodyPr>
          <a:lstStyle/>
          <a:p>
            <a:pPr algn="just">
              <a:buFont typeface="Arial" panose="020B0604020202020204" pitchFamily="34" charset="0"/>
              <a:buChar char="•"/>
            </a:pPr>
            <a:r>
              <a:rPr lang="en-US" b="1" i="0" dirty="0">
                <a:solidFill>
                  <a:schemeClr val="tx1"/>
                </a:solidFill>
                <a:effectLst/>
                <a:latin typeface="Söhne"/>
              </a:rPr>
              <a:t>Mobile App</a:t>
            </a:r>
            <a:r>
              <a:rPr lang="en-US" b="0" i="0" dirty="0">
                <a:solidFill>
                  <a:schemeClr val="tx1"/>
                </a:solidFill>
                <a:effectLst/>
                <a:latin typeface="Söhne"/>
              </a:rPr>
              <a:t>: PhonePe leverages its user-friendly mobile app as the primary channel for seamless digital transactions.</a:t>
            </a:r>
          </a:p>
          <a:p>
            <a:pPr algn="just">
              <a:buFont typeface="Arial" panose="020B0604020202020204" pitchFamily="34" charset="0"/>
              <a:buChar char="•"/>
            </a:pPr>
            <a:r>
              <a:rPr lang="en-US" b="1" i="0" dirty="0">
                <a:solidFill>
                  <a:schemeClr val="tx1"/>
                </a:solidFill>
                <a:effectLst/>
                <a:latin typeface="Söhne"/>
              </a:rPr>
              <a:t>Online Platforms</a:t>
            </a:r>
            <a:r>
              <a:rPr lang="en-US" b="0" i="0" dirty="0">
                <a:solidFill>
                  <a:schemeClr val="tx1"/>
                </a:solidFill>
                <a:effectLst/>
                <a:latin typeface="Söhne"/>
              </a:rPr>
              <a:t>: Integrates with various online platforms, enabling users to make payments during online shopping.</a:t>
            </a:r>
          </a:p>
          <a:p>
            <a:pPr algn="just">
              <a:buFont typeface="Arial" panose="020B0604020202020204" pitchFamily="34" charset="0"/>
              <a:buChar char="•"/>
            </a:pPr>
            <a:r>
              <a:rPr lang="en-US" b="1" i="0" dirty="0">
                <a:solidFill>
                  <a:schemeClr val="tx1"/>
                </a:solidFill>
                <a:effectLst/>
                <a:latin typeface="Söhne"/>
              </a:rPr>
              <a:t>UPI</a:t>
            </a:r>
            <a:r>
              <a:rPr lang="en-US" b="0" i="0" dirty="0">
                <a:solidFill>
                  <a:schemeClr val="tx1"/>
                </a:solidFill>
                <a:effectLst/>
                <a:latin typeface="Söhne"/>
              </a:rPr>
              <a:t>: Leverages the Unified Payments Interface (UPI) to facilitate direct bank-to-bank transactions.</a:t>
            </a:r>
          </a:p>
          <a:p>
            <a:pPr algn="just">
              <a:buFont typeface="Arial" panose="020B0604020202020204" pitchFamily="34" charset="0"/>
              <a:buChar char="•"/>
            </a:pPr>
            <a:r>
              <a:rPr lang="en-US" b="1" i="0" dirty="0">
                <a:solidFill>
                  <a:schemeClr val="tx1"/>
                </a:solidFill>
                <a:effectLst/>
                <a:latin typeface="Söhne"/>
              </a:rPr>
              <a:t>Partner Merchants</a:t>
            </a:r>
            <a:r>
              <a:rPr lang="en-US" b="0" i="0" dirty="0">
                <a:solidFill>
                  <a:schemeClr val="tx1"/>
                </a:solidFill>
                <a:effectLst/>
                <a:latin typeface="Söhne"/>
              </a:rPr>
              <a:t>: Collaborates with merchants to offer PhonePe as a payment option, expanding its reach.</a:t>
            </a:r>
          </a:p>
          <a:p>
            <a:pPr algn="just"/>
            <a:endParaRPr lang="en-US" b="0" i="0" dirty="0">
              <a:solidFill>
                <a:schemeClr val="tx1"/>
              </a:solidFill>
              <a:effectLst/>
              <a:latin typeface="Söhne"/>
            </a:endParaRPr>
          </a:p>
          <a:p>
            <a:pPr algn="just"/>
            <a:endParaRPr lang="en-IN" dirty="0">
              <a:solidFill>
                <a:schemeClr val="tx1"/>
              </a:solidFill>
            </a:endParaRPr>
          </a:p>
        </p:txBody>
      </p:sp>
    </p:spTree>
    <p:extLst>
      <p:ext uri="{BB962C8B-B14F-4D97-AF65-F5344CB8AC3E}">
        <p14:creationId xmlns:p14="http://schemas.microsoft.com/office/powerpoint/2010/main" val="121712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DB5DC3-17E6-FF1B-F9BA-28883BB9CE60}"/>
              </a:ext>
            </a:extLst>
          </p:cNvPr>
          <p:cNvSpPr/>
          <p:nvPr/>
        </p:nvSpPr>
        <p:spPr>
          <a:xfrm>
            <a:off x="0" y="0"/>
            <a:ext cx="2514600"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ChangeAspect="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57054" y="0"/>
            <a:ext cx="1167493" cy="1238250"/>
          </a:xfrm>
          <a:prstGeom prst="rect">
            <a:avLst/>
          </a:prstGeom>
        </p:spPr>
      </p:pic>
      <p:sp>
        <p:nvSpPr>
          <p:cNvPr id="7" name="Title 6">
            <a:extLst>
              <a:ext uri="{FF2B5EF4-FFF2-40B4-BE49-F238E27FC236}">
                <a16:creationId xmlns:a16="http://schemas.microsoft.com/office/drawing/2014/main" id="{9EFDF6C9-B33D-3F18-7A06-4BE97D4CC5D8}"/>
              </a:ext>
            </a:extLst>
          </p:cNvPr>
          <p:cNvSpPr>
            <a:spLocks noGrp="1"/>
          </p:cNvSpPr>
          <p:nvPr>
            <p:ph type="title"/>
          </p:nvPr>
        </p:nvSpPr>
        <p:spPr>
          <a:xfrm>
            <a:off x="2657475" y="111125"/>
            <a:ext cx="6515100" cy="657225"/>
          </a:xfrm>
        </p:spPr>
        <p:txBody>
          <a:bodyPr>
            <a:normAutofit fontScale="90000"/>
          </a:bodyPr>
          <a:lstStyle/>
          <a:p>
            <a:r>
              <a:rPr lang="en-IN" sz="4400" dirty="0">
                <a:latin typeface="Aptos Display" panose="020B0004020202020204" pitchFamily="34" charset="0"/>
              </a:rPr>
              <a:t>4. Customer Relationship:</a:t>
            </a:r>
          </a:p>
        </p:txBody>
      </p:sp>
      <p:sp>
        <p:nvSpPr>
          <p:cNvPr id="8" name="Text Placeholder 7">
            <a:extLst>
              <a:ext uri="{FF2B5EF4-FFF2-40B4-BE49-F238E27FC236}">
                <a16:creationId xmlns:a16="http://schemas.microsoft.com/office/drawing/2014/main" id="{E08FA39B-D5E5-EF07-18B8-292461E14C63}"/>
              </a:ext>
            </a:extLst>
          </p:cNvPr>
          <p:cNvSpPr>
            <a:spLocks noGrp="1"/>
          </p:cNvSpPr>
          <p:nvPr>
            <p:ph type="body" idx="1"/>
          </p:nvPr>
        </p:nvSpPr>
        <p:spPr>
          <a:xfrm>
            <a:off x="2657475" y="1057274"/>
            <a:ext cx="8299580" cy="5553075"/>
          </a:xfrm>
        </p:spPr>
        <p:txBody>
          <a:bodyPr>
            <a:normAutofit fontScale="92500" lnSpcReduction="10000"/>
          </a:bodyPr>
          <a:lstStyle/>
          <a:p>
            <a:pPr algn="just">
              <a:buFont typeface="Arial" panose="020B0604020202020204" pitchFamily="34" charset="0"/>
              <a:buChar char="•"/>
            </a:pPr>
            <a:r>
              <a:rPr lang="en-US" b="1" i="0" dirty="0">
                <a:solidFill>
                  <a:schemeClr val="tx1"/>
                </a:solidFill>
                <a:effectLst/>
                <a:latin typeface="Söhne"/>
              </a:rPr>
              <a:t>Self-Service</a:t>
            </a:r>
            <a:r>
              <a:rPr lang="en-US" b="0" i="0" dirty="0">
                <a:solidFill>
                  <a:schemeClr val="tx1"/>
                </a:solidFill>
                <a:effectLst/>
                <a:latin typeface="Söhne"/>
              </a:rPr>
              <a:t>: PhonePe provides an intuitive mobile app for users to perform transactions independently.</a:t>
            </a:r>
          </a:p>
          <a:p>
            <a:pPr algn="just">
              <a:buFont typeface="Arial" panose="020B0604020202020204" pitchFamily="34" charset="0"/>
              <a:buChar char="•"/>
            </a:pPr>
            <a:r>
              <a:rPr lang="en-US" b="1" i="0" dirty="0">
                <a:solidFill>
                  <a:schemeClr val="tx1"/>
                </a:solidFill>
                <a:effectLst/>
                <a:latin typeface="Söhne"/>
              </a:rPr>
              <a:t>Responsive Support</a:t>
            </a:r>
            <a:r>
              <a:rPr lang="en-US" b="0" i="0" dirty="0">
                <a:solidFill>
                  <a:schemeClr val="tx1"/>
                </a:solidFill>
                <a:effectLst/>
                <a:latin typeface="Söhne"/>
              </a:rPr>
              <a:t>: Offers customer support for resolving issues and answering queries promptly.</a:t>
            </a:r>
          </a:p>
          <a:p>
            <a:pPr algn="just">
              <a:buFont typeface="Arial" panose="020B0604020202020204" pitchFamily="34" charset="0"/>
              <a:buChar char="•"/>
            </a:pPr>
            <a:r>
              <a:rPr lang="en-US" b="1" i="0" dirty="0">
                <a:solidFill>
                  <a:schemeClr val="tx1"/>
                </a:solidFill>
                <a:effectLst/>
                <a:latin typeface="Söhne"/>
              </a:rPr>
              <a:t>Feedback Mechanism</a:t>
            </a:r>
            <a:r>
              <a:rPr lang="en-US" b="0" i="0" dirty="0">
                <a:solidFill>
                  <a:schemeClr val="tx1"/>
                </a:solidFill>
                <a:effectLst/>
                <a:latin typeface="Söhne"/>
              </a:rPr>
              <a:t>: Collects user feedback to enhance user experience and address concerns.</a:t>
            </a:r>
          </a:p>
          <a:p>
            <a:pPr algn="just">
              <a:buFont typeface="Arial" panose="020B0604020202020204" pitchFamily="34" charset="0"/>
              <a:buChar char="•"/>
            </a:pPr>
            <a:r>
              <a:rPr lang="en-US" b="1" i="0" dirty="0">
                <a:solidFill>
                  <a:schemeClr val="tx1"/>
                </a:solidFill>
                <a:effectLst/>
                <a:latin typeface="Söhne"/>
              </a:rPr>
              <a:t>Personalization</a:t>
            </a:r>
            <a:r>
              <a:rPr lang="en-US" b="0" i="0" dirty="0">
                <a:solidFill>
                  <a:schemeClr val="tx1"/>
                </a:solidFill>
                <a:effectLst/>
                <a:latin typeface="Söhne"/>
              </a:rPr>
              <a:t>: Tailors recommendations and offers based on user behavior and preferences.</a:t>
            </a:r>
          </a:p>
          <a:p>
            <a:pPr algn="just">
              <a:buFont typeface="Arial" panose="020B0604020202020204" pitchFamily="34" charset="0"/>
              <a:buChar char="•"/>
            </a:pPr>
            <a:r>
              <a:rPr lang="en-US" b="1" i="0" dirty="0">
                <a:solidFill>
                  <a:schemeClr val="tx1"/>
                </a:solidFill>
                <a:effectLst/>
                <a:latin typeface="Söhne"/>
              </a:rPr>
              <a:t>Educational Content</a:t>
            </a:r>
            <a:r>
              <a:rPr lang="en-US" b="0" i="0" dirty="0">
                <a:solidFill>
                  <a:schemeClr val="tx1"/>
                </a:solidFill>
                <a:effectLst/>
                <a:latin typeface="Söhne"/>
              </a:rPr>
              <a:t>: Offers guides and tutorials to help users navigate the app effectively.</a:t>
            </a:r>
          </a:p>
          <a:p>
            <a:pPr algn="just">
              <a:buFont typeface="Arial" panose="020B0604020202020204" pitchFamily="34" charset="0"/>
              <a:buChar char="•"/>
            </a:pPr>
            <a:r>
              <a:rPr lang="en-US" b="1" i="0" dirty="0">
                <a:solidFill>
                  <a:schemeClr val="tx1"/>
                </a:solidFill>
                <a:effectLst/>
                <a:latin typeface="Söhne"/>
              </a:rPr>
              <a:t>Engagement Campaigns</a:t>
            </a:r>
            <a:r>
              <a:rPr lang="en-US" b="0" i="0" dirty="0">
                <a:solidFill>
                  <a:schemeClr val="tx1"/>
                </a:solidFill>
                <a:effectLst/>
                <a:latin typeface="Söhne"/>
              </a:rPr>
              <a:t>: Runs campaigns and offers to keep users engaged and informed.</a:t>
            </a:r>
          </a:p>
          <a:p>
            <a:pPr algn="just">
              <a:buFont typeface="Arial" panose="020B0604020202020204" pitchFamily="34" charset="0"/>
              <a:buChar char="•"/>
            </a:pPr>
            <a:r>
              <a:rPr lang="en-US" b="1" i="0" dirty="0">
                <a:solidFill>
                  <a:schemeClr val="tx1"/>
                </a:solidFill>
                <a:effectLst/>
                <a:latin typeface="Söhne"/>
              </a:rPr>
              <a:t>Data Privacy</a:t>
            </a:r>
            <a:r>
              <a:rPr lang="en-US" b="0" i="0" dirty="0">
                <a:solidFill>
                  <a:schemeClr val="tx1"/>
                </a:solidFill>
                <a:effectLst/>
                <a:latin typeface="Söhne"/>
              </a:rPr>
              <a:t>: Ensures strict data privacy and security, building trust with users.</a:t>
            </a:r>
          </a:p>
          <a:p>
            <a:pPr algn="just">
              <a:buFont typeface="Arial" panose="020B0604020202020204" pitchFamily="34" charset="0"/>
              <a:buChar char="•"/>
            </a:pPr>
            <a:r>
              <a:rPr lang="en-US" b="1" i="0" dirty="0">
                <a:solidFill>
                  <a:schemeClr val="tx1"/>
                </a:solidFill>
                <a:effectLst/>
                <a:latin typeface="Söhne"/>
              </a:rPr>
              <a:t>Continuous Improvement</a:t>
            </a:r>
            <a:r>
              <a:rPr lang="en-US" b="0" i="0" dirty="0">
                <a:solidFill>
                  <a:schemeClr val="tx1"/>
                </a:solidFill>
                <a:effectLst/>
                <a:latin typeface="Söhne"/>
              </a:rPr>
              <a:t>: Iterates based on user feedback, enhancing the app's features and usability.</a:t>
            </a:r>
          </a:p>
          <a:p>
            <a:pPr algn="just"/>
            <a:endParaRPr lang="en-IN" dirty="0">
              <a:solidFill>
                <a:schemeClr val="tx1"/>
              </a:solidFill>
            </a:endParaRPr>
          </a:p>
        </p:txBody>
      </p:sp>
    </p:spTree>
    <p:extLst>
      <p:ext uri="{BB962C8B-B14F-4D97-AF65-F5344CB8AC3E}">
        <p14:creationId xmlns:p14="http://schemas.microsoft.com/office/powerpoint/2010/main" val="176820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DB5DC3-17E6-FF1B-F9BA-28883BB9CE60}"/>
              </a:ext>
            </a:extLst>
          </p:cNvPr>
          <p:cNvSpPr/>
          <p:nvPr/>
        </p:nvSpPr>
        <p:spPr>
          <a:xfrm>
            <a:off x="-22355" y="0"/>
            <a:ext cx="2514600"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ChangeAspect="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57054" y="0"/>
            <a:ext cx="1167493" cy="1238250"/>
          </a:xfrm>
          <a:prstGeom prst="rect">
            <a:avLst/>
          </a:prstGeom>
        </p:spPr>
      </p:pic>
      <p:sp>
        <p:nvSpPr>
          <p:cNvPr id="7" name="Title 6">
            <a:extLst>
              <a:ext uri="{FF2B5EF4-FFF2-40B4-BE49-F238E27FC236}">
                <a16:creationId xmlns:a16="http://schemas.microsoft.com/office/drawing/2014/main" id="{9EFDF6C9-B33D-3F18-7A06-4BE97D4CC5D8}"/>
              </a:ext>
            </a:extLst>
          </p:cNvPr>
          <p:cNvSpPr>
            <a:spLocks noGrp="1"/>
          </p:cNvSpPr>
          <p:nvPr>
            <p:ph type="title"/>
          </p:nvPr>
        </p:nvSpPr>
        <p:spPr>
          <a:xfrm>
            <a:off x="2657475" y="111125"/>
            <a:ext cx="5492750" cy="657225"/>
          </a:xfrm>
        </p:spPr>
        <p:txBody>
          <a:bodyPr>
            <a:normAutofit fontScale="90000"/>
          </a:bodyPr>
          <a:lstStyle/>
          <a:p>
            <a:r>
              <a:rPr lang="en-IN" sz="4400" dirty="0">
                <a:latin typeface="Aptos Display" panose="020B0004020202020204" pitchFamily="34" charset="0"/>
              </a:rPr>
              <a:t>5. Revenue Streams:</a:t>
            </a:r>
          </a:p>
        </p:txBody>
      </p:sp>
      <p:sp>
        <p:nvSpPr>
          <p:cNvPr id="8" name="Text Placeholder 7">
            <a:extLst>
              <a:ext uri="{FF2B5EF4-FFF2-40B4-BE49-F238E27FC236}">
                <a16:creationId xmlns:a16="http://schemas.microsoft.com/office/drawing/2014/main" id="{E08FA39B-D5E5-EF07-18B8-292461E14C63}"/>
              </a:ext>
            </a:extLst>
          </p:cNvPr>
          <p:cNvSpPr>
            <a:spLocks noGrp="1"/>
          </p:cNvSpPr>
          <p:nvPr>
            <p:ph type="body" idx="1"/>
          </p:nvPr>
        </p:nvSpPr>
        <p:spPr>
          <a:xfrm>
            <a:off x="2657475" y="1057274"/>
            <a:ext cx="8299580" cy="5553075"/>
          </a:xfrm>
        </p:spPr>
        <p:txBody>
          <a:bodyPr>
            <a:normAutofit fontScale="92500" lnSpcReduction="20000"/>
          </a:bodyPr>
          <a:lstStyle/>
          <a:p>
            <a:pPr algn="just">
              <a:buFont typeface="Arial" panose="020B0604020202020204" pitchFamily="34" charset="0"/>
              <a:buChar char="•"/>
            </a:pPr>
            <a:r>
              <a:rPr lang="en-US" b="1" i="0" dirty="0">
                <a:solidFill>
                  <a:schemeClr val="tx1"/>
                </a:solidFill>
                <a:effectLst/>
                <a:latin typeface="Söhne"/>
              </a:rPr>
              <a:t>Transaction Fees</a:t>
            </a:r>
            <a:r>
              <a:rPr lang="en-US" b="0" i="0" dirty="0">
                <a:solidFill>
                  <a:schemeClr val="tx1"/>
                </a:solidFill>
                <a:effectLst/>
                <a:latin typeface="Söhne"/>
              </a:rPr>
              <a:t>: Earns revenue through transaction fees charged to merchants for using the platform.</a:t>
            </a:r>
          </a:p>
          <a:p>
            <a:pPr algn="just">
              <a:buFont typeface="Arial" panose="020B0604020202020204" pitchFamily="34" charset="0"/>
              <a:buChar char="•"/>
            </a:pPr>
            <a:r>
              <a:rPr lang="en-US" b="1" i="0" dirty="0">
                <a:solidFill>
                  <a:schemeClr val="tx1"/>
                </a:solidFill>
                <a:effectLst/>
                <a:latin typeface="Söhne"/>
              </a:rPr>
              <a:t>Merchant Services</a:t>
            </a:r>
            <a:r>
              <a:rPr lang="en-US" b="0" i="0" dirty="0">
                <a:solidFill>
                  <a:schemeClr val="tx1"/>
                </a:solidFill>
                <a:effectLst/>
                <a:latin typeface="Söhne"/>
              </a:rPr>
              <a:t>: Charges merchants for using PhonePe's payment gateway for online transactions.</a:t>
            </a:r>
          </a:p>
          <a:p>
            <a:pPr algn="just">
              <a:buFont typeface="Arial" panose="020B0604020202020204" pitchFamily="34" charset="0"/>
              <a:buChar char="•"/>
            </a:pPr>
            <a:r>
              <a:rPr lang="en-US" b="1" i="0" dirty="0">
                <a:solidFill>
                  <a:schemeClr val="tx1"/>
                </a:solidFill>
                <a:effectLst/>
                <a:latin typeface="Söhne"/>
              </a:rPr>
              <a:t>UPI Transactions</a:t>
            </a:r>
            <a:r>
              <a:rPr lang="en-US" b="0" i="0" dirty="0">
                <a:solidFill>
                  <a:schemeClr val="tx1"/>
                </a:solidFill>
                <a:effectLst/>
                <a:latin typeface="Söhne"/>
              </a:rPr>
              <a:t>: Generates revenue from UPI transactions, especially peer-to-peer transfers.</a:t>
            </a:r>
          </a:p>
          <a:p>
            <a:pPr algn="just">
              <a:buFont typeface="Arial" panose="020B0604020202020204" pitchFamily="34" charset="0"/>
              <a:buChar char="•"/>
            </a:pPr>
            <a:r>
              <a:rPr lang="en-US" b="1" i="0" dirty="0">
                <a:solidFill>
                  <a:schemeClr val="tx1"/>
                </a:solidFill>
                <a:effectLst/>
                <a:latin typeface="Söhne"/>
              </a:rPr>
              <a:t>Bill Payments</a:t>
            </a:r>
            <a:r>
              <a:rPr lang="en-US" b="0" i="0" dirty="0">
                <a:solidFill>
                  <a:schemeClr val="tx1"/>
                </a:solidFill>
                <a:effectLst/>
                <a:latin typeface="Söhne"/>
              </a:rPr>
              <a:t>: Charges convenience fees for utility bill payments made through the app.</a:t>
            </a:r>
          </a:p>
          <a:p>
            <a:pPr algn="just">
              <a:buFont typeface="Arial" panose="020B0604020202020204" pitchFamily="34" charset="0"/>
              <a:buChar char="•"/>
            </a:pPr>
            <a:r>
              <a:rPr lang="en-US" b="1" i="0" dirty="0">
                <a:solidFill>
                  <a:schemeClr val="tx1"/>
                </a:solidFill>
                <a:effectLst/>
                <a:latin typeface="Söhne"/>
              </a:rPr>
              <a:t>Cashback Partnerships</a:t>
            </a:r>
            <a:r>
              <a:rPr lang="en-US" b="0" i="0" dirty="0">
                <a:solidFill>
                  <a:schemeClr val="tx1"/>
                </a:solidFill>
                <a:effectLst/>
                <a:latin typeface="Söhne"/>
              </a:rPr>
              <a:t>: Collaborates with businesses for cashback offers, earning commission on transactions.</a:t>
            </a:r>
          </a:p>
          <a:p>
            <a:pPr algn="just">
              <a:buFont typeface="Arial" panose="020B0604020202020204" pitchFamily="34" charset="0"/>
              <a:buChar char="•"/>
            </a:pPr>
            <a:r>
              <a:rPr lang="en-US" b="1" i="0" dirty="0">
                <a:solidFill>
                  <a:schemeClr val="tx1"/>
                </a:solidFill>
                <a:effectLst/>
                <a:latin typeface="Söhne"/>
              </a:rPr>
              <a:t>Financial Services</a:t>
            </a:r>
            <a:r>
              <a:rPr lang="en-US" b="0" i="0" dirty="0">
                <a:solidFill>
                  <a:schemeClr val="tx1"/>
                </a:solidFill>
                <a:effectLst/>
                <a:latin typeface="Söhne"/>
              </a:rPr>
              <a:t>: Offers financial products like insurance and mutual funds, earning commissions.</a:t>
            </a:r>
          </a:p>
          <a:p>
            <a:pPr algn="just">
              <a:buFont typeface="Arial" panose="020B0604020202020204" pitchFamily="34" charset="0"/>
              <a:buChar char="•"/>
            </a:pPr>
            <a:r>
              <a:rPr lang="en-US" b="1" i="0" dirty="0">
                <a:solidFill>
                  <a:schemeClr val="tx1"/>
                </a:solidFill>
                <a:effectLst/>
                <a:latin typeface="Söhne"/>
              </a:rPr>
              <a:t>UPI AutoPay</a:t>
            </a:r>
            <a:r>
              <a:rPr lang="en-US" b="0" i="0" dirty="0">
                <a:solidFill>
                  <a:schemeClr val="tx1"/>
                </a:solidFill>
                <a:effectLst/>
                <a:latin typeface="Söhne"/>
              </a:rPr>
              <a:t>: Charges convenience fees for automatic bill payments through UPI AutoPay.</a:t>
            </a:r>
          </a:p>
          <a:p>
            <a:pPr algn="just">
              <a:buFont typeface="Arial" panose="020B0604020202020204" pitchFamily="34" charset="0"/>
              <a:buChar char="•"/>
            </a:pPr>
            <a:r>
              <a:rPr lang="en-US" b="1" i="0" dirty="0">
                <a:solidFill>
                  <a:schemeClr val="tx1"/>
                </a:solidFill>
                <a:effectLst/>
                <a:latin typeface="Söhne"/>
              </a:rPr>
              <a:t>Cross-Selling</a:t>
            </a:r>
            <a:r>
              <a:rPr lang="en-US" b="0" i="0" dirty="0">
                <a:solidFill>
                  <a:schemeClr val="tx1"/>
                </a:solidFill>
                <a:effectLst/>
                <a:latin typeface="Söhne"/>
              </a:rPr>
              <a:t>: Earns from promoting partner offers and products within the app.</a:t>
            </a:r>
          </a:p>
          <a:p>
            <a:pPr algn="just">
              <a:buFont typeface="Arial" panose="020B0604020202020204" pitchFamily="34" charset="0"/>
              <a:buChar char="•"/>
            </a:pPr>
            <a:r>
              <a:rPr lang="en-US" b="1" i="0" dirty="0">
                <a:solidFill>
                  <a:schemeClr val="tx1"/>
                </a:solidFill>
                <a:effectLst/>
                <a:latin typeface="Söhne"/>
              </a:rPr>
              <a:t>Advertising</a:t>
            </a:r>
            <a:r>
              <a:rPr lang="en-US" b="0" i="0" dirty="0">
                <a:solidFill>
                  <a:schemeClr val="tx1"/>
                </a:solidFill>
                <a:effectLst/>
                <a:latin typeface="Söhne"/>
              </a:rPr>
              <a:t>: Generates revenue by allowing targeted ads on the platform.</a:t>
            </a:r>
          </a:p>
          <a:p>
            <a:pPr algn="just"/>
            <a:endParaRPr lang="en-IN" dirty="0">
              <a:solidFill>
                <a:schemeClr val="tx1"/>
              </a:solidFill>
            </a:endParaRPr>
          </a:p>
        </p:txBody>
      </p:sp>
    </p:spTree>
    <p:extLst>
      <p:ext uri="{BB962C8B-B14F-4D97-AF65-F5344CB8AC3E}">
        <p14:creationId xmlns:p14="http://schemas.microsoft.com/office/powerpoint/2010/main" val="139832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DB5DC3-17E6-FF1B-F9BA-28883BB9CE60}"/>
              </a:ext>
            </a:extLst>
          </p:cNvPr>
          <p:cNvSpPr/>
          <p:nvPr/>
        </p:nvSpPr>
        <p:spPr>
          <a:xfrm>
            <a:off x="-22355" y="0"/>
            <a:ext cx="2514600"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purple circle with a letter in it&#10;&#10;Description automatically generated">
            <a:extLst>
              <a:ext uri="{FF2B5EF4-FFF2-40B4-BE49-F238E27FC236}">
                <a16:creationId xmlns:a16="http://schemas.microsoft.com/office/drawing/2014/main" id="{27017D4C-87EC-D48A-9EFD-D78A03518502}"/>
              </a:ext>
            </a:extLst>
          </p:cNvPr>
          <p:cNvPicPr>
            <a:picLocks noChangeAspect="1"/>
          </p:cNvPicPr>
          <p:nvPr/>
        </p:nvPicPr>
        <p:blipFill rotWithShape="1">
          <a:blip r:embed="rId2">
            <a:extLst>
              <a:ext uri="{28A0092B-C50C-407E-A947-70E740481C1C}">
                <a14:useLocalDpi xmlns:a14="http://schemas.microsoft.com/office/drawing/2010/main" val="0"/>
              </a:ext>
            </a:extLst>
          </a:blip>
          <a:srcRect l="24583" t="23332" r="25000" b="23195"/>
          <a:stretch/>
        </p:blipFill>
        <p:spPr>
          <a:xfrm>
            <a:off x="10957054" y="0"/>
            <a:ext cx="1167493" cy="1238250"/>
          </a:xfrm>
          <a:prstGeom prst="rect">
            <a:avLst/>
          </a:prstGeom>
        </p:spPr>
      </p:pic>
      <p:sp>
        <p:nvSpPr>
          <p:cNvPr id="7" name="Title 6">
            <a:extLst>
              <a:ext uri="{FF2B5EF4-FFF2-40B4-BE49-F238E27FC236}">
                <a16:creationId xmlns:a16="http://schemas.microsoft.com/office/drawing/2014/main" id="{9EFDF6C9-B33D-3F18-7A06-4BE97D4CC5D8}"/>
              </a:ext>
            </a:extLst>
          </p:cNvPr>
          <p:cNvSpPr>
            <a:spLocks noGrp="1"/>
          </p:cNvSpPr>
          <p:nvPr>
            <p:ph type="title"/>
          </p:nvPr>
        </p:nvSpPr>
        <p:spPr>
          <a:xfrm>
            <a:off x="2657475" y="111125"/>
            <a:ext cx="5492750" cy="657225"/>
          </a:xfrm>
        </p:spPr>
        <p:txBody>
          <a:bodyPr>
            <a:normAutofit fontScale="90000"/>
          </a:bodyPr>
          <a:lstStyle/>
          <a:p>
            <a:r>
              <a:rPr lang="en-IN" sz="4400" dirty="0">
                <a:latin typeface="Aptos Display" panose="020B0004020202020204" pitchFamily="34" charset="0"/>
              </a:rPr>
              <a:t>6. Key Resources:</a:t>
            </a:r>
          </a:p>
        </p:txBody>
      </p:sp>
      <p:sp>
        <p:nvSpPr>
          <p:cNvPr id="8" name="Text Placeholder 7">
            <a:extLst>
              <a:ext uri="{FF2B5EF4-FFF2-40B4-BE49-F238E27FC236}">
                <a16:creationId xmlns:a16="http://schemas.microsoft.com/office/drawing/2014/main" id="{E08FA39B-D5E5-EF07-18B8-292461E14C63}"/>
              </a:ext>
            </a:extLst>
          </p:cNvPr>
          <p:cNvSpPr>
            <a:spLocks noGrp="1"/>
          </p:cNvSpPr>
          <p:nvPr>
            <p:ph type="body" idx="1"/>
          </p:nvPr>
        </p:nvSpPr>
        <p:spPr>
          <a:xfrm>
            <a:off x="2657475" y="1057274"/>
            <a:ext cx="8299580" cy="5553075"/>
          </a:xfrm>
        </p:spPr>
        <p:txBody>
          <a:bodyPr>
            <a:normAutofit fontScale="92500" lnSpcReduction="10000"/>
          </a:bodyPr>
          <a:lstStyle/>
          <a:p>
            <a:pPr algn="just">
              <a:buFont typeface="Arial" panose="020B0604020202020204" pitchFamily="34" charset="0"/>
              <a:buChar char="•"/>
            </a:pPr>
            <a:r>
              <a:rPr lang="en-US" b="1" i="0" dirty="0">
                <a:solidFill>
                  <a:schemeClr val="tx1"/>
                </a:solidFill>
                <a:effectLst/>
                <a:latin typeface="Söhne"/>
              </a:rPr>
              <a:t>Technology Infrastructure</a:t>
            </a:r>
            <a:r>
              <a:rPr lang="en-US" b="0" i="0" dirty="0">
                <a:solidFill>
                  <a:schemeClr val="tx1"/>
                </a:solidFill>
                <a:effectLst/>
                <a:latin typeface="Söhne"/>
              </a:rPr>
              <a:t>: Advanced IT systems and servers to ensure smooth app functionality.</a:t>
            </a:r>
          </a:p>
          <a:p>
            <a:pPr algn="just">
              <a:buFont typeface="Arial" panose="020B0604020202020204" pitchFamily="34" charset="0"/>
              <a:buChar char="•"/>
            </a:pPr>
            <a:r>
              <a:rPr lang="en-US" b="1" i="0" dirty="0">
                <a:solidFill>
                  <a:schemeClr val="tx1"/>
                </a:solidFill>
                <a:effectLst/>
                <a:latin typeface="Söhne"/>
              </a:rPr>
              <a:t>Talent Pool</a:t>
            </a:r>
            <a:r>
              <a:rPr lang="en-US" b="0" i="0" dirty="0">
                <a:solidFill>
                  <a:schemeClr val="tx1"/>
                </a:solidFill>
                <a:effectLst/>
                <a:latin typeface="Söhne"/>
              </a:rPr>
              <a:t>: Skilled developers, designers, and experts driving innovation and improvements.</a:t>
            </a:r>
          </a:p>
          <a:p>
            <a:pPr algn="just">
              <a:buFont typeface="Arial" panose="020B0604020202020204" pitchFamily="34" charset="0"/>
              <a:buChar char="•"/>
            </a:pPr>
            <a:r>
              <a:rPr lang="en-US" b="1" i="0" dirty="0">
                <a:solidFill>
                  <a:schemeClr val="tx1"/>
                </a:solidFill>
                <a:effectLst/>
                <a:latin typeface="Söhne"/>
              </a:rPr>
              <a:t>Partnerships</a:t>
            </a:r>
            <a:r>
              <a:rPr lang="en-US" b="0" i="0" dirty="0">
                <a:solidFill>
                  <a:schemeClr val="tx1"/>
                </a:solidFill>
                <a:effectLst/>
                <a:latin typeface="Söhne"/>
              </a:rPr>
              <a:t>: Collaborations with banks, merchants, and service providers for seamless integration.</a:t>
            </a:r>
          </a:p>
          <a:p>
            <a:pPr algn="just">
              <a:buFont typeface="Arial" panose="020B0604020202020204" pitchFamily="34" charset="0"/>
              <a:buChar char="•"/>
            </a:pPr>
            <a:r>
              <a:rPr lang="en-US" b="1" i="0" dirty="0">
                <a:solidFill>
                  <a:schemeClr val="tx1"/>
                </a:solidFill>
                <a:effectLst/>
                <a:latin typeface="Söhne"/>
              </a:rPr>
              <a:t>User Base</a:t>
            </a:r>
            <a:r>
              <a:rPr lang="en-US" b="0" i="0" dirty="0">
                <a:solidFill>
                  <a:schemeClr val="tx1"/>
                </a:solidFill>
                <a:effectLst/>
                <a:latin typeface="Söhne"/>
              </a:rPr>
              <a:t>: A large and diverse user base contributing to the platform's growth.</a:t>
            </a:r>
          </a:p>
          <a:p>
            <a:pPr algn="just">
              <a:buFont typeface="Arial" panose="020B0604020202020204" pitchFamily="34" charset="0"/>
              <a:buChar char="•"/>
            </a:pPr>
            <a:r>
              <a:rPr lang="en-US" b="1" i="0" dirty="0">
                <a:solidFill>
                  <a:schemeClr val="tx1"/>
                </a:solidFill>
                <a:effectLst/>
                <a:latin typeface="Söhne"/>
              </a:rPr>
              <a:t>Branding and Reputation</a:t>
            </a:r>
            <a:r>
              <a:rPr lang="en-US" b="0" i="0" dirty="0">
                <a:solidFill>
                  <a:schemeClr val="tx1"/>
                </a:solidFill>
                <a:effectLst/>
                <a:latin typeface="Söhne"/>
              </a:rPr>
              <a:t>: Strong brand identity and positive customer perception.</a:t>
            </a:r>
          </a:p>
          <a:p>
            <a:pPr algn="just">
              <a:buFont typeface="Arial" panose="020B0604020202020204" pitchFamily="34" charset="0"/>
              <a:buChar char="•"/>
            </a:pPr>
            <a:r>
              <a:rPr lang="en-US" b="1" i="0" dirty="0">
                <a:solidFill>
                  <a:schemeClr val="tx1"/>
                </a:solidFill>
                <a:effectLst/>
                <a:latin typeface="Söhne"/>
              </a:rPr>
              <a:t>Financial Resources</a:t>
            </a:r>
            <a:r>
              <a:rPr lang="en-US" b="0" i="0" dirty="0">
                <a:solidFill>
                  <a:schemeClr val="tx1"/>
                </a:solidFill>
                <a:effectLst/>
                <a:latin typeface="Söhne"/>
              </a:rPr>
              <a:t>: Capital investments for development, marketing, and expansion.</a:t>
            </a:r>
          </a:p>
          <a:p>
            <a:pPr algn="just">
              <a:buFont typeface="Arial" panose="020B0604020202020204" pitchFamily="34" charset="0"/>
              <a:buChar char="•"/>
            </a:pPr>
            <a:r>
              <a:rPr lang="en-US" b="1" i="0" dirty="0">
                <a:solidFill>
                  <a:schemeClr val="tx1"/>
                </a:solidFill>
                <a:effectLst/>
                <a:latin typeface="Söhne"/>
              </a:rPr>
              <a:t>Data Centers</a:t>
            </a:r>
            <a:r>
              <a:rPr lang="en-US" b="0" i="0" dirty="0">
                <a:solidFill>
                  <a:schemeClr val="tx1"/>
                </a:solidFill>
                <a:effectLst/>
                <a:latin typeface="Söhne"/>
              </a:rPr>
              <a:t>: Secure and reliable data centers to safeguard user information.</a:t>
            </a:r>
          </a:p>
          <a:p>
            <a:pPr algn="just">
              <a:buFont typeface="Arial" panose="020B0604020202020204" pitchFamily="34" charset="0"/>
              <a:buChar char="•"/>
            </a:pPr>
            <a:r>
              <a:rPr lang="en-US" b="1" i="0" dirty="0">
                <a:solidFill>
                  <a:schemeClr val="tx1"/>
                </a:solidFill>
                <a:effectLst/>
                <a:latin typeface="Söhne"/>
              </a:rPr>
              <a:t>APIs and Integrations</a:t>
            </a:r>
            <a:r>
              <a:rPr lang="en-US" b="0" i="0" dirty="0">
                <a:solidFill>
                  <a:schemeClr val="tx1"/>
                </a:solidFill>
                <a:effectLst/>
                <a:latin typeface="Söhne"/>
              </a:rPr>
              <a:t>: Integration with third-party services to enhance functionality.</a:t>
            </a:r>
          </a:p>
          <a:p>
            <a:pPr algn="just"/>
            <a:endParaRPr lang="en-IN" dirty="0">
              <a:solidFill>
                <a:schemeClr val="tx1"/>
              </a:solidFill>
            </a:endParaRPr>
          </a:p>
        </p:txBody>
      </p:sp>
    </p:spTree>
    <p:extLst>
      <p:ext uri="{BB962C8B-B14F-4D97-AF65-F5344CB8AC3E}">
        <p14:creationId xmlns:p14="http://schemas.microsoft.com/office/powerpoint/2010/main" val="480963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1466</Words>
  <Application>Microsoft Office PowerPoint</Application>
  <PresentationFormat>Widescreen</PresentationFormat>
  <Paragraphs>177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 Black</vt:lpstr>
      <vt:lpstr>Aptos Display</vt:lpstr>
      <vt:lpstr>Aptos ExtraBold</vt:lpstr>
      <vt:lpstr>Arial</vt:lpstr>
      <vt:lpstr>Calibri</vt:lpstr>
      <vt:lpstr>Calibri Light</vt:lpstr>
      <vt:lpstr>Söhne</vt:lpstr>
      <vt:lpstr>Office Theme</vt:lpstr>
      <vt:lpstr>Business Model Canvas: PhonePe </vt:lpstr>
      <vt:lpstr>The 9 primary building blocks for our model:</vt:lpstr>
      <vt:lpstr>PowerPoint Presentation</vt:lpstr>
      <vt:lpstr>1. Customer Segments:</vt:lpstr>
      <vt:lpstr>2. Value Proposition:</vt:lpstr>
      <vt:lpstr>3. Channels:</vt:lpstr>
      <vt:lpstr>4. Customer Relationship:</vt:lpstr>
      <vt:lpstr>5. Revenue Streams:</vt:lpstr>
      <vt:lpstr>6. Key Resources:</vt:lpstr>
      <vt:lpstr>7. Key Activities:</vt:lpstr>
      <vt:lpstr>8. Key Partners:</vt:lpstr>
      <vt:lpstr>9. Cost: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 Canvas: PhonePe</dc:title>
  <dc:creator>Shikhar Srivas</dc:creator>
  <cp:lastModifiedBy>Nilesh Kumar</cp:lastModifiedBy>
  <cp:revision>9</cp:revision>
  <dcterms:created xsi:type="dcterms:W3CDTF">2023-08-16T20:01:50Z</dcterms:created>
  <dcterms:modified xsi:type="dcterms:W3CDTF">2024-08-25T10:37:23Z</dcterms:modified>
</cp:coreProperties>
</file>