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7" r:id="rId14"/>
    <p:sldId id="278" r:id="rId15"/>
    <p:sldId id="269" r:id="rId16"/>
    <p:sldId id="270" r:id="rId17"/>
    <p:sldId id="272" r:id="rId18"/>
    <p:sldId id="273" r:id="rId19"/>
    <p:sldId id="274" r:id="rId20"/>
    <p:sldId id="275" r:id="rId21"/>
    <p:sldId id="276" r:id="rId22"/>
    <p:sldId id="27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516" autoAdjust="0"/>
  </p:normalViewPr>
  <p:slideViewPr>
    <p:cSldViewPr>
      <p:cViewPr varScale="1">
        <p:scale>
          <a:sx n="88" d="100"/>
          <a:sy n="88" d="100"/>
        </p:scale>
        <p:origin x="-1282"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12/7/2020</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B6F15528-21DE-4FAA-801E-634DDDAF4B2B}" type="slidenum">
              <a:rPr lang="en-US" smtClean="0"/>
              <a:pPr/>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D8BD707-D9CF-40AE-B4C6-C98DA3205C09}" type="datetimeFigureOut">
              <a:rPr lang="en-US" smtClean="0"/>
              <a:pPr/>
              <a:t>12/7/2020</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B6F15528-21DE-4FAA-801E-634DDDAF4B2B}" type="slidenum">
              <a:rPr lang="en-US" smtClean="0"/>
              <a:pPr/>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95344"/>
            <a:ext cx="89916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dirty="0">
              <a:solidFill>
                <a:srgbClr val="0070C0"/>
              </a:solidFill>
            </a:endParaRPr>
          </a:p>
        </p:txBody>
      </p:sp>
      <p:sp>
        <p:nvSpPr>
          <p:cNvPr id="3" name="Rectangle 2"/>
          <p:cNvSpPr/>
          <p:nvPr/>
        </p:nvSpPr>
        <p:spPr>
          <a:xfrm>
            <a:off x="533400" y="1998279"/>
            <a:ext cx="2971800" cy="1569660"/>
          </a:xfrm>
          <a:prstGeom prst="rect">
            <a:avLst/>
          </a:prstGeom>
          <a:noFill/>
        </p:spPr>
        <p:txBody>
          <a:bodyPr wrap="square" lIns="91440" tIns="45720" rIns="91440" bIns="45720">
            <a:spAutoFit/>
          </a:bodyPr>
          <a:lstStyle/>
          <a:p>
            <a:r>
              <a:rPr lang="en-US" sz="3200" b="1" cap="none" spc="0" dirty="0" smtClean="0">
                <a:ln w="1905"/>
                <a:solidFill>
                  <a:srgbClr val="002060"/>
                </a:solidFill>
                <a:effectLst>
                  <a:innerShdw blurRad="69850" dist="43180" dir="5400000">
                    <a:srgbClr val="000000">
                      <a:alpha val="65000"/>
                    </a:srgbClr>
                  </a:innerShdw>
                </a:effectLst>
              </a:rPr>
              <a:t>Stack overflow </a:t>
            </a:r>
          </a:p>
          <a:p>
            <a:r>
              <a:rPr lang="en-US" sz="3200" b="1" cap="none" spc="0" dirty="0" smtClean="0">
                <a:ln w="1905"/>
                <a:solidFill>
                  <a:srgbClr val="002060"/>
                </a:solidFill>
                <a:effectLst>
                  <a:innerShdw blurRad="69850" dist="43180" dir="5400000">
                    <a:srgbClr val="000000">
                      <a:alpha val="65000"/>
                    </a:srgbClr>
                  </a:innerShdw>
                </a:effectLst>
              </a:rPr>
              <a:t>tag predictio</a:t>
            </a:r>
            <a:r>
              <a:rPr lang="en-US" sz="3200" b="1" dirty="0" smtClean="0">
                <a:ln w="1905"/>
                <a:solidFill>
                  <a:srgbClr val="002060"/>
                </a:solidFill>
                <a:effectLst>
                  <a:innerShdw blurRad="69850" dist="43180" dir="5400000">
                    <a:srgbClr val="000000">
                      <a:alpha val="65000"/>
                    </a:srgbClr>
                  </a:innerShdw>
                </a:effectLst>
              </a:rPr>
              <a:t>n</a:t>
            </a:r>
            <a:endParaRPr lang="en-US" sz="3200" b="1" cap="none" spc="0" dirty="0">
              <a:ln w="1905"/>
              <a:solidFill>
                <a:srgbClr val="002060"/>
              </a:solidFill>
              <a:effectLst>
                <a:innerShdw blurRad="69850" dist="43180" dir="5400000">
                  <a:srgbClr val="000000">
                    <a:alpha val="65000"/>
                  </a:srgbClr>
                </a:innerShdw>
              </a:effectLst>
            </a:endParaRPr>
          </a:p>
        </p:txBody>
      </p:sp>
      <p:sp>
        <p:nvSpPr>
          <p:cNvPr id="5" name="TextBox 4"/>
          <p:cNvSpPr txBox="1"/>
          <p:nvPr/>
        </p:nvSpPr>
        <p:spPr>
          <a:xfrm>
            <a:off x="5334000" y="5088219"/>
            <a:ext cx="3200400" cy="923330"/>
          </a:xfrm>
          <a:prstGeom prst="rect">
            <a:avLst/>
          </a:prstGeom>
          <a:noFill/>
        </p:spPr>
        <p:txBody>
          <a:bodyPr wrap="square" rtlCol="0">
            <a:spAutoFit/>
          </a:bodyPr>
          <a:lstStyle/>
          <a:p>
            <a:r>
              <a:rPr lang="en-IN" dirty="0" err="1" smtClean="0">
                <a:solidFill>
                  <a:schemeClr val="bg1"/>
                </a:solidFill>
              </a:rPr>
              <a:t>Shivam</a:t>
            </a:r>
            <a:r>
              <a:rPr lang="en-IN" dirty="0" smtClean="0">
                <a:solidFill>
                  <a:schemeClr val="bg1"/>
                </a:solidFill>
              </a:rPr>
              <a:t> </a:t>
            </a:r>
            <a:r>
              <a:rPr lang="en-IN" dirty="0">
                <a:solidFill>
                  <a:schemeClr val="bg1"/>
                </a:solidFill>
              </a:rPr>
              <a:t>Dixit - </a:t>
            </a:r>
            <a:r>
              <a:rPr lang="en-IN" dirty="0" smtClean="0">
                <a:solidFill>
                  <a:schemeClr val="bg1"/>
                </a:solidFill>
              </a:rPr>
              <a:t>193050012 </a:t>
            </a:r>
            <a:endParaRPr lang="en-IN" dirty="0">
              <a:solidFill>
                <a:schemeClr val="bg1"/>
              </a:solidFill>
            </a:endParaRPr>
          </a:p>
          <a:p>
            <a:r>
              <a:rPr lang="en-IN" dirty="0" smtClean="0">
                <a:solidFill>
                  <a:schemeClr val="bg1"/>
                </a:solidFill>
              </a:rPr>
              <a:t>Nilesh </a:t>
            </a:r>
            <a:r>
              <a:rPr lang="en-IN" dirty="0">
                <a:solidFill>
                  <a:schemeClr val="bg1"/>
                </a:solidFill>
              </a:rPr>
              <a:t>Tanwar - 203050060 </a:t>
            </a:r>
          </a:p>
          <a:p>
            <a:r>
              <a:rPr lang="en-IN" dirty="0" err="1" smtClean="0">
                <a:solidFill>
                  <a:schemeClr val="bg1"/>
                </a:solidFill>
              </a:rPr>
              <a:t>Ankit</a:t>
            </a:r>
            <a:r>
              <a:rPr lang="en-IN" dirty="0" smtClean="0">
                <a:solidFill>
                  <a:schemeClr val="bg1"/>
                </a:solidFill>
              </a:rPr>
              <a:t> </a:t>
            </a:r>
            <a:r>
              <a:rPr lang="en-IN" dirty="0">
                <a:solidFill>
                  <a:schemeClr val="bg1"/>
                </a:solidFill>
              </a:rPr>
              <a:t>Kumar - </a:t>
            </a:r>
            <a:r>
              <a:rPr lang="en-IN" dirty="0" smtClean="0">
                <a:solidFill>
                  <a:schemeClr val="bg1"/>
                </a:solidFill>
              </a:rPr>
              <a:t>203050109</a:t>
            </a:r>
            <a:endParaRPr lang="en-IN" dirty="0">
              <a:solidFill>
                <a:schemeClr val="bg1"/>
              </a:solidFill>
            </a:endParaRPr>
          </a:p>
        </p:txBody>
      </p:sp>
      <p:sp>
        <p:nvSpPr>
          <p:cNvPr id="7" name="TextBox 6"/>
          <p:cNvSpPr txBox="1"/>
          <p:nvPr/>
        </p:nvSpPr>
        <p:spPr>
          <a:xfrm>
            <a:off x="8398447" y="1444752"/>
            <a:ext cx="381000" cy="253916"/>
          </a:xfrm>
          <a:prstGeom prst="rect">
            <a:avLst/>
          </a:prstGeom>
          <a:noFill/>
        </p:spPr>
        <p:txBody>
          <a:bodyPr wrap="square" rtlCol="0">
            <a:spAutoFit/>
          </a:bodyPr>
          <a:lstStyle/>
          <a:p>
            <a:r>
              <a:rPr lang="en-IN" sz="1050" dirty="0" smtClean="0"/>
              <a:t>[1]</a:t>
            </a:r>
            <a:endParaRPr lang="en-IN" sz="1050" dirty="0"/>
          </a:p>
        </p:txBody>
      </p:sp>
      <p:sp>
        <p:nvSpPr>
          <p:cNvPr id="8" name="TextBox 7"/>
          <p:cNvSpPr txBox="1"/>
          <p:nvPr/>
        </p:nvSpPr>
        <p:spPr>
          <a:xfrm>
            <a:off x="8343900" y="31343"/>
            <a:ext cx="381000" cy="253916"/>
          </a:xfrm>
          <a:prstGeom prst="rect">
            <a:avLst/>
          </a:prstGeom>
          <a:noFill/>
        </p:spPr>
        <p:txBody>
          <a:bodyPr wrap="square" rtlCol="0">
            <a:spAutoFit/>
          </a:bodyPr>
          <a:lstStyle/>
          <a:p>
            <a:r>
              <a:rPr lang="en-IN" sz="1050" dirty="0" smtClean="0"/>
              <a:t>[2]</a:t>
            </a:r>
            <a:endParaRPr lang="en-IN" sz="1050" dirty="0"/>
          </a:p>
        </p:txBody>
      </p:sp>
      <p:sp>
        <p:nvSpPr>
          <p:cNvPr id="9" name="TextBox 8"/>
          <p:cNvSpPr txBox="1"/>
          <p:nvPr/>
        </p:nvSpPr>
        <p:spPr>
          <a:xfrm>
            <a:off x="457200" y="5757777"/>
            <a:ext cx="2971800" cy="369332"/>
          </a:xfrm>
          <a:prstGeom prst="rect">
            <a:avLst/>
          </a:prstGeom>
          <a:noFill/>
        </p:spPr>
        <p:txBody>
          <a:bodyPr wrap="square" rtlCol="0">
            <a:spAutoFit/>
          </a:bodyPr>
          <a:lstStyle/>
          <a:p>
            <a:r>
              <a:rPr lang="en-IN" dirty="0" smtClean="0">
                <a:solidFill>
                  <a:schemeClr val="bg1"/>
                </a:solidFill>
              </a:rPr>
              <a:t>Team name : COT</a:t>
            </a:r>
            <a:endParaRPr lang="en-IN" dirty="0">
              <a:solidFill>
                <a:schemeClr val="bg1"/>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64722" y="1828800"/>
            <a:ext cx="4481957" cy="2641644"/>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7100" y="31343"/>
            <a:ext cx="1447800" cy="1447800"/>
          </a:xfrm>
          <a:prstGeom prst="rect">
            <a:avLst/>
          </a:prstGeom>
        </p:spPr>
      </p:pic>
      <p:sp>
        <p:nvSpPr>
          <p:cNvPr id="12" name="TextBox 11"/>
          <p:cNvSpPr txBox="1"/>
          <p:nvPr/>
        </p:nvSpPr>
        <p:spPr>
          <a:xfrm>
            <a:off x="457200" y="4110821"/>
            <a:ext cx="2971800" cy="369332"/>
          </a:xfrm>
          <a:prstGeom prst="rect">
            <a:avLst/>
          </a:prstGeom>
          <a:noFill/>
        </p:spPr>
        <p:txBody>
          <a:bodyPr wrap="square" rtlCol="0">
            <a:spAutoFit/>
          </a:bodyPr>
          <a:lstStyle/>
          <a:p>
            <a:r>
              <a:rPr lang="en-IN" dirty="0" smtClean="0">
                <a:solidFill>
                  <a:schemeClr val="bg1"/>
                </a:solidFill>
              </a:rPr>
              <a:t>CS-725 Project work</a:t>
            </a:r>
            <a:endParaRPr lang="en-IN" dirty="0">
              <a:solidFill>
                <a:schemeClr val="bg1"/>
              </a:solidFill>
            </a:endParaRPr>
          </a:p>
        </p:txBody>
      </p:sp>
    </p:spTree>
    <p:extLst>
      <p:ext uri="{BB962C8B-B14F-4D97-AF65-F5344CB8AC3E}">
        <p14:creationId xmlns:p14="http://schemas.microsoft.com/office/powerpoint/2010/main" val="15263740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8830" y="1143000"/>
            <a:ext cx="8001000" cy="4651979"/>
          </a:xfrm>
          <a:prstGeom prst="rect">
            <a:avLst/>
          </a:prstGeom>
        </p:spPr>
        <p:txBody>
          <a:bodyPr wrap="square">
            <a:spAutoFit/>
          </a:bodyPr>
          <a:lstStyle/>
          <a:p>
            <a:pPr fontAlgn="base">
              <a:lnSpc>
                <a:spcPct val="150000"/>
              </a:lnSpc>
            </a:pPr>
            <a:r>
              <a:rPr lang="en-IN" sz="2000" dirty="0" smtClean="0"/>
              <a:t>Approach-2 is follows the same path as approach-1 does for data cleaning (except that approac-2 uses </a:t>
            </a:r>
            <a:r>
              <a:rPr lang="en-IN" sz="2000" dirty="0" err="1" smtClean="0"/>
              <a:t>BeautifuleSoup</a:t>
            </a:r>
            <a:r>
              <a:rPr lang="en-IN" sz="2000" dirty="0" smtClean="0"/>
              <a:t> instead of regex) and training the model.</a:t>
            </a:r>
          </a:p>
          <a:p>
            <a:pPr fontAlgn="base">
              <a:lnSpc>
                <a:spcPct val="150000"/>
              </a:lnSpc>
            </a:pPr>
            <a:endParaRPr lang="en-IN" sz="2000" dirty="0" smtClean="0"/>
          </a:p>
          <a:p>
            <a:pPr fontAlgn="base">
              <a:lnSpc>
                <a:spcPct val="150000"/>
              </a:lnSpc>
            </a:pPr>
            <a:endParaRPr lang="en-IN" sz="2000" dirty="0"/>
          </a:p>
          <a:p>
            <a:pPr fontAlgn="base">
              <a:lnSpc>
                <a:spcPct val="150000"/>
              </a:lnSpc>
            </a:pPr>
            <a:r>
              <a:rPr lang="en-IN" sz="2000" dirty="0" smtClean="0"/>
              <a:t>But if we see the data representations and the merging of two .</a:t>
            </a:r>
            <a:r>
              <a:rPr lang="en-IN" sz="2000" dirty="0" err="1" smtClean="0"/>
              <a:t>csv</a:t>
            </a:r>
            <a:r>
              <a:rPr lang="en-IN" sz="2000" dirty="0" smtClean="0"/>
              <a:t> to form a single </a:t>
            </a:r>
            <a:r>
              <a:rPr lang="en-IN" sz="2000" dirty="0" err="1" smtClean="0"/>
              <a:t>dataframe</a:t>
            </a:r>
            <a:r>
              <a:rPr lang="en-IN" sz="2000" dirty="0" smtClean="0"/>
              <a:t> with unique identifier as [Id + Tag</a:t>
            </a:r>
            <a:r>
              <a:rPr lang="en-IN" sz="2000" dirty="0"/>
              <a:t>]</a:t>
            </a:r>
            <a:r>
              <a:rPr lang="en-IN" sz="2000" dirty="0" smtClean="0"/>
              <a:t> instead of just [Id].</a:t>
            </a:r>
          </a:p>
          <a:p>
            <a:pPr fontAlgn="base">
              <a:lnSpc>
                <a:spcPct val="150000"/>
              </a:lnSpc>
            </a:pPr>
            <a:r>
              <a:rPr lang="en-IN" sz="2000" dirty="0" smtClean="0"/>
              <a:t>This change let us go beyond the bounds to map a question to a set of tags to a one to one mapping between the question Id and tag.</a:t>
            </a:r>
          </a:p>
        </p:txBody>
      </p:sp>
      <p:sp>
        <p:nvSpPr>
          <p:cNvPr id="3" name="Rectangle 2"/>
          <p:cNvSpPr/>
          <p:nvPr/>
        </p:nvSpPr>
        <p:spPr>
          <a:xfrm>
            <a:off x="283464" y="381000"/>
            <a:ext cx="8382000" cy="553998"/>
          </a:xfrm>
          <a:prstGeom prst="rect">
            <a:avLst/>
          </a:prstGeom>
          <a:noFill/>
        </p:spPr>
        <p:txBody>
          <a:bodyPr wrap="square" lIns="91440" tIns="45720" rIns="91440" bIns="45720">
            <a:spAutoFit/>
          </a:bodyPr>
          <a:lstStyle/>
          <a:p>
            <a:pPr algn="ctr"/>
            <a:r>
              <a:rPr lang="en-US" sz="3000" b="1" cap="none" spc="0" dirty="0" smtClean="0">
                <a:ln w="1905"/>
                <a:solidFill>
                  <a:srgbClr val="002060"/>
                </a:solidFill>
                <a:effectLst>
                  <a:innerShdw blurRad="69850" dist="43180" dir="5400000">
                    <a:srgbClr val="000000">
                      <a:alpha val="65000"/>
                    </a:srgbClr>
                  </a:innerShdw>
                </a:effectLst>
              </a:rPr>
              <a:t>Differences between the approaches</a:t>
            </a:r>
            <a:endParaRPr lang="en-US" sz="3000" b="1" cap="none" spc="0" dirty="0">
              <a:ln w="1905"/>
              <a:solidFill>
                <a:srgbClr val="002060"/>
              </a:solidFill>
              <a:effectLst>
                <a:innerShdw blurRad="69850" dist="43180" dir="5400000">
                  <a:srgbClr val="000000">
                    <a:alpha val="65000"/>
                  </a:srgbClr>
                </a:innerShdw>
              </a:effectLs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3523" y="2371219"/>
            <a:ext cx="2286000" cy="928688"/>
          </a:xfrm>
          <a:prstGeom prst="rect">
            <a:avLst/>
          </a:prstGeom>
        </p:spPr>
      </p:pic>
      <p:sp>
        <p:nvSpPr>
          <p:cNvPr id="5" name="TextBox 4"/>
          <p:cNvSpPr txBox="1"/>
          <p:nvPr/>
        </p:nvSpPr>
        <p:spPr>
          <a:xfrm>
            <a:off x="7756582" y="2050167"/>
            <a:ext cx="511747" cy="253916"/>
          </a:xfrm>
          <a:prstGeom prst="rect">
            <a:avLst/>
          </a:prstGeom>
          <a:noFill/>
        </p:spPr>
        <p:txBody>
          <a:bodyPr wrap="square" rtlCol="0">
            <a:spAutoFit/>
          </a:bodyPr>
          <a:lstStyle/>
          <a:p>
            <a:r>
              <a:rPr lang="en-IN" sz="1050" dirty="0" smtClean="0"/>
              <a:t>[</a:t>
            </a:r>
            <a:r>
              <a:rPr lang="en-IN" sz="1050" dirty="0"/>
              <a:t>7</a:t>
            </a:r>
            <a:r>
              <a:rPr lang="en-IN" sz="1050" dirty="0" smtClean="0"/>
              <a:t>]</a:t>
            </a:r>
            <a:endParaRPr lang="en-IN" sz="1050" dirty="0"/>
          </a:p>
        </p:txBody>
      </p:sp>
    </p:spTree>
    <p:extLst>
      <p:ext uri="{BB962C8B-B14F-4D97-AF65-F5344CB8AC3E}">
        <p14:creationId xmlns:p14="http://schemas.microsoft.com/office/powerpoint/2010/main" val="123692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2064" y="1143000"/>
            <a:ext cx="8022336" cy="5247590"/>
          </a:xfrm>
          <a:prstGeom prst="rect">
            <a:avLst/>
          </a:prstGeom>
        </p:spPr>
        <p:txBody>
          <a:bodyPr wrap="square">
            <a:spAutoFit/>
          </a:bodyPr>
          <a:lstStyle/>
          <a:p>
            <a:pPr fontAlgn="base"/>
            <a:r>
              <a:rPr lang="en-IN" sz="2000" dirty="0" smtClean="0"/>
              <a:t>We </a:t>
            </a:r>
            <a:r>
              <a:rPr lang="en-IN" sz="2000" dirty="0"/>
              <a:t>have measured </a:t>
            </a:r>
            <a:r>
              <a:rPr lang="en-IN" sz="2000" dirty="0" smtClean="0"/>
              <a:t>the </a:t>
            </a:r>
            <a:r>
              <a:rPr lang="en-IN" sz="2000" dirty="0"/>
              <a:t>accuracy and time of </a:t>
            </a:r>
            <a:r>
              <a:rPr lang="en-IN" sz="2000" dirty="0" smtClean="0"/>
              <a:t>execution (on test set) for each model in each approach and landed on some common grounds : </a:t>
            </a:r>
          </a:p>
          <a:p>
            <a:pPr fontAlgn="base"/>
            <a:endParaRPr lang="en-IN" sz="2000" dirty="0" smtClean="0"/>
          </a:p>
          <a:p>
            <a:pPr marL="285750" indent="-285750" fontAlgn="base">
              <a:spcAft>
                <a:spcPts val="600"/>
              </a:spcAft>
              <a:buFont typeface="Arial" pitchFamily="34" charset="0"/>
              <a:buChar char="•"/>
            </a:pPr>
            <a:r>
              <a:rPr lang="en-IN" sz="2000" dirty="0" smtClean="0"/>
              <a:t>On </a:t>
            </a:r>
            <a:r>
              <a:rPr lang="en-IN" sz="2000" dirty="0"/>
              <a:t>one side where Ridge classifier </a:t>
            </a:r>
            <a:r>
              <a:rPr lang="en-IN" sz="2000" dirty="0" smtClean="0"/>
              <a:t>(82</a:t>
            </a:r>
            <a:r>
              <a:rPr lang="en-IN" sz="2000" dirty="0"/>
              <a:t>% accurate) beats all in terms of accuracy, Naïve Bayes </a:t>
            </a:r>
            <a:r>
              <a:rPr lang="en-IN" sz="2000" dirty="0" smtClean="0"/>
              <a:t>(62% </a:t>
            </a:r>
            <a:r>
              <a:rPr lang="en-IN" sz="2000" dirty="0"/>
              <a:t>accuracy) classifier can be good choice if we instant execution with moderate accuracy. </a:t>
            </a:r>
            <a:endParaRPr lang="en-IN" sz="2000" dirty="0" smtClean="0"/>
          </a:p>
          <a:p>
            <a:pPr marL="285750" indent="-285750" fontAlgn="base">
              <a:spcAft>
                <a:spcPts val="600"/>
              </a:spcAft>
              <a:buFont typeface="Arial" pitchFamily="34" charset="0"/>
              <a:buChar char="•"/>
            </a:pPr>
            <a:r>
              <a:rPr lang="en-IN" sz="2000" dirty="0" smtClean="0"/>
              <a:t>Moreover the </a:t>
            </a:r>
            <a:r>
              <a:rPr lang="en-IN" sz="2000" dirty="0" err="1" smtClean="0"/>
              <a:t>SGDClassifer</a:t>
            </a:r>
            <a:r>
              <a:rPr lang="en-IN" sz="2000" dirty="0" smtClean="0"/>
              <a:t> (Linear SVM- 80% accuracy) approximates the results of Ridge Classifier.</a:t>
            </a:r>
          </a:p>
          <a:p>
            <a:pPr marL="285750" indent="-285750" fontAlgn="base">
              <a:spcAft>
                <a:spcPts val="600"/>
              </a:spcAft>
              <a:buFont typeface="Arial" pitchFamily="34" charset="0"/>
              <a:buChar char="•"/>
            </a:pPr>
            <a:r>
              <a:rPr lang="en-IN" sz="2000" dirty="0" smtClean="0"/>
              <a:t>The assumption of Naïve Bayes did not hit the accuracy of model that bad and showed quick and accurate results.</a:t>
            </a:r>
          </a:p>
          <a:p>
            <a:pPr fontAlgn="base"/>
            <a:endParaRPr lang="en-IN" sz="2000" dirty="0" smtClean="0"/>
          </a:p>
          <a:p>
            <a:pPr fontAlgn="base"/>
            <a:endParaRPr lang="en-IN" sz="2000" dirty="0" smtClean="0"/>
          </a:p>
          <a:p>
            <a:pPr fontAlgn="base"/>
            <a:r>
              <a:rPr lang="en-IN" sz="2000" dirty="0" smtClean="0"/>
              <a:t>But as a final recommendation we would suggest the use of Ridge classifier for tag prediction task due to its high accuracy and highly accurate tag prediction.</a:t>
            </a:r>
          </a:p>
        </p:txBody>
      </p:sp>
      <p:sp>
        <p:nvSpPr>
          <p:cNvPr id="3" name="Rectangle 2"/>
          <p:cNvSpPr/>
          <p:nvPr/>
        </p:nvSpPr>
        <p:spPr>
          <a:xfrm>
            <a:off x="283464" y="381000"/>
            <a:ext cx="8382000" cy="553998"/>
          </a:xfrm>
          <a:prstGeom prst="rect">
            <a:avLst/>
          </a:prstGeom>
          <a:noFill/>
        </p:spPr>
        <p:txBody>
          <a:bodyPr wrap="square" lIns="91440" tIns="45720" rIns="91440" bIns="45720">
            <a:spAutoFit/>
          </a:bodyPr>
          <a:lstStyle/>
          <a:p>
            <a:pPr algn="ctr"/>
            <a:r>
              <a:rPr lang="en-US" sz="3000" b="1" cap="none" spc="0" dirty="0" smtClean="0">
                <a:ln w="1905"/>
                <a:solidFill>
                  <a:srgbClr val="002060"/>
                </a:solidFill>
                <a:effectLst>
                  <a:innerShdw blurRad="69850" dist="43180" dir="5400000">
                    <a:srgbClr val="000000">
                      <a:alpha val="65000"/>
                    </a:srgbClr>
                  </a:innerShdw>
                </a:effectLst>
              </a:rPr>
              <a:t>Accuracy analysis and conclusion</a:t>
            </a:r>
            <a:endParaRPr lang="en-US" sz="3000" b="1" cap="none" spc="0" dirty="0">
              <a:ln w="1905"/>
              <a:solidFill>
                <a:srgbClr val="002060"/>
              </a:soli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4362813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295400"/>
            <a:ext cx="7696200" cy="5324535"/>
          </a:xfrm>
          <a:prstGeom prst="rect">
            <a:avLst/>
          </a:prstGeom>
        </p:spPr>
        <p:txBody>
          <a:bodyPr wrap="square">
            <a:spAutoFit/>
          </a:bodyPr>
          <a:lstStyle/>
          <a:p>
            <a:pPr fontAlgn="base"/>
            <a:r>
              <a:rPr lang="en-IN" sz="2000" dirty="0" smtClean="0"/>
              <a:t>Although </a:t>
            </a:r>
            <a:r>
              <a:rPr lang="en-IN" sz="2000" dirty="0"/>
              <a:t>we have worked out 2 different approaches to classify the data but still there is a huge scope of further exploring the data and coming up with a more accurate </a:t>
            </a:r>
            <a:r>
              <a:rPr lang="en-IN" sz="2000" dirty="0" smtClean="0"/>
              <a:t>model like :</a:t>
            </a:r>
          </a:p>
          <a:p>
            <a:pPr fontAlgn="base"/>
            <a:r>
              <a:rPr lang="en-IN" sz="2000" dirty="0" smtClean="0"/>
              <a:t> </a:t>
            </a:r>
          </a:p>
          <a:p>
            <a:pPr marL="342900" indent="-342900" fontAlgn="base">
              <a:buFont typeface="Arial" pitchFamily="34" charset="0"/>
              <a:buChar char="•"/>
            </a:pPr>
            <a:r>
              <a:rPr lang="en-IN" sz="2000" dirty="0" smtClean="0"/>
              <a:t>The </a:t>
            </a:r>
            <a:r>
              <a:rPr lang="en-IN" sz="2000" dirty="0"/>
              <a:t>Answers.csv file can be used to predict the context of the answer which in turn can predict the tag for that question Id</a:t>
            </a:r>
            <a:r>
              <a:rPr lang="en-IN" sz="2000" dirty="0" smtClean="0"/>
              <a:t>.</a:t>
            </a:r>
          </a:p>
          <a:p>
            <a:pPr marL="342900" indent="-342900" fontAlgn="base">
              <a:buFont typeface="Arial" pitchFamily="34" charset="0"/>
              <a:buChar char="•"/>
            </a:pPr>
            <a:endParaRPr lang="en-IN" sz="2000" dirty="0"/>
          </a:p>
          <a:p>
            <a:pPr marL="342900" indent="-342900" fontAlgn="base">
              <a:buFont typeface="Arial" pitchFamily="34" charset="0"/>
              <a:buChar char="•"/>
            </a:pPr>
            <a:r>
              <a:rPr lang="en-IN" sz="2000" dirty="0"/>
              <a:t> Also the change in popularity of certain tags can be modelled ad this data can also provide a different dimension to the analysis</a:t>
            </a:r>
            <a:r>
              <a:rPr lang="en-IN" sz="2000" dirty="0" smtClean="0"/>
              <a:t>.</a:t>
            </a:r>
          </a:p>
          <a:p>
            <a:pPr marL="342900" indent="-342900" fontAlgn="base">
              <a:buFont typeface="Arial" pitchFamily="34" charset="0"/>
              <a:buChar char="•"/>
            </a:pPr>
            <a:endParaRPr lang="en-IN" sz="2000" dirty="0" smtClean="0"/>
          </a:p>
          <a:p>
            <a:pPr marL="342900" indent="-342900" fontAlgn="base">
              <a:buFont typeface="Arial" pitchFamily="34" charset="0"/>
              <a:buChar char="•"/>
            </a:pPr>
            <a:r>
              <a:rPr lang="en-IN" sz="2000" dirty="0" smtClean="0"/>
              <a:t>We can build a neural network to predict a suitable tag that can implicitly learn some new data patterns that can help to study the prediction procedure in a different domain.</a:t>
            </a:r>
          </a:p>
          <a:p>
            <a:pPr marL="342900" indent="-342900" fontAlgn="base">
              <a:buFont typeface="Arial" pitchFamily="34" charset="0"/>
              <a:buChar char="•"/>
            </a:pPr>
            <a:endParaRPr lang="en-IN" sz="1600" dirty="0" smtClean="0"/>
          </a:p>
          <a:p>
            <a:pPr marL="342900" indent="-342900" fontAlgn="base">
              <a:buFont typeface="Arial" pitchFamily="34" charset="0"/>
              <a:buChar char="•"/>
            </a:pPr>
            <a:endParaRPr lang="en-IN" sz="1600" dirty="0"/>
          </a:p>
          <a:p>
            <a:pPr lvl="7" fontAlgn="base"/>
            <a:r>
              <a:rPr lang="en-IN" sz="2000" dirty="0"/>
              <a:t>	</a:t>
            </a:r>
            <a:r>
              <a:rPr lang="en-IN" sz="2000" dirty="0" smtClean="0"/>
              <a:t>	</a:t>
            </a:r>
            <a:r>
              <a:rPr lang="en-IN" sz="2000" dirty="0"/>
              <a:t>	</a:t>
            </a:r>
            <a:r>
              <a:rPr lang="en-IN" sz="2000" dirty="0" smtClean="0"/>
              <a:t>and lots more…</a:t>
            </a:r>
            <a:endParaRPr lang="en-IN" sz="2000" dirty="0"/>
          </a:p>
        </p:txBody>
      </p:sp>
      <p:sp>
        <p:nvSpPr>
          <p:cNvPr id="3" name="Rectangle 2"/>
          <p:cNvSpPr/>
          <p:nvPr/>
        </p:nvSpPr>
        <p:spPr>
          <a:xfrm>
            <a:off x="283464" y="381000"/>
            <a:ext cx="8382000" cy="553998"/>
          </a:xfrm>
          <a:prstGeom prst="rect">
            <a:avLst/>
          </a:prstGeom>
          <a:noFill/>
        </p:spPr>
        <p:txBody>
          <a:bodyPr wrap="square" lIns="91440" tIns="45720" rIns="91440" bIns="45720">
            <a:spAutoFit/>
          </a:bodyPr>
          <a:lstStyle/>
          <a:p>
            <a:pPr algn="ctr"/>
            <a:r>
              <a:rPr lang="en-US" sz="3000" b="1" cap="none" spc="0" dirty="0" smtClean="0">
                <a:ln w="1905"/>
                <a:solidFill>
                  <a:srgbClr val="002060"/>
                </a:solidFill>
                <a:effectLst>
                  <a:innerShdw blurRad="69850" dist="43180" dir="5400000">
                    <a:srgbClr val="000000">
                      <a:alpha val="65000"/>
                    </a:srgbClr>
                  </a:innerShdw>
                </a:effectLst>
              </a:rPr>
              <a:t>Further possible approaches</a:t>
            </a:r>
            <a:endParaRPr lang="en-US" sz="3000" b="1" cap="none" spc="0" dirty="0">
              <a:ln w="1905"/>
              <a:solidFill>
                <a:srgbClr val="002060"/>
              </a:soli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77757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464" y="381000"/>
            <a:ext cx="8382000" cy="553998"/>
          </a:xfrm>
          <a:prstGeom prst="rect">
            <a:avLst/>
          </a:prstGeom>
          <a:noFill/>
        </p:spPr>
        <p:txBody>
          <a:bodyPr wrap="square" lIns="91440" tIns="45720" rIns="91440" bIns="45720">
            <a:spAutoFit/>
          </a:bodyPr>
          <a:lstStyle/>
          <a:p>
            <a:pPr algn="ctr"/>
            <a:r>
              <a:rPr lang="en-US" sz="3000" b="1" cap="none" spc="0" dirty="0" smtClean="0">
                <a:ln w="1905"/>
                <a:solidFill>
                  <a:srgbClr val="002060"/>
                </a:solidFill>
                <a:effectLst>
                  <a:innerShdw blurRad="69850" dist="43180" dir="5400000">
                    <a:srgbClr val="000000">
                      <a:alpha val="65000"/>
                    </a:srgbClr>
                  </a:innerShdw>
                </a:effectLst>
              </a:rPr>
              <a:t>Work distribution</a:t>
            </a:r>
            <a:endParaRPr lang="en-US" sz="3000" b="1" cap="none" spc="0" dirty="0">
              <a:ln w="1905"/>
              <a:solidFill>
                <a:srgbClr val="002060"/>
              </a:solidFill>
              <a:effectLst>
                <a:innerShdw blurRad="69850" dist="43180" dir="5400000">
                  <a:srgbClr val="000000">
                    <a:alpha val="65000"/>
                  </a:srgbClr>
                </a:innerShdw>
              </a:effectLst>
            </a:endParaRPr>
          </a:p>
        </p:txBody>
      </p:sp>
      <p:sp>
        <p:nvSpPr>
          <p:cNvPr id="3" name="TextBox 2"/>
          <p:cNvSpPr txBox="1"/>
          <p:nvPr/>
        </p:nvSpPr>
        <p:spPr>
          <a:xfrm>
            <a:off x="408432" y="1130060"/>
            <a:ext cx="8257032" cy="4770537"/>
          </a:xfrm>
          <a:prstGeom prst="rect">
            <a:avLst/>
          </a:prstGeom>
          <a:noFill/>
        </p:spPr>
        <p:txBody>
          <a:bodyPr wrap="square" rtlCol="0">
            <a:spAutoFit/>
          </a:bodyPr>
          <a:lstStyle/>
          <a:p>
            <a:pPr marL="342900" indent="-342900">
              <a:buFont typeface="Arial" pitchFamily="34" charset="0"/>
              <a:buChar char="•"/>
            </a:pPr>
            <a:r>
              <a:rPr lang="en-IN" sz="1900" dirty="0" smtClean="0"/>
              <a:t>As it is quite evident from the name of each approach that </a:t>
            </a:r>
            <a:r>
              <a:rPr lang="en-IN" sz="1900" b="1" dirty="0" smtClean="0"/>
              <a:t>approach-1 (SA)</a:t>
            </a:r>
            <a:r>
              <a:rPr lang="en-IN" sz="1900" dirty="0" smtClean="0"/>
              <a:t> was a team effort of </a:t>
            </a:r>
            <a:r>
              <a:rPr lang="en-IN" sz="1900" dirty="0" err="1" smtClean="0"/>
              <a:t>Ankit</a:t>
            </a:r>
            <a:r>
              <a:rPr lang="en-IN" sz="1900" dirty="0" smtClean="0"/>
              <a:t> Kumar and </a:t>
            </a:r>
            <a:r>
              <a:rPr lang="en-IN" sz="1900" dirty="0" err="1" smtClean="0"/>
              <a:t>Shivam</a:t>
            </a:r>
            <a:r>
              <a:rPr lang="en-IN" sz="1900" dirty="0" smtClean="0"/>
              <a:t> Dixit, where </a:t>
            </a:r>
            <a:r>
              <a:rPr lang="en-IN" sz="1900" dirty="0" err="1" smtClean="0"/>
              <a:t>Shivam</a:t>
            </a:r>
            <a:r>
              <a:rPr lang="en-IN" sz="1900" dirty="0" smtClean="0"/>
              <a:t> handled major data cleaning tasks and </a:t>
            </a:r>
            <a:r>
              <a:rPr lang="en-IN" sz="1900" dirty="0" err="1" smtClean="0"/>
              <a:t>Ankit</a:t>
            </a:r>
            <a:r>
              <a:rPr lang="en-IN" sz="1900" dirty="0" smtClean="0"/>
              <a:t> assisted in development of certain data patterns that can be observed from EDA, followed by an accuracy analysis done on the test set to find a suitable model among them. </a:t>
            </a:r>
          </a:p>
          <a:p>
            <a:pPr marL="342900" indent="-342900">
              <a:buFont typeface="Arial" pitchFamily="34" charset="0"/>
              <a:buChar char="•"/>
            </a:pPr>
            <a:endParaRPr lang="en-IN" sz="1900" dirty="0" smtClean="0"/>
          </a:p>
          <a:p>
            <a:pPr marL="342900" indent="-342900">
              <a:buFont typeface="Arial" pitchFamily="34" charset="0"/>
              <a:buChar char="•"/>
            </a:pPr>
            <a:r>
              <a:rPr lang="en-IN" sz="1900" b="1" dirty="0" smtClean="0"/>
              <a:t>Approach-2 (SN)</a:t>
            </a:r>
            <a:r>
              <a:rPr lang="en-IN" sz="1900" dirty="0" smtClean="0"/>
              <a:t> was mainly led by Nilesh Tanwar, gaining suitable help for data cleaning from </a:t>
            </a:r>
            <a:r>
              <a:rPr lang="en-IN" sz="1900" dirty="0" err="1" smtClean="0"/>
              <a:t>Shivam</a:t>
            </a:r>
            <a:r>
              <a:rPr lang="en-IN" sz="1900" dirty="0" smtClean="0"/>
              <a:t>. </a:t>
            </a:r>
            <a:r>
              <a:rPr lang="en-IN" sz="1900" dirty="0" err="1" smtClean="0"/>
              <a:t>Shivam</a:t>
            </a:r>
            <a:r>
              <a:rPr lang="en-IN" sz="1900" dirty="0" smtClean="0"/>
              <a:t> also contributed to the Beautiful Soup library usage and choice of suitable model. The data preparation task and choice of correlated input columns was made by observing different data patterns by Nilesh.</a:t>
            </a:r>
          </a:p>
          <a:p>
            <a:pPr marL="342900" indent="-342900">
              <a:buFont typeface="Arial" pitchFamily="34" charset="0"/>
              <a:buChar char="•"/>
            </a:pPr>
            <a:endParaRPr lang="en-IN" sz="1900" dirty="0"/>
          </a:p>
          <a:p>
            <a:pPr marL="342900" indent="-342900">
              <a:buFont typeface="Arial" pitchFamily="34" charset="0"/>
              <a:buChar char="•"/>
            </a:pPr>
            <a:r>
              <a:rPr lang="en-IN" sz="1900" dirty="0" smtClean="0"/>
              <a:t>The final conclusion is a mix of discussions among all 3 members. We discussed the </a:t>
            </a:r>
            <a:r>
              <a:rPr lang="en-IN" sz="1900" dirty="0" err="1" smtClean="0"/>
              <a:t>outcomings</a:t>
            </a:r>
            <a:r>
              <a:rPr lang="en-IN" sz="1900" dirty="0" smtClean="0"/>
              <a:t> from different models and compared them to suggest a suitable model for prediction. </a:t>
            </a:r>
            <a:endParaRPr lang="en-IN" sz="1900" dirty="0"/>
          </a:p>
        </p:txBody>
      </p:sp>
    </p:spTree>
    <p:extLst>
      <p:ext uri="{BB962C8B-B14F-4D97-AF65-F5344CB8AC3E}">
        <p14:creationId xmlns:p14="http://schemas.microsoft.com/office/powerpoint/2010/main" val="32922175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464" y="381000"/>
            <a:ext cx="8382000" cy="553998"/>
          </a:xfrm>
          <a:prstGeom prst="rect">
            <a:avLst/>
          </a:prstGeom>
          <a:noFill/>
        </p:spPr>
        <p:txBody>
          <a:bodyPr wrap="square" lIns="91440" tIns="45720" rIns="91440" bIns="45720">
            <a:spAutoFit/>
          </a:bodyPr>
          <a:lstStyle/>
          <a:p>
            <a:pPr algn="ctr"/>
            <a:r>
              <a:rPr lang="en-US" sz="3000" b="1" cap="none" spc="0" dirty="0" smtClean="0">
                <a:ln w="1905"/>
                <a:solidFill>
                  <a:srgbClr val="002060"/>
                </a:solidFill>
                <a:effectLst>
                  <a:innerShdw blurRad="69850" dist="43180" dir="5400000">
                    <a:srgbClr val="000000">
                      <a:alpha val="65000"/>
                    </a:srgbClr>
                  </a:innerShdw>
                </a:effectLst>
              </a:rPr>
              <a:t>Github repository link</a:t>
            </a:r>
            <a:endParaRPr lang="en-US" sz="3000" b="1" cap="none" spc="0" dirty="0">
              <a:ln w="1905"/>
              <a:solidFill>
                <a:srgbClr val="002060"/>
              </a:solidFill>
              <a:effectLst>
                <a:innerShdw blurRad="69850" dist="43180" dir="5400000">
                  <a:srgbClr val="000000">
                    <a:alpha val="65000"/>
                  </a:srgbClr>
                </a:innerShdw>
              </a:effectLst>
            </a:endParaRPr>
          </a:p>
        </p:txBody>
      </p:sp>
      <p:sp>
        <p:nvSpPr>
          <p:cNvPr id="3" name="TextBox 2"/>
          <p:cNvSpPr txBox="1"/>
          <p:nvPr/>
        </p:nvSpPr>
        <p:spPr>
          <a:xfrm>
            <a:off x="838200" y="1447800"/>
            <a:ext cx="7141464" cy="4093428"/>
          </a:xfrm>
          <a:prstGeom prst="rect">
            <a:avLst/>
          </a:prstGeom>
          <a:noFill/>
        </p:spPr>
        <p:txBody>
          <a:bodyPr wrap="square" rtlCol="0">
            <a:spAutoFit/>
          </a:bodyPr>
          <a:lstStyle/>
          <a:p>
            <a:r>
              <a:rPr lang="en-IN" sz="2000" dirty="0" smtClean="0"/>
              <a:t>The code files are uploaded to the following Github repository along with this presentation :</a:t>
            </a:r>
          </a:p>
          <a:p>
            <a:endParaRPr lang="en-IN" sz="2000" dirty="0"/>
          </a:p>
          <a:p>
            <a:pPr marL="342900" indent="-342900">
              <a:lnSpc>
                <a:spcPct val="150000"/>
              </a:lnSpc>
              <a:buFont typeface="Arial" pitchFamily="34" charset="0"/>
              <a:buChar char="•"/>
            </a:pPr>
            <a:r>
              <a:rPr lang="en-IN" sz="2000" dirty="0" smtClean="0"/>
              <a:t>Link- https</a:t>
            </a:r>
            <a:r>
              <a:rPr lang="en-IN" sz="2000" dirty="0"/>
              <a:t>://</a:t>
            </a:r>
            <a:r>
              <a:rPr lang="en-IN" sz="2000" dirty="0" smtClean="0"/>
              <a:t>github.com/nilesh046/cot</a:t>
            </a:r>
          </a:p>
          <a:p>
            <a:pPr marL="342900" indent="-342900">
              <a:lnSpc>
                <a:spcPct val="150000"/>
              </a:lnSpc>
              <a:buFont typeface="Arial" pitchFamily="34" charset="0"/>
              <a:buChar char="•"/>
            </a:pPr>
            <a:r>
              <a:rPr lang="en-IN" sz="2000" dirty="0" smtClean="0"/>
              <a:t>The repository has this presentation named COT.pptx</a:t>
            </a:r>
          </a:p>
          <a:p>
            <a:pPr marL="342900" indent="-342900">
              <a:lnSpc>
                <a:spcPct val="150000"/>
              </a:lnSpc>
              <a:buFont typeface="Arial" pitchFamily="34" charset="0"/>
              <a:buChar char="•"/>
            </a:pPr>
            <a:r>
              <a:rPr lang="en-IN" sz="2000" dirty="0" smtClean="0"/>
              <a:t>For both the approaches there is one code file.</a:t>
            </a:r>
          </a:p>
          <a:p>
            <a:pPr marL="800100" lvl="1" indent="-342900">
              <a:lnSpc>
                <a:spcPct val="150000"/>
              </a:lnSpc>
              <a:buFont typeface="Arial" pitchFamily="34" charset="0"/>
              <a:buChar char="•"/>
            </a:pPr>
            <a:r>
              <a:rPr lang="en-IN" sz="2000" dirty="0" smtClean="0"/>
              <a:t>Approach-1 – approach1.py file</a:t>
            </a:r>
          </a:p>
          <a:p>
            <a:pPr marL="800100" lvl="1" indent="-342900">
              <a:lnSpc>
                <a:spcPct val="150000"/>
              </a:lnSpc>
              <a:buFont typeface="Arial" pitchFamily="34" charset="0"/>
              <a:buChar char="•"/>
            </a:pPr>
            <a:r>
              <a:rPr lang="en-IN" sz="2000" dirty="0" smtClean="0"/>
              <a:t>Approach-2 – approach2.ipynb file</a:t>
            </a:r>
          </a:p>
          <a:p>
            <a:pPr marL="342900" indent="-342900">
              <a:lnSpc>
                <a:spcPct val="150000"/>
              </a:lnSpc>
              <a:buFont typeface="Arial" pitchFamily="34" charset="0"/>
              <a:buChar char="•"/>
            </a:pPr>
            <a:r>
              <a:rPr lang="en-IN" sz="2000" dirty="0" smtClean="0"/>
              <a:t>A README file.</a:t>
            </a:r>
            <a:endParaRPr lang="en-IN" sz="2000" dirty="0"/>
          </a:p>
          <a:p>
            <a:endParaRPr lang="en-IN" sz="2000" dirty="0"/>
          </a:p>
        </p:txBody>
      </p:sp>
    </p:spTree>
    <p:extLst>
      <p:ext uri="{BB962C8B-B14F-4D97-AF65-F5344CB8AC3E}">
        <p14:creationId xmlns:p14="http://schemas.microsoft.com/office/powerpoint/2010/main" val="3259941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8382000" cy="553998"/>
          </a:xfrm>
          <a:prstGeom prst="rect">
            <a:avLst/>
          </a:prstGeom>
          <a:noFill/>
        </p:spPr>
        <p:txBody>
          <a:bodyPr wrap="square" lIns="91440" tIns="45720" rIns="91440" bIns="45720">
            <a:spAutoFit/>
          </a:bodyPr>
          <a:lstStyle/>
          <a:p>
            <a:pPr algn="ctr"/>
            <a:r>
              <a:rPr lang="en-US" sz="3000" b="1" cap="none" spc="0" dirty="0" smtClean="0">
                <a:ln w="1905"/>
                <a:solidFill>
                  <a:srgbClr val="002060"/>
                </a:solidFill>
                <a:effectLst>
                  <a:innerShdw blurRad="69850" dist="43180" dir="5400000">
                    <a:srgbClr val="000000">
                      <a:alpha val="65000"/>
                    </a:srgbClr>
                  </a:innerShdw>
                </a:effectLst>
              </a:rPr>
              <a:t>References</a:t>
            </a:r>
            <a:endParaRPr lang="en-US" sz="3000" b="1" cap="none" spc="0" dirty="0">
              <a:ln w="1905"/>
              <a:solidFill>
                <a:srgbClr val="002060"/>
              </a:solidFill>
              <a:effectLst>
                <a:innerShdw blurRad="69850" dist="43180" dir="5400000">
                  <a:srgbClr val="000000">
                    <a:alpha val="65000"/>
                  </a:srgbClr>
                </a:innerShdw>
              </a:effectLst>
            </a:endParaRPr>
          </a:p>
        </p:txBody>
      </p:sp>
      <p:sp>
        <p:nvSpPr>
          <p:cNvPr id="4" name="TextBox 3"/>
          <p:cNvSpPr txBox="1"/>
          <p:nvPr/>
        </p:nvSpPr>
        <p:spPr>
          <a:xfrm>
            <a:off x="685800" y="1295278"/>
            <a:ext cx="7772400" cy="4555093"/>
          </a:xfrm>
          <a:prstGeom prst="rect">
            <a:avLst/>
          </a:prstGeom>
          <a:noFill/>
        </p:spPr>
        <p:txBody>
          <a:bodyPr wrap="square" rtlCol="0">
            <a:spAutoFit/>
          </a:bodyPr>
          <a:lstStyle/>
          <a:p>
            <a:pPr marL="342900" indent="-342900">
              <a:spcAft>
                <a:spcPts val="1200"/>
              </a:spcAft>
              <a:buFont typeface="+mj-lt"/>
              <a:buAutoNum type="arabicPeriod"/>
            </a:pPr>
            <a:r>
              <a:rPr lang="en-IN" sz="2000" dirty="0" err="1"/>
              <a:t>Meghashyam</a:t>
            </a:r>
            <a:r>
              <a:rPr lang="en-IN" sz="2000" dirty="0"/>
              <a:t> </a:t>
            </a:r>
            <a:r>
              <a:rPr lang="en-IN" sz="2000" dirty="0" err="1" smtClean="0"/>
              <a:t>Chinta</a:t>
            </a:r>
            <a:r>
              <a:rPr lang="en-IN" sz="2000" dirty="0" smtClean="0"/>
              <a:t>, https://medium.com/datadriveninvestor/predicting-tags-for-the-questions-in-stack-overflow-29438367261e</a:t>
            </a:r>
          </a:p>
          <a:p>
            <a:pPr marL="342900" indent="-342900">
              <a:spcAft>
                <a:spcPts val="1200"/>
              </a:spcAft>
              <a:buFont typeface="+mj-lt"/>
              <a:buAutoNum type="arabicPeriod"/>
            </a:pPr>
            <a:r>
              <a:rPr lang="en-IN" sz="2000" dirty="0" smtClean="0"/>
              <a:t>Susan Li, https</a:t>
            </a:r>
            <a:r>
              <a:rPr lang="en-IN" sz="2000" dirty="0"/>
              <a:t>://</a:t>
            </a:r>
            <a:r>
              <a:rPr lang="en-IN" sz="2000" dirty="0" smtClean="0"/>
              <a:t>towardsdatascience.com/auto-tagging-stack-overflow-questions-5426af692904</a:t>
            </a:r>
          </a:p>
          <a:p>
            <a:pPr marL="342900" indent="-342900">
              <a:spcAft>
                <a:spcPts val="1200"/>
              </a:spcAft>
              <a:buFont typeface="+mj-lt"/>
              <a:buAutoNum type="arabicPeriod"/>
            </a:pPr>
            <a:r>
              <a:rPr lang="en-IN" sz="2000" dirty="0" err="1"/>
              <a:t>Miljan</a:t>
            </a:r>
            <a:r>
              <a:rPr lang="en-IN" sz="2000" dirty="0"/>
              <a:t> </a:t>
            </a:r>
            <a:r>
              <a:rPr lang="en-IN" sz="2000" dirty="0" err="1" smtClean="0"/>
              <a:t>Stojiljkovic</a:t>
            </a:r>
            <a:r>
              <a:rPr lang="en-IN" sz="2000" dirty="0" smtClean="0"/>
              <a:t>, https</a:t>
            </a:r>
            <a:r>
              <a:rPr lang="en-IN" sz="2000" dirty="0"/>
              <a:t>://</a:t>
            </a:r>
            <a:r>
              <a:rPr lang="en-IN" sz="2000" dirty="0" smtClean="0"/>
              <a:t>www.kaggle.com/miljan/predicting-tags-for-stackoverflow</a:t>
            </a:r>
          </a:p>
          <a:p>
            <a:pPr marL="342900" indent="-342900">
              <a:spcAft>
                <a:spcPts val="1200"/>
              </a:spcAft>
              <a:buFont typeface="+mj-lt"/>
              <a:buAutoNum type="arabicPeriod"/>
            </a:pPr>
            <a:r>
              <a:rPr lang="en-IN" sz="2000" dirty="0" err="1" smtClean="0"/>
              <a:t>Shubham</a:t>
            </a:r>
            <a:r>
              <a:rPr lang="en-IN" sz="2000" dirty="0" smtClean="0"/>
              <a:t> Jain, https</a:t>
            </a:r>
            <a:r>
              <a:rPr lang="en-IN" sz="2000" dirty="0"/>
              <a:t>://www.analyticsvidhya.com/blog/2017/08/introduction-to-multi-label-classification</a:t>
            </a:r>
            <a:r>
              <a:rPr lang="en-IN" sz="2000" dirty="0" smtClean="0"/>
              <a:t>/</a:t>
            </a:r>
          </a:p>
          <a:p>
            <a:pPr marL="342900" indent="-342900">
              <a:spcAft>
                <a:spcPts val="1200"/>
              </a:spcAft>
              <a:buFont typeface="+mj-lt"/>
              <a:buAutoNum type="arabicPeriod"/>
            </a:pPr>
            <a:r>
              <a:rPr lang="en-IN" sz="2000" dirty="0"/>
              <a:t>https://scikit-learn.org/stable/</a:t>
            </a:r>
            <a:endParaRPr lang="en-IN" sz="2000" dirty="0" smtClean="0"/>
          </a:p>
          <a:p>
            <a:pPr marL="342900" indent="-342900">
              <a:spcAft>
                <a:spcPts val="1200"/>
              </a:spcAft>
              <a:buFont typeface="+mj-lt"/>
              <a:buAutoNum type="arabicPeriod"/>
            </a:pPr>
            <a:r>
              <a:rPr lang="en-IN" sz="2000" dirty="0"/>
              <a:t>Dataset: https://</a:t>
            </a:r>
            <a:r>
              <a:rPr lang="en-IN" sz="2000" dirty="0" smtClean="0"/>
              <a:t>www.kaggle.com/stackoverflow/stacksample</a:t>
            </a:r>
          </a:p>
        </p:txBody>
      </p:sp>
    </p:spTree>
    <p:extLst>
      <p:ext uri="{BB962C8B-B14F-4D97-AF65-F5344CB8AC3E}">
        <p14:creationId xmlns:p14="http://schemas.microsoft.com/office/powerpoint/2010/main" val="28719684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464" y="381000"/>
            <a:ext cx="8382000" cy="553998"/>
          </a:xfrm>
          <a:prstGeom prst="rect">
            <a:avLst/>
          </a:prstGeom>
          <a:noFill/>
        </p:spPr>
        <p:txBody>
          <a:bodyPr wrap="square" lIns="91440" tIns="45720" rIns="91440" bIns="45720">
            <a:spAutoFit/>
          </a:bodyPr>
          <a:lstStyle/>
          <a:p>
            <a:pPr algn="ctr"/>
            <a:r>
              <a:rPr lang="en-US" sz="3000" b="1" cap="none" spc="0" dirty="0" smtClean="0">
                <a:ln w="1905"/>
                <a:solidFill>
                  <a:srgbClr val="002060"/>
                </a:solidFill>
                <a:effectLst>
                  <a:innerShdw blurRad="69850" dist="43180" dir="5400000">
                    <a:srgbClr val="000000">
                      <a:alpha val="65000"/>
                    </a:srgbClr>
                  </a:innerShdw>
                </a:effectLst>
              </a:rPr>
              <a:t>References for images</a:t>
            </a:r>
            <a:endParaRPr lang="en-US" sz="3000" b="1" cap="none" spc="0" dirty="0">
              <a:ln w="1905"/>
              <a:solidFill>
                <a:srgbClr val="002060"/>
              </a:solidFill>
              <a:effectLst>
                <a:innerShdw blurRad="69850" dist="43180" dir="5400000">
                  <a:srgbClr val="000000">
                    <a:alpha val="65000"/>
                  </a:srgbClr>
                </a:innerShdw>
              </a:effectLst>
            </a:endParaRPr>
          </a:p>
        </p:txBody>
      </p:sp>
      <p:sp>
        <p:nvSpPr>
          <p:cNvPr id="3" name="Rectangle 2"/>
          <p:cNvSpPr/>
          <p:nvPr/>
        </p:nvSpPr>
        <p:spPr>
          <a:xfrm>
            <a:off x="685800" y="1143000"/>
            <a:ext cx="7772400" cy="5247590"/>
          </a:xfrm>
          <a:prstGeom prst="rect">
            <a:avLst/>
          </a:prstGeom>
        </p:spPr>
        <p:txBody>
          <a:bodyPr wrap="square">
            <a:spAutoFit/>
          </a:bodyPr>
          <a:lstStyle/>
          <a:p>
            <a:pPr marL="457200" indent="-457200">
              <a:spcAft>
                <a:spcPts val="600"/>
              </a:spcAft>
              <a:buFont typeface="+mj-lt"/>
              <a:buAutoNum type="arabicPeriod"/>
            </a:pPr>
            <a:r>
              <a:rPr lang="en-IN" sz="2000" dirty="0"/>
              <a:t>https://stackoverflow.blog/2018/05/03/stack-overflow-for-teams-is-now-available/</a:t>
            </a:r>
          </a:p>
          <a:p>
            <a:pPr marL="457200" indent="-457200">
              <a:spcAft>
                <a:spcPts val="600"/>
              </a:spcAft>
              <a:buFont typeface="+mj-lt"/>
              <a:buAutoNum type="arabicPeriod"/>
            </a:pPr>
            <a:r>
              <a:rPr lang="en-IN" sz="2000" dirty="0"/>
              <a:t>https://stackoverflow.com/</a:t>
            </a:r>
          </a:p>
          <a:p>
            <a:pPr marL="457200" indent="-457200">
              <a:spcAft>
                <a:spcPts val="600"/>
              </a:spcAft>
              <a:buFont typeface="+mj-lt"/>
              <a:buAutoNum type="arabicPeriod"/>
            </a:pPr>
            <a:r>
              <a:rPr lang="en-IN" sz="2000" dirty="0"/>
              <a:t>https://www.vectorstock.com/royalty-free-vector/shopping-tag-price-vector-12085923</a:t>
            </a:r>
          </a:p>
          <a:p>
            <a:pPr marL="457200" indent="-457200">
              <a:spcAft>
                <a:spcPts val="600"/>
              </a:spcAft>
              <a:buFont typeface="+mj-lt"/>
              <a:buAutoNum type="arabicPeriod"/>
            </a:pPr>
            <a:r>
              <a:rPr lang="en-IN" sz="2000" dirty="0"/>
              <a:t>https://www.springboard.com/blog/machine-learning-engineering/</a:t>
            </a:r>
          </a:p>
          <a:p>
            <a:pPr marL="457200" indent="-457200">
              <a:spcAft>
                <a:spcPts val="600"/>
              </a:spcAft>
              <a:buFont typeface="+mj-lt"/>
              <a:buAutoNum type="arabicPeriod"/>
            </a:pPr>
            <a:r>
              <a:rPr lang="en-IN" sz="2000" dirty="0"/>
              <a:t>https://en.wikipedia.org/wiki/Kaggle</a:t>
            </a:r>
          </a:p>
          <a:p>
            <a:pPr marL="457200" indent="-457200">
              <a:spcAft>
                <a:spcPts val="600"/>
              </a:spcAft>
              <a:buFont typeface="+mj-lt"/>
              <a:buAutoNum type="arabicPeriod"/>
            </a:pPr>
            <a:r>
              <a:rPr lang="en-IN" sz="2000" dirty="0"/>
              <a:t>https://design.tutsplus.com/tutorials/quick-tip-convert-photoshop-text-to-vector-for-use-in-illustrator--psd-10315</a:t>
            </a:r>
          </a:p>
          <a:p>
            <a:pPr marL="457200" indent="-457200">
              <a:spcAft>
                <a:spcPts val="600"/>
              </a:spcAft>
              <a:buFont typeface="+mj-lt"/>
              <a:buAutoNum type="arabicPeriod"/>
            </a:pPr>
            <a:r>
              <a:rPr lang="en-IN" sz="2000" dirty="0"/>
              <a:t>https://help.olivetree.com/hc/en-us/articles/213709006-What-s-the-difference-between-a-Concordance-and-a-Cross-Reference-?mobile_site=true</a:t>
            </a:r>
          </a:p>
          <a:p>
            <a:pPr marL="457200" indent="-457200">
              <a:spcAft>
                <a:spcPts val="600"/>
              </a:spcAft>
              <a:buFont typeface="+mj-lt"/>
              <a:buAutoNum type="arabicPeriod"/>
            </a:pPr>
            <a:r>
              <a:rPr lang="en-IN" sz="2000" dirty="0"/>
              <a:t>https://gabnewsonline.com/local-firefighter-thankful-for-walmart-vision-center-p3998-205.htm</a:t>
            </a:r>
          </a:p>
        </p:txBody>
      </p:sp>
    </p:spTree>
    <p:extLst>
      <p:ext uri="{BB962C8B-B14F-4D97-AF65-F5344CB8AC3E}">
        <p14:creationId xmlns:p14="http://schemas.microsoft.com/office/powerpoint/2010/main" val="849730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8382000" cy="553998"/>
          </a:xfrm>
          <a:prstGeom prst="rect">
            <a:avLst/>
          </a:prstGeom>
          <a:noFill/>
        </p:spPr>
        <p:txBody>
          <a:bodyPr wrap="square" lIns="91440" tIns="45720" rIns="91440" bIns="45720">
            <a:spAutoFit/>
          </a:bodyPr>
          <a:lstStyle/>
          <a:p>
            <a:pPr algn="ctr"/>
            <a:r>
              <a:rPr lang="en-US" sz="3000" b="1" cap="none" spc="0" dirty="0" smtClean="0">
                <a:ln w="1905"/>
                <a:solidFill>
                  <a:srgbClr val="002060"/>
                </a:solidFill>
                <a:effectLst>
                  <a:innerShdw blurRad="69850" dist="43180" dir="5400000">
                    <a:srgbClr val="000000">
                      <a:alpha val="65000"/>
                    </a:srgbClr>
                  </a:innerShdw>
                </a:effectLst>
              </a:rPr>
              <a:t>Appendix-I</a:t>
            </a:r>
            <a:endParaRPr lang="en-US" sz="3000" b="1" cap="none" spc="0" dirty="0">
              <a:ln w="1905"/>
              <a:solidFill>
                <a:srgbClr val="002060"/>
              </a:solidFill>
              <a:effectLst>
                <a:innerShdw blurRad="69850" dist="43180" dir="5400000">
                  <a:srgbClr val="000000">
                    <a:alpha val="65000"/>
                  </a:srgbClr>
                </a:innerShdw>
              </a:effectLst>
            </a:endParaRPr>
          </a:p>
        </p:txBody>
      </p:sp>
      <p:sp>
        <p:nvSpPr>
          <p:cNvPr id="3" name="TextBox 2"/>
          <p:cNvSpPr txBox="1"/>
          <p:nvPr/>
        </p:nvSpPr>
        <p:spPr>
          <a:xfrm>
            <a:off x="2204328" y="5713511"/>
            <a:ext cx="4572000" cy="307777"/>
          </a:xfrm>
          <a:prstGeom prst="rect">
            <a:avLst/>
          </a:prstGeom>
          <a:noFill/>
        </p:spPr>
        <p:txBody>
          <a:bodyPr wrap="square" rtlCol="0">
            <a:spAutoFit/>
          </a:bodyPr>
          <a:lstStyle/>
          <a:p>
            <a:r>
              <a:rPr lang="en-IN" sz="1400" dirty="0" smtClean="0"/>
              <a:t>Screenshot-1 : Output from Ridge regression classifier</a:t>
            </a:r>
            <a:endParaRPr lang="en-IN" sz="1400"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578" t="25631" r="46917" b="18188"/>
          <a:stretch/>
        </p:blipFill>
        <p:spPr bwMode="auto">
          <a:xfrm>
            <a:off x="1960193" y="1610264"/>
            <a:ext cx="5060271" cy="38529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78170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8382000" cy="553998"/>
          </a:xfrm>
          <a:prstGeom prst="rect">
            <a:avLst/>
          </a:prstGeom>
          <a:noFill/>
        </p:spPr>
        <p:txBody>
          <a:bodyPr wrap="square" lIns="91440" tIns="45720" rIns="91440" bIns="45720">
            <a:spAutoFit/>
          </a:bodyPr>
          <a:lstStyle/>
          <a:p>
            <a:pPr algn="ctr"/>
            <a:r>
              <a:rPr lang="en-US" sz="3000" b="1" cap="none" spc="0" dirty="0" smtClean="0">
                <a:ln w="1905"/>
                <a:solidFill>
                  <a:srgbClr val="002060"/>
                </a:solidFill>
                <a:effectLst>
                  <a:innerShdw blurRad="69850" dist="43180" dir="5400000">
                    <a:srgbClr val="000000">
                      <a:alpha val="65000"/>
                    </a:srgbClr>
                  </a:innerShdw>
                </a:effectLst>
              </a:rPr>
              <a:t>Appendix-II</a:t>
            </a:r>
            <a:endParaRPr lang="en-US" sz="3000" b="1" cap="none" spc="0" dirty="0">
              <a:ln w="1905"/>
              <a:solidFill>
                <a:srgbClr val="002060"/>
              </a:solidFill>
              <a:effectLst>
                <a:innerShdw blurRad="69850" dist="43180" dir="5400000">
                  <a:srgbClr val="000000">
                    <a:alpha val="65000"/>
                  </a:srgbClr>
                </a:innerShdw>
              </a:effectLst>
            </a:endParaRPr>
          </a:p>
        </p:txBody>
      </p:sp>
      <p:sp>
        <p:nvSpPr>
          <p:cNvPr id="4" name="TextBox 3"/>
          <p:cNvSpPr txBox="1"/>
          <p:nvPr/>
        </p:nvSpPr>
        <p:spPr>
          <a:xfrm>
            <a:off x="2286000" y="6251478"/>
            <a:ext cx="4343400" cy="307777"/>
          </a:xfrm>
          <a:prstGeom prst="rect">
            <a:avLst/>
          </a:prstGeom>
          <a:noFill/>
        </p:spPr>
        <p:txBody>
          <a:bodyPr wrap="square" rtlCol="0">
            <a:spAutoFit/>
          </a:bodyPr>
          <a:lstStyle/>
          <a:p>
            <a:r>
              <a:rPr lang="en-IN" sz="1400" dirty="0" smtClean="0"/>
              <a:t>Screenshot-2 : Output from Naïve Bayes classifier</a:t>
            </a:r>
            <a:endParaRPr lang="en-IN" sz="1400" dirty="0"/>
          </a:p>
        </p:txBody>
      </p:sp>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141" t="27055" r="46189" b="6278"/>
          <a:stretch/>
        </p:blipFill>
        <p:spPr bwMode="auto">
          <a:xfrm>
            <a:off x="1818442" y="1341408"/>
            <a:ext cx="5202316" cy="45720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50627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8382000" cy="553998"/>
          </a:xfrm>
          <a:prstGeom prst="rect">
            <a:avLst/>
          </a:prstGeom>
          <a:noFill/>
        </p:spPr>
        <p:txBody>
          <a:bodyPr wrap="square" lIns="91440" tIns="45720" rIns="91440" bIns="45720">
            <a:spAutoFit/>
          </a:bodyPr>
          <a:lstStyle/>
          <a:p>
            <a:pPr algn="ctr"/>
            <a:r>
              <a:rPr lang="en-US" sz="3000" b="1" cap="none" spc="0" dirty="0" smtClean="0">
                <a:ln w="1905"/>
                <a:solidFill>
                  <a:srgbClr val="002060"/>
                </a:solidFill>
                <a:effectLst>
                  <a:innerShdw blurRad="69850" dist="43180" dir="5400000">
                    <a:srgbClr val="000000">
                      <a:alpha val="65000"/>
                    </a:srgbClr>
                  </a:innerShdw>
                </a:effectLst>
              </a:rPr>
              <a:t>Appendix-III</a:t>
            </a:r>
            <a:endParaRPr lang="en-US" sz="3000" b="1" cap="none" spc="0" dirty="0">
              <a:ln w="1905"/>
              <a:solidFill>
                <a:srgbClr val="002060"/>
              </a:solidFill>
              <a:effectLst>
                <a:innerShdw blurRad="69850" dist="43180" dir="5400000">
                  <a:srgbClr val="000000">
                    <a:alpha val="65000"/>
                  </a:srgbClr>
                </a:innerShdw>
              </a:effectLst>
            </a:endParaRPr>
          </a:p>
        </p:txBody>
      </p:sp>
      <p:sp>
        <p:nvSpPr>
          <p:cNvPr id="4" name="TextBox 3"/>
          <p:cNvSpPr txBox="1"/>
          <p:nvPr/>
        </p:nvSpPr>
        <p:spPr>
          <a:xfrm>
            <a:off x="2438400" y="5791200"/>
            <a:ext cx="4572000" cy="307777"/>
          </a:xfrm>
          <a:prstGeom prst="rect">
            <a:avLst/>
          </a:prstGeom>
          <a:noFill/>
        </p:spPr>
        <p:txBody>
          <a:bodyPr wrap="square" rtlCol="0">
            <a:spAutoFit/>
          </a:bodyPr>
          <a:lstStyle/>
          <a:p>
            <a:r>
              <a:rPr lang="en-IN" sz="1400" dirty="0" smtClean="0"/>
              <a:t>Screenshot-3 : Output from Perceptron classifier</a:t>
            </a:r>
            <a:endParaRPr lang="en-IN" sz="1400" dirty="0"/>
          </a:p>
        </p:txBody>
      </p:sp>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995" t="26667" r="49757" b="18705"/>
          <a:stretch/>
        </p:blipFill>
        <p:spPr bwMode="auto">
          <a:xfrm>
            <a:off x="2027068" y="1725283"/>
            <a:ext cx="4785064" cy="37463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07118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464" y="457200"/>
            <a:ext cx="8382000" cy="553998"/>
          </a:xfrm>
          <a:prstGeom prst="rect">
            <a:avLst/>
          </a:prstGeom>
          <a:noFill/>
        </p:spPr>
        <p:txBody>
          <a:bodyPr wrap="square" lIns="91440" tIns="45720" rIns="91440" bIns="45720">
            <a:spAutoFit/>
          </a:bodyPr>
          <a:lstStyle/>
          <a:p>
            <a:pPr algn="ctr"/>
            <a:r>
              <a:rPr lang="en-US" sz="3000" b="1" cap="none" spc="0" dirty="0" smtClean="0">
                <a:ln w="1905"/>
                <a:solidFill>
                  <a:srgbClr val="002060"/>
                </a:solidFill>
                <a:effectLst>
                  <a:innerShdw blurRad="69850" dist="43180" dir="5400000">
                    <a:srgbClr val="000000">
                      <a:alpha val="65000"/>
                    </a:srgbClr>
                  </a:innerShdw>
                </a:effectLst>
              </a:rPr>
              <a:t>Problem statement</a:t>
            </a:r>
            <a:endParaRPr lang="en-US" sz="3000" b="1" cap="none" spc="0" dirty="0">
              <a:ln w="1905"/>
              <a:solidFill>
                <a:srgbClr val="002060"/>
              </a:solidFill>
              <a:effectLst>
                <a:innerShdw blurRad="69850" dist="43180" dir="5400000">
                  <a:srgbClr val="000000">
                    <a:alpha val="65000"/>
                  </a:srgbClr>
                </a:innerShdw>
              </a:effectLst>
            </a:endParaRPr>
          </a:p>
        </p:txBody>
      </p:sp>
      <p:sp>
        <p:nvSpPr>
          <p:cNvPr id="3" name="Rectangle 2"/>
          <p:cNvSpPr/>
          <p:nvPr/>
        </p:nvSpPr>
        <p:spPr>
          <a:xfrm>
            <a:off x="1371600" y="1576387"/>
            <a:ext cx="5867400" cy="2462213"/>
          </a:xfrm>
          <a:prstGeom prst="rect">
            <a:avLst/>
          </a:prstGeom>
        </p:spPr>
        <p:txBody>
          <a:bodyPr wrap="square">
            <a:spAutoFit/>
          </a:bodyPr>
          <a:lstStyle/>
          <a:p>
            <a:pPr marL="285750" indent="-285750" fontAlgn="base">
              <a:buFont typeface="Arial" pitchFamily="34" charset="0"/>
              <a:buChar char="•"/>
            </a:pPr>
            <a:r>
              <a:rPr lang="en-IN" sz="2200" dirty="0"/>
              <a:t>Stack overflow , a collection of a lot of </a:t>
            </a:r>
            <a:r>
              <a:rPr lang="en-IN" sz="2200" dirty="0" smtClean="0"/>
              <a:t>questions and related answers.</a:t>
            </a:r>
          </a:p>
          <a:p>
            <a:pPr fontAlgn="base"/>
            <a:endParaRPr lang="en-IN" sz="2200" dirty="0"/>
          </a:p>
          <a:p>
            <a:pPr marL="285750" indent="-285750" fontAlgn="base">
              <a:buFont typeface="Arial" pitchFamily="34" charset="0"/>
              <a:buChar char="•"/>
            </a:pPr>
            <a:r>
              <a:rPr lang="en-IN" sz="2200" dirty="0"/>
              <a:t>To distribute </a:t>
            </a:r>
            <a:r>
              <a:rPr lang="en-IN" sz="2200" dirty="0" smtClean="0"/>
              <a:t>questions to </a:t>
            </a:r>
            <a:r>
              <a:rPr lang="en-IN" sz="2200" dirty="0"/>
              <a:t>the right </a:t>
            </a:r>
            <a:r>
              <a:rPr lang="en-IN" sz="2200" dirty="0" smtClean="0"/>
              <a:t>person and to suggest the best to the best we need some identifiers some tag for each question.</a:t>
            </a:r>
            <a:endParaRPr lang="en-IN" sz="2200" dirty="0"/>
          </a:p>
        </p:txBody>
      </p:sp>
      <p:sp>
        <p:nvSpPr>
          <p:cNvPr id="4" name="TextBox 3"/>
          <p:cNvSpPr txBox="1"/>
          <p:nvPr/>
        </p:nvSpPr>
        <p:spPr>
          <a:xfrm>
            <a:off x="643128" y="4700587"/>
            <a:ext cx="1676400" cy="1015663"/>
          </a:xfrm>
          <a:prstGeom prst="rect">
            <a:avLst/>
          </a:prstGeom>
          <a:noFill/>
        </p:spPr>
        <p:txBody>
          <a:bodyPr wrap="square" rtlCol="0">
            <a:spAutoFit/>
          </a:bodyPr>
          <a:lstStyle/>
          <a:p>
            <a:r>
              <a:rPr lang="en-IN" sz="2000" dirty="0" smtClean="0"/>
              <a:t>Actual motivation of the project</a:t>
            </a:r>
            <a:endParaRPr lang="en-IN" sz="2000" dirty="0"/>
          </a:p>
        </p:txBody>
      </p:sp>
      <p:cxnSp>
        <p:nvCxnSpPr>
          <p:cNvPr id="6" name="Curved Connector 5"/>
          <p:cNvCxnSpPr/>
          <p:nvPr/>
        </p:nvCxnSpPr>
        <p:spPr>
          <a:xfrm rot="5400000" flipH="1" flipV="1">
            <a:off x="1790700" y="4205287"/>
            <a:ext cx="685800" cy="609600"/>
          </a:xfrm>
          <a:prstGeom prst="curved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b="7467"/>
          <a:stretch/>
        </p:blipFill>
        <p:spPr>
          <a:xfrm>
            <a:off x="6878830" y="3633787"/>
            <a:ext cx="1018696" cy="1454349"/>
          </a:xfrm>
          <a:prstGeom prst="rect">
            <a:avLst/>
          </a:prstGeom>
        </p:spPr>
      </p:pic>
      <p:sp>
        <p:nvSpPr>
          <p:cNvPr id="9" name="TextBox 8"/>
          <p:cNvSpPr txBox="1"/>
          <p:nvPr/>
        </p:nvSpPr>
        <p:spPr>
          <a:xfrm>
            <a:off x="7641652" y="3506829"/>
            <a:ext cx="511747" cy="253916"/>
          </a:xfrm>
          <a:prstGeom prst="rect">
            <a:avLst/>
          </a:prstGeom>
          <a:noFill/>
        </p:spPr>
        <p:txBody>
          <a:bodyPr wrap="square" rtlCol="0">
            <a:spAutoFit/>
          </a:bodyPr>
          <a:lstStyle/>
          <a:p>
            <a:r>
              <a:rPr lang="en-IN" sz="1050" dirty="0" smtClean="0"/>
              <a:t>[</a:t>
            </a:r>
            <a:r>
              <a:rPr lang="en-IN" sz="1050" dirty="0"/>
              <a:t>3</a:t>
            </a:r>
            <a:r>
              <a:rPr lang="en-IN" sz="1050" dirty="0" smtClean="0"/>
              <a:t>]</a:t>
            </a:r>
            <a:endParaRPr lang="en-IN" sz="1050" dirty="0"/>
          </a:p>
        </p:txBody>
      </p:sp>
    </p:spTree>
    <p:extLst>
      <p:ext uri="{BB962C8B-B14F-4D97-AF65-F5344CB8AC3E}">
        <p14:creationId xmlns:p14="http://schemas.microsoft.com/office/powerpoint/2010/main" val="36396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8382000" cy="553998"/>
          </a:xfrm>
          <a:prstGeom prst="rect">
            <a:avLst/>
          </a:prstGeom>
          <a:noFill/>
        </p:spPr>
        <p:txBody>
          <a:bodyPr wrap="square" lIns="91440" tIns="45720" rIns="91440" bIns="45720">
            <a:spAutoFit/>
          </a:bodyPr>
          <a:lstStyle/>
          <a:p>
            <a:pPr algn="ctr"/>
            <a:r>
              <a:rPr lang="en-US" sz="3000" b="1" cap="none" spc="0" dirty="0" smtClean="0">
                <a:ln w="1905"/>
                <a:solidFill>
                  <a:srgbClr val="002060"/>
                </a:solidFill>
                <a:effectLst>
                  <a:innerShdw blurRad="69850" dist="43180" dir="5400000">
                    <a:srgbClr val="000000">
                      <a:alpha val="65000"/>
                    </a:srgbClr>
                  </a:innerShdw>
                </a:effectLst>
              </a:rPr>
              <a:t>Appendix-IV</a:t>
            </a:r>
            <a:endParaRPr lang="en-US" sz="3000" b="1" cap="none" spc="0" dirty="0">
              <a:ln w="1905"/>
              <a:solidFill>
                <a:srgbClr val="002060"/>
              </a:solidFill>
              <a:effectLst>
                <a:innerShdw blurRad="69850" dist="43180" dir="5400000">
                  <a:srgbClr val="000000">
                    <a:alpha val="65000"/>
                  </a:srgbClr>
                </a:innerShdw>
              </a:effectLst>
            </a:endParaRPr>
          </a:p>
        </p:txBody>
      </p:sp>
      <p:sp>
        <p:nvSpPr>
          <p:cNvPr id="4" name="TextBox 3"/>
          <p:cNvSpPr txBox="1"/>
          <p:nvPr/>
        </p:nvSpPr>
        <p:spPr>
          <a:xfrm>
            <a:off x="2286000" y="5916232"/>
            <a:ext cx="4572000" cy="307777"/>
          </a:xfrm>
          <a:prstGeom prst="rect">
            <a:avLst/>
          </a:prstGeom>
          <a:noFill/>
        </p:spPr>
        <p:txBody>
          <a:bodyPr wrap="square" rtlCol="0">
            <a:spAutoFit/>
          </a:bodyPr>
          <a:lstStyle/>
          <a:p>
            <a:r>
              <a:rPr lang="en-IN" sz="1400" dirty="0" smtClean="0"/>
              <a:t>Screenshot-4 : Output from Linear SVM classifier</a:t>
            </a:r>
            <a:endParaRPr lang="en-IN" sz="1400" dirty="0"/>
          </a:p>
        </p:txBody>
      </p:sp>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214" t="27961" r="49976" b="17281"/>
          <a:stretch/>
        </p:blipFill>
        <p:spPr bwMode="auto">
          <a:xfrm>
            <a:off x="1988389" y="1676400"/>
            <a:ext cx="4731799" cy="3755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48180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8382000" cy="553998"/>
          </a:xfrm>
          <a:prstGeom prst="rect">
            <a:avLst/>
          </a:prstGeom>
          <a:noFill/>
        </p:spPr>
        <p:txBody>
          <a:bodyPr wrap="square" lIns="91440" tIns="45720" rIns="91440" bIns="45720">
            <a:spAutoFit/>
          </a:bodyPr>
          <a:lstStyle/>
          <a:p>
            <a:pPr algn="ctr"/>
            <a:r>
              <a:rPr lang="en-US" sz="3000" b="1" cap="none" spc="0" dirty="0" smtClean="0">
                <a:ln w="1905"/>
                <a:solidFill>
                  <a:srgbClr val="002060"/>
                </a:solidFill>
                <a:effectLst>
                  <a:innerShdw blurRad="69850" dist="43180" dir="5400000">
                    <a:srgbClr val="000000">
                      <a:alpha val="65000"/>
                    </a:srgbClr>
                  </a:innerShdw>
                </a:effectLst>
              </a:rPr>
              <a:t>Appendix-V</a:t>
            </a:r>
            <a:endParaRPr lang="en-US" sz="3000" b="1" cap="none" spc="0" dirty="0">
              <a:ln w="1905"/>
              <a:solidFill>
                <a:srgbClr val="002060"/>
              </a:solidFill>
              <a:effectLst>
                <a:innerShdw blurRad="69850" dist="43180" dir="5400000">
                  <a:srgbClr val="000000">
                    <a:alpha val="65000"/>
                  </a:srgbClr>
                </a:innerShdw>
              </a:effectLst>
            </a:endParaRPr>
          </a:p>
        </p:txBody>
      </p:sp>
      <p:sp>
        <p:nvSpPr>
          <p:cNvPr id="4" name="TextBox 3"/>
          <p:cNvSpPr txBox="1"/>
          <p:nvPr/>
        </p:nvSpPr>
        <p:spPr>
          <a:xfrm>
            <a:off x="2176251" y="5650199"/>
            <a:ext cx="4800600" cy="307777"/>
          </a:xfrm>
          <a:prstGeom prst="rect">
            <a:avLst/>
          </a:prstGeom>
          <a:noFill/>
        </p:spPr>
        <p:txBody>
          <a:bodyPr wrap="square" rtlCol="0">
            <a:spAutoFit/>
          </a:bodyPr>
          <a:lstStyle/>
          <a:p>
            <a:r>
              <a:rPr lang="en-IN" sz="1400" dirty="0" smtClean="0"/>
              <a:t>Screenshot-5 : Output from Logistic Regression classifier</a:t>
            </a:r>
            <a:endParaRPr lang="en-IN" sz="1400" dirty="0"/>
          </a:p>
        </p:txBody>
      </p:sp>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923" t="27573" r="47136" b="18835"/>
          <a:stretch/>
        </p:blipFill>
        <p:spPr bwMode="auto">
          <a:xfrm>
            <a:off x="1993903" y="1676400"/>
            <a:ext cx="5113538" cy="36753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57095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08" y="3896264"/>
            <a:ext cx="8991600" cy="25908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just"/>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905000"/>
            <a:ext cx="4998720" cy="3329226"/>
          </a:xfrm>
          <a:prstGeom prst="rect">
            <a:avLst/>
          </a:prstGeom>
        </p:spPr>
      </p:pic>
      <p:sp>
        <p:nvSpPr>
          <p:cNvPr id="4" name="TextBox 3"/>
          <p:cNvSpPr txBox="1"/>
          <p:nvPr/>
        </p:nvSpPr>
        <p:spPr>
          <a:xfrm>
            <a:off x="7162800" y="1778042"/>
            <a:ext cx="511747" cy="253916"/>
          </a:xfrm>
          <a:prstGeom prst="rect">
            <a:avLst/>
          </a:prstGeom>
          <a:noFill/>
        </p:spPr>
        <p:txBody>
          <a:bodyPr wrap="square" rtlCol="0">
            <a:spAutoFit/>
          </a:bodyPr>
          <a:lstStyle/>
          <a:p>
            <a:r>
              <a:rPr lang="en-IN" sz="1050" dirty="0" smtClean="0"/>
              <a:t>[</a:t>
            </a:r>
            <a:r>
              <a:rPr lang="en-IN" sz="1050" dirty="0"/>
              <a:t>8</a:t>
            </a:r>
            <a:r>
              <a:rPr lang="en-IN" sz="1050" dirty="0" smtClean="0"/>
              <a:t>]</a:t>
            </a:r>
            <a:endParaRPr lang="en-IN" sz="1050" dirty="0"/>
          </a:p>
        </p:txBody>
      </p:sp>
      <p:sp>
        <p:nvSpPr>
          <p:cNvPr id="5" name="TextBox 4"/>
          <p:cNvSpPr txBox="1"/>
          <p:nvPr/>
        </p:nvSpPr>
        <p:spPr>
          <a:xfrm>
            <a:off x="6575061" y="5638800"/>
            <a:ext cx="2198972" cy="369332"/>
          </a:xfrm>
          <a:prstGeom prst="rect">
            <a:avLst/>
          </a:prstGeom>
          <a:noFill/>
        </p:spPr>
        <p:txBody>
          <a:bodyPr wrap="square" rtlCol="0">
            <a:spAutoFit/>
          </a:bodyPr>
          <a:lstStyle/>
          <a:p>
            <a:r>
              <a:rPr lang="en-IN" dirty="0" smtClean="0">
                <a:solidFill>
                  <a:schemeClr val="bg1"/>
                </a:solidFill>
              </a:rPr>
              <a:t>Team name : COT</a:t>
            </a:r>
            <a:endParaRPr lang="en-IN" dirty="0">
              <a:solidFill>
                <a:schemeClr val="bg1"/>
              </a:solidFill>
            </a:endParaRPr>
          </a:p>
        </p:txBody>
      </p:sp>
    </p:spTree>
    <p:extLst>
      <p:ext uri="{BB962C8B-B14F-4D97-AF65-F5344CB8AC3E}">
        <p14:creationId xmlns:p14="http://schemas.microsoft.com/office/powerpoint/2010/main" val="23946613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464" y="289878"/>
            <a:ext cx="8382000" cy="553998"/>
          </a:xfrm>
          <a:prstGeom prst="rect">
            <a:avLst/>
          </a:prstGeom>
          <a:noFill/>
        </p:spPr>
        <p:txBody>
          <a:bodyPr wrap="square" lIns="91440" tIns="45720" rIns="91440" bIns="45720">
            <a:spAutoFit/>
          </a:bodyPr>
          <a:lstStyle/>
          <a:p>
            <a:pPr algn="ctr"/>
            <a:r>
              <a:rPr lang="en-US" sz="3000" b="1" cap="none" spc="0" dirty="0" smtClean="0">
                <a:ln w="1905"/>
                <a:solidFill>
                  <a:srgbClr val="002060"/>
                </a:solidFill>
                <a:effectLst>
                  <a:innerShdw blurRad="69850" dist="43180" dir="5400000">
                    <a:srgbClr val="000000">
                      <a:alpha val="65000"/>
                    </a:srgbClr>
                  </a:innerShdw>
                </a:effectLst>
              </a:rPr>
              <a:t>Machine learning and our task</a:t>
            </a:r>
            <a:endParaRPr lang="en-US" sz="3000" b="1" cap="none" spc="0" dirty="0">
              <a:ln w="1905"/>
              <a:solidFill>
                <a:srgbClr val="002060"/>
              </a:solidFill>
              <a:effectLst>
                <a:innerShdw blurRad="69850" dist="43180" dir="5400000">
                  <a:srgbClr val="000000">
                    <a:alpha val="65000"/>
                  </a:srgbClr>
                </a:innerShdw>
              </a:effectLst>
            </a:endParaRPr>
          </a:p>
        </p:txBody>
      </p:sp>
      <p:sp>
        <p:nvSpPr>
          <p:cNvPr id="3" name="Rectangle 2"/>
          <p:cNvSpPr/>
          <p:nvPr/>
        </p:nvSpPr>
        <p:spPr>
          <a:xfrm>
            <a:off x="1007364" y="1295400"/>
            <a:ext cx="7146036" cy="4154984"/>
          </a:xfrm>
          <a:prstGeom prst="rect">
            <a:avLst/>
          </a:prstGeom>
        </p:spPr>
        <p:txBody>
          <a:bodyPr wrap="square">
            <a:spAutoFit/>
          </a:bodyPr>
          <a:lstStyle/>
          <a:p>
            <a:pPr marL="342900" indent="-342900">
              <a:buFont typeface="Arial" pitchFamily="34" charset="0"/>
              <a:buChar char="•"/>
            </a:pPr>
            <a:r>
              <a:rPr lang="en-IN" sz="2200" dirty="0" smtClean="0"/>
              <a:t>What we are trying to do is to auto </a:t>
            </a:r>
            <a:r>
              <a:rPr lang="en-IN" sz="2200" dirty="0"/>
              <a:t>predict tags for user queries that could help in classifying queries that would lead to efficient circulation of query to the right peoples. </a:t>
            </a:r>
            <a:endParaRPr lang="en-IN" sz="2200" dirty="0" smtClean="0"/>
          </a:p>
          <a:p>
            <a:pPr marL="342900" indent="-342900">
              <a:buFont typeface="Arial" pitchFamily="34" charset="0"/>
              <a:buChar char="•"/>
            </a:pPr>
            <a:endParaRPr lang="en-IN" sz="2200" dirty="0" smtClean="0"/>
          </a:p>
          <a:p>
            <a:pPr marL="342900" indent="-342900">
              <a:buFont typeface="Arial" pitchFamily="34" charset="0"/>
              <a:buChar char="•"/>
            </a:pPr>
            <a:endParaRPr lang="en-IN" sz="2200" dirty="0"/>
          </a:p>
          <a:p>
            <a:pPr marL="342900" indent="-342900">
              <a:buFont typeface="Arial" pitchFamily="34" charset="0"/>
              <a:buChar char="•"/>
            </a:pPr>
            <a:endParaRPr lang="en-IN" sz="2200" dirty="0" smtClean="0"/>
          </a:p>
          <a:p>
            <a:pPr marL="342900" indent="-342900">
              <a:buFont typeface="Arial" pitchFamily="34" charset="0"/>
              <a:buChar char="•"/>
            </a:pPr>
            <a:endParaRPr lang="en-IN" sz="2200" dirty="0" smtClean="0"/>
          </a:p>
          <a:p>
            <a:pPr marL="342900" indent="-342900">
              <a:buFont typeface="Arial" pitchFamily="34" charset="0"/>
              <a:buChar char="•"/>
            </a:pPr>
            <a:endParaRPr lang="en-IN" sz="2200" dirty="0"/>
          </a:p>
          <a:p>
            <a:pPr marL="342900" indent="-342900">
              <a:buFont typeface="Arial" pitchFamily="34" charset="0"/>
              <a:buChar char="•"/>
            </a:pPr>
            <a:r>
              <a:rPr lang="en-IN" sz="2200" dirty="0" smtClean="0"/>
              <a:t>How machine learning techniques us achieve that ? This question is answered by explaining our approach in further slides. </a:t>
            </a:r>
            <a:endParaRPr lang="en-IN" sz="22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2790" y="2725192"/>
            <a:ext cx="3334397" cy="1295400"/>
          </a:xfrm>
          <a:prstGeom prst="rect">
            <a:avLst/>
          </a:prstGeom>
        </p:spPr>
      </p:pic>
      <p:sp>
        <p:nvSpPr>
          <p:cNvPr id="5" name="TextBox 4"/>
          <p:cNvSpPr txBox="1"/>
          <p:nvPr/>
        </p:nvSpPr>
        <p:spPr>
          <a:xfrm>
            <a:off x="7979558" y="2488967"/>
            <a:ext cx="511747" cy="253916"/>
          </a:xfrm>
          <a:prstGeom prst="rect">
            <a:avLst/>
          </a:prstGeom>
          <a:noFill/>
        </p:spPr>
        <p:txBody>
          <a:bodyPr wrap="square" rtlCol="0">
            <a:spAutoFit/>
          </a:bodyPr>
          <a:lstStyle/>
          <a:p>
            <a:r>
              <a:rPr lang="en-IN" sz="1050" dirty="0" smtClean="0"/>
              <a:t>[</a:t>
            </a:r>
            <a:r>
              <a:rPr lang="en-IN" sz="1050" dirty="0"/>
              <a:t>4</a:t>
            </a:r>
            <a:r>
              <a:rPr lang="en-IN" sz="1050" dirty="0" smtClean="0"/>
              <a:t>]</a:t>
            </a:r>
            <a:endParaRPr lang="en-IN" sz="1050" dirty="0"/>
          </a:p>
        </p:txBody>
      </p:sp>
    </p:spTree>
    <p:extLst>
      <p:ext uri="{BB962C8B-B14F-4D97-AF65-F5344CB8AC3E}">
        <p14:creationId xmlns:p14="http://schemas.microsoft.com/office/powerpoint/2010/main" val="32240474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464" y="289878"/>
            <a:ext cx="8382000" cy="553998"/>
          </a:xfrm>
          <a:prstGeom prst="rect">
            <a:avLst/>
          </a:prstGeom>
          <a:noFill/>
        </p:spPr>
        <p:txBody>
          <a:bodyPr wrap="square" lIns="91440" tIns="45720" rIns="91440" bIns="45720">
            <a:spAutoFit/>
          </a:bodyPr>
          <a:lstStyle/>
          <a:p>
            <a:pPr algn="ctr"/>
            <a:r>
              <a:rPr lang="en-US" sz="3000" b="1" cap="none" spc="0" dirty="0" smtClean="0">
                <a:ln w="1905"/>
                <a:solidFill>
                  <a:srgbClr val="002060"/>
                </a:solidFill>
                <a:effectLst>
                  <a:innerShdw blurRad="69850" dist="43180" dir="5400000">
                    <a:srgbClr val="000000">
                      <a:alpha val="65000"/>
                    </a:srgbClr>
                  </a:innerShdw>
                </a:effectLst>
              </a:rPr>
              <a:t>Dataset</a:t>
            </a:r>
            <a:endParaRPr lang="en-US" sz="3000" b="1" cap="none" spc="0" dirty="0">
              <a:ln w="1905"/>
              <a:solidFill>
                <a:srgbClr val="002060"/>
              </a:solidFill>
              <a:effectLst>
                <a:innerShdw blurRad="69850" dist="43180" dir="5400000">
                  <a:srgbClr val="000000">
                    <a:alpha val="65000"/>
                  </a:srgbClr>
                </a:innerShdw>
              </a:effectLst>
            </a:endParaRPr>
          </a:p>
        </p:txBody>
      </p:sp>
      <p:sp>
        <p:nvSpPr>
          <p:cNvPr id="3" name="Rectangle 2"/>
          <p:cNvSpPr/>
          <p:nvPr/>
        </p:nvSpPr>
        <p:spPr>
          <a:xfrm>
            <a:off x="609600" y="1188720"/>
            <a:ext cx="7696200" cy="4832092"/>
          </a:xfrm>
          <a:prstGeom prst="rect">
            <a:avLst/>
          </a:prstGeom>
        </p:spPr>
        <p:txBody>
          <a:bodyPr wrap="square">
            <a:spAutoFit/>
          </a:bodyPr>
          <a:lstStyle/>
          <a:p>
            <a:pPr marL="342900" indent="-342900" fontAlgn="base">
              <a:buFont typeface="Arial" pitchFamily="34" charset="0"/>
              <a:buChar char="•"/>
            </a:pPr>
            <a:r>
              <a:rPr lang="en-IN" sz="2200" dirty="0"/>
              <a:t>Dataset taken </a:t>
            </a:r>
            <a:r>
              <a:rPr lang="en-IN" sz="2200" dirty="0" smtClean="0"/>
              <a:t>from </a:t>
            </a:r>
            <a:r>
              <a:rPr lang="en-IN" sz="2200" dirty="0" err="1" smtClean="0"/>
              <a:t>kaggle</a:t>
            </a:r>
            <a:r>
              <a:rPr lang="en-IN" sz="2200" dirty="0" smtClean="0"/>
              <a:t> : </a:t>
            </a:r>
            <a:r>
              <a:rPr lang="en-IN" sz="2200" dirty="0" smtClean="0">
                <a:solidFill>
                  <a:srgbClr val="0070C0"/>
                </a:solidFill>
              </a:rPr>
              <a:t>https</a:t>
            </a:r>
            <a:r>
              <a:rPr lang="en-IN" sz="2200" dirty="0">
                <a:solidFill>
                  <a:srgbClr val="0070C0"/>
                </a:solidFill>
              </a:rPr>
              <a:t>://</a:t>
            </a:r>
            <a:r>
              <a:rPr lang="en-IN" sz="2200" dirty="0" smtClean="0">
                <a:solidFill>
                  <a:srgbClr val="0070C0"/>
                </a:solidFill>
              </a:rPr>
              <a:t>www.kaggle.com/stackoverflow/stacksample</a:t>
            </a:r>
            <a:endParaRPr lang="en-IN" sz="2200" dirty="0">
              <a:solidFill>
                <a:srgbClr val="0070C0"/>
              </a:solidFill>
            </a:endParaRPr>
          </a:p>
          <a:p>
            <a:pPr marL="342900" indent="-342900" fontAlgn="base">
              <a:buFont typeface="Arial" pitchFamily="34" charset="0"/>
              <a:buChar char="•"/>
            </a:pPr>
            <a:endParaRPr lang="en-IN" sz="2200" dirty="0"/>
          </a:p>
          <a:p>
            <a:pPr marL="342900" indent="-342900" fontAlgn="base">
              <a:buFont typeface="Arial" pitchFamily="34" charset="0"/>
              <a:buChar char="•"/>
            </a:pPr>
            <a:r>
              <a:rPr lang="en-IN" sz="2200" dirty="0" smtClean="0"/>
              <a:t>Dataset consists 3 files Answers.csv</a:t>
            </a:r>
            <a:r>
              <a:rPr lang="en-IN" sz="2200" dirty="0"/>
              <a:t>, Questions.csv and </a:t>
            </a:r>
            <a:r>
              <a:rPr lang="en-IN" sz="2200" dirty="0" smtClean="0"/>
              <a:t>Tags.csv. </a:t>
            </a:r>
          </a:p>
          <a:p>
            <a:pPr marL="342900" indent="-342900" fontAlgn="base">
              <a:buFont typeface="Arial" pitchFamily="34" charset="0"/>
              <a:buChar char="•"/>
            </a:pPr>
            <a:endParaRPr lang="en-IN" sz="2200" dirty="0"/>
          </a:p>
          <a:p>
            <a:pPr marL="342900" indent="-342900" fontAlgn="base">
              <a:buFont typeface="Arial" pitchFamily="34" charset="0"/>
              <a:buChar char="•"/>
            </a:pPr>
            <a:endParaRPr lang="en-IN" sz="2200" dirty="0" smtClean="0"/>
          </a:p>
          <a:p>
            <a:pPr fontAlgn="base"/>
            <a:endParaRPr lang="en-IN" sz="2200" dirty="0" smtClean="0"/>
          </a:p>
          <a:p>
            <a:pPr fontAlgn="base"/>
            <a:r>
              <a:rPr lang="en-IN" sz="2200" dirty="0" smtClean="0"/>
              <a:t>In our approach we have made use of question text body to predict the tag, so we have worked on Questions.csv and Tags.csv only.</a:t>
            </a:r>
          </a:p>
          <a:p>
            <a:pPr fontAlgn="base"/>
            <a:endParaRPr lang="en-IN" sz="2200" dirty="0"/>
          </a:p>
          <a:p>
            <a:pPr fontAlgn="base"/>
            <a:r>
              <a:rPr lang="en-IN" sz="2200" dirty="0" smtClean="0"/>
              <a:t>*More complex models can be designed by analysing the answers to predict the tags. (Future Scope)</a:t>
            </a:r>
            <a:endParaRPr lang="en-IN" sz="22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1200" y="2819400"/>
            <a:ext cx="2183869" cy="843470"/>
          </a:xfrm>
          <a:prstGeom prst="rect">
            <a:avLst/>
          </a:prstGeom>
        </p:spPr>
      </p:pic>
      <p:sp>
        <p:nvSpPr>
          <p:cNvPr id="5" name="TextBox 4"/>
          <p:cNvSpPr txBox="1"/>
          <p:nvPr/>
        </p:nvSpPr>
        <p:spPr>
          <a:xfrm>
            <a:off x="7950532" y="2565484"/>
            <a:ext cx="511747" cy="253916"/>
          </a:xfrm>
          <a:prstGeom prst="rect">
            <a:avLst/>
          </a:prstGeom>
          <a:noFill/>
        </p:spPr>
        <p:txBody>
          <a:bodyPr wrap="square" rtlCol="0">
            <a:spAutoFit/>
          </a:bodyPr>
          <a:lstStyle/>
          <a:p>
            <a:r>
              <a:rPr lang="en-IN" sz="1050" dirty="0" smtClean="0"/>
              <a:t>[</a:t>
            </a:r>
            <a:r>
              <a:rPr lang="en-IN" sz="1050" dirty="0"/>
              <a:t>5</a:t>
            </a:r>
            <a:r>
              <a:rPr lang="en-IN" sz="1050" dirty="0" smtClean="0"/>
              <a:t>]</a:t>
            </a:r>
            <a:endParaRPr lang="en-IN" sz="1050" dirty="0"/>
          </a:p>
        </p:txBody>
      </p:sp>
    </p:spTree>
    <p:extLst>
      <p:ext uri="{BB962C8B-B14F-4D97-AF65-F5344CB8AC3E}">
        <p14:creationId xmlns:p14="http://schemas.microsoft.com/office/powerpoint/2010/main" val="35820130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834" y="609600"/>
            <a:ext cx="8382000" cy="553998"/>
          </a:xfrm>
          <a:prstGeom prst="rect">
            <a:avLst/>
          </a:prstGeom>
          <a:noFill/>
        </p:spPr>
        <p:txBody>
          <a:bodyPr wrap="square" lIns="91440" tIns="45720" rIns="91440" bIns="45720">
            <a:spAutoFit/>
          </a:bodyPr>
          <a:lstStyle/>
          <a:p>
            <a:pPr algn="ctr"/>
            <a:r>
              <a:rPr lang="en-US" sz="3000" b="1" cap="none" spc="0" dirty="0" smtClean="0">
                <a:ln w="1905"/>
                <a:solidFill>
                  <a:srgbClr val="002060"/>
                </a:solidFill>
                <a:effectLst>
                  <a:innerShdw blurRad="69850" dist="43180" dir="5400000">
                    <a:srgbClr val="000000">
                      <a:alpha val="65000"/>
                    </a:srgbClr>
                  </a:innerShdw>
                </a:effectLst>
              </a:rPr>
              <a:t>Approach 1 – The SA approach</a:t>
            </a:r>
            <a:endParaRPr lang="en-US" sz="3000" b="1" cap="none" spc="0" dirty="0">
              <a:ln w="1905"/>
              <a:solidFill>
                <a:srgbClr val="002060"/>
              </a:solidFill>
              <a:effectLst>
                <a:innerShdw blurRad="69850" dist="43180" dir="5400000">
                  <a:srgbClr val="000000">
                    <a:alpha val="65000"/>
                  </a:srgbClr>
                </a:innerShdw>
              </a:effectLst>
            </a:endParaRPr>
          </a:p>
        </p:txBody>
      </p:sp>
      <p:sp>
        <p:nvSpPr>
          <p:cNvPr id="6" name="Rectangle 5"/>
          <p:cNvSpPr/>
          <p:nvPr/>
        </p:nvSpPr>
        <p:spPr>
          <a:xfrm>
            <a:off x="1371600" y="1676400"/>
            <a:ext cx="6324600" cy="2785378"/>
          </a:xfrm>
          <a:prstGeom prst="rect">
            <a:avLst/>
          </a:prstGeom>
        </p:spPr>
        <p:txBody>
          <a:bodyPr wrap="square">
            <a:spAutoFit/>
          </a:bodyPr>
          <a:lstStyle/>
          <a:p>
            <a:pPr marL="342900" indent="-342900" fontAlgn="base">
              <a:lnSpc>
                <a:spcPct val="150000"/>
              </a:lnSpc>
              <a:spcAft>
                <a:spcPts val="600"/>
              </a:spcAft>
              <a:buFont typeface="Arial" pitchFamily="34" charset="0"/>
              <a:buChar char="•"/>
            </a:pPr>
            <a:r>
              <a:rPr lang="en-IN" sz="2200" dirty="0" smtClean="0"/>
              <a:t>Data Cleaning task.</a:t>
            </a:r>
            <a:endParaRPr lang="en-IN" sz="2200" dirty="0"/>
          </a:p>
          <a:p>
            <a:pPr marL="342900" indent="-342900" fontAlgn="base">
              <a:lnSpc>
                <a:spcPct val="150000"/>
              </a:lnSpc>
              <a:spcAft>
                <a:spcPts val="600"/>
              </a:spcAft>
              <a:buFont typeface="Arial" pitchFamily="34" charset="0"/>
              <a:buChar char="•"/>
            </a:pPr>
            <a:r>
              <a:rPr lang="en-IN" sz="2200" dirty="0" smtClean="0"/>
              <a:t>Modelling </a:t>
            </a:r>
            <a:r>
              <a:rPr lang="en-IN" sz="2200" dirty="0"/>
              <a:t>words in terms of </a:t>
            </a:r>
            <a:r>
              <a:rPr lang="en-IN" sz="2200" dirty="0" smtClean="0"/>
              <a:t>frequency and obtaining a suitable inference from it.</a:t>
            </a:r>
            <a:endParaRPr lang="en-IN" sz="2200" dirty="0"/>
          </a:p>
          <a:p>
            <a:pPr marL="342900" indent="-342900" fontAlgn="base">
              <a:lnSpc>
                <a:spcPct val="150000"/>
              </a:lnSpc>
              <a:spcAft>
                <a:spcPts val="600"/>
              </a:spcAft>
              <a:buFont typeface="Arial" pitchFamily="34" charset="0"/>
              <a:buChar char="•"/>
            </a:pPr>
            <a:r>
              <a:rPr lang="en-IN" sz="2200" dirty="0"/>
              <a:t>Training using </a:t>
            </a:r>
            <a:r>
              <a:rPr lang="en-IN" sz="2200" dirty="0" err="1"/>
              <a:t>sklearn</a:t>
            </a:r>
            <a:r>
              <a:rPr lang="en-IN" sz="2200" dirty="0"/>
              <a:t> </a:t>
            </a:r>
            <a:r>
              <a:rPr lang="en-IN" sz="2200" dirty="0" smtClean="0"/>
              <a:t>libraries and comparing the accuracy.</a:t>
            </a:r>
            <a:endParaRPr lang="en-IN" sz="2200" dirty="0"/>
          </a:p>
        </p:txBody>
      </p:sp>
    </p:spTree>
    <p:extLst>
      <p:ext uri="{BB962C8B-B14F-4D97-AF65-F5344CB8AC3E}">
        <p14:creationId xmlns:p14="http://schemas.microsoft.com/office/powerpoint/2010/main" val="35555494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600200"/>
            <a:ext cx="7162800" cy="3939540"/>
          </a:xfrm>
          <a:prstGeom prst="rect">
            <a:avLst/>
          </a:prstGeom>
        </p:spPr>
        <p:txBody>
          <a:bodyPr wrap="square">
            <a:spAutoFit/>
          </a:bodyPr>
          <a:lstStyle/>
          <a:p>
            <a:pPr marL="342900" indent="-342900" fontAlgn="base">
              <a:spcAft>
                <a:spcPts val="600"/>
              </a:spcAft>
              <a:buFont typeface="Arial" pitchFamily="34" charset="0"/>
              <a:buChar char="•"/>
            </a:pPr>
            <a:r>
              <a:rPr lang="en-IN" sz="2200" b="1" dirty="0"/>
              <a:t>Main objective:</a:t>
            </a:r>
          </a:p>
          <a:p>
            <a:pPr marL="800100" lvl="1" indent="-342900" fontAlgn="base">
              <a:spcAft>
                <a:spcPts val="600"/>
              </a:spcAft>
              <a:buFont typeface="Arial" pitchFamily="34" charset="0"/>
              <a:buChar char="•"/>
            </a:pPr>
            <a:r>
              <a:rPr lang="en-IN" sz="2200" dirty="0"/>
              <a:t>Remove unnecessary/unimportant data from our </a:t>
            </a:r>
            <a:r>
              <a:rPr lang="en-IN" sz="2200" dirty="0" smtClean="0"/>
              <a:t>dataset.</a:t>
            </a:r>
          </a:p>
          <a:p>
            <a:pPr lvl="1" fontAlgn="base">
              <a:spcAft>
                <a:spcPts val="600"/>
              </a:spcAft>
            </a:pPr>
            <a:endParaRPr lang="en-IN" sz="2200" dirty="0"/>
          </a:p>
          <a:p>
            <a:pPr marL="342900" indent="-342900" fontAlgn="base">
              <a:spcAft>
                <a:spcPts val="600"/>
              </a:spcAft>
              <a:buFont typeface="Arial" pitchFamily="34" charset="0"/>
              <a:buChar char="•"/>
            </a:pPr>
            <a:r>
              <a:rPr lang="en-IN" sz="2200" b="1" dirty="0" err="1" smtClean="0"/>
              <a:t>Obervations</a:t>
            </a:r>
            <a:r>
              <a:rPr lang="en-IN" sz="2200" b="1" dirty="0" smtClean="0"/>
              <a:t>:</a:t>
            </a:r>
          </a:p>
          <a:p>
            <a:pPr marL="800100" lvl="1" indent="-342900" fontAlgn="base">
              <a:spcAft>
                <a:spcPts val="600"/>
              </a:spcAft>
              <a:buFont typeface="Arial" pitchFamily="34" charset="0"/>
              <a:buChar char="•"/>
            </a:pPr>
            <a:r>
              <a:rPr lang="en-IN" sz="2200" dirty="0" smtClean="0"/>
              <a:t>Question body is very crucial in determining the tags, so preserve it. </a:t>
            </a:r>
          </a:p>
          <a:p>
            <a:pPr marL="800100" lvl="1" indent="-342900" fontAlgn="base">
              <a:spcAft>
                <a:spcPts val="600"/>
              </a:spcAft>
              <a:buFont typeface="Arial" pitchFamily="34" charset="0"/>
              <a:buChar char="•"/>
            </a:pPr>
            <a:r>
              <a:rPr lang="en-IN" sz="2200" dirty="0" smtClean="0"/>
              <a:t>Remove </a:t>
            </a:r>
            <a:r>
              <a:rPr lang="en-IN" sz="2200" dirty="0"/>
              <a:t>html tags, punctuations and stop </a:t>
            </a:r>
            <a:r>
              <a:rPr lang="en-IN" sz="2200" dirty="0" smtClean="0"/>
              <a:t>words, they don’t any role in tag prediction.</a:t>
            </a:r>
            <a:endParaRPr lang="en-IN" sz="2200" dirty="0"/>
          </a:p>
          <a:p>
            <a:pPr marL="800100" lvl="1" indent="-342900" fontAlgn="base">
              <a:spcAft>
                <a:spcPts val="600"/>
              </a:spcAft>
              <a:buFont typeface="Arial" pitchFamily="34" charset="0"/>
              <a:buChar char="•"/>
            </a:pPr>
            <a:r>
              <a:rPr lang="en-IN" sz="2200" dirty="0"/>
              <a:t>Lemmatized each word</a:t>
            </a:r>
            <a:r>
              <a:rPr lang="en-IN" sz="2200" dirty="0" smtClean="0"/>
              <a:t>.</a:t>
            </a:r>
          </a:p>
        </p:txBody>
      </p:sp>
      <p:sp>
        <p:nvSpPr>
          <p:cNvPr id="3" name="Rectangle 2"/>
          <p:cNvSpPr/>
          <p:nvPr/>
        </p:nvSpPr>
        <p:spPr>
          <a:xfrm>
            <a:off x="283464" y="381000"/>
            <a:ext cx="8382000" cy="553998"/>
          </a:xfrm>
          <a:prstGeom prst="rect">
            <a:avLst/>
          </a:prstGeom>
          <a:noFill/>
        </p:spPr>
        <p:txBody>
          <a:bodyPr wrap="square" lIns="91440" tIns="45720" rIns="91440" bIns="45720">
            <a:spAutoFit/>
          </a:bodyPr>
          <a:lstStyle/>
          <a:p>
            <a:pPr algn="ctr"/>
            <a:r>
              <a:rPr lang="en-US" sz="3000" b="1" cap="none" spc="0" dirty="0" smtClean="0">
                <a:ln w="1905"/>
                <a:solidFill>
                  <a:srgbClr val="002060"/>
                </a:solidFill>
                <a:effectLst>
                  <a:innerShdw blurRad="69850" dist="43180" dir="5400000">
                    <a:srgbClr val="000000">
                      <a:alpha val="65000"/>
                    </a:srgbClr>
                  </a:innerShdw>
                </a:effectLst>
              </a:rPr>
              <a:t>Step-1 : Data Cleaning</a:t>
            </a:r>
            <a:endParaRPr lang="en-US" sz="3000" b="1" cap="none" spc="0" dirty="0">
              <a:ln w="1905"/>
              <a:solidFill>
                <a:srgbClr val="002060"/>
              </a:soli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9014268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464" y="381000"/>
            <a:ext cx="8382000" cy="553998"/>
          </a:xfrm>
          <a:prstGeom prst="rect">
            <a:avLst/>
          </a:prstGeom>
          <a:noFill/>
        </p:spPr>
        <p:txBody>
          <a:bodyPr wrap="square" lIns="91440" tIns="45720" rIns="91440" bIns="45720">
            <a:spAutoFit/>
          </a:bodyPr>
          <a:lstStyle/>
          <a:p>
            <a:pPr algn="ctr"/>
            <a:r>
              <a:rPr lang="en-US" sz="3000" b="1" cap="none" spc="0" dirty="0" smtClean="0">
                <a:ln w="1905"/>
                <a:solidFill>
                  <a:srgbClr val="002060"/>
                </a:solidFill>
                <a:effectLst>
                  <a:innerShdw blurRad="69850" dist="43180" dir="5400000">
                    <a:srgbClr val="000000">
                      <a:alpha val="65000"/>
                    </a:srgbClr>
                  </a:innerShdw>
                </a:effectLst>
              </a:rPr>
              <a:t>Step-2 : Modeling word with frequency</a:t>
            </a:r>
            <a:endParaRPr lang="en-US" sz="3000" b="1" cap="none" spc="0" dirty="0">
              <a:ln w="1905"/>
              <a:solidFill>
                <a:srgbClr val="002060"/>
              </a:solidFill>
              <a:effectLst>
                <a:innerShdw blurRad="69850" dist="43180" dir="5400000">
                  <a:srgbClr val="000000">
                    <a:alpha val="65000"/>
                  </a:srgbClr>
                </a:innerShdw>
              </a:effectLst>
            </a:endParaRPr>
          </a:p>
        </p:txBody>
      </p:sp>
      <p:sp>
        <p:nvSpPr>
          <p:cNvPr id="3" name="Rectangle 2"/>
          <p:cNvSpPr/>
          <p:nvPr/>
        </p:nvSpPr>
        <p:spPr>
          <a:xfrm>
            <a:off x="685800" y="1447800"/>
            <a:ext cx="7620000" cy="3816429"/>
          </a:xfrm>
          <a:prstGeom prst="rect">
            <a:avLst/>
          </a:prstGeom>
        </p:spPr>
        <p:txBody>
          <a:bodyPr wrap="square">
            <a:spAutoFit/>
          </a:bodyPr>
          <a:lstStyle/>
          <a:p>
            <a:pPr marL="342900" indent="-342900" fontAlgn="base">
              <a:buFont typeface="Arial" pitchFamily="34" charset="0"/>
              <a:buChar char="•"/>
            </a:pPr>
            <a:r>
              <a:rPr lang="en-IN" sz="2200" dirty="0"/>
              <a:t>This is </a:t>
            </a:r>
            <a:r>
              <a:rPr lang="en-IN" sz="2200" dirty="0" smtClean="0"/>
              <a:t>important, </a:t>
            </a:r>
            <a:r>
              <a:rPr lang="en-IN" sz="2200" dirty="0"/>
              <a:t>as it gives weights to different words based on it’s importance</a:t>
            </a:r>
            <a:r>
              <a:rPr lang="en-IN" sz="2200" dirty="0" smtClean="0"/>
              <a:t>.</a:t>
            </a:r>
          </a:p>
          <a:p>
            <a:pPr fontAlgn="base"/>
            <a:endParaRPr lang="en-IN" sz="2200" dirty="0" smtClean="0"/>
          </a:p>
          <a:p>
            <a:pPr marL="342900" indent="-342900" fontAlgn="base">
              <a:buFont typeface="Arial" pitchFamily="34" charset="0"/>
              <a:buChar char="•"/>
            </a:pPr>
            <a:r>
              <a:rPr lang="en-IN" sz="2200" dirty="0" smtClean="0"/>
              <a:t>This can be well understood as </a:t>
            </a:r>
            <a:r>
              <a:rPr lang="en-IN" sz="2200" dirty="0" err="1" smtClean="0"/>
              <a:t>vectorization</a:t>
            </a:r>
            <a:r>
              <a:rPr lang="en-IN" sz="2200" dirty="0" smtClean="0"/>
              <a:t> of the question body and convert it to suitable vectors which can be sent directly as input to various models directly.</a:t>
            </a:r>
          </a:p>
          <a:p>
            <a:pPr fontAlgn="base"/>
            <a:endParaRPr lang="en-IN" sz="2200" dirty="0"/>
          </a:p>
          <a:p>
            <a:pPr marL="342900" indent="-342900" fontAlgn="base">
              <a:buFont typeface="Arial" pitchFamily="34" charset="0"/>
              <a:buChar char="•"/>
            </a:pPr>
            <a:r>
              <a:rPr lang="en-IN" sz="2200" dirty="0"/>
              <a:t>Used TF-IDF </a:t>
            </a:r>
            <a:r>
              <a:rPr lang="en-IN" sz="2200" dirty="0" smtClean="0"/>
              <a:t>method for this task, it returns a </a:t>
            </a:r>
            <a:r>
              <a:rPr lang="en-IN" sz="2200" dirty="0" err="1" smtClean="0"/>
              <a:t>vectorized</a:t>
            </a:r>
            <a:r>
              <a:rPr lang="en-IN" sz="2200" dirty="0" smtClean="0"/>
              <a:t> form of the input text.</a:t>
            </a:r>
          </a:p>
          <a:p>
            <a:pPr fontAlgn="base"/>
            <a:endParaRPr lang="en-IN" sz="2200" dirty="0"/>
          </a:p>
          <a:p>
            <a:pPr marL="342900" indent="-342900" fontAlgn="base">
              <a:buFont typeface="Arial" pitchFamily="34" charset="0"/>
              <a:buChar char="•"/>
            </a:pPr>
            <a:r>
              <a:rPr lang="en-IN" sz="2200" dirty="0"/>
              <a:t>Label encoding for tags.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0600" t="32900" r="26001" b="18200"/>
          <a:stretch/>
        </p:blipFill>
        <p:spPr>
          <a:xfrm>
            <a:off x="5460722" y="4876800"/>
            <a:ext cx="2898648" cy="1490472"/>
          </a:xfrm>
          <a:prstGeom prst="rect">
            <a:avLst/>
          </a:prstGeom>
        </p:spPr>
      </p:pic>
      <p:sp>
        <p:nvSpPr>
          <p:cNvPr id="5" name="TextBox 4"/>
          <p:cNvSpPr txBox="1"/>
          <p:nvPr/>
        </p:nvSpPr>
        <p:spPr>
          <a:xfrm>
            <a:off x="8153717" y="4756095"/>
            <a:ext cx="511747" cy="253916"/>
          </a:xfrm>
          <a:prstGeom prst="rect">
            <a:avLst/>
          </a:prstGeom>
          <a:noFill/>
        </p:spPr>
        <p:txBody>
          <a:bodyPr wrap="square" rtlCol="0">
            <a:spAutoFit/>
          </a:bodyPr>
          <a:lstStyle/>
          <a:p>
            <a:r>
              <a:rPr lang="en-IN" sz="1050" dirty="0" smtClean="0"/>
              <a:t>[</a:t>
            </a:r>
            <a:r>
              <a:rPr lang="en-IN" sz="1050" dirty="0"/>
              <a:t>6</a:t>
            </a:r>
            <a:r>
              <a:rPr lang="en-IN" sz="1050" dirty="0" smtClean="0"/>
              <a:t>]</a:t>
            </a:r>
            <a:endParaRPr lang="en-IN" sz="1050" dirty="0"/>
          </a:p>
        </p:txBody>
      </p:sp>
    </p:spTree>
    <p:extLst>
      <p:ext uri="{BB962C8B-B14F-4D97-AF65-F5344CB8AC3E}">
        <p14:creationId xmlns:p14="http://schemas.microsoft.com/office/powerpoint/2010/main" val="29789150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464" y="381000"/>
            <a:ext cx="8382000" cy="553998"/>
          </a:xfrm>
          <a:prstGeom prst="rect">
            <a:avLst/>
          </a:prstGeom>
          <a:noFill/>
        </p:spPr>
        <p:txBody>
          <a:bodyPr wrap="square" lIns="91440" tIns="45720" rIns="91440" bIns="45720">
            <a:spAutoFit/>
          </a:bodyPr>
          <a:lstStyle/>
          <a:p>
            <a:pPr algn="ctr"/>
            <a:r>
              <a:rPr lang="en-US" sz="3000" b="1" cap="none" spc="0" dirty="0" smtClean="0">
                <a:ln w="1905"/>
                <a:solidFill>
                  <a:srgbClr val="002060"/>
                </a:solidFill>
                <a:effectLst>
                  <a:innerShdw blurRad="69850" dist="43180" dir="5400000">
                    <a:srgbClr val="000000">
                      <a:alpha val="65000"/>
                    </a:srgbClr>
                  </a:innerShdw>
                </a:effectLst>
              </a:rPr>
              <a:t>Step-3 : Training a model</a:t>
            </a:r>
            <a:endParaRPr lang="en-US" sz="3000" b="1" cap="none" spc="0" dirty="0">
              <a:ln w="1905"/>
              <a:solidFill>
                <a:srgbClr val="002060"/>
              </a:solidFill>
              <a:effectLst>
                <a:innerShdw blurRad="69850" dist="43180" dir="5400000">
                  <a:srgbClr val="000000">
                    <a:alpha val="65000"/>
                  </a:srgbClr>
                </a:innerShdw>
              </a:effectLst>
            </a:endParaRPr>
          </a:p>
        </p:txBody>
      </p:sp>
      <p:sp>
        <p:nvSpPr>
          <p:cNvPr id="3" name="Rectangle 2"/>
          <p:cNvSpPr/>
          <p:nvPr/>
        </p:nvSpPr>
        <p:spPr>
          <a:xfrm>
            <a:off x="1066800" y="1524000"/>
            <a:ext cx="7086600" cy="4339650"/>
          </a:xfrm>
          <a:prstGeom prst="rect">
            <a:avLst/>
          </a:prstGeom>
        </p:spPr>
        <p:txBody>
          <a:bodyPr wrap="square">
            <a:spAutoFit/>
          </a:bodyPr>
          <a:lstStyle/>
          <a:p>
            <a:pPr fontAlgn="base"/>
            <a:r>
              <a:rPr lang="en-IN" sz="2400" dirty="0" smtClean="0"/>
              <a:t>The dataset is then exposed to different predefined </a:t>
            </a:r>
            <a:r>
              <a:rPr lang="en-IN" sz="2400" dirty="0" err="1"/>
              <a:t>sklearn</a:t>
            </a:r>
            <a:r>
              <a:rPr lang="en-IN" sz="2400" dirty="0"/>
              <a:t> </a:t>
            </a:r>
            <a:r>
              <a:rPr lang="en-IN" sz="2400" dirty="0" smtClean="0"/>
              <a:t>library classifiers: </a:t>
            </a:r>
          </a:p>
          <a:p>
            <a:pPr fontAlgn="base"/>
            <a:endParaRPr lang="en-IN" sz="2400" dirty="0"/>
          </a:p>
          <a:p>
            <a:pPr marL="342900" indent="-342900" fontAlgn="base">
              <a:lnSpc>
                <a:spcPct val="150000"/>
              </a:lnSpc>
              <a:buFont typeface="Wingdings" pitchFamily="2" charset="2"/>
              <a:buChar char="§"/>
            </a:pPr>
            <a:r>
              <a:rPr lang="en-IN" sz="2400" dirty="0" smtClean="0"/>
              <a:t>Ridge Classifier</a:t>
            </a:r>
          </a:p>
          <a:p>
            <a:pPr marL="342900" indent="-342900" fontAlgn="base">
              <a:lnSpc>
                <a:spcPct val="150000"/>
              </a:lnSpc>
              <a:buFont typeface="Wingdings" pitchFamily="2" charset="2"/>
              <a:buChar char="§"/>
            </a:pPr>
            <a:r>
              <a:rPr lang="en-IN" sz="2400" dirty="0" smtClean="0"/>
              <a:t>Perceptron classifier</a:t>
            </a:r>
          </a:p>
          <a:p>
            <a:pPr marL="342900" indent="-342900" fontAlgn="base">
              <a:lnSpc>
                <a:spcPct val="150000"/>
              </a:lnSpc>
              <a:buFont typeface="Wingdings" pitchFamily="2" charset="2"/>
              <a:buChar char="§"/>
            </a:pPr>
            <a:r>
              <a:rPr lang="en-IN" sz="2400" dirty="0" smtClean="0"/>
              <a:t>Naïve Bayes Classifier</a:t>
            </a:r>
          </a:p>
          <a:p>
            <a:pPr marL="342900" indent="-342900" fontAlgn="base">
              <a:lnSpc>
                <a:spcPct val="150000"/>
              </a:lnSpc>
              <a:buFont typeface="Wingdings" pitchFamily="2" charset="2"/>
              <a:buChar char="§"/>
            </a:pPr>
            <a:r>
              <a:rPr lang="en-IN" sz="2400" dirty="0" smtClean="0"/>
              <a:t>Logistic Regression Classifier</a:t>
            </a:r>
          </a:p>
          <a:p>
            <a:pPr marL="342900" indent="-342900" fontAlgn="base">
              <a:lnSpc>
                <a:spcPct val="150000"/>
              </a:lnSpc>
              <a:buFont typeface="Wingdings" pitchFamily="2" charset="2"/>
              <a:buChar char="§"/>
            </a:pPr>
            <a:r>
              <a:rPr lang="en-IN" sz="2400" dirty="0" smtClean="0"/>
              <a:t>Linear SVM Classifier</a:t>
            </a:r>
          </a:p>
          <a:p>
            <a:pPr marL="342900" indent="-342900" fontAlgn="base">
              <a:buFont typeface="Wingdings" pitchFamily="2" charset="2"/>
              <a:buChar char="§"/>
            </a:pPr>
            <a:endParaRPr lang="en-IN" sz="2400" dirty="0"/>
          </a:p>
        </p:txBody>
      </p:sp>
    </p:spTree>
    <p:extLst>
      <p:ext uri="{BB962C8B-B14F-4D97-AF65-F5344CB8AC3E}">
        <p14:creationId xmlns:p14="http://schemas.microsoft.com/office/powerpoint/2010/main" val="37973203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464" y="381000"/>
            <a:ext cx="8382000" cy="553998"/>
          </a:xfrm>
          <a:prstGeom prst="rect">
            <a:avLst/>
          </a:prstGeom>
          <a:noFill/>
        </p:spPr>
        <p:txBody>
          <a:bodyPr wrap="square" lIns="91440" tIns="45720" rIns="91440" bIns="45720">
            <a:spAutoFit/>
          </a:bodyPr>
          <a:lstStyle/>
          <a:p>
            <a:pPr algn="ctr"/>
            <a:r>
              <a:rPr lang="en-US" sz="3000" b="1" cap="none" spc="0" dirty="0" smtClean="0">
                <a:ln w="1905"/>
                <a:solidFill>
                  <a:srgbClr val="002060"/>
                </a:solidFill>
                <a:effectLst>
                  <a:innerShdw blurRad="69850" dist="43180" dir="5400000">
                    <a:srgbClr val="000000">
                      <a:alpha val="65000"/>
                    </a:srgbClr>
                  </a:innerShdw>
                </a:effectLst>
              </a:rPr>
              <a:t>Approach 2 – The SN approach</a:t>
            </a:r>
            <a:endParaRPr lang="en-US" sz="3000" b="1" cap="none" spc="0" dirty="0">
              <a:ln w="1905"/>
              <a:solidFill>
                <a:srgbClr val="002060"/>
              </a:solidFill>
              <a:effectLst>
                <a:innerShdw blurRad="69850" dist="43180" dir="5400000">
                  <a:srgbClr val="000000">
                    <a:alpha val="65000"/>
                  </a:srgbClr>
                </a:innerShdw>
              </a:effectLst>
            </a:endParaRPr>
          </a:p>
        </p:txBody>
      </p:sp>
      <p:sp>
        <p:nvSpPr>
          <p:cNvPr id="3" name="Rectangle 2"/>
          <p:cNvSpPr/>
          <p:nvPr/>
        </p:nvSpPr>
        <p:spPr>
          <a:xfrm>
            <a:off x="728932" y="1256581"/>
            <a:ext cx="7467600" cy="4862870"/>
          </a:xfrm>
          <a:prstGeom prst="rect">
            <a:avLst/>
          </a:prstGeom>
        </p:spPr>
        <p:txBody>
          <a:bodyPr wrap="square">
            <a:spAutoFit/>
          </a:bodyPr>
          <a:lstStyle/>
          <a:p>
            <a:pPr marL="342900" indent="-342900" fontAlgn="base">
              <a:spcAft>
                <a:spcPts val="600"/>
              </a:spcAft>
              <a:buFont typeface="Arial" pitchFamily="34" charset="0"/>
              <a:buChar char="•"/>
            </a:pPr>
            <a:r>
              <a:rPr lang="en-IN" sz="2000" dirty="0" smtClean="0"/>
              <a:t>Data Cleaning task (somewhat similar to approach-1), also made use of </a:t>
            </a:r>
            <a:r>
              <a:rPr lang="en-IN" sz="2000" dirty="0" err="1" smtClean="0"/>
              <a:t>BeautifulSoup</a:t>
            </a:r>
            <a:r>
              <a:rPr lang="en-IN" sz="2000" dirty="0" smtClean="0"/>
              <a:t> library to get text out from HTML elements (present in Question Body)</a:t>
            </a:r>
          </a:p>
          <a:p>
            <a:pPr fontAlgn="base">
              <a:spcAft>
                <a:spcPts val="600"/>
              </a:spcAft>
            </a:pPr>
            <a:endParaRPr lang="en-IN" sz="2000" dirty="0"/>
          </a:p>
          <a:p>
            <a:pPr marL="342900" indent="-342900" fontAlgn="base">
              <a:spcAft>
                <a:spcPts val="600"/>
              </a:spcAft>
              <a:buFont typeface="Arial" pitchFamily="34" charset="0"/>
              <a:buChar char="•"/>
            </a:pPr>
            <a:r>
              <a:rPr lang="en-IN" sz="2000" dirty="0" smtClean="0"/>
              <a:t>Drawing inference from data patterns and </a:t>
            </a:r>
            <a:r>
              <a:rPr lang="en-IN" sz="2000" dirty="0" err="1" smtClean="0"/>
              <a:t>vectorization</a:t>
            </a:r>
            <a:r>
              <a:rPr lang="en-IN" sz="2000" dirty="0" smtClean="0"/>
              <a:t> of text data (using </a:t>
            </a:r>
            <a:r>
              <a:rPr lang="en-IN" sz="2000" dirty="0" err="1" smtClean="0"/>
              <a:t>tf</a:t>
            </a:r>
            <a:r>
              <a:rPr lang="en-IN" sz="2000" dirty="0" smtClean="0"/>
              <a:t>-id).</a:t>
            </a:r>
          </a:p>
          <a:p>
            <a:pPr fontAlgn="base">
              <a:spcAft>
                <a:spcPts val="600"/>
              </a:spcAft>
            </a:pPr>
            <a:endParaRPr lang="en-IN" sz="2000" dirty="0" smtClean="0"/>
          </a:p>
          <a:p>
            <a:pPr marL="342900" indent="-342900" fontAlgn="base">
              <a:spcAft>
                <a:spcPts val="600"/>
              </a:spcAft>
              <a:buFont typeface="Arial" pitchFamily="34" charset="0"/>
              <a:buChar char="•"/>
            </a:pPr>
            <a:r>
              <a:rPr lang="en-IN" sz="2000" dirty="0" smtClean="0"/>
              <a:t>Merging of Tags.csv and Question.csv on ‘Id’ field to form a suitable data frame which models the dependencies in a better way.</a:t>
            </a:r>
          </a:p>
          <a:p>
            <a:pPr fontAlgn="base">
              <a:spcAft>
                <a:spcPts val="600"/>
              </a:spcAft>
            </a:pPr>
            <a:endParaRPr lang="en-IN" sz="2000" dirty="0"/>
          </a:p>
          <a:p>
            <a:pPr marL="342900" indent="-342900" fontAlgn="base">
              <a:spcAft>
                <a:spcPts val="600"/>
              </a:spcAft>
              <a:buFont typeface="Arial" pitchFamily="34" charset="0"/>
              <a:buChar char="•"/>
            </a:pPr>
            <a:r>
              <a:rPr lang="en-IN" sz="2000" dirty="0"/>
              <a:t>Training using </a:t>
            </a:r>
            <a:r>
              <a:rPr lang="en-IN" sz="2000" dirty="0" err="1"/>
              <a:t>sklearn</a:t>
            </a:r>
            <a:r>
              <a:rPr lang="en-IN" sz="2000" dirty="0"/>
              <a:t> </a:t>
            </a:r>
            <a:r>
              <a:rPr lang="en-IN" sz="2000" dirty="0" smtClean="0"/>
              <a:t>libraries and comparing the accuracy to find a suitable fit. Training was done on similar models as were mentioned in approach-1.</a:t>
            </a:r>
            <a:endParaRPr lang="en-IN" sz="2000" dirty="0"/>
          </a:p>
        </p:txBody>
      </p:sp>
    </p:spTree>
    <p:extLst>
      <p:ext uri="{BB962C8B-B14F-4D97-AF65-F5344CB8AC3E}">
        <p14:creationId xmlns:p14="http://schemas.microsoft.com/office/powerpoint/2010/main" val="36380060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481</TotalTime>
  <Words>1171</Words>
  <Application>Microsoft Office PowerPoint</Application>
  <PresentationFormat>On-screen Show (4:3)</PresentationFormat>
  <Paragraphs>142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Essential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PARSEC</dc:creator>
  <cp:lastModifiedBy>Nilesh</cp:lastModifiedBy>
  <cp:revision>52</cp:revision>
  <dcterms:created xsi:type="dcterms:W3CDTF">2006-08-16T00:00:00Z</dcterms:created>
  <dcterms:modified xsi:type="dcterms:W3CDTF">2020-12-07T02:51:24Z</dcterms:modified>
</cp:coreProperties>
</file>