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Maven Pro Bold" charset="1" panose="00000800000000000000"/>
      <p:regular r:id="rId29"/>
    </p:embeddedFont>
    <p:embeddedFont>
      <p:font typeface="Roboto" charset="1" panose="02000000000000000000"/>
      <p:regular r:id="rId30"/>
    </p:embeddedFont>
    <p:embeddedFont>
      <p:font typeface="Maven Pro" charset="1" panose="00000500000000000000"/>
      <p:regular r:id="rId31"/>
    </p:embeddedFont>
    <p:embeddedFont>
      <p:font typeface="Canva Sans" charset="1" panose="020B0503030501040103"/>
      <p:regular r:id="rId32"/>
    </p:embeddedFont>
    <p:embeddedFont>
      <p:font typeface="Open Sans Bold" charset="1" panose="020B0806030504020204"/>
      <p:regular r:id="rId33"/>
    </p:embeddedFont>
    <p:embeddedFont>
      <p:font typeface="Open Sans" charset="1" panose="020B0606030504020204"/>
      <p:regular r:id="rId34"/>
    </p:embeddedFont>
    <p:embeddedFont>
      <p:font typeface="Canva Sans Bold" charset="1" panose="020B0803030501040103"/>
      <p:regular r:id="rId35"/>
    </p:embeddedFont>
    <p:embeddedFont>
      <p:font typeface="Quicksand Bold" charset="1" panose="00000000000000000000"/>
      <p:regular r:id="rId36"/>
    </p:embeddedFont>
    <p:embeddedFont>
      <p:font typeface="Arimo" charset="1" panose="020B0604020202020204"/>
      <p:regular r:id="rId37"/>
    </p:embeddedFont>
    <p:embeddedFont>
      <p:font typeface="Inter Bold" charset="1" panose="020B0802030000000004"/>
      <p:regular r:id="rId38"/>
    </p:embeddedFont>
    <p:embeddedFont>
      <p:font typeface="Inter" charset="1" panose="020B05020300000000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587894" y="778036"/>
            <a:ext cx="13112360" cy="6509945"/>
          </a:xfrm>
          <a:prstGeom prst="rect">
            <a:avLst/>
          </a:prstGeom>
        </p:spPr>
        <p:txBody>
          <a:bodyPr anchor="t" rtlCol="false" tIns="0" lIns="0" bIns="0" rIns="0">
            <a:spAutoFit/>
          </a:bodyPr>
          <a:lstStyle/>
          <a:p>
            <a:pPr algn="ctr">
              <a:lnSpc>
                <a:spcPts val="12670"/>
              </a:lnSpc>
            </a:pPr>
            <a:r>
              <a:rPr lang="en-US" b="true" sz="13337">
                <a:solidFill>
                  <a:srgbClr val="252930"/>
                </a:solidFill>
                <a:latin typeface="Maven Pro Bold"/>
                <a:ea typeface="Maven Pro Bold"/>
                <a:cs typeface="Maven Pro Bold"/>
                <a:sym typeface="Maven Pro Bold"/>
              </a:rPr>
              <a:t>DEEP LEARNING</a:t>
            </a:r>
          </a:p>
          <a:p>
            <a:pPr algn="ctr">
              <a:lnSpc>
                <a:spcPts val="12670"/>
              </a:lnSpc>
            </a:pPr>
            <a:r>
              <a:rPr lang="en-US" b="true" sz="13337">
                <a:solidFill>
                  <a:srgbClr val="252930"/>
                </a:solidFill>
                <a:latin typeface="Maven Pro Bold"/>
                <a:ea typeface="Maven Pro Bold"/>
                <a:cs typeface="Maven Pro Bold"/>
                <a:sym typeface="Maven Pro Bold"/>
              </a:rPr>
              <a:t> FOR FONT RECOGNITION</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591249" y="7373230"/>
            <a:ext cx="7105650" cy="1665115"/>
          </a:xfrm>
          <a:prstGeom prst="rect">
            <a:avLst/>
          </a:prstGeom>
        </p:spPr>
        <p:txBody>
          <a:bodyPr anchor="t" rtlCol="false" tIns="0" lIns="0" bIns="0" rIns="0">
            <a:spAutoFit/>
          </a:bodyPr>
          <a:lstStyle/>
          <a:p>
            <a:pPr algn="l">
              <a:lnSpc>
                <a:spcPts val="7763"/>
              </a:lnSpc>
            </a:pPr>
            <a:r>
              <a:rPr lang="en-US" sz="3881" u="sng">
                <a:solidFill>
                  <a:srgbClr val="252930"/>
                </a:solidFill>
                <a:latin typeface="Roboto"/>
                <a:ea typeface="Roboto"/>
                <a:cs typeface="Roboto"/>
                <a:sym typeface="Roboto"/>
              </a:rPr>
              <a:t>Guide</a:t>
            </a:r>
            <a:r>
              <a:rPr lang="en-US" sz="3881">
                <a:solidFill>
                  <a:srgbClr val="252930"/>
                </a:solidFill>
                <a:latin typeface="Roboto"/>
                <a:ea typeface="Roboto"/>
                <a:cs typeface="Roboto"/>
                <a:sym typeface="Roboto"/>
              </a:rPr>
              <a:t> :- Dr. Pavan Kumar Perepu</a:t>
            </a:r>
          </a:p>
          <a:p>
            <a:pPr algn="l">
              <a:lnSpc>
                <a:spcPts val="4580"/>
              </a:lnSpc>
            </a:pPr>
            <a:r>
              <a:rPr lang="en-US" sz="3881" u="sng">
                <a:solidFill>
                  <a:srgbClr val="252930"/>
                </a:solidFill>
                <a:latin typeface="Roboto"/>
                <a:ea typeface="Roboto"/>
                <a:cs typeface="Roboto"/>
                <a:sym typeface="Roboto"/>
              </a:rPr>
              <a:t>Project Code</a:t>
            </a:r>
            <a:r>
              <a:rPr lang="en-US" sz="3881">
                <a:solidFill>
                  <a:srgbClr val="252930"/>
                </a:solidFill>
                <a:latin typeface="Roboto"/>
                <a:ea typeface="Roboto"/>
                <a:cs typeface="Roboto"/>
                <a:sym typeface="Roboto"/>
              </a:rPr>
              <a:t> :- B25PKP01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334977" y="1774488"/>
            <a:ext cx="8685820" cy="4281153"/>
          </a:xfrm>
          <a:custGeom>
            <a:avLst/>
            <a:gdLst/>
            <a:ahLst/>
            <a:cxnLst/>
            <a:rect r="r" b="b" t="t" l="l"/>
            <a:pathLst>
              <a:path h="4281153" w="8685820">
                <a:moveTo>
                  <a:pt x="0" y="0"/>
                </a:moveTo>
                <a:lnTo>
                  <a:pt x="8685820" y="0"/>
                </a:lnTo>
                <a:lnTo>
                  <a:pt x="8685820" y="4281152"/>
                </a:lnTo>
                <a:lnTo>
                  <a:pt x="0" y="4281152"/>
                </a:lnTo>
                <a:lnTo>
                  <a:pt x="0" y="0"/>
                </a:lnTo>
                <a:close/>
              </a:path>
            </a:pathLst>
          </a:custGeom>
          <a:blipFill>
            <a:blip r:embed="rId2"/>
            <a:stretch>
              <a:fillRect l="0" t="-70" r="0" b="-357"/>
            </a:stretch>
          </a:blipFill>
        </p:spPr>
      </p:sp>
      <p:sp>
        <p:nvSpPr>
          <p:cNvPr name="Freeform 3" id="3"/>
          <p:cNvSpPr/>
          <p:nvPr/>
        </p:nvSpPr>
        <p:spPr>
          <a:xfrm flipH="false" flipV="false" rot="0">
            <a:off x="9144000" y="5143500"/>
            <a:ext cx="8869698" cy="4390501"/>
          </a:xfrm>
          <a:custGeom>
            <a:avLst/>
            <a:gdLst/>
            <a:ahLst/>
            <a:cxnLst/>
            <a:rect r="r" b="b" t="t" l="l"/>
            <a:pathLst>
              <a:path h="4390501" w="8869698">
                <a:moveTo>
                  <a:pt x="0" y="0"/>
                </a:moveTo>
                <a:lnTo>
                  <a:pt x="8869698" y="0"/>
                </a:lnTo>
                <a:lnTo>
                  <a:pt x="8869698" y="4390501"/>
                </a:lnTo>
                <a:lnTo>
                  <a:pt x="0" y="4390501"/>
                </a:lnTo>
                <a:lnTo>
                  <a:pt x="0" y="0"/>
                </a:lnTo>
                <a:close/>
              </a:path>
            </a:pathLst>
          </a:custGeom>
          <a:blipFill>
            <a:blip r:embed="rId3"/>
            <a:stretch>
              <a:fillRect l="0" t="0" r="0" b="0"/>
            </a:stretch>
          </a:blipFill>
        </p:spPr>
      </p:sp>
      <p:sp>
        <p:nvSpPr>
          <p:cNvPr name="TextBox 4" id="4"/>
          <p:cNvSpPr txBox="true"/>
          <p:nvPr/>
        </p:nvSpPr>
        <p:spPr>
          <a:xfrm rot="0">
            <a:off x="4677887" y="200025"/>
            <a:ext cx="9610467" cy="1159144"/>
          </a:xfrm>
          <a:prstGeom prst="rect">
            <a:avLst/>
          </a:prstGeom>
        </p:spPr>
        <p:txBody>
          <a:bodyPr anchor="t" rtlCol="false" tIns="0" lIns="0" bIns="0" rIns="0">
            <a:spAutoFit/>
          </a:bodyPr>
          <a:lstStyle/>
          <a:p>
            <a:pPr algn="ctr">
              <a:lnSpc>
                <a:spcPts val="4285"/>
              </a:lnSpc>
            </a:pPr>
            <a:r>
              <a:rPr lang="en-US" b="true" sz="5356">
                <a:solidFill>
                  <a:srgbClr val="252930"/>
                </a:solidFill>
                <a:latin typeface="Maven Pro Bold"/>
                <a:ea typeface="Maven Pro Bold"/>
                <a:cs typeface="Maven Pro Bold"/>
                <a:sym typeface="Maven Pro Bold"/>
              </a:rPr>
              <a:t>DATA COLLECTION AND DISTRIBUTION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4296255" y="1584771"/>
            <a:ext cx="9487961" cy="3986658"/>
          </a:xfrm>
          <a:custGeom>
            <a:avLst/>
            <a:gdLst/>
            <a:ahLst/>
            <a:cxnLst/>
            <a:rect r="r" b="b" t="t" l="l"/>
            <a:pathLst>
              <a:path h="3986658" w="9487961">
                <a:moveTo>
                  <a:pt x="0" y="0"/>
                </a:moveTo>
                <a:lnTo>
                  <a:pt x="9487961" y="0"/>
                </a:lnTo>
                <a:lnTo>
                  <a:pt x="9487961" y="3986658"/>
                </a:lnTo>
                <a:lnTo>
                  <a:pt x="0" y="3986658"/>
                </a:lnTo>
                <a:lnTo>
                  <a:pt x="0" y="0"/>
                </a:lnTo>
                <a:close/>
              </a:path>
            </a:pathLst>
          </a:custGeom>
          <a:blipFill>
            <a:blip r:embed="rId2"/>
            <a:stretch>
              <a:fillRect l="0" t="0" r="0" b="0"/>
            </a:stretch>
          </a:blipFill>
        </p:spPr>
      </p:sp>
      <p:sp>
        <p:nvSpPr>
          <p:cNvPr name="TextBox 3" id="3"/>
          <p:cNvSpPr txBox="true"/>
          <p:nvPr/>
        </p:nvSpPr>
        <p:spPr>
          <a:xfrm rot="0">
            <a:off x="4872212" y="219075"/>
            <a:ext cx="8543576" cy="1241629"/>
          </a:xfrm>
          <a:prstGeom prst="rect">
            <a:avLst/>
          </a:prstGeom>
        </p:spPr>
        <p:txBody>
          <a:bodyPr anchor="t" rtlCol="false" tIns="0" lIns="0" bIns="0" rIns="0">
            <a:spAutoFit/>
          </a:bodyPr>
          <a:lstStyle/>
          <a:p>
            <a:pPr algn="ctr">
              <a:lnSpc>
                <a:spcPts val="4699"/>
              </a:lnSpc>
            </a:pPr>
            <a:r>
              <a:rPr lang="en-US" b="true" sz="5873">
                <a:solidFill>
                  <a:srgbClr val="252930"/>
                </a:solidFill>
                <a:latin typeface="Maven Pro Bold"/>
                <a:ea typeface="Maven Pro Bold"/>
                <a:cs typeface="Maven Pro Bold"/>
                <a:sym typeface="Maven Pro Bold"/>
              </a:rPr>
              <a:t>MODEL ARCHITECTURE</a:t>
            </a:r>
          </a:p>
          <a:p>
            <a:pPr algn="ctr">
              <a:lnSpc>
                <a:spcPts val="4522"/>
              </a:lnSpc>
            </a:pPr>
            <a:r>
              <a:rPr lang="en-US" b="true" sz="5653">
                <a:solidFill>
                  <a:srgbClr val="252930"/>
                </a:solidFill>
                <a:latin typeface="Maven Pro Bold"/>
                <a:ea typeface="Maven Pro Bold"/>
                <a:cs typeface="Maven Pro Bold"/>
                <a:sym typeface="Maven Pro Bold"/>
              </a:rPr>
              <a:t>(LeNet-5)</a:t>
            </a:r>
          </a:p>
        </p:txBody>
      </p:sp>
      <p:sp>
        <p:nvSpPr>
          <p:cNvPr name="TextBox 4" id="4"/>
          <p:cNvSpPr txBox="true"/>
          <p:nvPr/>
        </p:nvSpPr>
        <p:spPr>
          <a:xfrm rot="0">
            <a:off x="1708668" y="7134332"/>
            <a:ext cx="14870665" cy="2733844"/>
          </a:xfrm>
          <a:prstGeom prst="rect">
            <a:avLst/>
          </a:prstGeom>
        </p:spPr>
        <p:txBody>
          <a:bodyPr anchor="t" rtlCol="false" tIns="0" lIns="0" bIns="0" rIns="0">
            <a:spAutoFit/>
          </a:bodyPr>
          <a:lstStyle/>
          <a:p>
            <a:pPr algn="l" marL="565303" indent="-282651" lvl="1">
              <a:lnSpc>
                <a:spcPts val="3665"/>
              </a:lnSpc>
              <a:buFont typeface="Arial"/>
              <a:buChar char="•"/>
            </a:pPr>
            <a:r>
              <a:rPr lang="en-US" b="true" sz="2618">
                <a:solidFill>
                  <a:srgbClr val="252930"/>
                </a:solidFill>
                <a:latin typeface="Maven Pro Bold"/>
                <a:ea typeface="Maven Pro Bold"/>
                <a:cs typeface="Maven Pro Bold"/>
                <a:sym typeface="Maven Pro Bold"/>
              </a:rPr>
              <a:t>Low Computational Cost:</a:t>
            </a:r>
            <a:r>
              <a:rPr lang="en-US" sz="2618">
                <a:solidFill>
                  <a:srgbClr val="252930"/>
                </a:solidFill>
                <a:latin typeface="Maven Pro"/>
                <a:ea typeface="Maven Pro"/>
                <a:cs typeface="Maven Pro"/>
                <a:sym typeface="Maven Pro"/>
              </a:rPr>
              <a:t> With fewer layers and parameters, LeNet is efficient and well-suited for font recognition on resource-constrained devices.</a:t>
            </a:r>
          </a:p>
          <a:p>
            <a:pPr algn="l" marL="565303" indent="-282651" lvl="1">
              <a:lnSpc>
                <a:spcPts val="3665"/>
              </a:lnSpc>
              <a:buFont typeface="Arial"/>
              <a:buChar char="•"/>
            </a:pPr>
            <a:r>
              <a:rPr lang="en-US" b="true" sz="2618">
                <a:solidFill>
                  <a:srgbClr val="252930"/>
                </a:solidFill>
                <a:latin typeface="Maven Pro Bold"/>
                <a:ea typeface="Maven Pro Bold"/>
                <a:cs typeface="Maven Pro Bold"/>
                <a:sym typeface="Maven Pro Bold"/>
              </a:rPr>
              <a:t>Robust to Variations:</a:t>
            </a:r>
            <a:r>
              <a:rPr lang="en-US" sz="2618">
                <a:solidFill>
                  <a:srgbClr val="252930"/>
                </a:solidFill>
                <a:latin typeface="Maven Pro"/>
                <a:ea typeface="Maven Pro"/>
                <a:cs typeface="Maven Pro"/>
                <a:sym typeface="Maven Pro"/>
              </a:rPr>
              <a:t> Its pooling layers help handle minor distortions in font style, thickness, and size, ensuring stable recognition performance.</a:t>
            </a:r>
          </a:p>
          <a:p>
            <a:pPr algn="l" marL="565303" indent="-282651" lvl="1">
              <a:lnSpc>
                <a:spcPts val="3665"/>
              </a:lnSpc>
              <a:buFont typeface="Arial"/>
              <a:buChar char="•"/>
            </a:pPr>
            <a:r>
              <a:rPr lang="en-US" b="true" sz="2618">
                <a:solidFill>
                  <a:srgbClr val="252930"/>
                </a:solidFill>
                <a:latin typeface="Maven Pro Bold"/>
                <a:ea typeface="Maven Pro Bold"/>
                <a:cs typeface="Maven Pro Bold"/>
                <a:sym typeface="Maven Pro Bold"/>
              </a:rPr>
              <a:t>Effective for Low-Resolution Inputs:</a:t>
            </a:r>
            <a:r>
              <a:rPr lang="en-US" sz="2618">
                <a:solidFill>
                  <a:srgbClr val="252930"/>
                </a:solidFill>
                <a:latin typeface="Maven Pro"/>
                <a:ea typeface="Maven Pro"/>
                <a:cs typeface="Maven Pro"/>
                <a:sym typeface="Maven Pro"/>
              </a:rPr>
              <a:t> Designed for grayscale images, LeNet performs well on low-resolution font images common in OCR tasks.</a:t>
            </a:r>
          </a:p>
        </p:txBody>
      </p:sp>
      <p:sp>
        <p:nvSpPr>
          <p:cNvPr name="TextBox 5" id="5"/>
          <p:cNvSpPr txBox="true"/>
          <p:nvPr/>
        </p:nvSpPr>
        <p:spPr>
          <a:xfrm rot="0">
            <a:off x="7175985" y="5677921"/>
            <a:ext cx="3936030" cy="874365"/>
          </a:xfrm>
          <a:prstGeom prst="rect">
            <a:avLst/>
          </a:prstGeom>
        </p:spPr>
        <p:txBody>
          <a:bodyPr anchor="t" rtlCol="false" tIns="0" lIns="0" bIns="0" rIns="0">
            <a:spAutoFit/>
          </a:bodyPr>
          <a:lstStyle/>
          <a:p>
            <a:pPr algn="ctr">
              <a:lnSpc>
                <a:spcPts val="7118"/>
              </a:lnSpc>
              <a:spcBef>
                <a:spcPct val="0"/>
              </a:spcBef>
            </a:pPr>
            <a:r>
              <a:rPr lang="en-US" b="true" sz="5084">
                <a:solidFill>
                  <a:srgbClr val="252930"/>
                </a:solidFill>
                <a:latin typeface="Maven Pro Bold"/>
                <a:ea typeface="Maven Pro Bold"/>
                <a:cs typeface="Maven Pro Bold"/>
                <a:sym typeface="Maven Pro Bold"/>
              </a:rPr>
              <a:t>Why LeNet? </a:t>
            </a:r>
          </a:p>
        </p:txBody>
      </p:sp>
      <p:sp>
        <p:nvSpPr>
          <p:cNvPr name="TextBox 6" id="6"/>
          <p:cNvSpPr txBox="true"/>
          <p:nvPr/>
        </p:nvSpPr>
        <p:spPr>
          <a:xfrm rot="0">
            <a:off x="4296255" y="5549838"/>
            <a:ext cx="1846027" cy="232858"/>
          </a:xfrm>
          <a:prstGeom prst="rect">
            <a:avLst/>
          </a:prstGeom>
        </p:spPr>
        <p:txBody>
          <a:bodyPr anchor="t" rtlCol="false" tIns="0" lIns="0" bIns="0" rIns="0">
            <a:spAutoFit/>
          </a:bodyPr>
          <a:lstStyle/>
          <a:p>
            <a:pPr algn="l">
              <a:lnSpc>
                <a:spcPts val="1865"/>
              </a:lnSpc>
              <a:spcBef>
                <a:spcPct val="0"/>
              </a:spcBef>
            </a:pPr>
            <a:r>
              <a:rPr lang="en-US" sz="1332">
                <a:solidFill>
                  <a:srgbClr val="252930"/>
                </a:solidFill>
                <a:latin typeface="Maven Pro"/>
                <a:ea typeface="Maven Pro"/>
                <a:cs typeface="Maven Pro"/>
                <a:sym typeface="Maven Pro"/>
              </a:rPr>
              <a:t>Src:- analyticsvidya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0855804" y="4839488"/>
            <a:ext cx="4978535" cy="5205920"/>
          </a:xfrm>
          <a:custGeom>
            <a:avLst/>
            <a:gdLst/>
            <a:ahLst/>
            <a:cxnLst/>
            <a:rect r="r" b="b" t="t" l="l"/>
            <a:pathLst>
              <a:path h="5205920" w="4978535">
                <a:moveTo>
                  <a:pt x="0" y="0"/>
                </a:moveTo>
                <a:lnTo>
                  <a:pt x="4978535" y="0"/>
                </a:lnTo>
                <a:lnTo>
                  <a:pt x="4978535" y="5205920"/>
                </a:lnTo>
                <a:lnTo>
                  <a:pt x="0" y="5205920"/>
                </a:lnTo>
                <a:lnTo>
                  <a:pt x="0" y="0"/>
                </a:lnTo>
                <a:close/>
              </a:path>
            </a:pathLst>
          </a:custGeom>
          <a:blipFill>
            <a:blip r:embed="rId2"/>
            <a:stretch>
              <a:fillRect l="0" t="0" r="0" b="0"/>
            </a:stretch>
          </a:blipFill>
        </p:spPr>
      </p:sp>
      <p:sp>
        <p:nvSpPr>
          <p:cNvPr name="TextBox 3" id="3"/>
          <p:cNvSpPr txBox="true"/>
          <p:nvPr/>
        </p:nvSpPr>
        <p:spPr>
          <a:xfrm rot="0">
            <a:off x="615392" y="1913382"/>
            <a:ext cx="8528608" cy="6384036"/>
          </a:xfrm>
          <a:prstGeom prst="rect">
            <a:avLst/>
          </a:prstGeom>
        </p:spPr>
        <p:txBody>
          <a:bodyPr anchor="t" rtlCol="false" tIns="0" lIns="0" bIns="0" rIns="0">
            <a:spAutoFit/>
          </a:bodyPr>
          <a:lstStyle/>
          <a:p>
            <a:pPr algn="just">
              <a:lnSpc>
                <a:spcPts val="3659"/>
              </a:lnSpc>
            </a:pPr>
            <a:r>
              <a:rPr lang="en-US" b="true" sz="2439">
                <a:solidFill>
                  <a:srgbClr val="252930"/>
                </a:solidFill>
                <a:latin typeface="Maven Pro Bold"/>
                <a:ea typeface="Maven Pro Bold"/>
                <a:cs typeface="Maven Pro Bold"/>
                <a:sym typeface="Maven Pro Bold"/>
              </a:rPr>
              <a:t>1. C</a:t>
            </a:r>
            <a:r>
              <a:rPr lang="en-US" b="true" sz="2439">
                <a:solidFill>
                  <a:srgbClr val="252930"/>
                </a:solidFill>
                <a:latin typeface="Maven Pro Bold"/>
                <a:ea typeface="Maven Pro Bold"/>
                <a:cs typeface="Maven Pro Bold"/>
                <a:sym typeface="Maven Pro Bold"/>
              </a:rPr>
              <a:t>onvert to Grayscale</a:t>
            </a:r>
          </a:p>
          <a:p>
            <a:pPr algn="just" marL="526795" indent="-263398" lvl="1">
              <a:lnSpc>
                <a:spcPts val="3659"/>
              </a:lnSpc>
              <a:buFont typeface="Arial"/>
              <a:buChar char="•"/>
            </a:pPr>
            <a:r>
              <a:rPr lang="en-US" sz="2439">
                <a:solidFill>
                  <a:srgbClr val="252930"/>
                </a:solidFill>
                <a:latin typeface="Maven Pro"/>
                <a:ea typeface="Maven Pro"/>
                <a:cs typeface="Maven Pro"/>
                <a:sym typeface="Maven Pro"/>
              </a:rPr>
              <a:t>Since color information is not necessary for font recognition, we convert images to grayscale.</a:t>
            </a:r>
          </a:p>
          <a:p>
            <a:pPr algn="just" marL="526795" indent="-263398" lvl="1">
              <a:lnSpc>
                <a:spcPts val="3659"/>
              </a:lnSpc>
              <a:buFont typeface="Arial"/>
              <a:buChar char="•"/>
            </a:pPr>
            <a:r>
              <a:rPr lang="en-US" sz="2439">
                <a:solidFill>
                  <a:srgbClr val="252930"/>
                </a:solidFill>
                <a:latin typeface="Maven Pro"/>
                <a:ea typeface="Maven Pro"/>
                <a:cs typeface="Maven Pro"/>
                <a:sym typeface="Maven Pro"/>
              </a:rPr>
              <a:t>This reduces computational complexity and focuses on text shape rather than color.</a:t>
            </a:r>
          </a:p>
          <a:p>
            <a:pPr algn="just" marL="526795" indent="-263398" lvl="1">
              <a:lnSpc>
                <a:spcPts val="3659"/>
              </a:lnSpc>
              <a:buFont typeface="Arial"/>
              <a:buChar char="•"/>
            </a:pPr>
            <a:r>
              <a:rPr lang="en-US" sz="2439">
                <a:solidFill>
                  <a:srgbClr val="252930"/>
                </a:solidFill>
                <a:latin typeface="Maven Pro"/>
                <a:ea typeface="Maven Pro"/>
                <a:cs typeface="Maven Pro"/>
                <a:sym typeface="Maven Pro"/>
              </a:rPr>
              <a:t>In Python, this is done using:</a:t>
            </a:r>
          </a:p>
          <a:p>
            <a:pPr algn="just" marL="526795" indent="-263398" lvl="1">
              <a:lnSpc>
                <a:spcPts val="3659"/>
              </a:lnSpc>
              <a:buFont typeface="Arial"/>
              <a:buChar char="•"/>
            </a:pPr>
            <a:r>
              <a:rPr lang="en-US" b="true" sz="2439">
                <a:solidFill>
                  <a:srgbClr val="252930"/>
                </a:solidFill>
                <a:latin typeface="Quicksand Bold"/>
                <a:ea typeface="Quicksand Bold"/>
                <a:cs typeface="Quicksand Bold"/>
                <a:sym typeface="Quicksand Bold"/>
              </a:rPr>
              <a:t>img=Image.open(image_path).convert("L")</a:t>
            </a:r>
          </a:p>
          <a:p>
            <a:pPr algn="just" marL="1053591" indent="-351197" lvl="2">
              <a:lnSpc>
                <a:spcPts val="3659"/>
              </a:lnSpc>
              <a:buFont typeface="Arial"/>
              <a:buChar char="⚬"/>
            </a:pPr>
            <a:r>
              <a:rPr lang="en-US" sz="2439">
                <a:solidFill>
                  <a:srgbClr val="252930"/>
                </a:solidFill>
                <a:latin typeface="Maven Pro"/>
                <a:ea typeface="Maven Pro"/>
                <a:cs typeface="Maven Pro"/>
                <a:sym typeface="Maven Pro"/>
              </a:rPr>
              <a:t>"L" mode stands for luminance, which keeps only intensity values (0-255).</a:t>
            </a:r>
          </a:p>
          <a:p>
            <a:pPr algn="just" marL="1053591" indent="-351197" lvl="2">
              <a:lnSpc>
                <a:spcPts val="3659"/>
              </a:lnSpc>
              <a:buFont typeface="Arial"/>
              <a:buChar char="⚬"/>
            </a:pPr>
            <a:r>
              <a:rPr lang="en-US" sz="2439">
                <a:solidFill>
                  <a:srgbClr val="252930"/>
                </a:solidFill>
                <a:latin typeface="Maven Pro"/>
                <a:ea typeface="Maven Pro"/>
                <a:cs typeface="Maven Pro"/>
                <a:sym typeface="Maven Pro"/>
              </a:rPr>
              <a:t>Example:</a:t>
            </a:r>
          </a:p>
          <a:p>
            <a:pPr algn="just" marL="1580386" indent="-395097" lvl="3">
              <a:lnSpc>
                <a:spcPts val="3659"/>
              </a:lnSpc>
              <a:buFont typeface="Arial"/>
              <a:buChar char="￭"/>
            </a:pPr>
            <a:r>
              <a:rPr lang="en-US" sz="2439">
                <a:solidFill>
                  <a:srgbClr val="252930"/>
                </a:solidFill>
                <a:latin typeface="Maven Pro"/>
                <a:ea typeface="Maven Pro"/>
                <a:cs typeface="Maven Pro"/>
                <a:sym typeface="Maven Pro"/>
              </a:rPr>
              <a:t>A black pixel has a value of 0.</a:t>
            </a:r>
          </a:p>
          <a:p>
            <a:pPr algn="just" marL="1580386" indent="-395097" lvl="3">
              <a:lnSpc>
                <a:spcPts val="3659"/>
              </a:lnSpc>
              <a:buFont typeface="Arial"/>
              <a:buChar char="￭"/>
            </a:pPr>
            <a:r>
              <a:rPr lang="en-US" sz="2439">
                <a:solidFill>
                  <a:srgbClr val="252930"/>
                </a:solidFill>
                <a:latin typeface="Maven Pro"/>
                <a:ea typeface="Maven Pro"/>
                <a:cs typeface="Maven Pro"/>
                <a:sym typeface="Maven Pro"/>
              </a:rPr>
              <a:t>A white pixel has a value of 255.</a:t>
            </a:r>
          </a:p>
          <a:p>
            <a:pPr algn="just" marL="1580386" indent="-395097" lvl="3">
              <a:lnSpc>
                <a:spcPts val="3659"/>
              </a:lnSpc>
              <a:buFont typeface="Arial"/>
              <a:buChar char="￭"/>
            </a:pPr>
            <a:r>
              <a:rPr lang="en-US" sz="2439">
                <a:solidFill>
                  <a:srgbClr val="252930"/>
                </a:solidFill>
                <a:latin typeface="Maven Pro"/>
                <a:ea typeface="Maven Pro"/>
                <a:cs typeface="Maven Pro"/>
                <a:sym typeface="Maven Pro"/>
              </a:rPr>
              <a:t>Gray shades are in between.</a:t>
            </a:r>
          </a:p>
          <a:p>
            <a:pPr algn="just">
              <a:lnSpc>
                <a:spcPts val="3659"/>
              </a:lnSpc>
            </a:pPr>
          </a:p>
        </p:txBody>
      </p:sp>
      <p:sp>
        <p:nvSpPr>
          <p:cNvPr name="TextBox 4" id="4"/>
          <p:cNvSpPr txBox="true"/>
          <p:nvPr/>
        </p:nvSpPr>
        <p:spPr>
          <a:xfrm rot="0">
            <a:off x="1028700" y="361569"/>
            <a:ext cx="16923614" cy="667131"/>
          </a:xfrm>
          <a:prstGeom prst="rect">
            <a:avLst/>
          </a:prstGeom>
        </p:spPr>
        <p:txBody>
          <a:bodyPr anchor="t" rtlCol="false" tIns="0" lIns="0" bIns="0" rIns="0">
            <a:spAutoFit/>
          </a:bodyPr>
          <a:lstStyle/>
          <a:p>
            <a:pPr algn="ctr">
              <a:lnSpc>
                <a:spcPts val="4656"/>
              </a:lnSpc>
            </a:pPr>
            <a:r>
              <a:rPr lang="en-US" b="true" sz="5820">
                <a:solidFill>
                  <a:srgbClr val="252930"/>
                </a:solidFill>
                <a:latin typeface="Maven Pro Bold"/>
                <a:ea typeface="Maven Pro Bold"/>
                <a:cs typeface="Maven Pro Bold"/>
                <a:sym typeface="Maven Pro Bold"/>
              </a:rPr>
              <a:t>IMAGE PREPROCESSING</a:t>
            </a:r>
          </a:p>
        </p:txBody>
      </p:sp>
      <p:sp>
        <p:nvSpPr>
          <p:cNvPr name="TextBox 5" id="5"/>
          <p:cNvSpPr txBox="true"/>
          <p:nvPr/>
        </p:nvSpPr>
        <p:spPr>
          <a:xfrm rot="0">
            <a:off x="615392" y="8715618"/>
            <a:ext cx="3918793" cy="423799"/>
          </a:xfrm>
          <a:prstGeom prst="rect">
            <a:avLst/>
          </a:prstGeom>
        </p:spPr>
        <p:txBody>
          <a:bodyPr anchor="t" rtlCol="false" tIns="0" lIns="0" bIns="0" rIns="0">
            <a:spAutoFit/>
          </a:bodyPr>
          <a:lstStyle/>
          <a:p>
            <a:pPr algn="ctr">
              <a:lnSpc>
                <a:spcPts val="3415"/>
              </a:lnSpc>
              <a:spcBef>
                <a:spcPct val="0"/>
              </a:spcBef>
            </a:pPr>
            <a:r>
              <a:rPr lang="en-US" b="true" sz="2439">
                <a:solidFill>
                  <a:srgbClr val="252930"/>
                </a:solidFill>
                <a:latin typeface="Maven Pro Bold"/>
                <a:ea typeface="Maven Pro Bold"/>
                <a:cs typeface="Maven Pro Bold"/>
                <a:sym typeface="Maven Pro Bold"/>
              </a:rPr>
              <a:t>2. Resize to (32x32) Pixels</a:t>
            </a:r>
          </a:p>
        </p:txBody>
      </p:sp>
      <p:sp>
        <p:nvSpPr>
          <p:cNvPr name="TextBox 6" id="6"/>
          <p:cNvSpPr txBox="true"/>
          <p:nvPr/>
        </p:nvSpPr>
        <p:spPr>
          <a:xfrm rot="0">
            <a:off x="10168901" y="1360023"/>
            <a:ext cx="6352339" cy="4092433"/>
          </a:xfrm>
          <a:prstGeom prst="rect">
            <a:avLst/>
          </a:prstGeom>
        </p:spPr>
        <p:txBody>
          <a:bodyPr anchor="t" rtlCol="false" tIns="0" lIns="0" bIns="0" rIns="0">
            <a:spAutoFit/>
          </a:bodyPr>
          <a:lstStyle/>
          <a:p>
            <a:pPr algn="just">
              <a:lnSpc>
                <a:spcPts val="3655"/>
              </a:lnSpc>
            </a:pPr>
            <a:r>
              <a:rPr lang="en-US" b="true" sz="2436">
                <a:solidFill>
                  <a:srgbClr val="252930"/>
                </a:solidFill>
                <a:latin typeface="Maven Pro Bold"/>
                <a:ea typeface="Maven Pro Bold"/>
                <a:cs typeface="Maven Pro Bold"/>
                <a:sym typeface="Maven Pro Bold"/>
              </a:rPr>
              <a:t>3.Normalize Pixel Values</a:t>
            </a:r>
          </a:p>
          <a:p>
            <a:pPr algn="just" marL="526115" indent="-263058" lvl="1">
              <a:lnSpc>
                <a:spcPts val="3655"/>
              </a:lnSpc>
              <a:buFont typeface="Arial"/>
              <a:buChar char="•"/>
            </a:pPr>
            <a:r>
              <a:rPr lang="en-US" sz="2436">
                <a:solidFill>
                  <a:srgbClr val="252930"/>
                </a:solidFill>
                <a:latin typeface="Maven Pro"/>
                <a:ea typeface="Maven Pro"/>
                <a:cs typeface="Maven Pro"/>
                <a:sym typeface="Maven Pro"/>
              </a:rPr>
              <a:t>Raw grayscale pixel values range from 0 to 255, which can make training unstable.</a:t>
            </a:r>
          </a:p>
          <a:p>
            <a:pPr algn="just" marL="526115" indent="-263058" lvl="1">
              <a:lnSpc>
                <a:spcPts val="3655"/>
              </a:lnSpc>
              <a:buFont typeface="Arial"/>
              <a:buChar char="•"/>
            </a:pPr>
            <a:r>
              <a:rPr lang="en-US" sz="2436">
                <a:solidFill>
                  <a:srgbClr val="252930"/>
                </a:solidFill>
                <a:latin typeface="Maven Pro"/>
                <a:ea typeface="Maven Pro"/>
                <a:cs typeface="Maven Pro"/>
                <a:sym typeface="Maven Pro"/>
              </a:rPr>
              <a:t>Normalization rescales the values between 0 and 1, improving CNN performance and convergence speed.</a:t>
            </a:r>
          </a:p>
          <a:p>
            <a:pPr algn="just">
              <a:lnSpc>
                <a:spcPts val="3655"/>
              </a:lnSpc>
            </a:pPr>
          </a:p>
          <a:p>
            <a:pPr algn="just">
              <a:lnSpc>
                <a:spcPts val="3655"/>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24855" y="2012603"/>
          <a:ext cx="16991026" cy="7599368"/>
        </p:xfrm>
        <a:graphic>
          <a:graphicData uri="http://schemas.openxmlformats.org/drawingml/2006/table">
            <a:tbl>
              <a:tblPr/>
              <a:tblGrid>
                <a:gridCol w="1894015"/>
                <a:gridCol w="2252228"/>
                <a:gridCol w="2491037"/>
                <a:gridCol w="3088060"/>
                <a:gridCol w="2252228"/>
                <a:gridCol w="5013456"/>
              </a:tblGrid>
              <a:tr h="1269645">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Model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Architecture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Task</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Dataset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Metrics Used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Optimization Techniques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747455">
                <a:tc>
                  <a:txBody>
                    <a:bodyPr anchor="t" rtlCol="false"/>
                    <a:lstStyle/>
                    <a:p>
                      <a:pPr algn="ctr">
                        <a:lnSpc>
                          <a:spcPts val="2659"/>
                        </a:lnSpc>
                        <a:defRPr/>
                      </a:pPr>
                      <a:r>
                        <a:rPr lang="en-US" sz="1899">
                          <a:solidFill>
                            <a:srgbClr val="000000"/>
                          </a:solidFill>
                          <a:latin typeface="Open Sans"/>
                          <a:ea typeface="Open Sans"/>
                          <a:cs typeface="Open Sans"/>
                          <a:sym typeface="Open Sans"/>
                        </a:rPr>
                        <a:t>Font Recognition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CNN (LeNet-5)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Classify font styles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5 font styles, 3 sizes (Total: 300 samples)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Accuracy, Confusion Matrix, Loss Curve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Early Stopping, Reduce LR on Plateau</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87357">
                <a:tc>
                  <a:txBody>
                    <a:bodyPr anchor="t" rtlCol="false"/>
                    <a:lstStyle/>
                    <a:p>
                      <a:pPr algn="ctr">
                        <a:lnSpc>
                          <a:spcPts val="2659"/>
                        </a:lnSpc>
                        <a:defRPr/>
                      </a:pPr>
                      <a:r>
                        <a:rPr lang="en-US" sz="1899">
                          <a:solidFill>
                            <a:srgbClr val="000000"/>
                          </a:solidFill>
                          <a:latin typeface="Open Sans"/>
                          <a:ea typeface="Open Sans"/>
                          <a:cs typeface="Open Sans"/>
                          <a:sym typeface="Open Sans"/>
                        </a:rPr>
                        <a:t>Font Size Regression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CNN Regression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Predict font size (10-60px)</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60 samples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RMSE, R² Score, Loss Curve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Early Stopping, Reduce LR on Plateau</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747455">
                <a:tc>
                  <a:txBody>
                    <a:bodyPr anchor="t" rtlCol="false"/>
                    <a:lstStyle/>
                    <a:p>
                      <a:pPr algn="ctr">
                        <a:lnSpc>
                          <a:spcPts val="2659"/>
                        </a:lnSpc>
                        <a:defRPr/>
                      </a:pPr>
                      <a:r>
                        <a:rPr lang="en-US" sz="1899">
                          <a:solidFill>
                            <a:srgbClr val="000000"/>
                          </a:solidFill>
                          <a:latin typeface="Open Sans"/>
                          <a:ea typeface="Open Sans"/>
                          <a:cs typeface="Open Sans"/>
                          <a:sym typeface="Open Sans"/>
                        </a:rPr>
                        <a:t>Font Style,Size</a:t>
                      </a:r>
                      <a:endParaRPr lang="en-US" sz="1100"/>
                    </a:p>
                    <a:p>
                      <a:pPr algn="ctr">
                        <a:lnSpc>
                          <a:spcPts val="2659"/>
                        </a:lnSpc>
                      </a:pPr>
                      <a:r>
                        <a:rPr lang="en-US" sz="1899">
                          <a:solidFill>
                            <a:srgbClr val="000000"/>
                          </a:solidFill>
                          <a:latin typeface="Open Sans"/>
                          <a:ea typeface="Open Sans"/>
                          <a:cs typeface="Open Sans"/>
                          <a:sym typeface="Open Sans"/>
                        </a:rPr>
                        <a:t> (2 stage classification)</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CNN (LeNet-5)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a:ea typeface="Arimo"/>
                          <a:cs typeface="Arimo"/>
                          <a:sym typeface="Arimo"/>
                        </a:rPr>
                        <a:t>Classify both font style &amp; size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5 font styles × 3 sizes (Total: 300 samples)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a:ea typeface="Arimo"/>
                          <a:cs typeface="Arimo"/>
                          <a:sym typeface="Arimo"/>
                        </a:rPr>
                        <a:t>Accuracy, Loss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Early Stopping,ReduceLROnPlateau, Categorical Crossentropy Loss, Adam Optimizer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747455">
                <a:tc>
                  <a:txBody>
                    <a:bodyPr anchor="t" rtlCol="false"/>
                    <a:lstStyle/>
                    <a:p>
                      <a:pPr algn="ctr">
                        <a:lnSpc>
                          <a:spcPts val="2659"/>
                        </a:lnSpc>
                        <a:defRPr/>
                      </a:pPr>
                      <a:r>
                        <a:rPr lang="en-US" sz="1899">
                          <a:solidFill>
                            <a:srgbClr val="000000"/>
                          </a:solidFill>
                          <a:latin typeface="Open Sans"/>
                          <a:ea typeface="Open Sans"/>
                          <a:cs typeface="Open Sans"/>
                          <a:sym typeface="Open Sans"/>
                        </a:rPr>
                        <a:t>Font Style &amp; Size </a:t>
                      </a:r>
                      <a:endParaRPr lang="en-US" sz="1100"/>
                    </a:p>
                    <a:p>
                      <a:pPr algn="ctr">
                        <a:lnSpc>
                          <a:spcPts val="2659"/>
                        </a:lnSpc>
                      </a:pPr>
                      <a:r>
                        <a:rPr lang="en-US" sz="1899">
                          <a:solidFill>
                            <a:srgbClr val="000000"/>
                          </a:solidFill>
                          <a:latin typeface="Open Sans"/>
                          <a:ea typeface="Open Sans"/>
                          <a:cs typeface="Open Sans"/>
                          <a:sym typeface="Open Sans"/>
                        </a:rPr>
                        <a:t>(15 class Classification)</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CNN (LeNet-5)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Classify both font style &amp; size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5 font styles × 3 sizes (Total: 300 samples)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Accuracy, Confusion Matrix, Loss Curve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Early Stopping, Reduce LR on Plateau, L2 Regularization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326633" y="620242"/>
            <a:ext cx="11187470" cy="667131"/>
          </a:xfrm>
          <a:prstGeom prst="rect">
            <a:avLst/>
          </a:prstGeom>
        </p:spPr>
        <p:txBody>
          <a:bodyPr anchor="t" rtlCol="false" tIns="0" lIns="0" bIns="0" rIns="0">
            <a:spAutoFit/>
          </a:bodyPr>
          <a:lstStyle/>
          <a:p>
            <a:pPr algn="ctr">
              <a:lnSpc>
                <a:spcPts val="4656"/>
              </a:lnSpc>
            </a:pPr>
            <a:r>
              <a:rPr lang="en-US" b="true" sz="5820">
                <a:solidFill>
                  <a:srgbClr val="252930"/>
                </a:solidFill>
                <a:latin typeface="Maven Pro Bold"/>
                <a:ea typeface="Maven Pro Bold"/>
                <a:cs typeface="Maven Pro Bold"/>
                <a:sym typeface="Maven Pro Bold"/>
              </a:rPr>
              <a:t>MODELS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5980190" y="2064243"/>
            <a:ext cx="6615148" cy="4561747"/>
          </a:xfrm>
          <a:custGeom>
            <a:avLst/>
            <a:gdLst/>
            <a:ahLst/>
            <a:cxnLst/>
            <a:rect r="r" b="b" t="t" l="l"/>
            <a:pathLst>
              <a:path h="4561747" w="6615148">
                <a:moveTo>
                  <a:pt x="0" y="0"/>
                </a:moveTo>
                <a:lnTo>
                  <a:pt x="6615148" y="0"/>
                </a:lnTo>
                <a:lnTo>
                  <a:pt x="6615148" y="4561748"/>
                </a:lnTo>
                <a:lnTo>
                  <a:pt x="0" y="4561748"/>
                </a:lnTo>
                <a:lnTo>
                  <a:pt x="0" y="0"/>
                </a:lnTo>
                <a:close/>
              </a:path>
            </a:pathLst>
          </a:custGeom>
          <a:blipFill>
            <a:blip r:embed="rId2"/>
            <a:stretch>
              <a:fillRect l="0" t="0" r="0" b="0"/>
            </a:stretch>
          </a:blipFill>
        </p:spPr>
      </p:sp>
      <p:sp>
        <p:nvSpPr>
          <p:cNvPr name="TextBox 3" id="3"/>
          <p:cNvSpPr txBox="true"/>
          <p:nvPr/>
        </p:nvSpPr>
        <p:spPr>
          <a:xfrm rot="0">
            <a:off x="5081763" y="219075"/>
            <a:ext cx="7694738" cy="1257681"/>
          </a:xfrm>
          <a:prstGeom prst="rect">
            <a:avLst/>
          </a:prstGeom>
        </p:spPr>
        <p:txBody>
          <a:bodyPr anchor="t" rtlCol="false" tIns="0" lIns="0" bIns="0" rIns="0">
            <a:spAutoFit/>
          </a:bodyPr>
          <a:lstStyle/>
          <a:p>
            <a:pPr algn="ctr">
              <a:lnSpc>
                <a:spcPts val="4656"/>
              </a:lnSpc>
            </a:pPr>
            <a:r>
              <a:rPr lang="en-US" b="true" sz="5820">
                <a:solidFill>
                  <a:srgbClr val="252930"/>
                </a:solidFill>
                <a:latin typeface="Maven Pro Bold"/>
                <a:ea typeface="Maven Pro Bold"/>
                <a:cs typeface="Maven Pro Bold"/>
                <a:sym typeface="Maven Pro Bold"/>
              </a:rPr>
              <a:t>OPTIMIZATION TECHNIQUES</a:t>
            </a:r>
          </a:p>
        </p:txBody>
      </p:sp>
      <p:sp>
        <p:nvSpPr>
          <p:cNvPr name="TextBox 4" id="4"/>
          <p:cNvSpPr txBox="true"/>
          <p:nvPr/>
        </p:nvSpPr>
        <p:spPr>
          <a:xfrm rot="0">
            <a:off x="0" y="1784380"/>
            <a:ext cx="5716622" cy="5453634"/>
          </a:xfrm>
          <a:prstGeom prst="rect">
            <a:avLst/>
          </a:prstGeom>
        </p:spPr>
        <p:txBody>
          <a:bodyPr anchor="t" rtlCol="false" tIns="0" lIns="0" bIns="0" rIns="0">
            <a:spAutoFit/>
          </a:bodyPr>
          <a:lstStyle/>
          <a:p>
            <a:pPr algn="ctr">
              <a:lnSpc>
                <a:spcPts val="3906"/>
              </a:lnSpc>
            </a:pPr>
            <a:r>
              <a:rPr lang="en-US" sz="2790" b="true">
                <a:solidFill>
                  <a:srgbClr val="252930"/>
                </a:solidFill>
                <a:latin typeface="Maven Pro Bold"/>
                <a:ea typeface="Maven Pro Bold"/>
                <a:cs typeface="Maven Pro Bold"/>
                <a:sym typeface="Maven Pro Bold"/>
              </a:rPr>
              <a:t>1. Early Stopping</a:t>
            </a:r>
          </a:p>
          <a:p>
            <a:pPr algn="ctr">
              <a:lnSpc>
                <a:spcPts val="3906"/>
              </a:lnSpc>
            </a:pPr>
            <a:r>
              <a:rPr lang="en-US" sz="2790">
                <a:solidFill>
                  <a:srgbClr val="252930"/>
                </a:solidFill>
                <a:latin typeface="Maven Pro"/>
                <a:ea typeface="Maven Pro"/>
                <a:cs typeface="Maven Pro"/>
                <a:sym typeface="Maven Pro"/>
              </a:rPr>
              <a:t> It monitors the model’s performance on a validation set during training and stops the training process when the </a:t>
            </a:r>
            <a:r>
              <a:rPr lang="en-US" sz="2790" b="true">
                <a:solidFill>
                  <a:srgbClr val="252930"/>
                </a:solidFill>
                <a:latin typeface="Maven Pro Bold"/>
                <a:ea typeface="Maven Pro Bold"/>
                <a:cs typeface="Maven Pro Bold"/>
                <a:sym typeface="Maven Pro Bold"/>
              </a:rPr>
              <a:t>validation loss stops improving</a:t>
            </a:r>
            <a:r>
              <a:rPr lang="en-US" sz="2790">
                <a:solidFill>
                  <a:srgbClr val="252930"/>
                </a:solidFill>
                <a:latin typeface="Maven Pro"/>
                <a:ea typeface="Maven Pro"/>
                <a:cs typeface="Maven Pro"/>
                <a:sym typeface="Maven Pro"/>
              </a:rPr>
              <a:t>. This prevents the model from continuing to learn noise in the training data, which can degrade its generalization ability.</a:t>
            </a:r>
          </a:p>
          <a:p>
            <a:pPr algn="ctr">
              <a:lnSpc>
                <a:spcPts val="3906"/>
              </a:lnSpc>
              <a:spcBef>
                <a:spcPct val="0"/>
              </a:spcBef>
            </a:pPr>
          </a:p>
        </p:txBody>
      </p:sp>
      <p:sp>
        <p:nvSpPr>
          <p:cNvPr name="TextBox 5" id="5"/>
          <p:cNvSpPr txBox="true"/>
          <p:nvPr/>
        </p:nvSpPr>
        <p:spPr>
          <a:xfrm rot="0">
            <a:off x="12331771" y="5890512"/>
            <a:ext cx="5817931" cy="4463118"/>
          </a:xfrm>
          <a:prstGeom prst="rect">
            <a:avLst/>
          </a:prstGeom>
        </p:spPr>
        <p:txBody>
          <a:bodyPr anchor="t" rtlCol="false" tIns="0" lIns="0" bIns="0" rIns="0">
            <a:spAutoFit/>
          </a:bodyPr>
          <a:lstStyle/>
          <a:p>
            <a:pPr algn="ctr">
              <a:lnSpc>
                <a:spcPts val="3901"/>
              </a:lnSpc>
            </a:pPr>
            <a:r>
              <a:rPr lang="en-US" sz="2786" b="true">
                <a:solidFill>
                  <a:srgbClr val="252930"/>
                </a:solidFill>
                <a:latin typeface="Maven Pro Bold"/>
                <a:ea typeface="Maven Pro Bold"/>
                <a:cs typeface="Maven Pro Bold"/>
                <a:sym typeface="Maven Pro Bold"/>
              </a:rPr>
              <a:t>2. Reduce Learning Rate on Plateau</a:t>
            </a:r>
          </a:p>
          <a:p>
            <a:pPr algn="ctr">
              <a:lnSpc>
                <a:spcPts val="3901"/>
              </a:lnSpc>
            </a:pPr>
            <a:r>
              <a:rPr lang="en-US" sz="2786">
                <a:solidFill>
                  <a:srgbClr val="252930"/>
                </a:solidFill>
                <a:latin typeface="Maven Pro"/>
                <a:ea typeface="Maven Pro"/>
                <a:cs typeface="Maven Pro"/>
                <a:sym typeface="Maven Pro"/>
              </a:rPr>
              <a:t>L</a:t>
            </a:r>
            <a:r>
              <a:rPr lang="en-US" sz="2786">
                <a:solidFill>
                  <a:srgbClr val="252930"/>
                </a:solidFill>
                <a:latin typeface="Maven Pro"/>
                <a:ea typeface="Maven Pro"/>
                <a:cs typeface="Maven Pro"/>
                <a:sym typeface="Maven Pro"/>
              </a:rPr>
              <a:t>earning rate is reduced when the validation loss stops improving for a specified number of epochs. This helps the model </a:t>
            </a:r>
            <a:r>
              <a:rPr lang="en-US" sz="2786" b="true">
                <a:solidFill>
                  <a:srgbClr val="252930"/>
                </a:solidFill>
                <a:latin typeface="Maven Pro Bold"/>
                <a:ea typeface="Maven Pro Bold"/>
                <a:cs typeface="Maven Pro Bold"/>
                <a:sym typeface="Maven Pro Bold"/>
              </a:rPr>
              <a:t>escape local minima or saddle points </a:t>
            </a:r>
            <a:r>
              <a:rPr lang="en-US" sz="2786">
                <a:solidFill>
                  <a:srgbClr val="252930"/>
                </a:solidFill>
                <a:latin typeface="Maven Pro"/>
                <a:ea typeface="Maven Pro"/>
                <a:cs typeface="Maven Pro"/>
                <a:sym typeface="Maven Pro"/>
              </a:rPr>
              <a:t>and converge to a better solution.</a:t>
            </a:r>
          </a:p>
          <a:p>
            <a:pPr algn="ctr">
              <a:lnSpc>
                <a:spcPts val="3901"/>
              </a:lnSpc>
              <a:spcBef>
                <a:spcPct val="0"/>
              </a:spcBef>
            </a:pPr>
          </a:p>
        </p:txBody>
      </p:sp>
      <p:sp>
        <p:nvSpPr>
          <p:cNvPr name="TextBox 6" id="6"/>
          <p:cNvSpPr txBox="true"/>
          <p:nvPr/>
        </p:nvSpPr>
        <p:spPr>
          <a:xfrm rot="0">
            <a:off x="5980190" y="6578366"/>
            <a:ext cx="1645890" cy="365759"/>
          </a:xfrm>
          <a:prstGeom prst="rect">
            <a:avLst/>
          </a:prstGeom>
        </p:spPr>
        <p:txBody>
          <a:bodyPr anchor="t" rtlCol="false" tIns="0" lIns="0" bIns="0" rIns="0">
            <a:spAutoFit/>
          </a:bodyPr>
          <a:lstStyle/>
          <a:p>
            <a:pPr algn="ctr">
              <a:lnSpc>
                <a:spcPts val="2940"/>
              </a:lnSpc>
              <a:spcBef>
                <a:spcPct val="0"/>
              </a:spcBef>
            </a:pPr>
            <a:r>
              <a:rPr lang="en-US" sz="2100">
                <a:solidFill>
                  <a:srgbClr val="252930"/>
                </a:solidFill>
                <a:latin typeface="Maven Pro"/>
                <a:ea typeface="Maven Pro"/>
                <a:cs typeface="Maven Pro"/>
                <a:sym typeface="Maven Pro"/>
              </a:rPr>
              <a:t>Src:- Medium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0743712" y="441330"/>
            <a:ext cx="6515588" cy="5681058"/>
          </a:xfrm>
          <a:custGeom>
            <a:avLst/>
            <a:gdLst/>
            <a:ahLst/>
            <a:cxnLst/>
            <a:rect r="r" b="b" t="t" l="l"/>
            <a:pathLst>
              <a:path h="5681058" w="6515588">
                <a:moveTo>
                  <a:pt x="0" y="0"/>
                </a:moveTo>
                <a:lnTo>
                  <a:pt x="6515588" y="0"/>
                </a:lnTo>
                <a:lnTo>
                  <a:pt x="6515588" y="5681058"/>
                </a:lnTo>
                <a:lnTo>
                  <a:pt x="0" y="5681058"/>
                </a:lnTo>
                <a:lnTo>
                  <a:pt x="0" y="0"/>
                </a:lnTo>
                <a:close/>
              </a:path>
            </a:pathLst>
          </a:custGeom>
          <a:blipFill>
            <a:blip r:embed="rId2"/>
            <a:stretch>
              <a:fillRect l="0" t="0" r="0" b="-562"/>
            </a:stretch>
          </a:blipFill>
        </p:spPr>
      </p:sp>
      <p:sp>
        <p:nvSpPr>
          <p:cNvPr name="Freeform 3" id="3"/>
          <p:cNvSpPr/>
          <p:nvPr/>
        </p:nvSpPr>
        <p:spPr>
          <a:xfrm flipH="false" flipV="false" rot="0">
            <a:off x="667996" y="5024840"/>
            <a:ext cx="7342874" cy="4772868"/>
          </a:xfrm>
          <a:custGeom>
            <a:avLst/>
            <a:gdLst/>
            <a:ahLst/>
            <a:cxnLst/>
            <a:rect r="r" b="b" t="t" l="l"/>
            <a:pathLst>
              <a:path h="4772868" w="7342874">
                <a:moveTo>
                  <a:pt x="0" y="0"/>
                </a:moveTo>
                <a:lnTo>
                  <a:pt x="7342874" y="0"/>
                </a:lnTo>
                <a:lnTo>
                  <a:pt x="7342874" y="4772868"/>
                </a:lnTo>
                <a:lnTo>
                  <a:pt x="0" y="4772868"/>
                </a:lnTo>
                <a:lnTo>
                  <a:pt x="0" y="0"/>
                </a:lnTo>
                <a:close/>
              </a:path>
            </a:pathLst>
          </a:custGeom>
          <a:blipFill>
            <a:blip r:embed="rId3"/>
            <a:stretch>
              <a:fillRect l="0" t="0" r="0" b="0"/>
            </a:stretch>
          </a:blipFill>
        </p:spPr>
      </p:sp>
      <p:sp>
        <p:nvSpPr>
          <p:cNvPr name="TextBox 4" id="4"/>
          <p:cNvSpPr txBox="true"/>
          <p:nvPr/>
        </p:nvSpPr>
        <p:spPr>
          <a:xfrm rot="0">
            <a:off x="0" y="365114"/>
            <a:ext cx="9984538" cy="663586"/>
          </a:xfrm>
          <a:prstGeom prst="rect">
            <a:avLst/>
          </a:prstGeom>
        </p:spPr>
        <p:txBody>
          <a:bodyPr anchor="t" rtlCol="false" tIns="0" lIns="0" bIns="0" rIns="0">
            <a:spAutoFit/>
          </a:bodyPr>
          <a:lstStyle/>
          <a:p>
            <a:pPr algn="ctr">
              <a:lnSpc>
                <a:spcPts val="4658"/>
              </a:lnSpc>
            </a:pPr>
            <a:r>
              <a:rPr lang="en-US" b="true" sz="5822">
                <a:solidFill>
                  <a:srgbClr val="252930"/>
                </a:solidFill>
                <a:latin typeface="Maven Pro Bold"/>
                <a:ea typeface="Maven Pro Bold"/>
                <a:cs typeface="Maven Pro Bold"/>
                <a:sym typeface="Maven Pro Bold"/>
              </a:rPr>
              <a:t>RESULTS AND ANALYSIS</a:t>
            </a:r>
          </a:p>
        </p:txBody>
      </p:sp>
      <p:sp>
        <p:nvSpPr>
          <p:cNvPr name="TextBox 5" id="5"/>
          <p:cNvSpPr txBox="true"/>
          <p:nvPr/>
        </p:nvSpPr>
        <p:spPr>
          <a:xfrm rot="0">
            <a:off x="667996" y="1841362"/>
            <a:ext cx="7881342" cy="2804795"/>
          </a:xfrm>
          <a:prstGeom prst="rect">
            <a:avLst/>
          </a:prstGeom>
        </p:spPr>
        <p:txBody>
          <a:bodyPr anchor="t" rtlCol="false" tIns="0" lIns="0" bIns="0" rIns="0">
            <a:spAutoFit/>
          </a:bodyPr>
          <a:lstStyle/>
          <a:p>
            <a:pPr algn="l">
              <a:lnSpc>
                <a:spcPts val="4479"/>
              </a:lnSpc>
            </a:pPr>
            <a:r>
              <a:rPr lang="en-US" sz="3199" b="true">
                <a:solidFill>
                  <a:srgbClr val="252930"/>
                </a:solidFill>
                <a:latin typeface="Maven Pro Bold"/>
                <a:ea typeface="Maven Pro Bold"/>
                <a:cs typeface="Maven Pro Bold"/>
                <a:sym typeface="Maven Pro Bold"/>
              </a:rPr>
              <a:t>I) FontRecognition Model (Classification)</a:t>
            </a:r>
          </a:p>
          <a:p>
            <a:pPr algn="l" marL="690879" indent="-345439" lvl="1">
              <a:lnSpc>
                <a:spcPts val="4479"/>
              </a:lnSpc>
              <a:buFont typeface="Arial"/>
              <a:buChar char="•"/>
            </a:pPr>
            <a:r>
              <a:rPr lang="en-US" sz="3199">
                <a:solidFill>
                  <a:srgbClr val="252930"/>
                </a:solidFill>
                <a:latin typeface="Maven Pro"/>
                <a:ea typeface="Maven Pro"/>
                <a:cs typeface="Maven Pro"/>
                <a:sym typeface="Maven Pro"/>
              </a:rPr>
              <a:t>Final Accuracy: 93.33% (Test)</a:t>
            </a:r>
          </a:p>
          <a:p>
            <a:pPr algn="l" marL="690879" indent="-345439" lvl="1">
              <a:lnSpc>
                <a:spcPts val="4479"/>
              </a:lnSpc>
              <a:buFont typeface="Arial"/>
              <a:buChar char="•"/>
            </a:pPr>
            <a:r>
              <a:rPr lang="en-US" sz="3199">
                <a:solidFill>
                  <a:srgbClr val="252930"/>
                </a:solidFill>
                <a:latin typeface="Maven Pro"/>
                <a:ea typeface="Maven Pro"/>
                <a:cs typeface="Maven Pro"/>
                <a:sym typeface="Maven Pro"/>
              </a:rPr>
              <a:t>Validation Accuracy: 94.51%</a:t>
            </a:r>
          </a:p>
          <a:p>
            <a:pPr algn="l" marL="690879" indent="-345439" lvl="1">
              <a:lnSpc>
                <a:spcPts val="4479"/>
              </a:lnSpc>
              <a:buFont typeface="Arial"/>
              <a:buChar char="•"/>
            </a:pPr>
            <a:r>
              <a:rPr lang="en-US" sz="3199">
                <a:solidFill>
                  <a:srgbClr val="252930"/>
                </a:solidFill>
                <a:latin typeface="Maven Pro"/>
                <a:ea typeface="Maven Pro"/>
                <a:cs typeface="Maven Pro"/>
                <a:sym typeface="Maven Pro"/>
              </a:rPr>
              <a:t>Loss: 0.1669 (Test)</a:t>
            </a:r>
          </a:p>
          <a:p>
            <a:pPr algn="l">
              <a:lnSpc>
                <a:spcPts val="4479"/>
              </a:lnSpc>
              <a:spcBef>
                <a:spcPct val="0"/>
              </a:spcBef>
            </a:pPr>
          </a:p>
        </p:txBody>
      </p:sp>
      <p:sp>
        <p:nvSpPr>
          <p:cNvPr name="TextBox 6" id="6"/>
          <p:cNvSpPr txBox="true"/>
          <p:nvPr/>
        </p:nvSpPr>
        <p:spPr>
          <a:xfrm rot="0">
            <a:off x="9377958" y="6753306"/>
            <a:ext cx="8910042" cy="3366770"/>
          </a:xfrm>
          <a:prstGeom prst="rect">
            <a:avLst/>
          </a:prstGeom>
        </p:spPr>
        <p:txBody>
          <a:bodyPr anchor="t" rtlCol="false" tIns="0" lIns="0" bIns="0" rIns="0">
            <a:spAutoFit/>
          </a:bodyPr>
          <a:lstStyle/>
          <a:p>
            <a:pPr algn="l">
              <a:lnSpc>
                <a:spcPts val="4479"/>
              </a:lnSpc>
            </a:pPr>
            <a:r>
              <a:rPr lang="en-US" sz="3199" b="true">
                <a:solidFill>
                  <a:srgbClr val="252930"/>
                </a:solidFill>
                <a:latin typeface="Maven Pro Bold"/>
                <a:ea typeface="Maven Pro Bold"/>
                <a:cs typeface="Maven Pro Bold"/>
                <a:sym typeface="Maven Pro Bold"/>
              </a:rPr>
              <a:t>II) FontSizeRegression Model (Regression)</a:t>
            </a:r>
          </a:p>
          <a:p>
            <a:pPr algn="l" marL="690879" indent="-345439" lvl="1">
              <a:lnSpc>
                <a:spcPts val="4479"/>
              </a:lnSpc>
              <a:buFont typeface="Arial"/>
              <a:buChar char="•"/>
            </a:pPr>
            <a:r>
              <a:rPr lang="en-US" sz="3199">
                <a:solidFill>
                  <a:srgbClr val="252930"/>
                </a:solidFill>
                <a:latin typeface="Maven Pro"/>
                <a:ea typeface="Maven Pro"/>
                <a:cs typeface="Maven Pro"/>
                <a:sym typeface="Maven Pro"/>
              </a:rPr>
              <a:t>Final Mean Absolute Error (MAE): 0.03 px (Test)</a:t>
            </a:r>
          </a:p>
          <a:p>
            <a:pPr algn="l" marL="690879" indent="-345439" lvl="1">
              <a:lnSpc>
                <a:spcPts val="4479"/>
              </a:lnSpc>
              <a:buFont typeface="Arial"/>
              <a:buChar char="•"/>
            </a:pPr>
            <a:r>
              <a:rPr lang="en-US" sz="3199">
                <a:solidFill>
                  <a:srgbClr val="252930"/>
                </a:solidFill>
                <a:latin typeface="Maven Pro"/>
                <a:ea typeface="Maven Pro"/>
                <a:cs typeface="Maven Pro"/>
                <a:sym typeface="Maven Pro"/>
              </a:rPr>
              <a:t>Validation MAE: 0.0325 px</a:t>
            </a:r>
          </a:p>
          <a:p>
            <a:pPr algn="l" marL="690879" indent="-345439" lvl="1">
              <a:lnSpc>
                <a:spcPts val="4479"/>
              </a:lnSpc>
              <a:buFont typeface="Arial"/>
              <a:buChar char="•"/>
            </a:pPr>
            <a:r>
              <a:rPr lang="en-US" sz="3199">
                <a:solidFill>
                  <a:srgbClr val="252930"/>
                </a:solidFill>
                <a:latin typeface="Maven Pro"/>
                <a:ea typeface="Maven Pro"/>
                <a:cs typeface="Maven Pro"/>
                <a:sym typeface="Maven Pro"/>
              </a:rPr>
              <a:t>Validation Loss: 0.0015</a:t>
            </a:r>
          </a:p>
          <a:p>
            <a:pPr algn="l">
              <a:lnSpc>
                <a:spcPts val="447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9737716" y="4254096"/>
            <a:ext cx="6458836" cy="5860333"/>
          </a:xfrm>
          <a:custGeom>
            <a:avLst/>
            <a:gdLst/>
            <a:ahLst/>
            <a:cxnLst/>
            <a:rect r="r" b="b" t="t" l="l"/>
            <a:pathLst>
              <a:path h="5860333" w="6458836">
                <a:moveTo>
                  <a:pt x="0" y="0"/>
                </a:moveTo>
                <a:lnTo>
                  <a:pt x="6458836" y="0"/>
                </a:lnTo>
                <a:lnTo>
                  <a:pt x="6458836" y="5860333"/>
                </a:lnTo>
                <a:lnTo>
                  <a:pt x="0" y="5860333"/>
                </a:lnTo>
                <a:lnTo>
                  <a:pt x="0" y="0"/>
                </a:lnTo>
                <a:close/>
              </a:path>
            </a:pathLst>
          </a:custGeom>
          <a:blipFill>
            <a:blip r:embed="rId2"/>
            <a:stretch>
              <a:fillRect l="0" t="0" r="0" b="0"/>
            </a:stretch>
          </a:blipFill>
        </p:spPr>
      </p:sp>
      <p:sp>
        <p:nvSpPr>
          <p:cNvPr name="Freeform 3" id="3"/>
          <p:cNvSpPr/>
          <p:nvPr/>
        </p:nvSpPr>
        <p:spPr>
          <a:xfrm flipH="false" flipV="false" rot="0">
            <a:off x="2230301" y="4175538"/>
            <a:ext cx="6284058" cy="5938891"/>
          </a:xfrm>
          <a:custGeom>
            <a:avLst/>
            <a:gdLst/>
            <a:ahLst/>
            <a:cxnLst/>
            <a:rect r="r" b="b" t="t" l="l"/>
            <a:pathLst>
              <a:path h="5938891" w="6284058">
                <a:moveTo>
                  <a:pt x="0" y="0"/>
                </a:moveTo>
                <a:lnTo>
                  <a:pt x="6284057" y="0"/>
                </a:lnTo>
                <a:lnTo>
                  <a:pt x="6284057" y="5938891"/>
                </a:lnTo>
                <a:lnTo>
                  <a:pt x="0" y="5938891"/>
                </a:lnTo>
                <a:lnTo>
                  <a:pt x="0" y="0"/>
                </a:lnTo>
                <a:close/>
              </a:path>
            </a:pathLst>
          </a:custGeom>
          <a:blipFill>
            <a:blip r:embed="rId3"/>
            <a:stretch>
              <a:fillRect l="0" t="0" r="0" b="0"/>
            </a:stretch>
          </a:blipFill>
        </p:spPr>
      </p:sp>
      <p:sp>
        <p:nvSpPr>
          <p:cNvPr name="TextBox 4" id="4"/>
          <p:cNvSpPr txBox="true"/>
          <p:nvPr/>
        </p:nvSpPr>
        <p:spPr>
          <a:xfrm rot="0">
            <a:off x="4151731" y="219075"/>
            <a:ext cx="9984538" cy="663586"/>
          </a:xfrm>
          <a:prstGeom prst="rect">
            <a:avLst/>
          </a:prstGeom>
        </p:spPr>
        <p:txBody>
          <a:bodyPr anchor="t" rtlCol="false" tIns="0" lIns="0" bIns="0" rIns="0">
            <a:spAutoFit/>
          </a:bodyPr>
          <a:lstStyle/>
          <a:p>
            <a:pPr algn="ctr">
              <a:lnSpc>
                <a:spcPts val="4658"/>
              </a:lnSpc>
            </a:pPr>
            <a:r>
              <a:rPr lang="en-US" b="true" sz="5822">
                <a:solidFill>
                  <a:srgbClr val="252930"/>
                </a:solidFill>
                <a:latin typeface="Maven Pro Bold"/>
                <a:ea typeface="Maven Pro Bold"/>
                <a:cs typeface="Maven Pro Bold"/>
                <a:sym typeface="Maven Pro Bold"/>
              </a:rPr>
              <a:t>RESULTS AND ANALYSIS</a:t>
            </a:r>
          </a:p>
        </p:txBody>
      </p:sp>
      <p:sp>
        <p:nvSpPr>
          <p:cNvPr name="TextBox 5" id="5"/>
          <p:cNvSpPr txBox="true"/>
          <p:nvPr/>
        </p:nvSpPr>
        <p:spPr>
          <a:xfrm rot="0">
            <a:off x="1028700" y="1346936"/>
            <a:ext cx="7485658" cy="2907160"/>
          </a:xfrm>
          <a:prstGeom prst="rect">
            <a:avLst/>
          </a:prstGeom>
        </p:spPr>
        <p:txBody>
          <a:bodyPr anchor="t" rtlCol="false" tIns="0" lIns="0" bIns="0" rIns="0">
            <a:spAutoFit/>
          </a:bodyPr>
          <a:lstStyle/>
          <a:p>
            <a:pPr algn="l">
              <a:lnSpc>
                <a:spcPts val="4612"/>
              </a:lnSpc>
            </a:pPr>
            <a:r>
              <a:rPr lang="en-US" sz="3294" b="true">
                <a:solidFill>
                  <a:srgbClr val="252930"/>
                </a:solidFill>
                <a:latin typeface="Maven Pro Bold"/>
                <a:ea typeface="Maven Pro Bold"/>
                <a:cs typeface="Maven Pro Bold"/>
                <a:sym typeface="Maven Pro Bold"/>
              </a:rPr>
              <a:t>III) Font Style, Size Classification</a:t>
            </a:r>
          </a:p>
          <a:p>
            <a:pPr algn="l">
              <a:lnSpc>
                <a:spcPts val="4612"/>
              </a:lnSpc>
            </a:pPr>
            <a:r>
              <a:rPr lang="en-US" sz="3294" b="true">
                <a:solidFill>
                  <a:srgbClr val="252930"/>
                </a:solidFill>
                <a:latin typeface="Maven Pro Bold"/>
                <a:ea typeface="Maven Pro Bold"/>
                <a:cs typeface="Maven Pro Bold"/>
                <a:sym typeface="Maven Pro Bold"/>
              </a:rPr>
              <a:t>         (2-stage classification)</a:t>
            </a:r>
          </a:p>
          <a:p>
            <a:pPr algn="l" marL="711369" indent="-355684" lvl="1">
              <a:lnSpc>
                <a:spcPts val="4612"/>
              </a:lnSpc>
              <a:buFont typeface="Arial"/>
              <a:buChar char="•"/>
            </a:pPr>
            <a:r>
              <a:rPr lang="en-US" sz="3294">
                <a:solidFill>
                  <a:srgbClr val="252930"/>
                </a:solidFill>
                <a:latin typeface="Maven Pro"/>
                <a:ea typeface="Maven Pro"/>
                <a:cs typeface="Maven Pro"/>
                <a:sym typeface="Maven Pro"/>
              </a:rPr>
              <a:t>Font Recognition Accuracy: 89.99%</a:t>
            </a:r>
          </a:p>
          <a:p>
            <a:pPr algn="l" marL="711369" indent="-355684" lvl="1">
              <a:lnSpc>
                <a:spcPts val="4612"/>
              </a:lnSpc>
              <a:buFont typeface="Arial"/>
              <a:buChar char="•"/>
            </a:pPr>
            <a:r>
              <a:rPr lang="en-US" sz="3294">
                <a:solidFill>
                  <a:srgbClr val="252930"/>
                </a:solidFill>
                <a:latin typeface="Maven Pro"/>
                <a:ea typeface="Maven Pro"/>
                <a:cs typeface="Maven Pro"/>
                <a:sym typeface="Maven Pro"/>
              </a:rPr>
              <a:t>Size Recognition Accuracy: 98.33%</a:t>
            </a:r>
          </a:p>
          <a:p>
            <a:pPr algn="l">
              <a:lnSpc>
                <a:spcPts val="4612"/>
              </a:lnSpc>
              <a:spcBef>
                <a:spcPct val="0"/>
              </a:spcBef>
            </a:pPr>
          </a:p>
        </p:txBody>
      </p:sp>
      <p:sp>
        <p:nvSpPr>
          <p:cNvPr name="TextBox 6" id="6"/>
          <p:cNvSpPr txBox="true"/>
          <p:nvPr/>
        </p:nvSpPr>
        <p:spPr>
          <a:xfrm rot="0">
            <a:off x="9144000" y="2480274"/>
            <a:ext cx="3181224" cy="1695264"/>
          </a:xfrm>
          <a:prstGeom prst="rect">
            <a:avLst/>
          </a:prstGeom>
        </p:spPr>
        <p:txBody>
          <a:bodyPr anchor="t" rtlCol="false" tIns="0" lIns="0" bIns="0" rIns="0">
            <a:spAutoFit/>
          </a:bodyPr>
          <a:lstStyle/>
          <a:p>
            <a:pPr algn="ctr" marL="525708" indent="-262854" lvl="1">
              <a:lnSpc>
                <a:spcPts val="3408"/>
              </a:lnSpc>
              <a:buFont typeface="Arial"/>
              <a:buChar char="•"/>
            </a:pPr>
            <a:r>
              <a:rPr lang="en-US" sz="2434">
                <a:solidFill>
                  <a:srgbClr val="252930"/>
                </a:solidFill>
                <a:latin typeface="Canva Sans"/>
                <a:ea typeface="Canva Sans"/>
                <a:cs typeface="Canva Sans"/>
                <a:sym typeface="Canva Sans"/>
              </a:rPr>
              <a:t>Font</a:t>
            </a:r>
            <a:r>
              <a:rPr lang="en-US" sz="2434">
                <a:solidFill>
                  <a:srgbClr val="252930"/>
                </a:solidFill>
                <a:latin typeface="Canva Sans"/>
                <a:ea typeface="Canva Sans"/>
                <a:cs typeface="Canva Sans"/>
                <a:sym typeface="Canva Sans"/>
              </a:rPr>
              <a:t> Loss: 0.4513</a:t>
            </a:r>
          </a:p>
          <a:p>
            <a:pPr algn="ctr" marL="525708" indent="-262854" lvl="1">
              <a:lnSpc>
                <a:spcPts val="3408"/>
              </a:lnSpc>
              <a:buFont typeface="Arial"/>
              <a:buChar char="•"/>
            </a:pPr>
            <a:r>
              <a:rPr lang="en-US" sz="2434">
                <a:solidFill>
                  <a:srgbClr val="252930"/>
                </a:solidFill>
                <a:latin typeface="Canva Sans"/>
                <a:ea typeface="Canva Sans"/>
                <a:cs typeface="Canva Sans"/>
                <a:sym typeface="Canva Sans"/>
              </a:rPr>
              <a:t>Size Loss: 0.0650</a:t>
            </a:r>
          </a:p>
          <a:p>
            <a:pPr algn="ctr" marL="525708" indent="-262854" lvl="1">
              <a:lnSpc>
                <a:spcPts val="3408"/>
              </a:lnSpc>
              <a:buFont typeface="Arial"/>
              <a:buChar char="•"/>
            </a:pPr>
            <a:r>
              <a:rPr lang="en-US" sz="2434">
                <a:solidFill>
                  <a:srgbClr val="252930"/>
                </a:solidFill>
                <a:latin typeface="Canva Sans"/>
                <a:ea typeface="Canva Sans"/>
                <a:cs typeface="Canva Sans"/>
                <a:sym typeface="Canva Sans"/>
              </a:rPr>
              <a:t>Total Loss: 1.3619</a:t>
            </a:r>
          </a:p>
          <a:p>
            <a:pPr algn="ctr">
              <a:lnSpc>
                <a:spcPts val="3408"/>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8774085" y="2646038"/>
            <a:ext cx="8736545" cy="7409132"/>
          </a:xfrm>
          <a:custGeom>
            <a:avLst/>
            <a:gdLst/>
            <a:ahLst/>
            <a:cxnLst/>
            <a:rect r="r" b="b" t="t" l="l"/>
            <a:pathLst>
              <a:path h="7409132" w="8736545">
                <a:moveTo>
                  <a:pt x="0" y="0"/>
                </a:moveTo>
                <a:lnTo>
                  <a:pt x="8736546" y="0"/>
                </a:lnTo>
                <a:lnTo>
                  <a:pt x="8736546" y="7409132"/>
                </a:lnTo>
                <a:lnTo>
                  <a:pt x="0" y="7409132"/>
                </a:lnTo>
                <a:lnTo>
                  <a:pt x="0" y="0"/>
                </a:lnTo>
                <a:close/>
              </a:path>
            </a:pathLst>
          </a:custGeom>
          <a:blipFill>
            <a:blip r:embed="rId2"/>
            <a:stretch>
              <a:fillRect l="0" t="0" r="0" b="0"/>
            </a:stretch>
          </a:blipFill>
        </p:spPr>
      </p:sp>
      <p:sp>
        <p:nvSpPr>
          <p:cNvPr name="Freeform 3" id="3"/>
          <p:cNvSpPr/>
          <p:nvPr/>
        </p:nvSpPr>
        <p:spPr>
          <a:xfrm flipH="false" flipV="false" rot="0">
            <a:off x="816705" y="4512807"/>
            <a:ext cx="7166155" cy="5542364"/>
          </a:xfrm>
          <a:custGeom>
            <a:avLst/>
            <a:gdLst/>
            <a:ahLst/>
            <a:cxnLst/>
            <a:rect r="r" b="b" t="t" l="l"/>
            <a:pathLst>
              <a:path h="5542364" w="7166155">
                <a:moveTo>
                  <a:pt x="0" y="0"/>
                </a:moveTo>
                <a:lnTo>
                  <a:pt x="7166155" y="0"/>
                </a:lnTo>
                <a:lnTo>
                  <a:pt x="7166155" y="5542363"/>
                </a:lnTo>
                <a:lnTo>
                  <a:pt x="0" y="5542363"/>
                </a:lnTo>
                <a:lnTo>
                  <a:pt x="0" y="0"/>
                </a:lnTo>
                <a:close/>
              </a:path>
            </a:pathLst>
          </a:custGeom>
          <a:blipFill>
            <a:blip r:embed="rId3"/>
            <a:stretch>
              <a:fillRect l="0" t="0" r="0" b="0"/>
            </a:stretch>
          </a:blipFill>
        </p:spPr>
      </p:sp>
      <p:sp>
        <p:nvSpPr>
          <p:cNvPr name="TextBox 4" id="4"/>
          <p:cNvSpPr txBox="true"/>
          <p:nvPr/>
        </p:nvSpPr>
        <p:spPr>
          <a:xfrm rot="0">
            <a:off x="4151731" y="219075"/>
            <a:ext cx="9984538" cy="663586"/>
          </a:xfrm>
          <a:prstGeom prst="rect">
            <a:avLst/>
          </a:prstGeom>
        </p:spPr>
        <p:txBody>
          <a:bodyPr anchor="t" rtlCol="false" tIns="0" lIns="0" bIns="0" rIns="0">
            <a:spAutoFit/>
          </a:bodyPr>
          <a:lstStyle/>
          <a:p>
            <a:pPr algn="ctr">
              <a:lnSpc>
                <a:spcPts val="4658"/>
              </a:lnSpc>
            </a:pPr>
            <a:r>
              <a:rPr lang="en-US" b="true" sz="5822">
                <a:solidFill>
                  <a:srgbClr val="252930"/>
                </a:solidFill>
                <a:latin typeface="Maven Pro Bold"/>
                <a:ea typeface="Maven Pro Bold"/>
                <a:cs typeface="Maven Pro Bold"/>
                <a:sym typeface="Maven Pro Bold"/>
              </a:rPr>
              <a:t>RESULTS AND ANALYSIS</a:t>
            </a:r>
          </a:p>
        </p:txBody>
      </p:sp>
      <p:sp>
        <p:nvSpPr>
          <p:cNvPr name="TextBox 5" id="5"/>
          <p:cNvSpPr txBox="true"/>
          <p:nvPr/>
        </p:nvSpPr>
        <p:spPr>
          <a:xfrm rot="0">
            <a:off x="754208" y="1605647"/>
            <a:ext cx="6836768" cy="3488185"/>
          </a:xfrm>
          <a:prstGeom prst="rect">
            <a:avLst/>
          </a:prstGeom>
        </p:spPr>
        <p:txBody>
          <a:bodyPr anchor="t" rtlCol="false" tIns="0" lIns="0" bIns="0" rIns="0">
            <a:spAutoFit/>
          </a:bodyPr>
          <a:lstStyle/>
          <a:p>
            <a:pPr algn="l">
              <a:lnSpc>
                <a:spcPts val="4612"/>
              </a:lnSpc>
            </a:pPr>
            <a:r>
              <a:rPr lang="en-US" sz="3294" b="true">
                <a:solidFill>
                  <a:srgbClr val="252930"/>
                </a:solidFill>
                <a:latin typeface="Maven Pro Bold"/>
                <a:ea typeface="Maven Pro Bold"/>
                <a:cs typeface="Maven Pro Bold"/>
                <a:sym typeface="Maven Pro Bold"/>
              </a:rPr>
              <a:t>IV) Font Style &amp; Size Classification</a:t>
            </a:r>
          </a:p>
          <a:p>
            <a:pPr algn="ctr">
              <a:lnSpc>
                <a:spcPts val="4612"/>
              </a:lnSpc>
            </a:pPr>
            <a:r>
              <a:rPr lang="en-US" sz="3294" b="true">
                <a:solidFill>
                  <a:srgbClr val="252930"/>
                </a:solidFill>
                <a:latin typeface="Maven Pro Bold"/>
                <a:ea typeface="Maven Pro Bold"/>
                <a:cs typeface="Maven Pro Bold"/>
                <a:sym typeface="Maven Pro Bold"/>
              </a:rPr>
              <a:t>(15 class classification)</a:t>
            </a:r>
          </a:p>
          <a:p>
            <a:pPr algn="l" marL="711369" indent="-355684" lvl="1">
              <a:lnSpc>
                <a:spcPts val="4612"/>
              </a:lnSpc>
              <a:buFont typeface="Arial"/>
              <a:buChar char="•"/>
            </a:pPr>
            <a:r>
              <a:rPr lang="en-US" sz="3294">
                <a:solidFill>
                  <a:srgbClr val="252930"/>
                </a:solidFill>
                <a:latin typeface="Maven Pro"/>
                <a:ea typeface="Maven Pro"/>
                <a:cs typeface="Maven Pro"/>
                <a:sym typeface="Maven Pro"/>
              </a:rPr>
              <a:t>Final Test Accuracy: 95.63%</a:t>
            </a:r>
          </a:p>
          <a:p>
            <a:pPr algn="l" marL="711369" indent="-355684" lvl="1">
              <a:lnSpc>
                <a:spcPts val="4612"/>
              </a:lnSpc>
              <a:buFont typeface="Arial"/>
              <a:buChar char="•"/>
            </a:pPr>
            <a:r>
              <a:rPr lang="en-US" sz="3294">
                <a:solidFill>
                  <a:srgbClr val="252930"/>
                </a:solidFill>
                <a:latin typeface="Maven Pro"/>
                <a:ea typeface="Maven Pro"/>
                <a:cs typeface="Maven Pro"/>
                <a:sym typeface="Maven Pro"/>
              </a:rPr>
              <a:t>Validation Accuracy: 95.00%</a:t>
            </a:r>
          </a:p>
          <a:p>
            <a:pPr algn="l" marL="711369" indent="-355684" lvl="1">
              <a:lnSpc>
                <a:spcPts val="4612"/>
              </a:lnSpc>
              <a:buFont typeface="Arial"/>
              <a:buChar char="•"/>
            </a:pPr>
            <a:r>
              <a:rPr lang="en-US" sz="3294">
                <a:solidFill>
                  <a:srgbClr val="252930"/>
                </a:solidFill>
                <a:latin typeface="Maven Pro"/>
                <a:ea typeface="Maven Pro"/>
                <a:cs typeface="Maven Pro"/>
                <a:sym typeface="Maven Pro"/>
              </a:rPr>
              <a:t>Loss: 0.9908 (Test)</a:t>
            </a:r>
          </a:p>
          <a:p>
            <a:pPr algn="l">
              <a:lnSpc>
                <a:spcPts val="4612"/>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546104"/>
          <a:ext cx="16136329" cy="7712196"/>
        </p:xfrm>
        <a:graphic>
          <a:graphicData uri="http://schemas.openxmlformats.org/drawingml/2006/table">
            <a:tbl>
              <a:tblPr/>
              <a:tblGrid>
                <a:gridCol w="2955435"/>
                <a:gridCol w="2785542"/>
                <a:gridCol w="3677485"/>
                <a:gridCol w="3819063"/>
                <a:gridCol w="2898804"/>
              </a:tblGrid>
              <a:tr h="1682719">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Model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Task</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Accuracy / MAE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Validation Accuracy / MAE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Loss / Validation Loss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338753">
                <a:tc>
                  <a:txBody>
                    <a:bodyPr anchor="t" rtlCol="false"/>
                    <a:lstStyle/>
                    <a:p>
                      <a:pPr algn="ctr">
                        <a:lnSpc>
                          <a:spcPts val="2659"/>
                        </a:lnSpc>
                        <a:defRPr/>
                      </a:pPr>
                      <a:r>
                        <a:rPr lang="en-US" sz="1899">
                          <a:solidFill>
                            <a:srgbClr val="000000"/>
                          </a:solidFill>
                          <a:latin typeface="Open Sans"/>
                          <a:ea typeface="Open Sans"/>
                          <a:cs typeface="Open Sans"/>
                          <a:sym typeface="Open Sans"/>
                        </a:rPr>
                        <a:t>Font Recognition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Classification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93.33%</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94.51%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0.1669</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04692">
                <a:tc>
                  <a:txBody>
                    <a:bodyPr anchor="t" rtlCol="false"/>
                    <a:lstStyle/>
                    <a:p>
                      <a:pPr algn="ctr">
                        <a:lnSpc>
                          <a:spcPts val="2659"/>
                        </a:lnSpc>
                        <a:defRPr/>
                      </a:pPr>
                      <a:r>
                        <a:rPr lang="en-US" sz="1899">
                          <a:solidFill>
                            <a:srgbClr val="000000"/>
                          </a:solidFill>
                          <a:latin typeface="Open Sans"/>
                          <a:ea typeface="Open Sans"/>
                          <a:cs typeface="Open Sans"/>
                          <a:sym typeface="Open Sans"/>
                        </a:rPr>
                        <a:t>Font Size Regression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Regression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0.03 px (MAE)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0.0325 px (MAE)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0.0015</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816480">
                <a:tc>
                  <a:txBody>
                    <a:bodyPr anchor="t" rtlCol="false"/>
                    <a:lstStyle/>
                    <a:p>
                      <a:pPr algn="ctr">
                        <a:lnSpc>
                          <a:spcPts val="2659"/>
                        </a:lnSpc>
                        <a:defRPr/>
                      </a:pPr>
                      <a:r>
                        <a:rPr lang="en-US" sz="1899">
                          <a:solidFill>
                            <a:srgbClr val="000000"/>
                          </a:solidFill>
                          <a:latin typeface="Open Sans"/>
                          <a:ea typeface="Open Sans"/>
                          <a:cs typeface="Open Sans"/>
                          <a:sym typeface="Open Sans"/>
                        </a:rPr>
                        <a:t>Font Style,Size</a:t>
                      </a:r>
                      <a:endParaRPr lang="en-US" sz="1100"/>
                    </a:p>
                    <a:p>
                      <a:pPr algn="ctr">
                        <a:lnSpc>
                          <a:spcPts val="2659"/>
                        </a:lnSpc>
                      </a:pPr>
                      <a:r>
                        <a:rPr lang="en-US" sz="1899">
                          <a:solidFill>
                            <a:srgbClr val="000000"/>
                          </a:solidFill>
                          <a:latin typeface="Open Sans"/>
                          <a:ea typeface="Open Sans"/>
                          <a:cs typeface="Open Sans"/>
                          <a:sym typeface="Open Sans"/>
                        </a:rPr>
                        <a:t> (2 stage classification)</a:t>
                      </a:r>
                    </a:p>
                    <a:p>
                      <a:pPr algn="ctr">
                        <a:lnSpc>
                          <a:spcPts val="2659"/>
                        </a:lnSpc>
                      </a:pP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Classify both font style &amp; size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Font : 89.99%</a:t>
                      </a:r>
                      <a:endParaRPr lang="en-US" sz="1100"/>
                    </a:p>
                    <a:p>
                      <a:pPr algn="ctr">
                        <a:lnSpc>
                          <a:spcPts val="2659"/>
                        </a:lnSpc>
                      </a:pPr>
                      <a:r>
                        <a:rPr lang="en-US" sz="1899">
                          <a:solidFill>
                            <a:srgbClr val="000000"/>
                          </a:solidFill>
                          <a:latin typeface="Open Sans"/>
                          <a:ea typeface="Open Sans"/>
                          <a:cs typeface="Open Sans"/>
                          <a:sym typeface="Open Sans"/>
                        </a:rPr>
                        <a:t>Size : 98.33%</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Font : 90%</a:t>
                      </a:r>
                      <a:endParaRPr lang="en-US" sz="1100"/>
                    </a:p>
                    <a:p>
                      <a:pPr algn="ctr">
                        <a:lnSpc>
                          <a:spcPts val="2659"/>
                        </a:lnSpc>
                      </a:pPr>
                      <a:r>
                        <a:rPr lang="en-US" sz="1899">
                          <a:solidFill>
                            <a:srgbClr val="000000"/>
                          </a:solidFill>
                          <a:latin typeface="Open Sans"/>
                          <a:ea typeface="Open Sans"/>
                          <a:cs typeface="Open Sans"/>
                          <a:sym typeface="Open Sans"/>
                        </a:rPr>
                        <a:t>Size : 98.33%</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Open Sans"/>
                          <a:ea typeface="Open Sans"/>
                          <a:cs typeface="Open Sans"/>
                          <a:sym typeface="Open Sans"/>
                        </a:rPr>
                        <a:t>Font Loss: 0.4513</a:t>
                      </a:r>
                    </a:p>
                    <a:p>
                      <a:pPr algn="ctr">
                        <a:lnSpc>
                          <a:spcPts val="2659"/>
                        </a:lnSpc>
                      </a:pPr>
                      <a:r>
                        <a:rPr lang="en-US" sz="1899">
                          <a:solidFill>
                            <a:srgbClr val="000000"/>
                          </a:solidFill>
                          <a:latin typeface="Open Sans"/>
                          <a:ea typeface="Open Sans"/>
                          <a:cs typeface="Open Sans"/>
                          <a:sym typeface="Open Sans"/>
                        </a:rPr>
                        <a:t>Size Loss: 0.0650</a:t>
                      </a:r>
                    </a:p>
                    <a:p>
                      <a:pPr algn="ctr">
                        <a:lnSpc>
                          <a:spcPts val="2659"/>
                        </a:lnSpc>
                      </a:pP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69552">
                <a:tc>
                  <a:txBody>
                    <a:bodyPr anchor="t" rtlCol="false"/>
                    <a:lstStyle/>
                    <a:p>
                      <a:pPr algn="ctr">
                        <a:lnSpc>
                          <a:spcPts val="2659"/>
                        </a:lnSpc>
                        <a:defRPr/>
                      </a:pPr>
                      <a:r>
                        <a:rPr lang="en-US" sz="1899">
                          <a:solidFill>
                            <a:srgbClr val="000000"/>
                          </a:solidFill>
                          <a:latin typeface="Open Sans"/>
                          <a:ea typeface="Open Sans"/>
                          <a:cs typeface="Open Sans"/>
                          <a:sym typeface="Open Sans"/>
                        </a:rPr>
                        <a:t>Font Style &amp; Size Classification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Classification</a:t>
                      </a:r>
                      <a:endParaRPr lang="en-US" sz="1100"/>
                    </a:p>
                    <a:p>
                      <a:pPr algn="ctr">
                        <a:lnSpc>
                          <a:spcPts val="2659"/>
                        </a:lnSpc>
                      </a:pPr>
                      <a:r>
                        <a:rPr lang="en-US" sz="1899">
                          <a:solidFill>
                            <a:srgbClr val="000000"/>
                          </a:solidFill>
                          <a:latin typeface="Open Sans"/>
                          <a:ea typeface="Open Sans"/>
                          <a:cs typeface="Open Sans"/>
                          <a:sym typeface="Open Sans"/>
                        </a:rPr>
                        <a:t>(15-classes)</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95.63%</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95.00%</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0.9908</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4028570" y="351673"/>
            <a:ext cx="10136588" cy="677027"/>
          </a:xfrm>
          <a:prstGeom prst="rect">
            <a:avLst/>
          </a:prstGeom>
        </p:spPr>
        <p:txBody>
          <a:bodyPr anchor="t" rtlCol="false" tIns="0" lIns="0" bIns="0" rIns="0">
            <a:spAutoFit/>
          </a:bodyPr>
          <a:lstStyle/>
          <a:p>
            <a:pPr algn="ctr">
              <a:lnSpc>
                <a:spcPts val="4728"/>
              </a:lnSpc>
            </a:pPr>
            <a:r>
              <a:rPr lang="en-US" b="true" sz="5911">
                <a:solidFill>
                  <a:srgbClr val="252930"/>
                </a:solidFill>
                <a:latin typeface="Maven Pro Bold"/>
                <a:ea typeface="Maven Pro Bold"/>
                <a:cs typeface="Maven Pro Bold"/>
                <a:sym typeface="Maven Pro Bold"/>
              </a:rPr>
              <a:t>OVERVIEW</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075706" y="479435"/>
            <a:ext cx="10136588" cy="677027"/>
          </a:xfrm>
          <a:prstGeom prst="rect">
            <a:avLst/>
          </a:prstGeom>
        </p:spPr>
        <p:txBody>
          <a:bodyPr anchor="t" rtlCol="false" tIns="0" lIns="0" bIns="0" rIns="0">
            <a:spAutoFit/>
          </a:bodyPr>
          <a:lstStyle/>
          <a:p>
            <a:pPr algn="ctr">
              <a:lnSpc>
                <a:spcPts val="4728"/>
              </a:lnSpc>
            </a:pPr>
            <a:r>
              <a:rPr lang="en-US" b="true" sz="5911">
                <a:solidFill>
                  <a:srgbClr val="252930"/>
                </a:solidFill>
                <a:latin typeface="Maven Pro Bold"/>
                <a:ea typeface="Maven Pro Bold"/>
                <a:cs typeface="Maven Pro Bold"/>
                <a:sym typeface="Maven Pro Bold"/>
              </a:rPr>
              <a:t>FUTURE WORK PLAN</a:t>
            </a:r>
          </a:p>
        </p:txBody>
      </p:sp>
      <p:sp>
        <p:nvSpPr>
          <p:cNvPr name="AutoShape 3" id="3"/>
          <p:cNvSpPr/>
          <p:nvPr/>
        </p:nvSpPr>
        <p:spPr>
          <a:xfrm>
            <a:off x="1292991" y="5637461"/>
            <a:ext cx="15712335" cy="45159"/>
          </a:xfrm>
          <a:prstGeom prst="line">
            <a:avLst/>
          </a:prstGeom>
          <a:ln cap="rnd" w="28575">
            <a:solidFill>
              <a:srgbClr val="A8A8A8"/>
            </a:solidFill>
            <a:prstDash val="solid"/>
            <a:headEnd type="none" len="sm" w="sm"/>
            <a:tailEnd type="none" len="sm" w="sm"/>
          </a:ln>
        </p:spPr>
      </p:sp>
      <p:sp>
        <p:nvSpPr>
          <p:cNvPr name="Freeform 4" id="4"/>
          <p:cNvSpPr/>
          <p:nvPr/>
        </p:nvSpPr>
        <p:spPr>
          <a:xfrm flipH="false" flipV="false" rot="0">
            <a:off x="1282633" y="5619398"/>
            <a:ext cx="1330176" cy="665088"/>
          </a:xfrm>
          <a:custGeom>
            <a:avLst/>
            <a:gdLst/>
            <a:ahLst/>
            <a:cxnLst/>
            <a:rect r="r" b="b" t="t" l="l"/>
            <a:pathLst>
              <a:path h="665088" w="1330176">
                <a:moveTo>
                  <a:pt x="0" y="0"/>
                </a:moveTo>
                <a:lnTo>
                  <a:pt x="1330176" y="0"/>
                </a:lnTo>
                <a:lnTo>
                  <a:pt x="1330176" y="665088"/>
                </a:lnTo>
                <a:lnTo>
                  <a:pt x="0" y="6650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5675150" y="5013017"/>
            <a:ext cx="1330176" cy="665088"/>
          </a:xfrm>
          <a:custGeom>
            <a:avLst/>
            <a:gdLst/>
            <a:ahLst/>
            <a:cxnLst/>
            <a:rect r="r" b="b" t="t" l="l"/>
            <a:pathLst>
              <a:path h="665088" w="1330176">
                <a:moveTo>
                  <a:pt x="0" y="0"/>
                </a:moveTo>
                <a:lnTo>
                  <a:pt x="1330176" y="0"/>
                </a:lnTo>
                <a:lnTo>
                  <a:pt x="1330176" y="665088"/>
                </a:lnTo>
                <a:lnTo>
                  <a:pt x="0" y="6650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5675150" y="5861623"/>
            <a:ext cx="1330176" cy="0"/>
          </a:xfrm>
          <a:prstGeom prst="line">
            <a:avLst/>
          </a:prstGeom>
          <a:ln cap="flat" w="180975">
            <a:solidFill>
              <a:srgbClr val="A8A8A8"/>
            </a:solidFill>
            <a:prstDash val="solid"/>
            <a:headEnd type="none" len="sm" w="sm"/>
            <a:tailEnd type="none" len="sm" w="sm"/>
          </a:ln>
        </p:spPr>
      </p:sp>
      <p:sp>
        <p:nvSpPr>
          <p:cNvPr name="AutoShape 7" id="7"/>
          <p:cNvSpPr/>
          <p:nvPr/>
        </p:nvSpPr>
        <p:spPr>
          <a:xfrm>
            <a:off x="1282633" y="5417816"/>
            <a:ext cx="1330176" cy="0"/>
          </a:xfrm>
          <a:prstGeom prst="line">
            <a:avLst/>
          </a:prstGeom>
          <a:ln cap="flat" w="180975">
            <a:solidFill>
              <a:srgbClr val="A8A8A8"/>
            </a:solidFill>
            <a:prstDash val="solid"/>
            <a:headEnd type="none" len="sm" w="sm"/>
            <a:tailEnd type="none" len="sm" w="sm"/>
          </a:ln>
        </p:spPr>
      </p:sp>
      <p:sp>
        <p:nvSpPr>
          <p:cNvPr name="AutoShape 8" id="8"/>
          <p:cNvSpPr/>
          <p:nvPr/>
        </p:nvSpPr>
        <p:spPr>
          <a:xfrm>
            <a:off x="3416140" y="3017054"/>
            <a:ext cx="0" cy="2382100"/>
          </a:xfrm>
          <a:prstGeom prst="line">
            <a:avLst/>
          </a:prstGeom>
          <a:ln cap="rnd" w="28575">
            <a:solidFill>
              <a:srgbClr val="C7D0D8"/>
            </a:solidFill>
            <a:prstDash val="solid"/>
            <a:headEnd type="none" len="sm" w="sm"/>
            <a:tailEnd type="none" len="sm" w="sm"/>
          </a:ln>
        </p:spPr>
      </p:sp>
      <p:sp>
        <p:nvSpPr>
          <p:cNvPr name="AutoShape 9" id="9"/>
          <p:cNvSpPr/>
          <p:nvPr/>
        </p:nvSpPr>
        <p:spPr>
          <a:xfrm>
            <a:off x="11537828" y="2613917"/>
            <a:ext cx="0" cy="2803899"/>
          </a:xfrm>
          <a:prstGeom prst="line">
            <a:avLst/>
          </a:prstGeom>
          <a:ln cap="rnd" w="28575">
            <a:solidFill>
              <a:srgbClr val="C7D0D8"/>
            </a:solidFill>
            <a:prstDash val="solid"/>
            <a:headEnd type="none" len="sm" w="sm"/>
            <a:tailEnd type="none" len="sm" w="sm"/>
          </a:ln>
        </p:spPr>
      </p:sp>
      <p:sp>
        <p:nvSpPr>
          <p:cNvPr name="AutoShape 10" id="10"/>
          <p:cNvSpPr/>
          <p:nvPr/>
        </p:nvSpPr>
        <p:spPr>
          <a:xfrm flipH="true" flipV="true">
            <a:off x="7841574" y="5952337"/>
            <a:ext cx="29338" cy="1060127"/>
          </a:xfrm>
          <a:prstGeom prst="line">
            <a:avLst/>
          </a:prstGeom>
          <a:ln cap="rnd" w="28575">
            <a:solidFill>
              <a:srgbClr val="C7D0D8"/>
            </a:solidFill>
            <a:prstDash val="solid"/>
            <a:headEnd type="none" len="sm" w="sm"/>
            <a:tailEnd type="none" len="sm" w="sm"/>
          </a:ln>
        </p:spPr>
      </p:sp>
      <p:sp>
        <p:nvSpPr>
          <p:cNvPr name="Freeform 11" id="11"/>
          <p:cNvSpPr/>
          <p:nvPr/>
        </p:nvSpPr>
        <p:spPr>
          <a:xfrm flipH="false" flipV="false" rot="-10800000">
            <a:off x="3182715" y="2550203"/>
            <a:ext cx="466851" cy="466851"/>
          </a:xfrm>
          <a:custGeom>
            <a:avLst/>
            <a:gdLst/>
            <a:ahLst/>
            <a:cxnLst/>
            <a:rect r="r" b="b" t="t" l="l"/>
            <a:pathLst>
              <a:path h="466851" w="466851">
                <a:moveTo>
                  <a:pt x="0" y="0"/>
                </a:moveTo>
                <a:lnTo>
                  <a:pt x="466850" y="0"/>
                </a:lnTo>
                <a:lnTo>
                  <a:pt x="466850" y="466851"/>
                </a:lnTo>
                <a:lnTo>
                  <a:pt x="0" y="4668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10800000">
            <a:off x="11290115" y="2316778"/>
            <a:ext cx="466851" cy="466851"/>
          </a:xfrm>
          <a:custGeom>
            <a:avLst/>
            <a:gdLst/>
            <a:ahLst/>
            <a:cxnLst/>
            <a:rect r="r" b="b" t="t" l="l"/>
            <a:pathLst>
              <a:path h="466851" w="466851">
                <a:moveTo>
                  <a:pt x="0" y="0"/>
                </a:moveTo>
                <a:lnTo>
                  <a:pt x="466851" y="0"/>
                </a:lnTo>
                <a:lnTo>
                  <a:pt x="466851" y="466850"/>
                </a:lnTo>
                <a:lnTo>
                  <a:pt x="0" y="4668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7651769" y="6984737"/>
            <a:ext cx="466851" cy="466851"/>
          </a:xfrm>
          <a:custGeom>
            <a:avLst/>
            <a:gdLst/>
            <a:ahLst/>
            <a:cxnLst/>
            <a:rect r="r" b="b" t="t" l="l"/>
            <a:pathLst>
              <a:path h="466851" w="466851">
                <a:moveTo>
                  <a:pt x="0" y="0"/>
                </a:moveTo>
                <a:lnTo>
                  <a:pt x="466850" y="0"/>
                </a:lnTo>
                <a:lnTo>
                  <a:pt x="466850" y="466850"/>
                </a:lnTo>
                <a:lnTo>
                  <a:pt x="0" y="4668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2123996" y="2823907"/>
            <a:ext cx="3801357" cy="2854198"/>
          </a:xfrm>
          <a:prstGeom prst="rect">
            <a:avLst/>
          </a:prstGeom>
        </p:spPr>
        <p:txBody>
          <a:bodyPr anchor="t" rtlCol="false" tIns="0" lIns="0" bIns="0" rIns="0">
            <a:spAutoFit/>
          </a:bodyPr>
          <a:lstStyle/>
          <a:p>
            <a:pPr algn="l">
              <a:lnSpc>
                <a:spcPts val="2281"/>
              </a:lnSpc>
            </a:pPr>
            <a:r>
              <a:rPr lang="en-US" sz="1629" b="true">
                <a:solidFill>
                  <a:srgbClr val="000000"/>
                </a:solidFill>
                <a:latin typeface="Inter Bold"/>
                <a:ea typeface="Inter Bold"/>
                <a:cs typeface="Inter Bold"/>
                <a:sym typeface="Inter Bold"/>
              </a:rPr>
              <a:t>Model Selection:</a:t>
            </a:r>
            <a:r>
              <a:rPr lang="en-US" sz="1629">
                <a:solidFill>
                  <a:srgbClr val="000000"/>
                </a:solidFill>
                <a:latin typeface="Inter"/>
                <a:ea typeface="Inter"/>
                <a:cs typeface="Inter"/>
                <a:sym typeface="Inter"/>
              </a:rPr>
              <a:t> Choose a pre-trained CNN mode</a:t>
            </a:r>
            <a:r>
              <a:rPr lang="en-US" sz="1629">
                <a:solidFill>
                  <a:srgbClr val="000000"/>
                </a:solidFill>
                <a:latin typeface="Inter"/>
                <a:ea typeface="Inter"/>
                <a:cs typeface="Inter"/>
                <a:sym typeface="Inter"/>
              </a:rPr>
              <a:t>l (e.g., ResNet, SwordNet) and fine-tune it for Indic script font classification.</a:t>
            </a:r>
          </a:p>
          <a:p>
            <a:pPr algn="l">
              <a:lnSpc>
                <a:spcPts val="2281"/>
              </a:lnSpc>
            </a:pPr>
            <a:r>
              <a:rPr lang="en-US" sz="1629" b="true">
                <a:solidFill>
                  <a:srgbClr val="000000"/>
                </a:solidFill>
                <a:latin typeface="Inter Bold"/>
                <a:ea typeface="Inter Bold"/>
                <a:cs typeface="Inter Bold"/>
                <a:sym typeface="Inter Bold"/>
              </a:rPr>
              <a:t>Domain Adaptation:</a:t>
            </a:r>
            <a:r>
              <a:rPr lang="en-US" sz="1629">
                <a:solidFill>
                  <a:srgbClr val="000000"/>
                </a:solidFill>
                <a:latin typeface="Inter"/>
                <a:ea typeface="Inter"/>
                <a:cs typeface="Inter"/>
                <a:sym typeface="Inter"/>
              </a:rPr>
              <a:t> Train on a mix of existing Latin-script font data and newly collected Indic script data to enhance cross-language generalization.</a:t>
            </a:r>
          </a:p>
          <a:p>
            <a:pPr algn="l">
              <a:lnSpc>
                <a:spcPts val="2281"/>
              </a:lnSpc>
            </a:pPr>
          </a:p>
        </p:txBody>
      </p:sp>
      <p:sp>
        <p:nvSpPr>
          <p:cNvPr name="TextBox 15" id="15"/>
          <p:cNvSpPr txBox="true"/>
          <p:nvPr/>
        </p:nvSpPr>
        <p:spPr>
          <a:xfrm rot="0">
            <a:off x="3902783" y="2978954"/>
            <a:ext cx="3245967" cy="2282674"/>
          </a:xfrm>
          <a:prstGeom prst="rect">
            <a:avLst/>
          </a:prstGeom>
        </p:spPr>
        <p:txBody>
          <a:bodyPr anchor="t" rtlCol="false" tIns="0" lIns="0" bIns="0" rIns="0">
            <a:spAutoFit/>
          </a:bodyPr>
          <a:lstStyle/>
          <a:p>
            <a:pPr algn="l">
              <a:lnSpc>
                <a:spcPts val="2283"/>
              </a:lnSpc>
            </a:pPr>
            <a:r>
              <a:rPr lang="en-US" sz="1630" b="true">
                <a:solidFill>
                  <a:srgbClr val="000000"/>
                </a:solidFill>
                <a:latin typeface="Inter Bold"/>
                <a:ea typeface="Inter Bold"/>
                <a:cs typeface="Inter Bold"/>
                <a:sym typeface="Inter Bold"/>
              </a:rPr>
              <a:t>Expand Dataset</a:t>
            </a:r>
            <a:r>
              <a:rPr lang="en-US" sz="1630">
                <a:solidFill>
                  <a:srgbClr val="000000"/>
                </a:solidFill>
                <a:latin typeface="Inter"/>
                <a:ea typeface="Inter"/>
                <a:cs typeface="Inter"/>
                <a:sym typeface="Inter"/>
              </a:rPr>
              <a:t>: Collect more images for each font and size variation to enhance model robustness.Performance </a:t>
            </a:r>
            <a:r>
              <a:rPr lang="en-US" sz="1630" b="true">
                <a:solidFill>
                  <a:srgbClr val="000000"/>
                </a:solidFill>
                <a:latin typeface="Inter Bold"/>
                <a:ea typeface="Inter Bold"/>
                <a:cs typeface="Inter Bold"/>
                <a:sym typeface="Inter Bold"/>
              </a:rPr>
              <a:t>Analysis:</a:t>
            </a:r>
            <a:r>
              <a:rPr lang="en-US" sz="1630">
                <a:solidFill>
                  <a:srgbClr val="000000"/>
                </a:solidFill>
                <a:latin typeface="Inter"/>
                <a:ea typeface="Inter"/>
                <a:cs typeface="Inter"/>
                <a:sym typeface="Inter"/>
              </a:rPr>
              <a:t> Evaluate accuracy, loss trends, and misclassification patterns to refine the model architecture or training process.</a:t>
            </a:r>
          </a:p>
        </p:txBody>
      </p:sp>
      <p:sp>
        <p:nvSpPr>
          <p:cNvPr name="TextBox 16" id="16"/>
          <p:cNvSpPr txBox="true"/>
          <p:nvPr/>
        </p:nvSpPr>
        <p:spPr>
          <a:xfrm rot="0">
            <a:off x="8262560" y="7642087"/>
            <a:ext cx="3861436" cy="2521979"/>
          </a:xfrm>
          <a:prstGeom prst="rect">
            <a:avLst/>
          </a:prstGeom>
        </p:spPr>
        <p:txBody>
          <a:bodyPr anchor="t" rtlCol="false" tIns="0" lIns="0" bIns="0" rIns="0">
            <a:spAutoFit/>
          </a:bodyPr>
          <a:lstStyle/>
          <a:p>
            <a:pPr algn="l">
              <a:lnSpc>
                <a:spcPts val="2218"/>
              </a:lnSpc>
            </a:pPr>
            <a:r>
              <a:rPr lang="en-US" sz="1584" b="true">
                <a:solidFill>
                  <a:srgbClr val="000000"/>
                </a:solidFill>
                <a:latin typeface="Inter Bold"/>
                <a:ea typeface="Inter Bold"/>
                <a:cs typeface="Inter Bold"/>
                <a:sym typeface="Inter Bold"/>
              </a:rPr>
              <a:t>Script Selection:</a:t>
            </a:r>
            <a:r>
              <a:rPr lang="en-US" sz="1584">
                <a:solidFill>
                  <a:srgbClr val="000000"/>
                </a:solidFill>
                <a:latin typeface="Inter"/>
                <a:ea typeface="Inter"/>
                <a:cs typeface="Inter"/>
                <a:sym typeface="Inter"/>
              </a:rPr>
              <a:t> Identify key Indic scripts such as Tamil, Telugu, Kannada, or Bengali for dataset creation.</a:t>
            </a:r>
          </a:p>
          <a:p>
            <a:pPr algn="l">
              <a:lnSpc>
                <a:spcPts val="2281"/>
              </a:lnSpc>
            </a:pPr>
            <a:r>
              <a:rPr lang="en-US" sz="1629" b="true">
                <a:solidFill>
                  <a:srgbClr val="000000"/>
                </a:solidFill>
                <a:latin typeface="Inter Bold"/>
                <a:ea typeface="Inter Bold"/>
                <a:cs typeface="Inter Bold"/>
                <a:sym typeface="Inter Bold"/>
              </a:rPr>
              <a:t>Data Collection:</a:t>
            </a:r>
            <a:r>
              <a:rPr lang="en-US" sz="1629">
                <a:solidFill>
                  <a:srgbClr val="000000"/>
                </a:solidFill>
                <a:latin typeface="Inter"/>
                <a:ea typeface="Inter"/>
                <a:cs typeface="Inter"/>
                <a:sym typeface="Inter"/>
              </a:rPr>
              <a:t> Gather font samples from publicly available sources, create synthetic datasets, or crowdsource handwritten samples.</a:t>
            </a:r>
          </a:p>
          <a:p>
            <a:pPr algn="l">
              <a:lnSpc>
                <a:spcPts val="2218"/>
              </a:lnSpc>
            </a:pPr>
          </a:p>
          <a:p>
            <a:pPr algn="l">
              <a:lnSpc>
                <a:spcPts val="2218"/>
              </a:lnSpc>
            </a:pPr>
          </a:p>
        </p:txBody>
      </p:sp>
      <p:sp>
        <p:nvSpPr>
          <p:cNvPr name="TextBox 17" id="17"/>
          <p:cNvSpPr txBox="true"/>
          <p:nvPr/>
        </p:nvSpPr>
        <p:spPr>
          <a:xfrm rot="0">
            <a:off x="8262560" y="6744658"/>
            <a:ext cx="3397068" cy="861588"/>
          </a:xfrm>
          <a:prstGeom prst="rect">
            <a:avLst/>
          </a:prstGeom>
        </p:spPr>
        <p:txBody>
          <a:bodyPr anchor="t" rtlCol="false" tIns="0" lIns="0" bIns="0" rIns="0">
            <a:spAutoFit/>
          </a:bodyPr>
          <a:lstStyle/>
          <a:p>
            <a:pPr algn="l">
              <a:lnSpc>
                <a:spcPts val="3451"/>
              </a:lnSpc>
            </a:pPr>
            <a:r>
              <a:rPr lang="en-US" b="true" sz="2465">
                <a:solidFill>
                  <a:srgbClr val="DBA4B8"/>
                </a:solidFill>
                <a:latin typeface="Inter Bold"/>
                <a:ea typeface="Inter Bold"/>
                <a:cs typeface="Inter Bold"/>
                <a:sym typeface="Inter Bold"/>
              </a:rPr>
              <a:t>COLLECTING DATA FOR INDIC SCRIPTS</a:t>
            </a:r>
          </a:p>
        </p:txBody>
      </p:sp>
      <p:sp>
        <p:nvSpPr>
          <p:cNvPr name="TextBox 18" id="18"/>
          <p:cNvSpPr txBox="true"/>
          <p:nvPr/>
        </p:nvSpPr>
        <p:spPr>
          <a:xfrm rot="0">
            <a:off x="3902783" y="1847020"/>
            <a:ext cx="2740282" cy="1036721"/>
          </a:xfrm>
          <a:prstGeom prst="rect">
            <a:avLst/>
          </a:prstGeom>
        </p:spPr>
        <p:txBody>
          <a:bodyPr anchor="t" rtlCol="false" tIns="0" lIns="0" bIns="0" rIns="0">
            <a:spAutoFit/>
          </a:bodyPr>
          <a:lstStyle/>
          <a:p>
            <a:pPr algn="l">
              <a:lnSpc>
                <a:spcPts val="2784"/>
              </a:lnSpc>
            </a:pPr>
            <a:r>
              <a:rPr lang="en-US" b="true" sz="1988">
                <a:solidFill>
                  <a:srgbClr val="8A6F9B"/>
                </a:solidFill>
                <a:latin typeface="Inter Bold"/>
                <a:ea typeface="Inter Bold"/>
                <a:cs typeface="Inter Bold"/>
                <a:sym typeface="Inter Bold"/>
              </a:rPr>
              <a:t>INCREASING DATASET SAMPLES &amp; ANALYZING RESULTS</a:t>
            </a:r>
          </a:p>
        </p:txBody>
      </p:sp>
      <p:sp>
        <p:nvSpPr>
          <p:cNvPr name="TextBox 19" id="19"/>
          <p:cNvSpPr txBox="true"/>
          <p:nvPr/>
        </p:nvSpPr>
        <p:spPr>
          <a:xfrm rot="0">
            <a:off x="12123996" y="1642238"/>
            <a:ext cx="4061615" cy="1143569"/>
          </a:xfrm>
          <a:prstGeom prst="rect">
            <a:avLst/>
          </a:prstGeom>
        </p:spPr>
        <p:txBody>
          <a:bodyPr anchor="t" rtlCol="false" tIns="0" lIns="0" bIns="0" rIns="0">
            <a:spAutoFit/>
          </a:bodyPr>
          <a:lstStyle/>
          <a:p>
            <a:pPr algn="l">
              <a:lnSpc>
                <a:spcPts val="3055"/>
              </a:lnSpc>
            </a:pPr>
            <a:r>
              <a:rPr lang="en-US" b="true" sz="2182">
                <a:solidFill>
                  <a:srgbClr val="EAAC8B"/>
                </a:solidFill>
                <a:latin typeface="Inter Bold"/>
                <a:ea typeface="Inter Bold"/>
                <a:cs typeface="Inter Bold"/>
                <a:sym typeface="Inter Bold"/>
              </a:rPr>
              <a:t>APPLYING TRANSFER LEARNING FOR INDIC SCRIPT FONT RECOGNITION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551504" y="2443284"/>
            <a:ext cx="3257546" cy="3257546"/>
          </a:xfrm>
          <a:custGeom>
            <a:avLst/>
            <a:gdLst/>
            <a:ahLst/>
            <a:cxnLst/>
            <a:rect r="r" b="b" t="t" l="l"/>
            <a:pathLst>
              <a:path h="3257546" w="3257546">
                <a:moveTo>
                  <a:pt x="0" y="0"/>
                </a:moveTo>
                <a:lnTo>
                  <a:pt x="3257546" y="0"/>
                </a:lnTo>
                <a:lnTo>
                  <a:pt x="3257546" y="3257546"/>
                </a:lnTo>
                <a:lnTo>
                  <a:pt x="0" y="3257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723700" y="2443284"/>
            <a:ext cx="3047606" cy="3047606"/>
          </a:xfrm>
          <a:custGeom>
            <a:avLst/>
            <a:gdLst/>
            <a:ahLst/>
            <a:cxnLst/>
            <a:rect r="r" b="b" t="t" l="l"/>
            <a:pathLst>
              <a:path h="3047606" w="3047606">
                <a:moveTo>
                  <a:pt x="0" y="0"/>
                </a:moveTo>
                <a:lnTo>
                  <a:pt x="3047606" y="0"/>
                </a:lnTo>
                <a:lnTo>
                  <a:pt x="3047606" y="3047606"/>
                </a:lnTo>
                <a:lnTo>
                  <a:pt x="0" y="3047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88890" y="2443284"/>
            <a:ext cx="3047606" cy="3047606"/>
          </a:xfrm>
          <a:custGeom>
            <a:avLst/>
            <a:gdLst/>
            <a:ahLst/>
            <a:cxnLst/>
            <a:rect r="r" b="b" t="t" l="l"/>
            <a:pathLst>
              <a:path h="3047606" w="3047606">
                <a:moveTo>
                  <a:pt x="0" y="0"/>
                </a:moveTo>
                <a:lnTo>
                  <a:pt x="3047606" y="0"/>
                </a:lnTo>
                <a:lnTo>
                  <a:pt x="3047606" y="3047606"/>
                </a:lnTo>
                <a:lnTo>
                  <a:pt x="0" y="3047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999625" y="338346"/>
            <a:ext cx="12288749" cy="667131"/>
          </a:xfrm>
          <a:prstGeom prst="rect">
            <a:avLst/>
          </a:prstGeom>
        </p:spPr>
        <p:txBody>
          <a:bodyPr anchor="t" rtlCol="false" tIns="0" lIns="0" bIns="0" rIns="0">
            <a:spAutoFit/>
          </a:bodyPr>
          <a:lstStyle/>
          <a:p>
            <a:pPr algn="ctr">
              <a:lnSpc>
                <a:spcPts val="4656"/>
              </a:lnSpc>
            </a:pPr>
            <a:r>
              <a:rPr lang="en-US" b="true" sz="5820">
                <a:solidFill>
                  <a:srgbClr val="252930"/>
                </a:solidFill>
                <a:latin typeface="Maven Pro Bold"/>
                <a:ea typeface="Maven Pro Bold"/>
                <a:cs typeface="Maven Pro Bold"/>
                <a:sym typeface="Maven Pro Bold"/>
              </a:rPr>
              <a:t>GROUP MEMBERS</a:t>
            </a:r>
          </a:p>
        </p:txBody>
      </p:sp>
      <p:sp>
        <p:nvSpPr>
          <p:cNvPr name="TextBox 6" id="6"/>
          <p:cNvSpPr txBox="true"/>
          <p:nvPr/>
        </p:nvSpPr>
        <p:spPr>
          <a:xfrm rot="0">
            <a:off x="1484787" y="6337298"/>
            <a:ext cx="3390979" cy="1332217"/>
          </a:xfrm>
          <a:prstGeom prst="rect">
            <a:avLst/>
          </a:prstGeom>
        </p:spPr>
        <p:txBody>
          <a:bodyPr anchor="t" rtlCol="false" tIns="0" lIns="0" bIns="0" rIns="0">
            <a:spAutoFit/>
          </a:bodyPr>
          <a:lstStyle/>
          <a:p>
            <a:pPr algn="ctr">
              <a:lnSpc>
                <a:spcPts val="3469"/>
              </a:lnSpc>
            </a:pPr>
            <a:r>
              <a:rPr lang="en-US" b="true" sz="3069">
                <a:solidFill>
                  <a:srgbClr val="252930"/>
                </a:solidFill>
                <a:latin typeface="Maven Pro Bold"/>
                <a:ea typeface="Maven Pro Bold"/>
                <a:cs typeface="Maven Pro Bold"/>
                <a:sym typeface="Maven Pro Bold"/>
              </a:rPr>
              <a:t>CHANDRA SAILESH</a:t>
            </a:r>
          </a:p>
          <a:p>
            <a:pPr algn="ctr">
              <a:lnSpc>
                <a:spcPts val="3469"/>
              </a:lnSpc>
            </a:pPr>
            <a:r>
              <a:rPr lang="en-US" b="true" sz="3069">
                <a:solidFill>
                  <a:srgbClr val="252930"/>
                </a:solidFill>
                <a:latin typeface="Maven Pro Bold"/>
                <a:ea typeface="Maven Pro Bold"/>
                <a:cs typeface="Maven Pro Bold"/>
                <a:sym typeface="Maven Pro Bold"/>
              </a:rPr>
              <a:t>S20220010110</a:t>
            </a:r>
          </a:p>
        </p:txBody>
      </p:sp>
      <p:sp>
        <p:nvSpPr>
          <p:cNvPr name="TextBox 7" id="7"/>
          <p:cNvSpPr txBox="true"/>
          <p:nvPr/>
        </p:nvSpPr>
        <p:spPr>
          <a:xfrm rot="0">
            <a:off x="7779448" y="6251573"/>
            <a:ext cx="2936109" cy="1084019"/>
          </a:xfrm>
          <a:prstGeom prst="rect">
            <a:avLst/>
          </a:prstGeom>
        </p:spPr>
        <p:txBody>
          <a:bodyPr anchor="t" rtlCol="false" tIns="0" lIns="0" bIns="0" rIns="0">
            <a:spAutoFit/>
          </a:bodyPr>
          <a:lstStyle/>
          <a:p>
            <a:pPr algn="ctr">
              <a:lnSpc>
                <a:spcPts val="4300"/>
              </a:lnSpc>
            </a:pPr>
            <a:r>
              <a:rPr lang="en-US" b="true" sz="3072">
                <a:solidFill>
                  <a:srgbClr val="252930"/>
                </a:solidFill>
                <a:latin typeface="Maven Pro Bold"/>
                <a:ea typeface="Maven Pro Bold"/>
                <a:cs typeface="Maven Pro Bold"/>
                <a:sym typeface="Maven Pro Bold"/>
              </a:rPr>
              <a:t>G.NILESH</a:t>
            </a:r>
          </a:p>
          <a:p>
            <a:pPr algn="ctr">
              <a:lnSpc>
                <a:spcPts val="4300"/>
              </a:lnSpc>
              <a:spcBef>
                <a:spcPct val="0"/>
              </a:spcBef>
            </a:pPr>
            <a:r>
              <a:rPr lang="en-US" b="true" sz="3072">
                <a:solidFill>
                  <a:srgbClr val="252930"/>
                </a:solidFill>
                <a:latin typeface="Maven Pro Bold"/>
                <a:ea typeface="Maven Pro Bold"/>
                <a:cs typeface="Maven Pro Bold"/>
                <a:sym typeface="Maven Pro Bold"/>
              </a:rPr>
              <a:t>S20220010072</a:t>
            </a:r>
          </a:p>
        </p:txBody>
      </p:sp>
      <p:sp>
        <p:nvSpPr>
          <p:cNvPr name="TextBox 8" id="8"/>
          <p:cNvSpPr txBox="true"/>
          <p:nvPr/>
        </p:nvSpPr>
        <p:spPr>
          <a:xfrm rot="0">
            <a:off x="13726339" y="6346823"/>
            <a:ext cx="3124070" cy="1281138"/>
          </a:xfrm>
          <a:prstGeom prst="rect">
            <a:avLst/>
          </a:prstGeom>
        </p:spPr>
        <p:txBody>
          <a:bodyPr anchor="t" rtlCol="false" tIns="0" lIns="0" bIns="0" rIns="0">
            <a:spAutoFit/>
          </a:bodyPr>
          <a:lstStyle/>
          <a:p>
            <a:pPr algn="ctr">
              <a:lnSpc>
                <a:spcPts val="3346"/>
              </a:lnSpc>
            </a:pPr>
            <a:r>
              <a:rPr lang="en-US" b="true" sz="3069">
                <a:solidFill>
                  <a:srgbClr val="252930"/>
                </a:solidFill>
                <a:latin typeface="Maven Pro Bold"/>
                <a:ea typeface="Maven Pro Bold"/>
                <a:cs typeface="Maven Pro Bold"/>
                <a:sym typeface="Maven Pro Bold"/>
              </a:rPr>
              <a:t>K. TARAK REDDY</a:t>
            </a:r>
          </a:p>
          <a:p>
            <a:pPr algn="ctr">
              <a:lnSpc>
                <a:spcPts val="3346"/>
              </a:lnSpc>
            </a:pPr>
            <a:r>
              <a:rPr lang="en-US" b="true" sz="3069">
                <a:solidFill>
                  <a:srgbClr val="252930"/>
                </a:solidFill>
                <a:latin typeface="Maven Pro Bold"/>
                <a:ea typeface="Maven Pro Bold"/>
                <a:cs typeface="Maven Pro Bold"/>
                <a:sym typeface="Maven Pro Bold"/>
              </a:rPr>
              <a:t>S20220010113</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712954" y="395859"/>
            <a:ext cx="8528440" cy="632841"/>
          </a:xfrm>
          <a:prstGeom prst="rect">
            <a:avLst/>
          </a:prstGeom>
        </p:spPr>
        <p:txBody>
          <a:bodyPr anchor="t" rtlCol="false" tIns="0" lIns="0" bIns="0" rIns="0">
            <a:spAutoFit/>
          </a:bodyPr>
          <a:lstStyle/>
          <a:p>
            <a:pPr algn="ctr">
              <a:lnSpc>
                <a:spcPts val="4416"/>
              </a:lnSpc>
            </a:pPr>
            <a:r>
              <a:rPr lang="en-US" b="true" sz="5520">
                <a:solidFill>
                  <a:srgbClr val="252930"/>
                </a:solidFill>
                <a:latin typeface="Maven Pro Bold"/>
                <a:ea typeface="Maven Pro Bold"/>
                <a:cs typeface="Maven Pro Bold"/>
                <a:sym typeface="Maven Pro Bold"/>
              </a:rPr>
              <a:t>REFERENCES</a:t>
            </a:r>
          </a:p>
        </p:txBody>
      </p:sp>
      <p:sp>
        <p:nvSpPr>
          <p:cNvPr name="TextBox 3" id="3"/>
          <p:cNvSpPr txBox="true"/>
          <p:nvPr/>
        </p:nvSpPr>
        <p:spPr>
          <a:xfrm rot="0">
            <a:off x="311813" y="1369498"/>
            <a:ext cx="17636646" cy="1046424"/>
          </a:xfrm>
          <a:prstGeom prst="rect">
            <a:avLst/>
          </a:prstGeom>
        </p:spPr>
        <p:txBody>
          <a:bodyPr anchor="t" rtlCol="false" tIns="0" lIns="0" bIns="0" rIns="0">
            <a:spAutoFit/>
          </a:bodyPr>
          <a:lstStyle/>
          <a:p>
            <a:pPr algn="just">
              <a:lnSpc>
                <a:spcPts val="2757"/>
              </a:lnSpc>
            </a:pPr>
            <a:r>
              <a:rPr lang="en-US" b="true" sz="1969">
                <a:solidFill>
                  <a:srgbClr val="252930"/>
                </a:solidFill>
                <a:latin typeface="Maven Pro Bold"/>
                <a:ea typeface="Maven Pro Bold"/>
                <a:cs typeface="Maven Pro Bold"/>
                <a:sym typeface="Maven Pro Bold"/>
              </a:rPr>
              <a:t>Statistical pattern recognition: a review</a:t>
            </a:r>
          </a:p>
          <a:p>
            <a:pPr algn="just">
              <a:lnSpc>
                <a:spcPts val="2757"/>
              </a:lnSpc>
            </a:pPr>
            <a:r>
              <a:rPr lang="en-US" sz="1969">
                <a:solidFill>
                  <a:srgbClr val="252930"/>
                </a:solidFill>
                <a:latin typeface="Maven Pro"/>
                <a:ea typeface="Maven Pro"/>
                <a:cs typeface="Maven Pro"/>
                <a:sym typeface="Maven Pro"/>
              </a:rPr>
              <a:t>A. K. Jain, R. P. W. Duin and Jianchang Mao, "Statistical pattern recognition: a review," in IEEE Transactions on Pattern Analysis and Machine Intelligence, vol. 22, no. 1, pp. 4-37, Jan. 2000, doi: 10.1109/34.824819. </a:t>
            </a:r>
          </a:p>
        </p:txBody>
      </p:sp>
      <p:sp>
        <p:nvSpPr>
          <p:cNvPr name="TextBox 4" id="4"/>
          <p:cNvSpPr txBox="true"/>
          <p:nvPr/>
        </p:nvSpPr>
        <p:spPr>
          <a:xfrm rot="0">
            <a:off x="311813" y="2476239"/>
            <a:ext cx="17636646" cy="1396030"/>
          </a:xfrm>
          <a:prstGeom prst="rect">
            <a:avLst/>
          </a:prstGeom>
        </p:spPr>
        <p:txBody>
          <a:bodyPr anchor="t" rtlCol="false" tIns="0" lIns="0" bIns="0" rIns="0">
            <a:spAutoFit/>
          </a:bodyPr>
          <a:lstStyle/>
          <a:p>
            <a:pPr algn="just">
              <a:lnSpc>
                <a:spcPts val="2757"/>
              </a:lnSpc>
            </a:pPr>
            <a:r>
              <a:rPr lang="en-US" b="true" sz="1969">
                <a:solidFill>
                  <a:srgbClr val="252930"/>
                </a:solidFill>
                <a:latin typeface="Maven Pro Bold"/>
                <a:ea typeface="Maven Pro Bold"/>
                <a:cs typeface="Maven Pro Bold"/>
                <a:sym typeface="Maven Pro Bold"/>
              </a:rPr>
              <a:t>A Novel Procedure for Font Recognition through Deep Learning</a:t>
            </a:r>
          </a:p>
          <a:p>
            <a:pPr algn="just">
              <a:lnSpc>
                <a:spcPts val="2757"/>
              </a:lnSpc>
            </a:pPr>
            <a:r>
              <a:rPr lang="en-US" sz="1969">
                <a:solidFill>
                  <a:srgbClr val="252930"/>
                </a:solidFill>
                <a:latin typeface="Maven Pro"/>
                <a:ea typeface="Maven Pro"/>
                <a:cs typeface="Maven Pro"/>
                <a:sym typeface="Maven Pro"/>
              </a:rPr>
              <a:t>S. Zia and J. Pan, "A Novel Procedure for Font Recognition through Deep Learning," 2019 IEEE International Conference on Cybernetics and Intelligent Systems (CIS) and IEEE Conference on Robotics, Automation and Mechatronics (RAM), Bangkok, Thailand, 2019, pp. 18-23, doi: 10.1109/CIS-RAM47153.2019.9095854.</a:t>
            </a:r>
          </a:p>
        </p:txBody>
      </p:sp>
      <p:sp>
        <p:nvSpPr>
          <p:cNvPr name="TextBox 5" id="5"/>
          <p:cNvSpPr txBox="true"/>
          <p:nvPr/>
        </p:nvSpPr>
        <p:spPr>
          <a:xfrm rot="0">
            <a:off x="311813" y="3929830"/>
            <a:ext cx="17879175" cy="1046424"/>
          </a:xfrm>
          <a:prstGeom prst="rect">
            <a:avLst/>
          </a:prstGeom>
        </p:spPr>
        <p:txBody>
          <a:bodyPr anchor="t" rtlCol="false" tIns="0" lIns="0" bIns="0" rIns="0">
            <a:spAutoFit/>
          </a:bodyPr>
          <a:lstStyle/>
          <a:p>
            <a:pPr algn="just">
              <a:lnSpc>
                <a:spcPts val="2757"/>
              </a:lnSpc>
            </a:pPr>
            <a:r>
              <a:rPr lang="en-US" b="true" sz="1969">
                <a:solidFill>
                  <a:srgbClr val="252930"/>
                </a:solidFill>
                <a:latin typeface="Maven Pro Bold"/>
                <a:ea typeface="Maven Pro Bold"/>
                <a:cs typeface="Maven Pro Bold"/>
                <a:sym typeface="Maven Pro Bold"/>
              </a:rPr>
              <a:t>Recognition of font and tamil letter in images using deep learning</a:t>
            </a:r>
          </a:p>
          <a:p>
            <a:pPr algn="just">
              <a:lnSpc>
                <a:spcPts val="2757"/>
              </a:lnSpc>
            </a:pPr>
            <a:r>
              <a:rPr lang="en-US" sz="1969">
                <a:solidFill>
                  <a:srgbClr val="252930"/>
                </a:solidFill>
                <a:latin typeface="Maven Pro"/>
                <a:ea typeface="Maven Pro"/>
                <a:cs typeface="Maven Pro"/>
                <a:sym typeface="Maven Pro"/>
              </a:rPr>
              <a:t>Manikandan, S., Rani, A. D. C., Rajeswari K, C., Suma, T., &amp; Sivabalaselvamani, D. (2021). Recognition of font and Tamil letter in images using deep learning. Applied Computer Science, 17(2), 90–99.doi: 10.23743/acs-2021-15.</a:t>
            </a:r>
          </a:p>
        </p:txBody>
      </p:sp>
      <p:sp>
        <p:nvSpPr>
          <p:cNvPr name="TextBox 6" id="6"/>
          <p:cNvSpPr txBox="true"/>
          <p:nvPr/>
        </p:nvSpPr>
        <p:spPr>
          <a:xfrm rot="0">
            <a:off x="311813" y="5033272"/>
            <a:ext cx="17976187" cy="1046424"/>
          </a:xfrm>
          <a:prstGeom prst="rect">
            <a:avLst/>
          </a:prstGeom>
        </p:spPr>
        <p:txBody>
          <a:bodyPr anchor="t" rtlCol="false" tIns="0" lIns="0" bIns="0" rIns="0">
            <a:spAutoFit/>
          </a:bodyPr>
          <a:lstStyle/>
          <a:p>
            <a:pPr algn="just">
              <a:lnSpc>
                <a:spcPts val="2757"/>
              </a:lnSpc>
            </a:pPr>
            <a:r>
              <a:rPr lang="en-US" b="true" sz="1969">
                <a:solidFill>
                  <a:srgbClr val="252930"/>
                </a:solidFill>
                <a:latin typeface="Maven Pro Bold"/>
                <a:ea typeface="Maven Pro Bold"/>
                <a:cs typeface="Maven Pro Bold"/>
                <a:sym typeface="Maven Pro Bold"/>
              </a:rPr>
              <a:t>Convolutional Neural Networks for Font Classification</a:t>
            </a:r>
          </a:p>
          <a:p>
            <a:pPr algn="just">
              <a:lnSpc>
                <a:spcPts val="2757"/>
              </a:lnSpc>
            </a:pPr>
            <a:r>
              <a:rPr lang="en-US" sz="1969">
                <a:solidFill>
                  <a:srgbClr val="252930"/>
                </a:solidFill>
                <a:latin typeface="Maven Pro"/>
                <a:ea typeface="Maven Pro"/>
                <a:cs typeface="Maven Pro"/>
                <a:sym typeface="Maven Pro"/>
              </a:rPr>
              <a:t>C. Tensmeyer, D. Saunders and T. Martinez, "Convolutional Neural Networks for Font Classification," 2017 14th IAPR International Conference on Document Analysis and Recognition (ICDAR), Kyoto, Japan, 2017, pp. 985-990, doi: 10.1109/ICDAR.2017.164.</a:t>
            </a:r>
          </a:p>
        </p:txBody>
      </p:sp>
      <p:sp>
        <p:nvSpPr>
          <p:cNvPr name="TextBox 7" id="7"/>
          <p:cNvSpPr txBox="true"/>
          <p:nvPr/>
        </p:nvSpPr>
        <p:spPr>
          <a:xfrm rot="0">
            <a:off x="311813" y="6136715"/>
            <a:ext cx="17927681" cy="1046424"/>
          </a:xfrm>
          <a:prstGeom prst="rect">
            <a:avLst/>
          </a:prstGeom>
        </p:spPr>
        <p:txBody>
          <a:bodyPr anchor="t" rtlCol="false" tIns="0" lIns="0" bIns="0" rIns="0">
            <a:spAutoFit/>
          </a:bodyPr>
          <a:lstStyle/>
          <a:p>
            <a:pPr algn="just">
              <a:lnSpc>
                <a:spcPts val="2757"/>
              </a:lnSpc>
            </a:pPr>
            <a:r>
              <a:rPr lang="en-US" b="true" sz="1969">
                <a:solidFill>
                  <a:srgbClr val="252930"/>
                </a:solidFill>
                <a:latin typeface="Maven Pro Bold"/>
                <a:ea typeface="Maven Pro Bold"/>
                <a:cs typeface="Maven Pro Bold"/>
                <a:sym typeface="Maven Pro Bold"/>
              </a:rPr>
              <a:t>Real-time Classifier of Multilingual Font Styles based on ResNet, SwordNet, Logistic Regression and Random Forest Algorithms</a:t>
            </a:r>
          </a:p>
          <a:p>
            <a:pPr algn="just">
              <a:lnSpc>
                <a:spcPts val="2757"/>
              </a:lnSpc>
            </a:pPr>
            <a:r>
              <a:rPr lang="en-US" sz="1969">
                <a:solidFill>
                  <a:srgbClr val="252930"/>
                </a:solidFill>
                <a:latin typeface="Maven Pro"/>
                <a:ea typeface="Maven Pro"/>
                <a:cs typeface="Maven Pro"/>
                <a:sym typeface="Maven Pro"/>
              </a:rPr>
              <a:t>Convolutional Neural Networks for Font Classification C. Tensmeyer, D. Saunders and T. Martinez, "Convolutional Neural Networks for Font Classification," 2017 14th IAPR International Conference on Document Analysis and Recognition (ICDAR), Kyoto, Japan, 2017, pp. 985-990, doi: 10.1109/ICDAR.2017.164.</a:t>
            </a:r>
          </a:p>
        </p:txBody>
      </p:sp>
      <p:sp>
        <p:nvSpPr>
          <p:cNvPr name="TextBox 8" id="8"/>
          <p:cNvSpPr txBox="true"/>
          <p:nvPr/>
        </p:nvSpPr>
        <p:spPr>
          <a:xfrm rot="0">
            <a:off x="311813" y="7244867"/>
            <a:ext cx="17879175" cy="1046424"/>
          </a:xfrm>
          <a:prstGeom prst="rect">
            <a:avLst/>
          </a:prstGeom>
        </p:spPr>
        <p:txBody>
          <a:bodyPr anchor="t" rtlCol="false" tIns="0" lIns="0" bIns="0" rIns="0">
            <a:spAutoFit/>
          </a:bodyPr>
          <a:lstStyle/>
          <a:p>
            <a:pPr algn="just">
              <a:lnSpc>
                <a:spcPts val="2757"/>
              </a:lnSpc>
            </a:pPr>
            <a:r>
              <a:rPr lang="en-US" b="true" sz="1969">
                <a:solidFill>
                  <a:srgbClr val="252930"/>
                </a:solidFill>
                <a:latin typeface="Maven Pro Bold"/>
                <a:ea typeface="Maven Pro Bold"/>
                <a:cs typeface="Maven Pro Bold"/>
                <a:sym typeface="Maven Pro Bold"/>
              </a:rPr>
              <a:t>Character Independent Font Recognition on a Single Chinese Character</a:t>
            </a:r>
          </a:p>
          <a:p>
            <a:pPr algn="just">
              <a:lnSpc>
                <a:spcPts val="2757"/>
              </a:lnSpc>
            </a:pPr>
            <a:r>
              <a:rPr lang="en-US" sz="1969">
                <a:solidFill>
                  <a:srgbClr val="252930"/>
                </a:solidFill>
                <a:latin typeface="Maven Pro"/>
                <a:ea typeface="Maven Pro"/>
                <a:cs typeface="Maven Pro"/>
                <a:sym typeface="Maven Pro"/>
              </a:rPr>
              <a:t>X. Ding, L. Chen and T. Wu, "Character Independent Font Recognition on a Single Chinese Character," in IEEE Transactions on Pattern Analysis and Machine Intelligence, vol. 29, no. 2, pp. 195-204, Feb. 2007, doi: 10.1109/TPAMI.2007.26.</a:t>
            </a:r>
          </a:p>
        </p:txBody>
      </p:sp>
      <p:sp>
        <p:nvSpPr>
          <p:cNvPr name="TextBox 9" id="9"/>
          <p:cNvSpPr txBox="true"/>
          <p:nvPr/>
        </p:nvSpPr>
        <p:spPr>
          <a:xfrm rot="0">
            <a:off x="311813" y="8350290"/>
            <a:ext cx="17879175" cy="1046424"/>
          </a:xfrm>
          <a:prstGeom prst="rect">
            <a:avLst/>
          </a:prstGeom>
        </p:spPr>
        <p:txBody>
          <a:bodyPr anchor="t" rtlCol="false" tIns="0" lIns="0" bIns="0" rIns="0">
            <a:spAutoFit/>
          </a:bodyPr>
          <a:lstStyle/>
          <a:p>
            <a:pPr algn="just">
              <a:lnSpc>
                <a:spcPts val="2757"/>
              </a:lnSpc>
            </a:pPr>
            <a:r>
              <a:rPr lang="en-US" sz="1969" b="true">
                <a:solidFill>
                  <a:srgbClr val="252930"/>
                </a:solidFill>
                <a:latin typeface="Maven Pro Bold"/>
                <a:ea typeface="Maven Pro Bold"/>
                <a:cs typeface="Maven Pro Bold"/>
                <a:sym typeface="Maven Pro Bold"/>
              </a:rPr>
              <a:t>Robustness of Contrastive Learning on Multilingual Font Style Classification</a:t>
            </a:r>
          </a:p>
          <a:p>
            <a:pPr algn="just">
              <a:lnSpc>
                <a:spcPts val="2757"/>
              </a:lnSpc>
            </a:pPr>
            <a:r>
              <a:rPr lang="en-US" sz="1969">
                <a:solidFill>
                  <a:srgbClr val="252930"/>
                </a:solidFill>
                <a:latin typeface="Maven Pro"/>
                <a:ea typeface="Maven Pro"/>
                <a:cs typeface="Maven Pro"/>
                <a:sym typeface="Maven Pro"/>
              </a:rPr>
              <a:t>Memon, I., Muhammad, A. u. H., &amp; Choi, J. (2023). Robustness of Contrastive Learning on Multilingual Font Style Classification Using Various Contrastive Loss Functions. Applied Sciences, 13(6), 3635.</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879780" y="395859"/>
            <a:ext cx="8528440" cy="632841"/>
          </a:xfrm>
          <a:prstGeom prst="rect">
            <a:avLst/>
          </a:prstGeom>
        </p:spPr>
        <p:txBody>
          <a:bodyPr anchor="t" rtlCol="false" tIns="0" lIns="0" bIns="0" rIns="0">
            <a:spAutoFit/>
          </a:bodyPr>
          <a:lstStyle/>
          <a:p>
            <a:pPr algn="ctr">
              <a:lnSpc>
                <a:spcPts val="4416"/>
              </a:lnSpc>
            </a:pPr>
            <a:r>
              <a:rPr lang="en-US" b="true" sz="5520">
                <a:solidFill>
                  <a:srgbClr val="252930"/>
                </a:solidFill>
                <a:latin typeface="Maven Pro Bold"/>
                <a:ea typeface="Maven Pro Bold"/>
                <a:cs typeface="Maven Pro Bold"/>
                <a:sym typeface="Maven Pro Bold"/>
              </a:rPr>
              <a:t>REFERENCES</a:t>
            </a:r>
          </a:p>
        </p:txBody>
      </p:sp>
      <p:sp>
        <p:nvSpPr>
          <p:cNvPr name="TextBox 3" id="3"/>
          <p:cNvSpPr txBox="true"/>
          <p:nvPr/>
        </p:nvSpPr>
        <p:spPr>
          <a:xfrm rot="0">
            <a:off x="155906" y="1588644"/>
            <a:ext cx="17976187" cy="1046424"/>
          </a:xfrm>
          <a:prstGeom prst="rect">
            <a:avLst/>
          </a:prstGeom>
        </p:spPr>
        <p:txBody>
          <a:bodyPr anchor="t" rtlCol="false" tIns="0" lIns="0" bIns="0" rIns="0">
            <a:spAutoFit/>
          </a:bodyPr>
          <a:lstStyle/>
          <a:p>
            <a:pPr algn="just">
              <a:lnSpc>
                <a:spcPts val="2757"/>
              </a:lnSpc>
            </a:pPr>
            <a:r>
              <a:rPr lang="en-US" sz="1969" b="true">
                <a:solidFill>
                  <a:srgbClr val="252930"/>
                </a:solidFill>
                <a:latin typeface="Maven Pro Bold"/>
                <a:ea typeface="Maven Pro Bold"/>
                <a:cs typeface="Maven Pro Bold"/>
                <a:sym typeface="Maven Pro Bold"/>
              </a:rPr>
              <a:t>A Novel CNN Model for Classification of Chinese Historical Calligraphy Fonts</a:t>
            </a:r>
          </a:p>
          <a:p>
            <a:pPr algn="just">
              <a:lnSpc>
                <a:spcPts val="2757"/>
              </a:lnSpc>
            </a:pPr>
            <a:r>
              <a:rPr lang="en-US" sz="1969">
                <a:solidFill>
                  <a:srgbClr val="252930"/>
                </a:solidFill>
                <a:latin typeface="Maven Pro"/>
                <a:ea typeface="Maven Pro"/>
                <a:cs typeface="Maven Pro"/>
                <a:sym typeface="Maven Pro"/>
              </a:rPr>
              <a:t>Huang, Q., Li, M., Agustin, D., Li, L., &amp; Jha, M. (2024). A Novel CNN Model for Classification of Chinese Historical Calligraphy Styles in Regular Script Font. Sensors, 24(1), 197</a:t>
            </a:r>
          </a:p>
        </p:txBody>
      </p:sp>
      <p:sp>
        <p:nvSpPr>
          <p:cNvPr name="TextBox 4" id="4"/>
          <p:cNvSpPr txBox="true"/>
          <p:nvPr/>
        </p:nvSpPr>
        <p:spPr>
          <a:xfrm rot="0">
            <a:off x="155906" y="7108303"/>
            <a:ext cx="17976187" cy="1046424"/>
          </a:xfrm>
          <a:prstGeom prst="rect">
            <a:avLst/>
          </a:prstGeom>
        </p:spPr>
        <p:txBody>
          <a:bodyPr anchor="t" rtlCol="false" tIns="0" lIns="0" bIns="0" rIns="0">
            <a:spAutoFit/>
          </a:bodyPr>
          <a:lstStyle/>
          <a:p>
            <a:pPr algn="just">
              <a:lnSpc>
                <a:spcPts val="2757"/>
              </a:lnSpc>
            </a:pPr>
            <a:r>
              <a:rPr lang="en-US" sz="1969" b="true">
                <a:solidFill>
                  <a:srgbClr val="252930"/>
                </a:solidFill>
                <a:latin typeface="Maven Pro Bold"/>
                <a:ea typeface="Maven Pro Bold"/>
                <a:cs typeface="Maven Pro Bold"/>
                <a:sym typeface="Maven Pro Bold"/>
              </a:rPr>
              <a:t>Using Neural Networks Application for the Font </a:t>
            </a:r>
            <a:r>
              <a:rPr lang="en-US" sz="1969" b="true">
                <a:solidFill>
                  <a:srgbClr val="252930"/>
                </a:solidFill>
                <a:latin typeface="Maven Pro Bold"/>
                <a:ea typeface="Maven Pro Bold"/>
                <a:cs typeface="Maven Pro Bold"/>
                <a:sym typeface="Maven Pro Bold"/>
              </a:rPr>
              <a:t>Recognition Task Solution</a:t>
            </a:r>
          </a:p>
          <a:p>
            <a:pPr algn="just">
              <a:lnSpc>
                <a:spcPts val="2757"/>
              </a:lnSpc>
            </a:pPr>
            <a:r>
              <a:rPr lang="en-US" sz="1969">
                <a:solidFill>
                  <a:srgbClr val="252930"/>
                </a:solidFill>
                <a:latin typeface="Maven Pro"/>
                <a:ea typeface="Maven Pro"/>
                <a:cs typeface="Maven Pro"/>
                <a:sym typeface="Maven Pro"/>
              </a:rPr>
              <a:t>O. Bychkov et al., "Using Neural Networks Application for the Font Recognition Task Solution," 2020 55th International Scientific Conference on Information, Communication and Energy Systems and Technologies (ICEST), Niš, Serbia, 2020, pp. 167-170, doi: 10.1109/ICEST49890.2020.9232788.</a:t>
            </a:r>
          </a:p>
        </p:txBody>
      </p:sp>
      <p:sp>
        <p:nvSpPr>
          <p:cNvPr name="TextBox 5" id="5"/>
          <p:cNvSpPr txBox="true"/>
          <p:nvPr/>
        </p:nvSpPr>
        <p:spPr>
          <a:xfrm rot="0">
            <a:off x="155906" y="6004841"/>
            <a:ext cx="17976187" cy="1044462"/>
          </a:xfrm>
          <a:prstGeom prst="rect">
            <a:avLst/>
          </a:prstGeom>
        </p:spPr>
        <p:txBody>
          <a:bodyPr anchor="t" rtlCol="false" tIns="0" lIns="0" bIns="0" rIns="0">
            <a:spAutoFit/>
          </a:bodyPr>
          <a:lstStyle/>
          <a:p>
            <a:pPr algn="just">
              <a:lnSpc>
                <a:spcPts val="2757"/>
              </a:lnSpc>
            </a:pPr>
            <a:r>
              <a:rPr lang="en-US" sz="1969" b="true">
                <a:solidFill>
                  <a:srgbClr val="252930"/>
                </a:solidFill>
                <a:latin typeface="Maven Pro Bold"/>
                <a:ea typeface="Maven Pro Bold"/>
                <a:cs typeface="Maven Pro Bold"/>
                <a:sym typeface="Maven Pro Bold"/>
              </a:rPr>
              <a:t>Large-Scale Visual Font Recognition</a:t>
            </a:r>
          </a:p>
          <a:p>
            <a:pPr algn="just">
              <a:lnSpc>
                <a:spcPts val="2757"/>
              </a:lnSpc>
            </a:pPr>
            <a:r>
              <a:rPr lang="en-US" sz="1969">
                <a:solidFill>
                  <a:srgbClr val="252930"/>
                </a:solidFill>
                <a:latin typeface="Maven Pro"/>
                <a:ea typeface="Maven Pro"/>
                <a:cs typeface="Maven Pro"/>
                <a:sym typeface="Maven Pro"/>
              </a:rPr>
              <a:t>G. Chen et al., "Large-Scale Visual Font Recognition," 2014 IEEE Conference on Computer Vision and Pattern Recognition, Columbus, OH, USA, 2014, pp. 3598-3605, doi: 10.1109/CVPR.2014.460.</a:t>
            </a:r>
          </a:p>
        </p:txBody>
      </p:sp>
      <p:sp>
        <p:nvSpPr>
          <p:cNvPr name="TextBox 6" id="6"/>
          <p:cNvSpPr txBox="true"/>
          <p:nvPr/>
        </p:nvSpPr>
        <p:spPr>
          <a:xfrm rot="0">
            <a:off x="155906" y="4901379"/>
            <a:ext cx="17976187" cy="1044462"/>
          </a:xfrm>
          <a:prstGeom prst="rect">
            <a:avLst/>
          </a:prstGeom>
        </p:spPr>
        <p:txBody>
          <a:bodyPr anchor="t" rtlCol="false" tIns="0" lIns="0" bIns="0" rIns="0">
            <a:spAutoFit/>
          </a:bodyPr>
          <a:lstStyle/>
          <a:p>
            <a:pPr algn="just">
              <a:lnSpc>
                <a:spcPts val="2757"/>
              </a:lnSpc>
            </a:pPr>
            <a:r>
              <a:rPr lang="en-US" sz="1969" b="true">
                <a:solidFill>
                  <a:srgbClr val="252930"/>
                </a:solidFill>
                <a:latin typeface="Maven Pro Bold"/>
                <a:ea typeface="Maven Pro Bold"/>
                <a:cs typeface="Maven Pro Bold"/>
                <a:sym typeface="Maven Pro Bold"/>
              </a:rPr>
              <a:t>A novel artificial fish swarm algorithm for pattern </a:t>
            </a:r>
            <a:r>
              <a:rPr lang="en-US" sz="1969" b="true">
                <a:solidFill>
                  <a:srgbClr val="252930"/>
                </a:solidFill>
                <a:latin typeface="Maven Pro Bold"/>
                <a:ea typeface="Maven Pro Bold"/>
                <a:cs typeface="Maven Pro Bold"/>
                <a:sym typeface="Maven Pro Bold"/>
              </a:rPr>
              <a:t>recognition with convex optimization</a:t>
            </a:r>
          </a:p>
          <a:p>
            <a:pPr algn="just">
              <a:lnSpc>
                <a:spcPts val="2757"/>
              </a:lnSpc>
            </a:pPr>
            <a:r>
              <a:rPr lang="en-US" sz="1969">
                <a:solidFill>
                  <a:srgbClr val="252930"/>
                </a:solidFill>
                <a:latin typeface="Maven Pro"/>
                <a:ea typeface="Maven Pro"/>
                <a:cs typeface="Maven Pro"/>
                <a:sym typeface="Maven Pro"/>
              </a:rPr>
              <a:t>L. Shi, R. Guo and Y. Ma, "A novel artificial fish swarm algorithm for pattern recognition with convex optimization," 2016 International Conference on Communication and Electronics Systems (ICCES), Coimbatore, India, 2016, pp. 1-4, doi: 10.1109/CESYS.2016.7889830.</a:t>
            </a:r>
          </a:p>
        </p:txBody>
      </p:sp>
      <p:sp>
        <p:nvSpPr>
          <p:cNvPr name="TextBox 7" id="7"/>
          <p:cNvSpPr txBox="true"/>
          <p:nvPr/>
        </p:nvSpPr>
        <p:spPr>
          <a:xfrm rot="0">
            <a:off x="155906" y="3795956"/>
            <a:ext cx="17976187" cy="1046424"/>
          </a:xfrm>
          <a:prstGeom prst="rect">
            <a:avLst/>
          </a:prstGeom>
        </p:spPr>
        <p:txBody>
          <a:bodyPr anchor="t" rtlCol="false" tIns="0" lIns="0" bIns="0" rIns="0">
            <a:spAutoFit/>
          </a:bodyPr>
          <a:lstStyle/>
          <a:p>
            <a:pPr algn="just">
              <a:lnSpc>
                <a:spcPts val="2757"/>
              </a:lnSpc>
            </a:pPr>
            <a:r>
              <a:rPr lang="en-US" sz="1969" b="true">
                <a:solidFill>
                  <a:srgbClr val="252930"/>
                </a:solidFill>
                <a:latin typeface="Maven Pro Bold"/>
                <a:ea typeface="Maven Pro Bold"/>
                <a:cs typeface="Maven Pro Bold"/>
                <a:sym typeface="Maven Pro Bold"/>
              </a:rPr>
              <a:t>fMRI: preprocessing, classification and pattern recognition</a:t>
            </a:r>
          </a:p>
          <a:p>
            <a:pPr algn="just">
              <a:lnSpc>
                <a:spcPts val="2757"/>
              </a:lnSpc>
            </a:pPr>
            <a:r>
              <a:rPr lang="en-US" sz="1969">
                <a:solidFill>
                  <a:srgbClr val="252930"/>
                </a:solidFill>
                <a:latin typeface="Maven Pro"/>
                <a:ea typeface="Maven Pro"/>
                <a:cs typeface="Maven Pro"/>
                <a:sym typeface="Maven Pro"/>
              </a:rPr>
              <a:t><![CDATA[Sharaev, Maxim & Andreev, Alexander & Artemov, Alexey & Bernstein, Alexander & Burnaev, Evgeny & Kondratyeva, Ekaterina & Sushchinskaya, Svetlana & Akzhigitov, Renat. (2018). fMRI: preprocessing, classification and pattern recognition. 10.48550/arXiv.1804.10167. ]]></a:t>
            </a:r>
          </a:p>
        </p:txBody>
      </p:sp>
      <p:sp>
        <p:nvSpPr>
          <p:cNvPr name="TextBox 8" id="8"/>
          <p:cNvSpPr txBox="true"/>
          <p:nvPr/>
        </p:nvSpPr>
        <p:spPr>
          <a:xfrm rot="0">
            <a:off x="155906" y="2694067"/>
            <a:ext cx="17976187" cy="1046424"/>
          </a:xfrm>
          <a:prstGeom prst="rect">
            <a:avLst/>
          </a:prstGeom>
        </p:spPr>
        <p:txBody>
          <a:bodyPr anchor="t" rtlCol="false" tIns="0" lIns="0" bIns="0" rIns="0">
            <a:spAutoFit/>
          </a:bodyPr>
          <a:lstStyle/>
          <a:p>
            <a:pPr algn="just">
              <a:lnSpc>
                <a:spcPts val="2757"/>
              </a:lnSpc>
            </a:pPr>
            <a:r>
              <a:rPr lang="en-US" sz="1969" b="true">
                <a:solidFill>
                  <a:srgbClr val="252930"/>
                </a:solidFill>
                <a:latin typeface="Maven Pro Bold"/>
                <a:ea typeface="Maven Pro Bold"/>
                <a:cs typeface="Maven Pro Bold"/>
                <a:sym typeface="Maven Pro Bold"/>
              </a:rPr>
              <a:t>Towards Robust Pattern Recognition: A Review</a:t>
            </a:r>
          </a:p>
          <a:p>
            <a:pPr algn="just">
              <a:lnSpc>
                <a:spcPts val="2757"/>
              </a:lnSpc>
            </a:pPr>
            <a:r>
              <a:rPr lang="en-US" sz="1969">
                <a:solidFill>
                  <a:srgbClr val="252930"/>
                </a:solidFill>
                <a:latin typeface="Maven Pro"/>
                <a:ea typeface="Maven Pro"/>
                <a:cs typeface="Maven Pro"/>
                <a:sym typeface="Maven Pro"/>
              </a:rPr>
              <a:t>X. -Y. Zhang, C. -L. Liu and C. Y. Suen, "Towards Robust Pattern Recognition: A Review," in Proceedings of the IEEE, vol. 108, no. 6, pp. 894-922, June 2020, doi: 10.1109/JPROC.2020.2989782.</a:t>
            </a:r>
          </a:p>
        </p:txBody>
      </p:sp>
      <p:sp>
        <p:nvSpPr>
          <p:cNvPr name="TextBox 9" id="9"/>
          <p:cNvSpPr txBox="true"/>
          <p:nvPr/>
        </p:nvSpPr>
        <p:spPr>
          <a:xfrm rot="0">
            <a:off x="155906" y="8211876"/>
            <a:ext cx="17976187" cy="1046424"/>
          </a:xfrm>
          <a:prstGeom prst="rect">
            <a:avLst/>
          </a:prstGeom>
        </p:spPr>
        <p:txBody>
          <a:bodyPr anchor="t" rtlCol="false" tIns="0" lIns="0" bIns="0" rIns="0">
            <a:spAutoFit/>
          </a:bodyPr>
          <a:lstStyle/>
          <a:p>
            <a:pPr algn="just">
              <a:lnSpc>
                <a:spcPts val="2757"/>
              </a:lnSpc>
            </a:pPr>
            <a:r>
              <a:rPr lang="en-US" sz="1969" b="true">
                <a:solidFill>
                  <a:srgbClr val="252930"/>
                </a:solidFill>
                <a:latin typeface="Maven Pro Bold"/>
                <a:ea typeface="Maven Pro Bold"/>
                <a:cs typeface="Maven Pro Bold"/>
                <a:sym typeface="Maven Pro Bold"/>
              </a:rPr>
              <a:t>Incremental Recognition of </a:t>
            </a:r>
            <a:r>
              <a:rPr lang="en-US" sz="1969" b="true">
                <a:solidFill>
                  <a:srgbClr val="252930"/>
                </a:solidFill>
                <a:latin typeface="Maven Pro Bold"/>
                <a:ea typeface="Maven Pro Bold"/>
                <a:cs typeface="Maven Pro Bold"/>
                <a:sym typeface="Maven Pro Bold"/>
              </a:rPr>
              <a:t>Multi-Style Tibetan Character Based on Transfer Learning​</a:t>
            </a:r>
          </a:p>
          <a:p>
            <a:pPr algn="just">
              <a:lnSpc>
                <a:spcPts val="2757"/>
              </a:lnSpc>
            </a:pPr>
            <a:r>
              <a:rPr lang="en-US" sz="1969">
                <a:solidFill>
                  <a:srgbClr val="252930"/>
                </a:solidFill>
                <a:latin typeface="Maven Pro"/>
                <a:ea typeface="Maven Pro"/>
                <a:cs typeface="Maven Pro"/>
                <a:sym typeface="Maven Pro"/>
              </a:rPr>
              <a:t>G. Zhao, W. Wang, X. Wang, X. Bao, H. Li and M. Liu, "Incremental Recognition of Multi-Style Tibetan Character Based on Transfer Learning," in IEEE Access, vol. 12, pp. 44190-44206, 2024, doi: 10.1109/ACCESS.2024.3381039.</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879780" y="395859"/>
            <a:ext cx="8528440" cy="632841"/>
          </a:xfrm>
          <a:prstGeom prst="rect">
            <a:avLst/>
          </a:prstGeom>
        </p:spPr>
        <p:txBody>
          <a:bodyPr anchor="t" rtlCol="false" tIns="0" lIns="0" bIns="0" rIns="0">
            <a:spAutoFit/>
          </a:bodyPr>
          <a:lstStyle/>
          <a:p>
            <a:pPr algn="ctr">
              <a:lnSpc>
                <a:spcPts val="4416"/>
              </a:lnSpc>
            </a:pPr>
            <a:r>
              <a:rPr lang="en-US" b="true" sz="5520">
                <a:solidFill>
                  <a:srgbClr val="252930"/>
                </a:solidFill>
                <a:latin typeface="Maven Pro Bold"/>
                <a:ea typeface="Maven Pro Bold"/>
                <a:cs typeface="Maven Pro Bold"/>
                <a:sym typeface="Maven Pro Bold"/>
              </a:rPr>
              <a:t>REFERENCES</a:t>
            </a:r>
          </a:p>
        </p:txBody>
      </p:sp>
      <p:sp>
        <p:nvSpPr>
          <p:cNvPr name="TextBox 3" id="3"/>
          <p:cNvSpPr txBox="true"/>
          <p:nvPr/>
        </p:nvSpPr>
        <p:spPr>
          <a:xfrm rot="0">
            <a:off x="311813" y="1482631"/>
            <a:ext cx="17664374" cy="1350412"/>
          </a:xfrm>
          <a:prstGeom prst="rect">
            <a:avLst/>
          </a:prstGeom>
        </p:spPr>
        <p:txBody>
          <a:bodyPr anchor="t" rtlCol="false" tIns="0" lIns="0" bIns="0" rIns="0">
            <a:spAutoFit/>
          </a:bodyPr>
          <a:lstStyle/>
          <a:p>
            <a:pPr algn="just">
              <a:lnSpc>
                <a:spcPts val="2663"/>
              </a:lnSpc>
            </a:pPr>
            <a:r>
              <a:rPr lang="en-US" b="true" sz="1902">
                <a:solidFill>
                  <a:srgbClr val="252930"/>
                </a:solidFill>
                <a:latin typeface="Maven Pro Bold"/>
                <a:ea typeface="Maven Pro Bold"/>
                <a:cs typeface="Maven Pro Bold"/>
                <a:sym typeface="Maven Pro Bold"/>
              </a:rPr>
              <a:t>FONTNET: On-Device Font Understanding and Prediction Pipeline</a:t>
            </a:r>
          </a:p>
          <a:p>
            <a:pPr algn="just">
              <a:lnSpc>
                <a:spcPts val="2663"/>
              </a:lnSpc>
            </a:pPr>
            <a:r>
              <a:rPr lang="en-US" sz="1902">
                <a:solidFill>
                  <a:srgbClr val="252930"/>
                </a:solidFill>
                <a:latin typeface="Maven Pro"/>
                <a:ea typeface="Maven Pro"/>
                <a:cs typeface="Maven Pro"/>
                <a:sym typeface="Maven Pro"/>
              </a:rPr>
              <a:t>R. S, R. Khurana, V. Agarwal, J. R. Vachhani and G. Bhanodai, "Fontnet: On-Device Font Understanding and Prediction Pipeline," ICASSP 2021 - 2021 IEEE International Conference on Acoustics, Speech and Signal Processing (ICASSP), Toronto, ON, Canada, 2021, pp. 2155-2159, doi: 10.1109/ICASSP39728.2021.9413410.</a:t>
            </a:r>
          </a:p>
        </p:txBody>
      </p:sp>
      <p:sp>
        <p:nvSpPr>
          <p:cNvPr name="TextBox 4" id="4"/>
          <p:cNvSpPr txBox="true"/>
          <p:nvPr/>
        </p:nvSpPr>
        <p:spPr>
          <a:xfrm rot="0">
            <a:off x="311813" y="2906343"/>
            <a:ext cx="17664374" cy="1029098"/>
          </a:xfrm>
          <a:prstGeom prst="rect">
            <a:avLst/>
          </a:prstGeom>
        </p:spPr>
        <p:txBody>
          <a:bodyPr anchor="t" rtlCol="false" tIns="0" lIns="0" bIns="0" rIns="0">
            <a:spAutoFit/>
          </a:bodyPr>
          <a:lstStyle/>
          <a:p>
            <a:pPr algn="just">
              <a:lnSpc>
                <a:spcPts val="2709"/>
              </a:lnSpc>
            </a:pPr>
            <a:r>
              <a:rPr lang="en-US" sz="1935" b="true">
                <a:solidFill>
                  <a:srgbClr val="252930"/>
                </a:solidFill>
                <a:latin typeface="Maven Pro Bold"/>
                <a:ea typeface="Maven Pro Bold"/>
                <a:cs typeface="Maven Pro Bold"/>
                <a:sym typeface="Maven Pro Bold"/>
              </a:rPr>
              <a:t>A Character-Independent Font Identification</a:t>
            </a:r>
          </a:p>
          <a:p>
            <a:pPr algn="just">
              <a:lnSpc>
                <a:spcPts val="2709"/>
              </a:lnSpc>
            </a:pPr>
            <a:r>
              <a:rPr lang="en-US" sz="1935">
                <a:solidFill>
                  <a:srgbClr val="252930"/>
                </a:solidFill>
                <a:latin typeface="Maven Pro"/>
                <a:ea typeface="Maven Pro"/>
                <a:cs typeface="Maven Pro"/>
                <a:sym typeface="Maven Pro"/>
              </a:rPr>
              <a:t>Haraguchi, D., Harada, S., Iwana, B.K., Shinahara, Y., Uchida, S. (2020). Character-Independent Font Identification. In: Bai, X., Karatzas, D., Lopresti, D. (eds) Document Analysis Systems. DAS 2020. Lecture Notes in Computer Science(), vol 12116. Springer, Cham. https://doi.org/10.1007/978-3-030-57058-3_35</a:t>
            </a:r>
          </a:p>
        </p:txBody>
      </p:sp>
      <p:sp>
        <p:nvSpPr>
          <p:cNvPr name="TextBox 5" id="5"/>
          <p:cNvSpPr txBox="true"/>
          <p:nvPr/>
        </p:nvSpPr>
        <p:spPr>
          <a:xfrm rot="0">
            <a:off x="311813" y="4011641"/>
            <a:ext cx="17664374" cy="1029098"/>
          </a:xfrm>
          <a:prstGeom prst="rect">
            <a:avLst/>
          </a:prstGeom>
        </p:spPr>
        <p:txBody>
          <a:bodyPr anchor="t" rtlCol="false" tIns="0" lIns="0" bIns="0" rIns="0">
            <a:spAutoFit/>
          </a:bodyPr>
          <a:lstStyle/>
          <a:p>
            <a:pPr algn="just">
              <a:lnSpc>
                <a:spcPts val="2709"/>
              </a:lnSpc>
            </a:pPr>
            <a:r>
              <a:rPr lang="en-US" sz="1935" b="true">
                <a:solidFill>
                  <a:srgbClr val="252930"/>
                </a:solidFill>
                <a:latin typeface="Maven Pro Bold"/>
                <a:ea typeface="Maven Pro Bold"/>
                <a:cs typeface="Maven Pro Bold"/>
                <a:sym typeface="Maven Pro Bold"/>
              </a:rPr>
              <a:t>Exploring Multi-Tasking Learning in Document Attribute Classification</a:t>
            </a:r>
          </a:p>
          <a:p>
            <a:pPr algn="just">
              <a:lnSpc>
                <a:spcPts val="2709"/>
              </a:lnSpc>
            </a:pPr>
            <a:r>
              <a:rPr lang="en-US" sz="1935">
                <a:solidFill>
                  <a:srgbClr val="252930"/>
                </a:solidFill>
                <a:latin typeface="Maven Pro"/>
                <a:ea typeface="Maven Pro"/>
                <a:cs typeface="Maven Pro"/>
                <a:sym typeface="Maven Pro"/>
              </a:rPr>
              <a:t>Tanmoy Mondal, Abhijit Das, Zuheng Ming,Exploring multi-tasking learning in document attribute classification,Pattern Recognition Letters,Volume 157,2022,Pages 49-59,ISSN 0167-8655,https://doi.org/10.1016/j.patrec.2022.02.015.</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383641" y="3027145"/>
            <a:ext cx="14236341" cy="5537121"/>
            <a:chOff x="0" y="0"/>
            <a:chExt cx="3749489" cy="1458336"/>
          </a:xfrm>
        </p:grpSpPr>
        <p:sp>
          <p:nvSpPr>
            <p:cNvPr name="Freeform 3" id="3"/>
            <p:cNvSpPr/>
            <p:nvPr/>
          </p:nvSpPr>
          <p:spPr>
            <a:xfrm flipH="false" flipV="false" rot="0">
              <a:off x="0" y="0"/>
              <a:ext cx="3749489" cy="1458336"/>
            </a:xfrm>
            <a:custGeom>
              <a:avLst/>
              <a:gdLst/>
              <a:ahLst/>
              <a:cxnLst/>
              <a:rect r="r" b="b" t="t" l="l"/>
              <a:pathLst>
                <a:path h="1458336" w="3749489">
                  <a:moveTo>
                    <a:pt x="27735" y="0"/>
                  </a:moveTo>
                  <a:lnTo>
                    <a:pt x="3721755" y="0"/>
                  </a:lnTo>
                  <a:cubicBezTo>
                    <a:pt x="3729110" y="0"/>
                    <a:pt x="3736165" y="2922"/>
                    <a:pt x="3741366" y="8123"/>
                  </a:cubicBezTo>
                  <a:cubicBezTo>
                    <a:pt x="3746567" y="13324"/>
                    <a:pt x="3749489" y="20379"/>
                    <a:pt x="3749489" y="27735"/>
                  </a:cubicBezTo>
                  <a:lnTo>
                    <a:pt x="3749489" y="1430602"/>
                  </a:lnTo>
                  <a:cubicBezTo>
                    <a:pt x="3749489" y="1437958"/>
                    <a:pt x="3746567" y="1445012"/>
                    <a:pt x="3741366" y="1450213"/>
                  </a:cubicBezTo>
                  <a:cubicBezTo>
                    <a:pt x="3736165" y="1455414"/>
                    <a:pt x="3729110" y="1458336"/>
                    <a:pt x="3721755" y="1458336"/>
                  </a:cubicBezTo>
                  <a:lnTo>
                    <a:pt x="27735" y="1458336"/>
                  </a:lnTo>
                  <a:cubicBezTo>
                    <a:pt x="20379" y="1458336"/>
                    <a:pt x="13324" y="1455414"/>
                    <a:pt x="8123" y="1450213"/>
                  </a:cubicBezTo>
                  <a:cubicBezTo>
                    <a:pt x="2922" y="1445012"/>
                    <a:pt x="0" y="1437958"/>
                    <a:pt x="0" y="1430602"/>
                  </a:cubicBezTo>
                  <a:lnTo>
                    <a:pt x="0" y="27735"/>
                  </a:lnTo>
                  <a:cubicBezTo>
                    <a:pt x="0" y="20379"/>
                    <a:pt x="2922" y="13324"/>
                    <a:pt x="8123" y="8123"/>
                  </a:cubicBezTo>
                  <a:cubicBezTo>
                    <a:pt x="13324" y="2922"/>
                    <a:pt x="20379" y="0"/>
                    <a:pt x="27735"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749489" cy="149643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996777" y="3311056"/>
            <a:ext cx="5392651" cy="4918544"/>
            <a:chOff x="0" y="0"/>
            <a:chExt cx="7190201" cy="6558059"/>
          </a:xfrm>
        </p:grpSpPr>
        <p:sp>
          <p:nvSpPr>
            <p:cNvPr name="TextBox 6" id="6"/>
            <p:cNvSpPr txBox="true"/>
            <p:nvPr/>
          </p:nvSpPr>
          <p:spPr>
            <a:xfrm rot="0">
              <a:off x="0" y="-304800"/>
              <a:ext cx="7190201" cy="1085548"/>
            </a:xfrm>
            <a:prstGeom prst="rect">
              <a:avLst/>
            </a:prstGeom>
          </p:spPr>
          <p:txBody>
            <a:bodyPr anchor="t" rtlCol="false" tIns="0" lIns="0" bIns="0" rIns="0">
              <a:spAutoFit/>
            </a:bodyPr>
            <a:lstStyle/>
            <a:p>
              <a:pPr algn="just" marL="838058" indent="-419029" lvl="1">
                <a:lnSpc>
                  <a:spcPts val="7763"/>
                </a:lnSpc>
                <a:buFont typeface="Arial"/>
                <a:buChar char="•"/>
              </a:pPr>
              <a:r>
                <a:rPr lang="en-US" sz="3881">
                  <a:solidFill>
                    <a:srgbClr val="252930"/>
                  </a:solidFill>
                  <a:latin typeface="Maven Pro"/>
                  <a:ea typeface="Maven Pro"/>
                  <a:cs typeface="Maven Pro"/>
                  <a:sym typeface="Maven Pro"/>
                </a:rPr>
                <a:t>Introduction</a:t>
              </a:r>
            </a:p>
          </p:txBody>
        </p:sp>
        <p:sp>
          <p:nvSpPr>
            <p:cNvPr name="TextBox 7" id="7"/>
            <p:cNvSpPr txBox="true"/>
            <p:nvPr/>
          </p:nvSpPr>
          <p:spPr>
            <a:xfrm rot="0">
              <a:off x="0" y="1489690"/>
              <a:ext cx="7190201" cy="782400"/>
            </a:xfrm>
            <a:prstGeom prst="rect">
              <a:avLst/>
            </a:prstGeom>
          </p:spPr>
          <p:txBody>
            <a:bodyPr anchor="t" rtlCol="false" tIns="0" lIns="0" bIns="0" rIns="0">
              <a:spAutoFit/>
            </a:bodyPr>
            <a:lstStyle/>
            <a:p>
              <a:pPr algn="just" marL="838057" indent="-419028" lvl="1">
                <a:lnSpc>
                  <a:spcPts val="4502"/>
                </a:lnSpc>
                <a:buFont typeface="Arial"/>
                <a:buChar char="•"/>
              </a:pPr>
              <a:r>
                <a:rPr lang="en-US" sz="3881">
                  <a:solidFill>
                    <a:srgbClr val="252930"/>
                  </a:solidFill>
                  <a:latin typeface="Maven Pro"/>
                  <a:ea typeface="Maven Pro"/>
                  <a:cs typeface="Maven Pro"/>
                  <a:sym typeface="Maven Pro"/>
                </a:rPr>
                <a:t>Problem Statement</a:t>
              </a:r>
            </a:p>
          </p:txBody>
        </p:sp>
        <p:sp>
          <p:nvSpPr>
            <p:cNvPr name="TextBox 8" id="8"/>
            <p:cNvSpPr txBox="true"/>
            <p:nvPr/>
          </p:nvSpPr>
          <p:spPr>
            <a:xfrm rot="0">
              <a:off x="0" y="2676233"/>
              <a:ext cx="7190201" cy="1085548"/>
            </a:xfrm>
            <a:prstGeom prst="rect">
              <a:avLst/>
            </a:prstGeom>
          </p:spPr>
          <p:txBody>
            <a:bodyPr anchor="t" rtlCol="false" tIns="0" lIns="0" bIns="0" rIns="0">
              <a:spAutoFit/>
            </a:bodyPr>
            <a:lstStyle/>
            <a:p>
              <a:pPr algn="just" marL="838058" indent="-419029" lvl="1">
                <a:lnSpc>
                  <a:spcPts val="7763"/>
                </a:lnSpc>
                <a:buFont typeface="Arial"/>
                <a:buChar char="•"/>
              </a:pPr>
              <a:r>
                <a:rPr lang="en-US" sz="3881">
                  <a:solidFill>
                    <a:srgbClr val="252930"/>
                  </a:solidFill>
                  <a:latin typeface="Maven Pro"/>
                  <a:ea typeface="Maven Pro"/>
                  <a:cs typeface="Maven Pro"/>
                  <a:sym typeface="Maven Pro"/>
                </a:rPr>
                <a:t>Motivation</a:t>
              </a:r>
            </a:p>
          </p:txBody>
        </p:sp>
        <p:sp>
          <p:nvSpPr>
            <p:cNvPr name="TextBox 9" id="9"/>
            <p:cNvSpPr txBox="true"/>
            <p:nvPr/>
          </p:nvSpPr>
          <p:spPr>
            <a:xfrm rot="0">
              <a:off x="0" y="4165923"/>
              <a:ext cx="7190201" cy="2392136"/>
            </a:xfrm>
            <a:prstGeom prst="rect">
              <a:avLst/>
            </a:prstGeom>
          </p:spPr>
          <p:txBody>
            <a:bodyPr anchor="t" rtlCol="false" tIns="0" lIns="0" bIns="0" rIns="0">
              <a:spAutoFit/>
            </a:bodyPr>
            <a:lstStyle/>
            <a:p>
              <a:pPr algn="just" marL="838058" indent="-419029" lvl="1">
                <a:lnSpc>
                  <a:spcPts val="7763"/>
                </a:lnSpc>
                <a:buFont typeface="Arial"/>
                <a:buChar char="•"/>
              </a:pPr>
              <a:r>
                <a:rPr lang="en-US" sz="3881">
                  <a:solidFill>
                    <a:srgbClr val="252930"/>
                  </a:solidFill>
                  <a:latin typeface="Maven Pro"/>
                  <a:ea typeface="Maven Pro"/>
                  <a:cs typeface="Maven Pro"/>
                  <a:sym typeface="Maven Pro"/>
                </a:rPr>
                <a:t>Literature Review</a:t>
              </a:r>
            </a:p>
            <a:p>
              <a:pPr algn="just" marL="838058" indent="-419029" lvl="1">
                <a:lnSpc>
                  <a:spcPts val="7763"/>
                </a:lnSpc>
                <a:buFont typeface="Arial"/>
                <a:buChar char="•"/>
              </a:pPr>
              <a:r>
                <a:rPr lang="en-US" sz="3881">
                  <a:solidFill>
                    <a:srgbClr val="252930"/>
                  </a:solidFill>
                  <a:latin typeface="Maven Pro"/>
                  <a:ea typeface="Maven Pro"/>
                  <a:cs typeface="Maven Pro"/>
                  <a:sym typeface="Maven Pro"/>
                </a:rPr>
                <a:t>Work Done</a:t>
              </a:r>
            </a:p>
          </p:txBody>
        </p:sp>
      </p:grpSp>
      <p:grpSp>
        <p:nvGrpSpPr>
          <p:cNvPr name="Group 10" id="10"/>
          <p:cNvGrpSpPr/>
          <p:nvPr/>
        </p:nvGrpSpPr>
        <p:grpSpPr>
          <a:xfrm rot="0">
            <a:off x="9665809" y="3541163"/>
            <a:ext cx="5816646" cy="4688437"/>
            <a:chOff x="0" y="0"/>
            <a:chExt cx="7755528" cy="6251250"/>
          </a:xfrm>
        </p:grpSpPr>
        <p:sp>
          <p:nvSpPr>
            <p:cNvPr name="TextBox 11" id="11"/>
            <p:cNvSpPr txBox="true"/>
            <p:nvPr/>
          </p:nvSpPr>
          <p:spPr>
            <a:xfrm rot="0">
              <a:off x="211589" y="-314325"/>
              <a:ext cx="7543939" cy="1105847"/>
            </a:xfrm>
            <a:prstGeom prst="rect">
              <a:avLst/>
            </a:prstGeom>
          </p:spPr>
          <p:txBody>
            <a:bodyPr anchor="t" rtlCol="false" tIns="0" lIns="0" bIns="0" rIns="0">
              <a:spAutoFit/>
            </a:bodyPr>
            <a:lstStyle/>
            <a:p>
              <a:pPr algn="just" marL="849622" indent="-424811" lvl="1">
                <a:lnSpc>
                  <a:spcPts val="7870"/>
                </a:lnSpc>
                <a:buFont typeface="Arial"/>
                <a:buChar char="•"/>
              </a:pPr>
              <a:r>
                <a:rPr lang="en-US" sz="3935">
                  <a:solidFill>
                    <a:srgbClr val="252930"/>
                  </a:solidFill>
                  <a:latin typeface="Maven Pro"/>
                  <a:ea typeface="Maven Pro"/>
                  <a:cs typeface="Maven Pro"/>
                  <a:sym typeface="Maven Pro"/>
                </a:rPr>
                <a:t>Data Collection</a:t>
              </a:r>
            </a:p>
          </p:txBody>
        </p:sp>
        <p:sp>
          <p:nvSpPr>
            <p:cNvPr name="TextBox 12" id="12"/>
            <p:cNvSpPr txBox="true"/>
            <p:nvPr/>
          </p:nvSpPr>
          <p:spPr>
            <a:xfrm rot="0">
              <a:off x="141060" y="1414997"/>
              <a:ext cx="7543939" cy="1809512"/>
            </a:xfrm>
            <a:prstGeom prst="rect">
              <a:avLst/>
            </a:prstGeom>
          </p:spPr>
          <p:txBody>
            <a:bodyPr anchor="t" rtlCol="false" tIns="0" lIns="0" bIns="0" rIns="0">
              <a:spAutoFit/>
            </a:bodyPr>
            <a:lstStyle/>
            <a:p>
              <a:pPr algn="just" marL="849622" indent="-424811" lvl="1">
                <a:lnSpc>
                  <a:spcPts val="5548"/>
                </a:lnSpc>
                <a:buFont typeface="Arial"/>
                <a:buChar char="•"/>
              </a:pPr>
              <a:r>
                <a:rPr lang="en-US" sz="3935">
                  <a:solidFill>
                    <a:srgbClr val="252930"/>
                  </a:solidFill>
                  <a:latin typeface="Maven Pro"/>
                  <a:ea typeface="Maven Pro"/>
                  <a:cs typeface="Maven Pro"/>
                  <a:sym typeface="Maven Pro"/>
                </a:rPr>
                <a:t>Experimental Results and Analysis</a:t>
              </a:r>
            </a:p>
          </p:txBody>
        </p:sp>
        <p:sp>
          <p:nvSpPr>
            <p:cNvPr name="TextBox 13" id="13"/>
            <p:cNvSpPr txBox="true"/>
            <p:nvPr/>
          </p:nvSpPr>
          <p:spPr>
            <a:xfrm rot="0">
              <a:off x="70530" y="3828935"/>
              <a:ext cx="7543939" cy="912067"/>
            </a:xfrm>
            <a:prstGeom prst="rect">
              <a:avLst/>
            </a:prstGeom>
          </p:spPr>
          <p:txBody>
            <a:bodyPr anchor="t" rtlCol="false" tIns="0" lIns="0" bIns="0" rIns="0">
              <a:spAutoFit/>
            </a:bodyPr>
            <a:lstStyle/>
            <a:p>
              <a:pPr algn="just" marL="849622" indent="-424811" lvl="1">
                <a:lnSpc>
                  <a:spcPts val="5706"/>
                </a:lnSpc>
                <a:buFont typeface="Arial"/>
                <a:buChar char="•"/>
              </a:pPr>
              <a:r>
                <a:rPr lang="en-US" sz="3935">
                  <a:solidFill>
                    <a:srgbClr val="252930"/>
                  </a:solidFill>
                  <a:latin typeface="Maven Pro"/>
                  <a:ea typeface="Maven Pro"/>
                  <a:cs typeface="Maven Pro"/>
                  <a:sym typeface="Maven Pro"/>
                </a:rPr>
                <a:t>Future Work Plan</a:t>
              </a:r>
            </a:p>
          </p:txBody>
        </p:sp>
        <p:sp>
          <p:nvSpPr>
            <p:cNvPr name="TextBox 14" id="14"/>
            <p:cNvSpPr txBox="true"/>
            <p:nvPr/>
          </p:nvSpPr>
          <p:spPr>
            <a:xfrm rot="0">
              <a:off x="0" y="5145403"/>
              <a:ext cx="7543939" cy="1105847"/>
            </a:xfrm>
            <a:prstGeom prst="rect">
              <a:avLst/>
            </a:prstGeom>
          </p:spPr>
          <p:txBody>
            <a:bodyPr anchor="t" rtlCol="false" tIns="0" lIns="0" bIns="0" rIns="0">
              <a:spAutoFit/>
            </a:bodyPr>
            <a:lstStyle/>
            <a:p>
              <a:pPr algn="just" marL="849622" indent="-424811" lvl="1">
                <a:lnSpc>
                  <a:spcPts val="7870"/>
                </a:lnSpc>
                <a:buFont typeface="Arial"/>
                <a:buChar char="•"/>
              </a:pPr>
              <a:r>
                <a:rPr lang="en-US" sz="3935">
                  <a:solidFill>
                    <a:srgbClr val="252930"/>
                  </a:solidFill>
                  <a:latin typeface="Maven Pro"/>
                  <a:ea typeface="Maven Pro"/>
                  <a:cs typeface="Maven Pro"/>
                  <a:sym typeface="Maven Pro"/>
                </a:rPr>
                <a:t>References</a:t>
              </a:r>
            </a:p>
          </p:txBody>
        </p:sp>
      </p:grpSp>
      <p:sp>
        <p:nvSpPr>
          <p:cNvPr name="TextBox 15" id="15"/>
          <p:cNvSpPr txBox="true"/>
          <p:nvPr/>
        </p:nvSpPr>
        <p:spPr>
          <a:xfrm rot="0">
            <a:off x="4995148" y="1812666"/>
            <a:ext cx="8297704" cy="667131"/>
          </a:xfrm>
          <a:prstGeom prst="rect">
            <a:avLst/>
          </a:prstGeom>
        </p:spPr>
        <p:txBody>
          <a:bodyPr anchor="t" rtlCol="false" tIns="0" lIns="0" bIns="0" rIns="0">
            <a:spAutoFit/>
          </a:bodyPr>
          <a:lstStyle/>
          <a:p>
            <a:pPr algn="ctr">
              <a:lnSpc>
                <a:spcPts val="4656"/>
              </a:lnSpc>
            </a:pPr>
            <a:r>
              <a:rPr lang="en-US" b="true" sz="5820">
                <a:solidFill>
                  <a:srgbClr val="252D37"/>
                </a:solidFill>
                <a:latin typeface="Maven Pro Bold"/>
                <a:ea typeface="Maven Pro Bold"/>
                <a:cs typeface="Maven Pro Bold"/>
                <a:sym typeface="Maven Pro Bold"/>
              </a:rPr>
              <a:t>OVERVIEW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82989" y="3053809"/>
            <a:ext cx="11607139" cy="6717576"/>
          </a:xfrm>
          <a:prstGeom prst="rect">
            <a:avLst/>
          </a:prstGeom>
        </p:spPr>
        <p:txBody>
          <a:bodyPr anchor="t" rtlCol="false" tIns="0" lIns="0" bIns="0" rIns="0">
            <a:spAutoFit/>
          </a:bodyPr>
          <a:lstStyle/>
          <a:p>
            <a:pPr algn="l">
              <a:lnSpc>
                <a:spcPts val="5342"/>
              </a:lnSpc>
            </a:pPr>
            <a:r>
              <a:rPr lang="en-US" sz="2967">
                <a:solidFill>
                  <a:srgbClr val="252930"/>
                </a:solidFill>
                <a:latin typeface="Maven Pro"/>
                <a:ea typeface="Maven Pro"/>
                <a:cs typeface="Maven Pro"/>
                <a:sym typeface="Maven Pro"/>
              </a:rPr>
              <a:t>Font recognition is the process of identifying and classifying different fonts in images or scanned documents. With thousands of fonts available, traditional methods struggle to recognize them accurately, especially when fonts are similar or distorted. Deep learning, especially </a:t>
            </a:r>
            <a:r>
              <a:rPr lang="en-US" sz="2967" b="true">
                <a:solidFill>
                  <a:srgbClr val="252930"/>
                </a:solidFill>
                <a:latin typeface="Maven Pro Bold"/>
                <a:ea typeface="Maven Pro Bold"/>
                <a:cs typeface="Maven Pro Bold"/>
                <a:sym typeface="Maven Pro Bold"/>
              </a:rPr>
              <a:t>Convolutional Neural Networks (CNNs)</a:t>
            </a:r>
            <a:r>
              <a:rPr lang="en-US" sz="2967">
                <a:solidFill>
                  <a:srgbClr val="252930"/>
                </a:solidFill>
                <a:latin typeface="Maven Pro"/>
                <a:ea typeface="Maven Pro"/>
                <a:cs typeface="Maven Pro"/>
                <a:sym typeface="Maven Pro"/>
              </a:rPr>
              <a:t>, has proven to be a powerful approach because it can automatically learn features from images instead of relying on fixed rules.</a:t>
            </a:r>
          </a:p>
          <a:p>
            <a:pPr algn="l">
              <a:lnSpc>
                <a:spcPts val="5342"/>
              </a:lnSpc>
            </a:pPr>
          </a:p>
          <a:p>
            <a:pPr algn="l">
              <a:lnSpc>
                <a:spcPts val="5342"/>
              </a:lnSpc>
            </a:pPr>
          </a:p>
          <a:p>
            <a:pPr algn="l">
              <a:lnSpc>
                <a:spcPts val="5342"/>
              </a:lnSpc>
            </a:pPr>
          </a:p>
        </p:txBody>
      </p:sp>
      <p:sp>
        <p:nvSpPr>
          <p:cNvPr name="Freeform 3" id="3"/>
          <p:cNvSpPr/>
          <p:nvPr/>
        </p:nvSpPr>
        <p:spPr>
          <a:xfrm flipH="false" flipV="false" rot="0">
            <a:off x="12668322" y="2835439"/>
            <a:ext cx="5240104" cy="5240104"/>
          </a:xfrm>
          <a:custGeom>
            <a:avLst/>
            <a:gdLst/>
            <a:ahLst/>
            <a:cxnLst/>
            <a:rect r="r" b="b" t="t" l="l"/>
            <a:pathLst>
              <a:path h="5240104" w="5240104">
                <a:moveTo>
                  <a:pt x="0" y="0"/>
                </a:moveTo>
                <a:lnTo>
                  <a:pt x="5240105" y="0"/>
                </a:lnTo>
                <a:lnTo>
                  <a:pt x="5240105" y="5240104"/>
                </a:lnTo>
                <a:lnTo>
                  <a:pt x="0" y="5240104"/>
                </a:lnTo>
                <a:lnTo>
                  <a:pt x="0" y="0"/>
                </a:lnTo>
                <a:close/>
              </a:path>
            </a:pathLst>
          </a:custGeom>
          <a:blipFill>
            <a:blip r:embed="rId2"/>
            <a:stretch>
              <a:fillRect l="0" t="0" r="0" b="0"/>
            </a:stretch>
          </a:blipFill>
        </p:spPr>
      </p:sp>
      <p:sp>
        <p:nvSpPr>
          <p:cNvPr name="TextBox 4" id="4"/>
          <p:cNvSpPr txBox="true"/>
          <p:nvPr/>
        </p:nvSpPr>
        <p:spPr>
          <a:xfrm rot="0">
            <a:off x="2999625" y="804672"/>
            <a:ext cx="12288749" cy="667131"/>
          </a:xfrm>
          <a:prstGeom prst="rect">
            <a:avLst/>
          </a:prstGeom>
        </p:spPr>
        <p:txBody>
          <a:bodyPr anchor="t" rtlCol="false" tIns="0" lIns="0" bIns="0" rIns="0">
            <a:spAutoFit/>
          </a:bodyPr>
          <a:lstStyle/>
          <a:p>
            <a:pPr algn="ctr">
              <a:lnSpc>
                <a:spcPts val="4656"/>
              </a:lnSpc>
            </a:pPr>
            <a:r>
              <a:rPr lang="en-US" b="true" sz="5820">
                <a:solidFill>
                  <a:srgbClr val="252930"/>
                </a:solidFill>
                <a:latin typeface="Maven Pro Bold"/>
                <a:ea typeface="Maven Pro Bold"/>
                <a:cs typeface="Maven Pro Bold"/>
                <a:sym typeface="Maven Pro Bold"/>
              </a:rPr>
              <a:t>INTRODUCTION</a:t>
            </a:r>
          </a:p>
        </p:txBody>
      </p:sp>
      <p:sp>
        <p:nvSpPr>
          <p:cNvPr name="TextBox 5" id="5"/>
          <p:cNvSpPr txBox="true"/>
          <p:nvPr/>
        </p:nvSpPr>
        <p:spPr>
          <a:xfrm rot="0">
            <a:off x="12668322" y="8037443"/>
            <a:ext cx="1637506" cy="356234"/>
          </a:xfrm>
          <a:prstGeom prst="rect">
            <a:avLst/>
          </a:prstGeom>
        </p:spPr>
        <p:txBody>
          <a:bodyPr anchor="t" rtlCol="false" tIns="0" lIns="0" bIns="0" rIns="0">
            <a:spAutoFit/>
          </a:bodyPr>
          <a:lstStyle/>
          <a:p>
            <a:pPr algn="ctr">
              <a:lnSpc>
                <a:spcPts val="2940"/>
              </a:lnSpc>
            </a:pPr>
            <a:r>
              <a:rPr lang="en-US" sz="2100">
                <a:solidFill>
                  <a:srgbClr val="252930"/>
                </a:solidFill>
                <a:latin typeface="Canva Sans"/>
                <a:ea typeface="Canva Sans"/>
                <a:cs typeface="Canva Sans"/>
                <a:sym typeface="Canva Sans"/>
              </a:rPr>
              <a:t>src:- co-pilot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397054" y="1805570"/>
            <a:ext cx="13493892" cy="8384527"/>
          </a:xfrm>
          <a:prstGeom prst="rect">
            <a:avLst/>
          </a:prstGeom>
        </p:spPr>
        <p:txBody>
          <a:bodyPr anchor="t" rtlCol="false" tIns="0" lIns="0" bIns="0" rIns="0">
            <a:spAutoFit/>
          </a:bodyPr>
          <a:lstStyle/>
          <a:p>
            <a:pPr algn="just">
              <a:lnSpc>
                <a:spcPts val="4112"/>
              </a:lnSpc>
            </a:pPr>
            <a:r>
              <a:rPr lang="en-US" sz="2980">
                <a:solidFill>
                  <a:srgbClr val="252930"/>
                </a:solidFill>
                <a:latin typeface="Maven Pro"/>
                <a:ea typeface="Maven Pro"/>
                <a:cs typeface="Maven Pro"/>
                <a:sym typeface="Maven Pro"/>
              </a:rPr>
              <a:t>Traditional font-recognition methods rely on handcrafted features and rule-based approaches, which often struggle with complex fonts, noisy images, and varying text styles.</a:t>
            </a:r>
          </a:p>
          <a:p>
            <a:pPr algn="just">
              <a:lnSpc>
                <a:spcPts val="1490"/>
              </a:lnSpc>
            </a:pPr>
          </a:p>
          <a:p>
            <a:pPr algn="just">
              <a:lnSpc>
                <a:spcPts val="3576"/>
              </a:lnSpc>
            </a:pPr>
            <a:r>
              <a:rPr lang="en-US" sz="2980">
                <a:solidFill>
                  <a:srgbClr val="252930"/>
                </a:solidFill>
                <a:latin typeface="Maven Pro"/>
                <a:ea typeface="Maven Pro"/>
                <a:cs typeface="Maven Pro"/>
                <a:sym typeface="Maven Pro"/>
              </a:rPr>
              <a:t>The key challenges in font recognition include:</a:t>
            </a:r>
          </a:p>
          <a:p>
            <a:pPr algn="just">
              <a:lnSpc>
                <a:spcPts val="3576"/>
              </a:lnSpc>
            </a:pPr>
          </a:p>
          <a:p>
            <a:pPr algn="just" marL="643383" indent="-321692" lvl="1">
              <a:lnSpc>
                <a:spcPts val="4589"/>
              </a:lnSpc>
              <a:buAutoNum type="arabicPeriod" startAt="1"/>
            </a:pPr>
            <a:r>
              <a:rPr lang="en-US" b="true" sz="2980">
                <a:solidFill>
                  <a:srgbClr val="252930"/>
                </a:solidFill>
                <a:latin typeface="Maven Pro Bold"/>
                <a:ea typeface="Maven Pro Bold"/>
                <a:cs typeface="Maven Pro Bold"/>
                <a:sym typeface="Maven Pro Bold"/>
              </a:rPr>
              <a:t>Large Font Variability</a:t>
            </a:r>
            <a:r>
              <a:rPr lang="en-US" sz="2980">
                <a:solidFill>
                  <a:srgbClr val="252930"/>
                </a:solidFill>
                <a:latin typeface="Maven Pro"/>
                <a:ea typeface="Maven Pro"/>
                <a:cs typeface="Maven Pro"/>
                <a:sym typeface="Maven Pro"/>
              </a:rPr>
              <a:t>: Fonts come in thousands of styles, including serif, sans-serif, cursive, and decorative fonts, making classification challenging.</a:t>
            </a:r>
          </a:p>
          <a:p>
            <a:pPr algn="just" marL="643383" indent="-321692" lvl="1">
              <a:lnSpc>
                <a:spcPts val="4589"/>
              </a:lnSpc>
              <a:buAutoNum type="arabicPeriod" startAt="1"/>
            </a:pPr>
            <a:r>
              <a:rPr lang="en-US" b="true" sz="2980">
                <a:solidFill>
                  <a:srgbClr val="252930"/>
                </a:solidFill>
                <a:latin typeface="Maven Pro Bold"/>
                <a:ea typeface="Maven Pro Bold"/>
                <a:cs typeface="Maven Pro Bold"/>
                <a:sym typeface="Maven Pro Bold"/>
              </a:rPr>
              <a:t>Text Distortions and Noise</a:t>
            </a:r>
            <a:r>
              <a:rPr lang="en-US" sz="2980">
                <a:solidFill>
                  <a:srgbClr val="252930"/>
                </a:solidFill>
                <a:latin typeface="Maven Pro"/>
                <a:ea typeface="Maven Pro"/>
                <a:cs typeface="Maven Pro"/>
                <a:sym typeface="Maven Pro"/>
              </a:rPr>
              <a:t>: Scanned documents, handwritten text, and artistic fonts introduce distortions that affect recognition accuracy.</a:t>
            </a:r>
          </a:p>
          <a:p>
            <a:pPr algn="just" marL="643383" indent="-321692" lvl="1">
              <a:lnSpc>
                <a:spcPts val="4589"/>
              </a:lnSpc>
              <a:buAutoNum type="arabicPeriod" startAt="1"/>
            </a:pPr>
            <a:r>
              <a:rPr lang="en-US" b="true" sz="2980">
                <a:solidFill>
                  <a:srgbClr val="252930"/>
                </a:solidFill>
                <a:latin typeface="Maven Pro Bold"/>
                <a:ea typeface="Maven Pro Bold"/>
                <a:cs typeface="Maven Pro Bold"/>
                <a:sym typeface="Maven Pro Bold"/>
              </a:rPr>
              <a:t>Font Similarity</a:t>
            </a:r>
            <a:r>
              <a:rPr lang="en-US" sz="2980">
                <a:solidFill>
                  <a:srgbClr val="252930"/>
                </a:solidFill>
                <a:latin typeface="Maven Pro"/>
                <a:ea typeface="Maven Pro"/>
                <a:cs typeface="Maven Pro"/>
                <a:sym typeface="Maven Pro"/>
              </a:rPr>
              <a:t>: Many fonts have minor variations, requiring deep feature extraction to differentiate them accurately.</a:t>
            </a:r>
          </a:p>
          <a:p>
            <a:pPr algn="just" marL="643383" indent="-321692" lvl="1">
              <a:lnSpc>
                <a:spcPts val="4589"/>
              </a:lnSpc>
              <a:buAutoNum type="arabicPeriod" startAt="1"/>
            </a:pPr>
            <a:r>
              <a:rPr lang="en-US" b="true" sz="2980">
                <a:solidFill>
                  <a:srgbClr val="252930"/>
                </a:solidFill>
                <a:latin typeface="Maven Pro Bold"/>
                <a:ea typeface="Maven Pro Bold"/>
                <a:cs typeface="Maven Pro Bold"/>
                <a:sym typeface="Maven Pro Bold"/>
              </a:rPr>
              <a:t>Scalability</a:t>
            </a:r>
            <a:r>
              <a:rPr lang="en-US" sz="2980">
                <a:solidFill>
                  <a:srgbClr val="252930"/>
                </a:solidFill>
                <a:latin typeface="Maven Pro"/>
                <a:ea typeface="Maven Pro"/>
                <a:cs typeface="Maven Pro"/>
                <a:sym typeface="Maven Pro"/>
              </a:rPr>
              <a:t>: As new fonts are continuously developed, a robust recognition model must generalize well to unseen font styles.</a:t>
            </a:r>
          </a:p>
          <a:p>
            <a:pPr algn="just">
              <a:lnSpc>
                <a:spcPts val="4499"/>
              </a:lnSpc>
            </a:pPr>
          </a:p>
        </p:txBody>
      </p:sp>
      <p:sp>
        <p:nvSpPr>
          <p:cNvPr name="TextBox 3" id="3"/>
          <p:cNvSpPr txBox="true"/>
          <p:nvPr/>
        </p:nvSpPr>
        <p:spPr>
          <a:xfrm rot="0">
            <a:off x="2702403" y="591587"/>
            <a:ext cx="12467655" cy="667131"/>
          </a:xfrm>
          <a:prstGeom prst="rect">
            <a:avLst/>
          </a:prstGeom>
        </p:spPr>
        <p:txBody>
          <a:bodyPr anchor="t" rtlCol="false" tIns="0" lIns="0" bIns="0" rIns="0">
            <a:spAutoFit/>
          </a:bodyPr>
          <a:lstStyle/>
          <a:p>
            <a:pPr algn="ctr">
              <a:lnSpc>
                <a:spcPts val="4656"/>
              </a:lnSpc>
            </a:pPr>
            <a:r>
              <a:rPr lang="en-US" b="true" sz="5820">
                <a:solidFill>
                  <a:srgbClr val="252930"/>
                </a:solidFill>
                <a:latin typeface="Maven Pro Bold"/>
                <a:ea typeface="Maven Pro Bold"/>
                <a:cs typeface="Maven Pro Bold"/>
                <a:sym typeface="Maven Pro Bold"/>
              </a:rPr>
              <a:t>PROBLEM STATEMENT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9587739" y="2989406"/>
            <a:ext cx="7671561" cy="5338128"/>
          </a:xfrm>
          <a:custGeom>
            <a:avLst/>
            <a:gdLst/>
            <a:ahLst/>
            <a:cxnLst/>
            <a:rect r="r" b="b" t="t" l="l"/>
            <a:pathLst>
              <a:path h="5338128" w="7671561">
                <a:moveTo>
                  <a:pt x="0" y="0"/>
                </a:moveTo>
                <a:lnTo>
                  <a:pt x="7671561" y="0"/>
                </a:lnTo>
                <a:lnTo>
                  <a:pt x="7671561" y="5338128"/>
                </a:lnTo>
                <a:lnTo>
                  <a:pt x="0" y="5338128"/>
                </a:lnTo>
                <a:lnTo>
                  <a:pt x="0" y="0"/>
                </a:lnTo>
                <a:close/>
              </a:path>
            </a:pathLst>
          </a:custGeom>
          <a:blipFill>
            <a:blip r:embed="rId2"/>
            <a:stretch>
              <a:fillRect l="0" t="0" r="0" b="0"/>
            </a:stretch>
          </a:blipFill>
        </p:spPr>
      </p:sp>
      <p:sp>
        <p:nvSpPr>
          <p:cNvPr name="TextBox 3" id="3"/>
          <p:cNvSpPr txBox="true"/>
          <p:nvPr/>
        </p:nvSpPr>
        <p:spPr>
          <a:xfrm rot="0">
            <a:off x="843835" y="1884924"/>
            <a:ext cx="7777912" cy="6734302"/>
          </a:xfrm>
          <a:prstGeom prst="rect">
            <a:avLst/>
          </a:prstGeom>
        </p:spPr>
        <p:txBody>
          <a:bodyPr anchor="t" rtlCol="false" tIns="0" lIns="0" bIns="0" rIns="0">
            <a:spAutoFit/>
          </a:bodyPr>
          <a:lstStyle/>
          <a:p>
            <a:pPr algn="just">
              <a:lnSpc>
                <a:spcPts val="4141"/>
              </a:lnSpc>
            </a:pPr>
          </a:p>
          <a:p>
            <a:pPr algn="just">
              <a:lnSpc>
                <a:spcPts val="4141"/>
              </a:lnSpc>
            </a:pPr>
          </a:p>
          <a:p>
            <a:pPr algn="just" marL="638642" indent="-319321" lvl="1">
              <a:lnSpc>
                <a:spcPts val="4141"/>
              </a:lnSpc>
              <a:buFont typeface="Arial"/>
              <a:buChar char="•"/>
            </a:pPr>
            <a:r>
              <a:rPr lang="en-US" b="true" sz="2958">
                <a:solidFill>
                  <a:srgbClr val="252D37"/>
                </a:solidFill>
                <a:latin typeface="Maven Pro Bold"/>
                <a:ea typeface="Maven Pro Bold"/>
                <a:cs typeface="Maven Pro Bold"/>
                <a:sym typeface="Maven Pro Bold"/>
              </a:rPr>
              <a:t>Enhancing OCR Accuracy for Diverse Fonts –</a:t>
            </a:r>
            <a:r>
              <a:rPr lang="en-US" sz="2958">
                <a:solidFill>
                  <a:srgbClr val="252D37"/>
                </a:solidFill>
                <a:latin typeface="Maven Pro"/>
                <a:ea typeface="Maven Pro"/>
                <a:cs typeface="Maven Pro"/>
                <a:sym typeface="Maven Pro"/>
              </a:rPr>
              <a:t> Traditional OCR systems struggle with recognizing complex, decorative, or distorted fonts, leading to misclassification and poor text extraction. Deep learning-based font recognition improves OCR accuracy by learning intricate font patterns, enabling better character segmentation and recognition in diverse text styles.</a:t>
            </a:r>
          </a:p>
          <a:p>
            <a:pPr algn="just">
              <a:lnSpc>
                <a:spcPts val="4141"/>
              </a:lnSpc>
            </a:pPr>
          </a:p>
        </p:txBody>
      </p:sp>
      <p:sp>
        <p:nvSpPr>
          <p:cNvPr name="TextBox 4" id="4"/>
          <p:cNvSpPr txBox="true"/>
          <p:nvPr/>
        </p:nvSpPr>
        <p:spPr>
          <a:xfrm rot="0">
            <a:off x="4327693" y="804672"/>
            <a:ext cx="9095826" cy="667131"/>
          </a:xfrm>
          <a:prstGeom prst="rect">
            <a:avLst/>
          </a:prstGeom>
        </p:spPr>
        <p:txBody>
          <a:bodyPr anchor="t" rtlCol="false" tIns="0" lIns="0" bIns="0" rIns="0">
            <a:spAutoFit/>
          </a:bodyPr>
          <a:lstStyle/>
          <a:p>
            <a:pPr algn="ctr">
              <a:lnSpc>
                <a:spcPts val="4656"/>
              </a:lnSpc>
            </a:pPr>
            <a:r>
              <a:rPr lang="en-US" b="true" sz="5820">
                <a:solidFill>
                  <a:srgbClr val="252D37"/>
                </a:solidFill>
                <a:latin typeface="Maven Pro Bold"/>
                <a:ea typeface="Maven Pro Bold"/>
                <a:cs typeface="Maven Pro Bold"/>
                <a:sym typeface="Maven Pro Bold"/>
              </a:rPr>
              <a:t>MOTIVATION</a:t>
            </a:r>
          </a:p>
        </p:txBody>
      </p:sp>
      <p:sp>
        <p:nvSpPr>
          <p:cNvPr name="TextBox 5" id="5"/>
          <p:cNvSpPr txBox="true"/>
          <p:nvPr/>
        </p:nvSpPr>
        <p:spPr>
          <a:xfrm rot="0">
            <a:off x="9587625" y="8175134"/>
            <a:ext cx="2702868" cy="442097"/>
          </a:xfrm>
          <a:prstGeom prst="rect">
            <a:avLst/>
          </a:prstGeom>
        </p:spPr>
        <p:txBody>
          <a:bodyPr anchor="t" rtlCol="false" tIns="0" lIns="0" bIns="0" rIns="0">
            <a:spAutoFit/>
          </a:bodyPr>
          <a:lstStyle/>
          <a:p>
            <a:pPr algn="ctr">
              <a:lnSpc>
                <a:spcPts val="3859"/>
              </a:lnSpc>
              <a:spcBef>
                <a:spcPct val="0"/>
              </a:spcBef>
            </a:pPr>
            <a:r>
              <a:rPr lang="en-US" sz="1929">
                <a:solidFill>
                  <a:srgbClr val="252D37"/>
                </a:solidFill>
                <a:latin typeface="Maven Pro"/>
                <a:ea typeface="Maven Pro"/>
                <a:cs typeface="Maven Pro"/>
                <a:sym typeface="Maven Pro"/>
              </a:rPr>
              <a:t>Src:- blog.roboflow.com</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308779" y="1852960"/>
          <a:ext cx="17670442" cy="8292000"/>
        </p:xfrm>
        <a:graphic>
          <a:graphicData uri="http://schemas.openxmlformats.org/drawingml/2006/table">
            <a:tbl>
              <a:tblPr/>
              <a:tblGrid>
                <a:gridCol w="1340313"/>
                <a:gridCol w="4025880"/>
                <a:gridCol w="3101992"/>
                <a:gridCol w="3728969"/>
                <a:gridCol w="5473287"/>
              </a:tblGrid>
              <a:tr h="1167414">
                <a:tc>
                  <a:txBody>
                    <a:bodyPr anchor="t" rtlCol="false"/>
                    <a:lstStyle/>
                    <a:p>
                      <a:pPr algn="ctr">
                        <a:lnSpc>
                          <a:spcPts val="2799"/>
                        </a:lnSpc>
                        <a:defRPr/>
                      </a:pPr>
                      <a:endParaRPr lang="en-US" sz="1100"/>
                    </a:p>
                    <a:p>
                      <a:pPr algn="ctr">
                        <a:lnSpc>
                          <a:spcPts val="2799"/>
                        </a:lnSpc>
                      </a:pPr>
                      <a:r>
                        <a:rPr lang="en-US" sz="1999" b="true">
                          <a:solidFill>
                            <a:srgbClr val="000000"/>
                          </a:solidFill>
                          <a:latin typeface="Open Sans Bold"/>
                          <a:ea typeface="Open Sans Bold"/>
                          <a:cs typeface="Open Sans Bold"/>
                          <a:sym typeface="Open Sans Bold"/>
                        </a:rPr>
                        <a:t>  S.No</a:t>
                      </a:r>
                    </a:p>
                    <a:p>
                      <a:pPr algn="ctr">
                        <a:lnSpc>
                          <a:spcPts val="2799"/>
                        </a:lnSpc>
                      </a:pPr>
                      <a:r>
                        <a:rPr lang="en-US" sz="1999"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p>
                      <a:pPr algn="ctr">
                        <a:lnSpc>
                          <a:spcPts val="2799"/>
                        </a:lnSpc>
                      </a:pPr>
                      <a:r>
                        <a:rPr lang="en-US" sz="1999" b="true">
                          <a:solidFill>
                            <a:srgbClr val="000000"/>
                          </a:solidFill>
                          <a:latin typeface="Open Sans Bold"/>
                          <a:ea typeface="Open Sans Bold"/>
                          <a:cs typeface="Open Sans Bold"/>
                          <a:sym typeface="Open Sans Bold"/>
                        </a:rPr>
                        <a:t>  Title</a:t>
                      </a:r>
                    </a:p>
                    <a:p>
                      <a:pPr algn="ctr">
                        <a:lnSpc>
                          <a:spcPts val="2799"/>
                        </a:lnSpc>
                      </a:pPr>
                      <a:r>
                        <a:rPr lang="en-US" sz="1999"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p>
                      <a:pPr algn="ctr">
                        <a:lnSpc>
                          <a:spcPts val="2799"/>
                        </a:lnSpc>
                      </a:pPr>
                      <a:r>
                        <a:rPr lang="en-US" sz="1999" b="true">
                          <a:solidFill>
                            <a:srgbClr val="000000"/>
                          </a:solidFill>
                          <a:latin typeface="Open Sans Bold"/>
                          <a:ea typeface="Open Sans Bold"/>
                          <a:cs typeface="Open Sans Bold"/>
                          <a:sym typeface="Open Sans Bold"/>
                        </a:rPr>
                        <a:t>  Reference</a:t>
                      </a:r>
                    </a:p>
                    <a:p>
                      <a:pPr algn="ctr">
                        <a:lnSpc>
                          <a:spcPts val="2799"/>
                        </a:lnSpc>
                      </a:pPr>
                      <a:r>
                        <a:rPr lang="en-US" sz="1999"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p>
                      <a:pPr algn="ctr">
                        <a:lnSpc>
                          <a:spcPts val="2799"/>
                        </a:lnSpc>
                      </a:pPr>
                      <a:r>
                        <a:rPr lang="en-US" sz="1999" b="true">
                          <a:solidFill>
                            <a:srgbClr val="000000"/>
                          </a:solidFill>
                          <a:latin typeface="Open Sans Bold"/>
                          <a:ea typeface="Open Sans Bold"/>
                          <a:cs typeface="Open Sans Bold"/>
                          <a:sym typeface="Open Sans Bold"/>
                        </a:rPr>
                        <a:t>  Problem Addressed</a:t>
                      </a:r>
                    </a:p>
                    <a:p>
                      <a:pPr algn="ctr">
                        <a:lnSpc>
                          <a:spcPts val="2799"/>
                        </a:lnSpc>
                      </a:pPr>
                      <a:r>
                        <a:rPr lang="en-US" sz="1999"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p>
                      <a:pPr algn="ctr">
                        <a:lnSpc>
                          <a:spcPts val="2799"/>
                        </a:lnSpc>
                      </a:pPr>
                      <a:r>
                        <a:rPr lang="en-US" sz="1999" b="true">
                          <a:solidFill>
                            <a:srgbClr val="000000"/>
                          </a:solidFill>
                          <a:latin typeface="Open Sans Bold"/>
                          <a:ea typeface="Open Sans Bold"/>
                          <a:cs typeface="Open Sans Bold"/>
                          <a:sym typeface="Open Sans Bold"/>
                        </a:rPr>
                        <a:t>  Key Takeaways</a:t>
                      </a:r>
                    </a:p>
                    <a:p>
                      <a:pPr algn="ctr">
                        <a:lnSpc>
                          <a:spcPts val="2799"/>
                        </a:lnSpc>
                      </a:pPr>
                      <a:r>
                        <a:rPr lang="en-US" sz="1999"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468794">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1.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b="true">
                          <a:solidFill>
                            <a:srgbClr val="000000"/>
                          </a:solidFill>
                          <a:latin typeface="Open Sans Bold"/>
                          <a:ea typeface="Open Sans Bold"/>
                          <a:cs typeface="Open Sans Bold"/>
                          <a:sym typeface="Open Sans Bold"/>
                        </a:rPr>
                        <a:t>  Incremental Recognition of</a:t>
                      </a:r>
                    </a:p>
                    <a:p>
                      <a:pPr algn="ctr">
                        <a:lnSpc>
                          <a:spcPts val="2380"/>
                        </a:lnSpc>
                      </a:pPr>
                      <a:r>
                        <a:rPr lang="en-US" sz="1700" b="true">
                          <a:solidFill>
                            <a:srgbClr val="000000"/>
                          </a:solidFill>
                          <a:latin typeface="Open Sans Bold"/>
                          <a:ea typeface="Open Sans Bold"/>
                          <a:cs typeface="Open Sans Bold"/>
                          <a:sym typeface="Open Sans Bold"/>
                        </a:rPr>
                        <a:t>  Multi-Style Tibetan Character Based on Transfer Learning​</a:t>
                      </a:r>
                    </a:p>
                    <a:p>
                      <a:pPr algn="ctr">
                        <a:lnSpc>
                          <a:spcPts val="2380"/>
                        </a:lnSpc>
                      </a:pPr>
                      <a:r>
                        <a:rPr lang="en-US" sz="1700"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IEEE Access, vol. 12, pp. 44190-44206, 2024</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Tibetan script recognition is challenging due to stylistic variations.Traditional methods require full retraining for new styles, making them computationally</a:t>
                      </a:r>
                    </a:p>
                    <a:p>
                      <a:pPr algn="ctr">
                        <a:lnSpc>
                          <a:spcPts val="2380"/>
                        </a:lnSpc>
                      </a:pPr>
                      <a:r>
                        <a:rPr lang="en-US" sz="1700">
                          <a:solidFill>
                            <a:srgbClr val="000000"/>
                          </a:solidFill>
                          <a:latin typeface="Open Sans"/>
                          <a:ea typeface="Open Sans"/>
                          <a:cs typeface="Open Sans"/>
                          <a:sym typeface="Open Sans"/>
                        </a:rPr>
                        <a:t>  expensive.</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Pre-trained with ResNet-50 on Uchen Standard Tibetan and fine-tuned for</a:t>
                      </a:r>
                    </a:p>
                    <a:p>
                      <a:pPr algn="ctr">
                        <a:lnSpc>
                          <a:spcPts val="2380"/>
                        </a:lnSpc>
                      </a:pPr>
                      <a:r>
                        <a:rPr lang="en-US" sz="1700">
                          <a:solidFill>
                            <a:srgbClr val="000000"/>
                          </a:solidFill>
                          <a:latin typeface="Open Sans"/>
                          <a:ea typeface="Open Sans"/>
                          <a:cs typeface="Open Sans"/>
                          <a:sym typeface="Open Sans"/>
                        </a:rPr>
                        <a:t> Uchen Variants and Antiquarian</a:t>
                      </a:r>
                    </a:p>
                    <a:p>
                      <a:pPr algn="ctr">
                        <a:lnSpc>
                          <a:spcPts val="2380"/>
                        </a:lnSpc>
                      </a:pPr>
                      <a:r>
                        <a:rPr lang="en-US" sz="1700">
                          <a:solidFill>
                            <a:srgbClr val="000000"/>
                          </a:solidFill>
                          <a:latin typeface="Open Sans"/>
                          <a:ea typeface="Open Sans"/>
                          <a:cs typeface="Open Sans"/>
                          <a:sym typeface="Open Sans"/>
                        </a:rPr>
                        <a:t>  styles</a:t>
                      </a:r>
                      <a:r>
                        <a:rPr lang="en-US" sz="1700" b="true">
                          <a:solidFill>
                            <a:srgbClr val="000000"/>
                          </a:solidFill>
                          <a:latin typeface="Open Sans Bold"/>
                          <a:ea typeface="Open Sans Bold"/>
                          <a:cs typeface="Open Sans Bold"/>
                          <a:sym typeface="Open Sans Bold"/>
                        </a:rPr>
                        <a:t>.Improves accuracy from 90.14% to 98.40% with incremental training</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770379">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2.</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b="true">
                          <a:solidFill>
                            <a:srgbClr val="000000"/>
                          </a:solidFill>
                          <a:latin typeface="Open Sans Bold"/>
                          <a:ea typeface="Open Sans Bold"/>
                          <a:cs typeface="Open Sans Bold"/>
                          <a:sym typeface="Open Sans Bold"/>
                        </a:rPr>
                        <a:t>  Real-Time Classifier of</a:t>
                      </a:r>
                    </a:p>
                    <a:p>
                      <a:pPr algn="ctr">
                        <a:lnSpc>
                          <a:spcPts val="2380"/>
                        </a:lnSpc>
                      </a:pPr>
                      <a:r>
                        <a:rPr lang="en-US" sz="1700" b="true">
                          <a:solidFill>
                            <a:srgbClr val="000000"/>
                          </a:solidFill>
                          <a:latin typeface="Open Sans Bold"/>
                          <a:ea typeface="Open Sans Bold"/>
                          <a:cs typeface="Open Sans Bold"/>
                          <a:sym typeface="Open Sans Bold"/>
                        </a:rPr>
                        <a:t>  Multilingual Font Styles (Yue Wu)</a:t>
                      </a:r>
                    </a:p>
                    <a:p>
                      <a:pPr algn="ctr">
                        <a:lnSpc>
                          <a:spcPts val="2380"/>
                        </a:lnSpc>
                      </a:pPr>
                      <a:r>
                        <a:rPr lang="en-US" sz="1700"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Frontiers in Computing and</a:t>
                      </a:r>
                    </a:p>
                    <a:p>
                      <a:pPr algn="ctr">
                        <a:lnSpc>
                          <a:spcPts val="2380"/>
                        </a:lnSpc>
                      </a:pPr>
                      <a:r>
                        <a:rPr lang="en-US" sz="1700">
                          <a:solidFill>
                            <a:srgbClr val="000000"/>
                          </a:solidFill>
                          <a:latin typeface="Open Sans"/>
                          <a:ea typeface="Open Sans"/>
                          <a:cs typeface="Open Sans"/>
                          <a:sym typeface="Open Sans"/>
                        </a:rPr>
                        <a:t>  Intelligent Systems, 2023</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Recognizing multilingual fonts in real-time is complex due to</a:t>
                      </a:r>
                    </a:p>
                    <a:p>
                      <a:pPr algn="ctr">
                        <a:lnSpc>
                          <a:spcPts val="2380"/>
                        </a:lnSpc>
                      </a:pPr>
                      <a:r>
                        <a:rPr lang="en-US" sz="1700">
                          <a:solidFill>
                            <a:srgbClr val="000000"/>
                          </a:solidFill>
                          <a:latin typeface="Open Sans"/>
                          <a:ea typeface="Open Sans"/>
                          <a:cs typeface="Open Sans"/>
                          <a:sym typeface="Open Sans"/>
                        </a:rPr>
                        <a:t>  diverse character structures</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a:t>
                      </a:r>
                      <a:r>
                        <a:rPr lang="en-US" sz="1700" b="true">
                          <a:solidFill>
                            <a:srgbClr val="000000"/>
                          </a:solidFill>
                          <a:latin typeface="Open Sans Bold"/>
                          <a:ea typeface="Open Sans Bold"/>
                          <a:cs typeface="Open Sans Bold"/>
                          <a:sym typeface="Open Sans Bold"/>
                        </a:rPr>
                        <a:t>Uses ResNet, SwordNet, Logistic</a:t>
                      </a:r>
                    </a:p>
                    <a:p>
                      <a:pPr algn="ctr">
                        <a:lnSpc>
                          <a:spcPts val="2380"/>
                        </a:lnSpc>
                      </a:pPr>
                      <a:r>
                        <a:rPr lang="en-US" sz="1700" b="true">
                          <a:solidFill>
                            <a:srgbClr val="000000"/>
                          </a:solidFill>
                          <a:latin typeface="Open Sans Bold"/>
                          <a:ea typeface="Open Sans Bold"/>
                          <a:cs typeface="Open Sans Bold"/>
                          <a:sym typeface="Open Sans Bold"/>
                        </a:rPr>
                        <a:t>  Regression, and Random Forest algorithms</a:t>
                      </a:r>
                      <a:r>
                        <a:rPr lang="en-US" sz="1700">
                          <a:solidFill>
                            <a:srgbClr val="000000"/>
                          </a:solidFill>
                          <a:latin typeface="Open Sans"/>
                          <a:ea typeface="Open Sans"/>
                          <a:cs typeface="Open Sans"/>
                          <a:sym typeface="Open Sans"/>
                        </a:rPr>
                        <a:t>. </a:t>
                      </a:r>
                      <a:r>
                        <a:rPr lang="en-US" sz="1700" b="true">
                          <a:solidFill>
                            <a:srgbClr val="000000"/>
                          </a:solidFill>
                          <a:latin typeface="Open Sans Bold"/>
                          <a:ea typeface="Open Sans Bold"/>
                          <a:cs typeface="Open Sans Bold"/>
                          <a:sym typeface="Open Sans Bold"/>
                        </a:rPr>
                        <a:t>Achieved 90%</a:t>
                      </a:r>
                    </a:p>
                    <a:p>
                      <a:pPr algn="ctr">
                        <a:lnSpc>
                          <a:spcPts val="2380"/>
                        </a:lnSpc>
                      </a:pPr>
                      <a:r>
                        <a:rPr lang="en-US" sz="1700" b="true">
                          <a:solidFill>
                            <a:srgbClr val="000000"/>
                          </a:solidFill>
                          <a:latin typeface="Open Sans Bold"/>
                          <a:ea typeface="Open Sans Bold"/>
                          <a:cs typeface="Open Sans Bold"/>
                          <a:sym typeface="Open Sans Bold"/>
                        </a:rPr>
                        <a:t>  accuracy on a multilingual font</a:t>
                      </a:r>
                    </a:p>
                    <a:p>
                      <a:pPr algn="ctr">
                        <a:lnSpc>
                          <a:spcPts val="2380"/>
                        </a:lnSpc>
                      </a:pPr>
                      <a:r>
                        <a:rPr lang="en-US" sz="1700" b="true">
                          <a:solidFill>
                            <a:srgbClr val="000000"/>
                          </a:solidFill>
                          <a:latin typeface="Open Sans Bold"/>
                          <a:ea typeface="Open Sans Bold"/>
                          <a:cs typeface="Open Sans Bold"/>
                          <a:sym typeface="Open Sans Bold"/>
                        </a:rPr>
                        <a:t>  dataset.</a:t>
                      </a:r>
                      <a:r>
                        <a:rPr lang="en-US" sz="1700">
                          <a:solidFill>
                            <a:srgbClr val="000000"/>
                          </a:solidFill>
                          <a:latin typeface="Open Sans"/>
                          <a:ea typeface="Open Sans"/>
                          <a:cs typeface="Open Sans"/>
                          <a:sym typeface="Open Sans"/>
                        </a:rPr>
                        <a:t>Dynamically chooses between ML/DL models</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85413">
                <a:tc>
                  <a:txBody>
                    <a:bodyPr anchor="t" rtlCol="false"/>
                    <a:lstStyle/>
                    <a:p>
                      <a:pPr algn="ctr">
                        <a:lnSpc>
                          <a:spcPts val="2380"/>
                        </a:lnSpc>
                        <a:defRPr/>
                      </a:pPr>
                      <a:r>
                        <a:rPr lang="en-US" sz="1700">
                          <a:solidFill>
                            <a:srgbClr val="000000"/>
                          </a:solidFill>
                          <a:latin typeface="Open Sans"/>
                          <a:ea typeface="Open Sans"/>
                          <a:cs typeface="Open Sans"/>
                          <a:sym typeface="Open Sans"/>
                        </a:rPr>
                        <a:t>3.</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b="true">
                          <a:solidFill>
                            <a:srgbClr val="000000"/>
                          </a:solidFill>
                          <a:latin typeface="Open Sans Bold"/>
                          <a:ea typeface="Open Sans Bold"/>
                          <a:cs typeface="Open Sans Bold"/>
                          <a:sym typeface="Open Sans Bold"/>
                        </a:rPr>
                        <a:t>  Exploring Multi-Tasking Learning</a:t>
                      </a:r>
                    </a:p>
                    <a:p>
                      <a:pPr algn="ctr">
                        <a:lnSpc>
                          <a:spcPts val="2380"/>
                        </a:lnSpc>
                      </a:pPr>
                      <a:r>
                        <a:rPr lang="en-US" sz="1700" b="true">
                          <a:solidFill>
                            <a:srgbClr val="000000"/>
                          </a:solidFill>
                          <a:latin typeface="Open Sans Bold"/>
                          <a:ea typeface="Open Sans Bold"/>
                          <a:cs typeface="Open Sans Bold"/>
                          <a:sym typeface="Open Sans Bold"/>
                        </a:rPr>
                        <a:t>  in Document Attribute Classification</a:t>
                      </a:r>
                    </a:p>
                    <a:p>
                      <a:pPr algn="ctr">
                        <a:lnSpc>
                          <a:spcPts val="2380"/>
                        </a:lnSpc>
                      </a:pPr>
                      <a:r>
                        <a:rPr lang="en-US" sz="1700"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Tanmoy</a:t>
                      </a:r>
                    </a:p>
                    <a:p>
                      <a:pPr algn="ctr">
                        <a:lnSpc>
                          <a:spcPts val="2380"/>
                        </a:lnSpc>
                      </a:pPr>
                      <a:r>
                        <a:rPr lang="en-US" sz="1700">
                          <a:solidFill>
                            <a:srgbClr val="000000"/>
                          </a:solidFill>
                          <a:latin typeface="Open Sans"/>
                          <a:ea typeface="Open Sans"/>
                          <a:cs typeface="Open Sans"/>
                          <a:sym typeface="Open Sans"/>
                        </a:rPr>
                        <a:t>  Mondal, Abhijit Das, and Zuheng Ming, Pattern Recognition Letters, 2022</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Simultaneous classification of</a:t>
                      </a:r>
                    </a:p>
                    <a:p>
                      <a:pPr algn="ctr">
                        <a:lnSpc>
                          <a:spcPts val="2380"/>
                        </a:lnSpc>
                      </a:pPr>
                      <a:r>
                        <a:rPr lang="en-US" sz="1700">
                          <a:solidFill>
                            <a:srgbClr val="000000"/>
                          </a:solidFill>
                          <a:latin typeface="Open Sans"/>
                          <a:ea typeface="Open Sans"/>
                          <a:cs typeface="Open Sans"/>
                          <a:sym typeface="Open Sans"/>
                        </a:rPr>
                        <a:t>  font type, size, emphasis, and scanning resolution</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Multi-task learning framework</a:t>
                      </a:r>
                    </a:p>
                    <a:p>
                      <a:pPr algn="ctr">
                        <a:lnSpc>
                          <a:spcPts val="2380"/>
                        </a:lnSpc>
                      </a:pPr>
                      <a:r>
                        <a:rPr lang="en-US" sz="1700">
                          <a:solidFill>
                            <a:srgbClr val="000000"/>
                          </a:solidFill>
                          <a:latin typeface="Open Sans"/>
                          <a:ea typeface="Open Sans"/>
                          <a:cs typeface="Open Sans"/>
                          <a:sym typeface="Open Sans"/>
                        </a:rPr>
                        <a:t>  effectively classifies multiple document attributes</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904452" y="505333"/>
            <a:ext cx="10479095" cy="667131"/>
          </a:xfrm>
          <a:prstGeom prst="rect">
            <a:avLst/>
          </a:prstGeom>
        </p:spPr>
        <p:txBody>
          <a:bodyPr anchor="t" rtlCol="false" tIns="0" lIns="0" bIns="0" rIns="0">
            <a:spAutoFit/>
          </a:bodyPr>
          <a:lstStyle/>
          <a:p>
            <a:pPr algn="ctr">
              <a:lnSpc>
                <a:spcPts val="4656"/>
              </a:lnSpc>
            </a:pPr>
            <a:r>
              <a:rPr lang="en-US" b="true" sz="5820">
                <a:solidFill>
                  <a:srgbClr val="252D37"/>
                </a:solidFill>
                <a:latin typeface="Maven Pro Bold"/>
                <a:ea typeface="Maven Pro Bold"/>
                <a:cs typeface="Maven Pro Bold"/>
                <a:sym typeface="Maven Pro Bold"/>
              </a:rPr>
              <a:t>LITERATURE REVIEW</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316766" y="1833776"/>
          <a:ext cx="17654468" cy="8282150"/>
        </p:xfrm>
        <a:graphic>
          <a:graphicData uri="http://schemas.openxmlformats.org/drawingml/2006/table">
            <a:tbl>
              <a:tblPr/>
              <a:tblGrid>
                <a:gridCol w="1014818"/>
                <a:gridCol w="3838680"/>
                <a:gridCol w="3136449"/>
                <a:gridCol w="3928326"/>
                <a:gridCol w="5736195"/>
              </a:tblGrid>
              <a:tr h="1167420">
                <a:tc>
                  <a:txBody>
                    <a:bodyPr anchor="t" rtlCol="false"/>
                    <a:lstStyle/>
                    <a:p>
                      <a:pPr algn="ctr">
                        <a:lnSpc>
                          <a:spcPts val="2799"/>
                        </a:lnSpc>
                        <a:defRPr/>
                      </a:pPr>
                      <a:endParaRPr lang="en-US" sz="1100"/>
                    </a:p>
                    <a:p>
                      <a:pPr algn="ctr">
                        <a:lnSpc>
                          <a:spcPts val="2799"/>
                        </a:lnSpc>
                      </a:pPr>
                      <a:r>
                        <a:rPr lang="en-US" sz="1999" b="true">
                          <a:solidFill>
                            <a:srgbClr val="000000"/>
                          </a:solidFill>
                          <a:latin typeface="Open Sans Bold"/>
                          <a:ea typeface="Open Sans Bold"/>
                          <a:cs typeface="Open Sans Bold"/>
                          <a:sym typeface="Open Sans Bold"/>
                        </a:rPr>
                        <a:t>  S.No</a:t>
                      </a:r>
                    </a:p>
                    <a:p>
                      <a:pPr algn="ctr">
                        <a:lnSpc>
                          <a:spcPts val="2799"/>
                        </a:lnSpc>
                      </a:pPr>
                      <a:r>
                        <a:rPr lang="en-US" sz="1999"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p>
                      <a:pPr algn="ctr">
                        <a:lnSpc>
                          <a:spcPts val="2799"/>
                        </a:lnSpc>
                      </a:pPr>
                      <a:r>
                        <a:rPr lang="en-US" sz="1999" b="true">
                          <a:solidFill>
                            <a:srgbClr val="000000"/>
                          </a:solidFill>
                          <a:latin typeface="Open Sans Bold"/>
                          <a:ea typeface="Open Sans Bold"/>
                          <a:cs typeface="Open Sans Bold"/>
                          <a:sym typeface="Open Sans Bold"/>
                        </a:rPr>
                        <a:t>  Title</a:t>
                      </a:r>
                    </a:p>
                    <a:p>
                      <a:pPr algn="ctr">
                        <a:lnSpc>
                          <a:spcPts val="2799"/>
                        </a:lnSpc>
                      </a:pPr>
                      <a:r>
                        <a:rPr lang="en-US" sz="1999"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p>
                      <a:pPr algn="ctr">
                        <a:lnSpc>
                          <a:spcPts val="2799"/>
                        </a:lnSpc>
                      </a:pPr>
                      <a:r>
                        <a:rPr lang="en-US" sz="1999" b="true">
                          <a:solidFill>
                            <a:srgbClr val="000000"/>
                          </a:solidFill>
                          <a:latin typeface="Open Sans Bold"/>
                          <a:ea typeface="Open Sans Bold"/>
                          <a:cs typeface="Open Sans Bold"/>
                          <a:sym typeface="Open Sans Bold"/>
                        </a:rPr>
                        <a:t>  Reference</a:t>
                      </a:r>
                    </a:p>
                    <a:p>
                      <a:pPr algn="ctr">
                        <a:lnSpc>
                          <a:spcPts val="2799"/>
                        </a:lnSpc>
                      </a:pPr>
                      <a:r>
                        <a:rPr lang="en-US" sz="1999"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p>
                      <a:pPr algn="ctr">
                        <a:lnSpc>
                          <a:spcPts val="2799"/>
                        </a:lnSpc>
                      </a:pPr>
                      <a:r>
                        <a:rPr lang="en-US" sz="1999" b="true">
                          <a:solidFill>
                            <a:srgbClr val="000000"/>
                          </a:solidFill>
                          <a:latin typeface="Open Sans Bold"/>
                          <a:ea typeface="Open Sans Bold"/>
                          <a:cs typeface="Open Sans Bold"/>
                          <a:sym typeface="Open Sans Bold"/>
                        </a:rPr>
                        <a:t>  Problem Addressed</a:t>
                      </a:r>
                    </a:p>
                    <a:p>
                      <a:pPr algn="ctr">
                        <a:lnSpc>
                          <a:spcPts val="2799"/>
                        </a:lnSpc>
                      </a:pPr>
                      <a:r>
                        <a:rPr lang="en-US" sz="1999"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endParaRPr lang="en-US" sz="1100"/>
                    </a:p>
                    <a:p>
                      <a:pPr algn="ctr">
                        <a:lnSpc>
                          <a:spcPts val="2799"/>
                        </a:lnSpc>
                      </a:pPr>
                      <a:r>
                        <a:rPr lang="en-US" sz="1999" b="true">
                          <a:solidFill>
                            <a:srgbClr val="000000"/>
                          </a:solidFill>
                          <a:latin typeface="Open Sans Bold"/>
                          <a:ea typeface="Open Sans Bold"/>
                          <a:cs typeface="Open Sans Bold"/>
                          <a:sym typeface="Open Sans Bold"/>
                        </a:rPr>
                        <a:t>  Key Takeaways</a:t>
                      </a:r>
                    </a:p>
                    <a:p>
                      <a:pPr algn="ctr">
                        <a:lnSpc>
                          <a:spcPts val="2799"/>
                        </a:lnSpc>
                      </a:pPr>
                      <a:r>
                        <a:rPr lang="en-US" sz="1999"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177115">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4.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b="true">
                          <a:solidFill>
                            <a:srgbClr val="000000"/>
                          </a:solidFill>
                          <a:latin typeface="Open Sans Bold"/>
                          <a:ea typeface="Open Sans Bold"/>
                          <a:cs typeface="Open Sans Bold"/>
                          <a:sym typeface="Open Sans Bold"/>
                        </a:rPr>
                        <a:t>  ​Using Neural Networks</a:t>
                      </a:r>
                    </a:p>
                    <a:p>
                      <a:pPr algn="ctr">
                        <a:lnSpc>
                          <a:spcPts val="2380"/>
                        </a:lnSpc>
                      </a:pPr>
                      <a:r>
                        <a:rPr lang="en-US" sz="1700" b="true">
                          <a:solidFill>
                            <a:srgbClr val="000000"/>
                          </a:solidFill>
                          <a:latin typeface="Open Sans Bold"/>
                          <a:ea typeface="Open Sans Bold"/>
                          <a:cs typeface="Open Sans Bold"/>
                          <a:sym typeface="Open Sans Bold"/>
                        </a:rPr>
                        <a:t>  Application for the Font Recognition Task Solution</a:t>
                      </a:r>
                    </a:p>
                    <a:p>
                      <a:pPr algn="ctr">
                        <a:lnSpc>
                          <a:spcPts val="2380"/>
                        </a:lnSpc>
                      </a:pPr>
                      <a:r>
                        <a:rPr lang="en-US" sz="1700"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ns"/>
                          <a:ea typeface="Open Sans"/>
                          <a:cs typeface="Open Sans"/>
                          <a:sym typeface="Open Sans"/>
                        </a:rPr>
                        <a:t>2020 55th International Scientific Conference on Information, Communication and Energy Systems and Technologies (ICEST)</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Classifying fonts efficiently based on slope, style, and weight</a:t>
                      </a:r>
                    </a:p>
                    <a:p>
                      <a:pPr algn="ctr">
                        <a:lnSpc>
                          <a:spcPts val="2380"/>
                        </a:lnSpc>
                      </a:pPr>
                      <a:r>
                        <a:rPr lang="en-US" sz="1700">
                          <a:solidFill>
                            <a:srgbClr val="000000"/>
                          </a:solidFill>
                          <a:latin typeface="Open Sans"/>
                          <a:ea typeface="Open Sans"/>
                          <a:cs typeface="Open Sans"/>
                          <a:sym typeface="Open Sans"/>
                        </a:rPr>
                        <a:t>  due to the lack of a standard</a:t>
                      </a:r>
                    </a:p>
                    <a:p>
                      <a:pPr algn="ctr">
                        <a:lnSpc>
                          <a:spcPts val="2380"/>
                        </a:lnSpc>
                      </a:pPr>
                      <a:r>
                        <a:rPr lang="en-US" sz="1700">
                          <a:solidFill>
                            <a:srgbClr val="000000"/>
                          </a:solidFill>
                          <a:latin typeface="Open Sans"/>
                          <a:ea typeface="Open Sans"/>
                          <a:cs typeface="Open Sans"/>
                          <a:sym typeface="Open Sans"/>
                        </a:rPr>
                        <a:t>  classification system.</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A neural network-based font</a:t>
                      </a:r>
                    </a:p>
                    <a:p>
                      <a:pPr algn="ctr">
                        <a:lnSpc>
                          <a:spcPts val="2380"/>
                        </a:lnSpc>
                      </a:pPr>
                      <a:r>
                        <a:rPr lang="en-US" sz="1700">
                          <a:solidFill>
                            <a:srgbClr val="000000"/>
                          </a:solidFill>
                          <a:latin typeface="Open Sans"/>
                          <a:ea typeface="Open Sans"/>
                          <a:cs typeface="Open Sans"/>
                          <a:sym typeface="Open Sans"/>
                        </a:rPr>
                        <a:t>  classification system was developed, achieving high accuracy in recognizing font attributes and assisting in digital document</a:t>
                      </a:r>
                    </a:p>
                    <a:p>
                      <a:pPr algn="ctr">
                        <a:lnSpc>
                          <a:spcPts val="2380"/>
                        </a:lnSpc>
                      </a:pPr>
                      <a:r>
                        <a:rPr lang="en-US" sz="1700">
                          <a:solidFill>
                            <a:srgbClr val="000000"/>
                          </a:solidFill>
                          <a:latin typeface="Open Sans"/>
                          <a:ea typeface="Open Sans"/>
                          <a:cs typeface="Open Sans"/>
                          <a:sym typeface="Open Sans"/>
                        </a:rPr>
                        <a:t>  structure identification.</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75528">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5.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b="true">
                          <a:solidFill>
                            <a:srgbClr val="000000"/>
                          </a:solidFill>
                          <a:latin typeface="Open Sans Bold"/>
                          <a:ea typeface="Open Sans Bold"/>
                          <a:cs typeface="Open Sans Bold"/>
                          <a:sym typeface="Open Sans Bold"/>
                        </a:rPr>
                        <a:t>  Convolutional Neural Networks for</a:t>
                      </a:r>
                    </a:p>
                    <a:p>
                      <a:pPr algn="ctr">
                        <a:lnSpc>
                          <a:spcPts val="2380"/>
                        </a:lnSpc>
                      </a:pPr>
                      <a:r>
                        <a:rPr lang="en-US" sz="1700" b="true">
                          <a:solidFill>
                            <a:srgbClr val="000000"/>
                          </a:solidFill>
                          <a:latin typeface="Open Sans Bold"/>
                          <a:ea typeface="Open Sans Bold"/>
                          <a:cs typeface="Open Sans Bold"/>
                          <a:sym typeface="Open Sans Bold"/>
                        </a:rPr>
                        <a:t>  Font Classification</a:t>
                      </a:r>
                    </a:p>
                    <a:p>
                      <a:pPr algn="ctr">
                        <a:lnSpc>
                          <a:spcPts val="2380"/>
                        </a:lnSpc>
                      </a:pPr>
                      <a:r>
                        <a:rPr lang="en-US" sz="1700"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Chris</a:t>
                      </a:r>
                    </a:p>
                    <a:p>
                      <a:pPr algn="ctr">
                        <a:lnSpc>
                          <a:spcPts val="2380"/>
                        </a:lnSpc>
                      </a:pPr>
                      <a:r>
                        <a:rPr lang="en-US" sz="1700">
                          <a:solidFill>
                            <a:srgbClr val="000000"/>
                          </a:solidFill>
                          <a:latin typeface="Open Sans"/>
                          <a:ea typeface="Open Sans"/>
                          <a:cs typeface="Open Sans"/>
                          <a:sym typeface="Open Sans"/>
                        </a:rPr>
                        <a:t>  Tensmeyer, Daniel Saunders, and Tony Martinez, ICDAR 2017</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Challenges in OCR due to font variations</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CNN-based method achieves high</a:t>
                      </a:r>
                    </a:p>
                    <a:p>
                      <a:pPr algn="ctr">
                        <a:lnSpc>
                          <a:spcPts val="2380"/>
                        </a:lnSpc>
                      </a:pPr>
                      <a:r>
                        <a:rPr lang="en-US" sz="1700">
                          <a:solidFill>
                            <a:srgbClr val="000000"/>
                          </a:solidFill>
                          <a:latin typeface="Open Sans"/>
                          <a:ea typeface="Open Sans"/>
                          <a:cs typeface="Open Sans"/>
                          <a:sym typeface="Open Sans"/>
                        </a:rPr>
                        <a:t>  accuracy in font classification</a:t>
                      </a:r>
                    </a:p>
                    <a:p>
                      <a:pPr algn="ctr">
                        <a:lnSpc>
                          <a:spcPts val="2380"/>
                        </a:lnSpc>
                      </a:pPr>
                      <a:r>
                        <a:rPr lang="en-US" sz="1700">
                          <a:solidFill>
                            <a:srgbClr val="000000"/>
                          </a:solidFill>
                          <a:latin typeface="Open Sans"/>
                          <a:ea typeface="Open Sans"/>
                          <a:cs typeface="Open Sans"/>
                          <a:sym typeface="Open Sans"/>
                        </a:rPr>
                        <a:t> </a:t>
                      </a:r>
                      <a:r>
                        <a:rPr lang="en-US" sz="1700" b="true">
                          <a:solidFill>
                            <a:srgbClr val="000000"/>
                          </a:solidFill>
                          <a:latin typeface="Open Sans Bold"/>
                          <a:ea typeface="Open Sans Bold"/>
                          <a:cs typeface="Open Sans Bold"/>
                          <a:sym typeface="Open Sans Bold"/>
                        </a:rPr>
                        <a:t> Achieved 98.8% accuracy on Arabic</a:t>
                      </a:r>
                    </a:p>
                    <a:p>
                      <a:pPr algn="ctr">
                        <a:lnSpc>
                          <a:spcPts val="2380"/>
                        </a:lnSpc>
                      </a:pPr>
                      <a:r>
                        <a:rPr lang="en-US" sz="1700" b="true">
                          <a:solidFill>
                            <a:srgbClr val="000000"/>
                          </a:solidFill>
                          <a:latin typeface="Open Sans Bold"/>
                          <a:ea typeface="Open Sans Bold"/>
                          <a:cs typeface="Open Sans Bold"/>
                          <a:sym typeface="Open Sans Bold"/>
                        </a:rPr>
                        <a:t>  fonts and 86.6% on Latin manuscripts</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62086">
                <a:tc>
                  <a:txBody>
                    <a:bodyPr anchor="t" rtlCol="false"/>
                    <a:lstStyle/>
                    <a:p>
                      <a:pPr algn="ctr">
                        <a:lnSpc>
                          <a:spcPts val="2380"/>
                        </a:lnSpc>
                        <a:defRPr/>
                      </a:pPr>
                      <a:r>
                        <a:rPr lang="en-US" sz="1700">
                          <a:solidFill>
                            <a:srgbClr val="000000"/>
                          </a:solidFill>
                          <a:latin typeface="Open Sans"/>
                          <a:ea typeface="Open Sans"/>
                          <a:cs typeface="Open Sans"/>
                          <a:sym typeface="Open Sans"/>
                        </a:rPr>
                        <a:t>6.</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b="true">
                          <a:solidFill>
                            <a:srgbClr val="000000"/>
                          </a:solidFill>
                          <a:latin typeface="Open Sans Bold"/>
                          <a:ea typeface="Open Sans Bold"/>
                          <a:cs typeface="Open Sans Bold"/>
                          <a:sym typeface="Open Sans Bold"/>
                        </a:rPr>
                        <a:t>  Character-Independent Font</a:t>
                      </a:r>
                    </a:p>
                    <a:p>
                      <a:pPr algn="ctr">
                        <a:lnSpc>
                          <a:spcPts val="2380"/>
                        </a:lnSpc>
                      </a:pPr>
                      <a:r>
                        <a:rPr lang="en-US" sz="1700" b="true">
                          <a:solidFill>
                            <a:srgbClr val="000000"/>
                          </a:solidFill>
                          <a:latin typeface="Open Sans Bold"/>
                          <a:ea typeface="Open Sans Bold"/>
                          <a:cs typeface="Open Sans Bold"/>
                          <a:sym typeface="Open Sans Bold"/>
                        </a:rPr>
                        <a:t>  Recognition on a Single Chinese Character (Xiaoqing Ding et al.)​</a:t>
                      </a:r>
                    </a:p>
                    <a:p>
                      <a:pPr algn="ctr">
                        <a:lnSpc>
                          <a:spcPts val="2380"/>
                        </a:lnSpc>
                      </a:pPr>
                      <a:r>
                        <a:rPr lang="en-US" sz="1700" b="true">
                          <a:solidFill>
                            <a:srgbClr val="000000"/>
                          </a:solidFill>
                          <a:latin typeface="Open Sans Bold"/>
                          <a:ea typeface="Open Sans Bold"/>
                          <a:cs typeface="Open Sans Bold"/>
                          <a:sym typeface="Open Sans Bold"/>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IEEE</a:t>
                      </a:r>
                    </a:p>
                    <a:p>
                      <a:pPr algn="ctr">
                        <a:lnSpc>
                          <a:spcPts val="2380"/>
                        </a:lnSpc>
                      </a:pPr>
                      <a:r>
                        <a:rPr lang="en-US" sz="1700">
                          <a:solidFill>
                            <a:srgbClr val="000000"/>
                          </a:solidFill>
                          <a:latin typeface="Open Sans"/>
                          <a:ea typeface="Open Sans"/>
                          <a:cs typeface="Open Sans"/>
                          <a:sym typeface="Open Sans"/>
                        </a:rPr>
                        <a:t>  Transactions on Pattern Analysis and Machine Intelligence, 2007</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Recognizing fonts from single</a:t>
                      </a:r>
                    </a:p>
                    <a:p>
                      <a:pPr algn="ctr">
                        <a:lnSpc>
                          <a:spcPts val="2380"/>
                        </a:lnSpc>
                      </a:pPr>
                      <a:r>
                        <a:rPr lang="en-US" sz="1700">
                          <a:solidFill>
                            <a:srgbClr val="000000"/>
                          </a:solidFill>
                          <a:latin typeface="Open Sans"/>
                          <a:ea typeface="Open Sans"/>
                          <a:cs typeface="Open Sans"/>
                          <a:sym typeface="Open Sans"/>
                        </a:rPr>
                        <a:t>  Chinese characters is difficult due to high intra-class variance.Existing methods require text blocks, making them less flexible..</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endParaRPr lang="en-US" sz="1100"/>
                    </a:p>
                    <a:p>
                      <a:pPr algn="ctr">
                        <a:lnSpc>
                          <a:spcPts val="2380"/>
                        </a:lnSpc>
                      </a:pPr>
                      <a:r>
                        <a:rPr lang="en-US" sz="1700">
                          <a:solidFill>
                            <a:srgbClr val="000000"/>
                          </a:solidFill>
                          <a:latin typeface="Open Sans"/>
                          <a:ea typeface="Open Sans"/>
                          <a:cs typeface="Open Sans"/>
                          <a:sym typeface="Open Sans"/>
                        </a:rPr>
                        <a:t> </a:t>
                      </a:r>
                      <a:r>
                        <a:rPr lang="en-US" sz="1700" b="true">
                          <a:solidFill>
                            <a:srgbClr val="000000"/>
                          </a:solidFill>
                          <a:latin typeface="Open Sans Bold"/>
                          <a:ea typeface="Open Sans Bold"/>
                          <a:cs typeface="Open Sans Bold"/>
                          <a:sym typeface="Open Sans Bold"/>
                        </a:rPr>
                        <a:t> Single character: 90.28%</a:t>
                      </a:r>
                    </a:p>
                    <a:p>
                      <a:pPr algn="ctr">
                        <a:lnSpc>
                          <a:spcPts val="2380"/>
                        </a:lnSpc>
                      </a:pPr>
                      <a:r>
                        <a:rPr lang="en-US" sz="1700" b="true">
                          <a:solidFill>
                            <a:srgbClr val="000000"/>
                          </a:solidFill>
                          <a:latin typeface="Open Sans Bold"/>
                          <a:ea typeface="Open Sans Bold"/>
                          <a:cs typeface="Open Sans Bold"/>
                          <a:sym typeface="Open Sans Bold"/>
                        </a:rPr>
                        <a:t>  (Database B), 91.29% (Database A).  99.01% accuracy with 5</a:t>
                      </a:r>
                    </a:p>
                    <a:p>
                      <a:pPr algn="ctr">
                        <a:lnSpc>
                          <a:spcPts val="2380"/>
                        </a:lnSpc>
                      </a:pPr>
                      <a:r>
                        <a:rPr lang="en-US" sz="1700">
                          <a:solidFill>
                            <a:srgbClr val="000000"/>
                          </a:solidFill>
                          <a:latin typeface="Open Sans"/>
                          <a:ea typeface="Open Sans"/>
                          <a:cs typeface="Open Sans"/>
                          <a:sym typeface="Open Sans"/>
                        </a:rPr>
                        <a:t>  characters. Compared</a:t>
                      </a:r>
                    </a:p>
                    <a:p>
                      <a:pPr algn="ctr">
                        <a:lnSpc>
                          <a:spcPts val="2380"/>
                        </a:lnSpc>
                      </a:pPr>
                      <a:r>
                        <a:rPr lang="en-US" sz="1700">
                          <a:solidFill>
                            <a:srgbClr val="000000"/>
                          </a:solidFill>
                          <a:latin typeface="Open Sans"/>
                          <a:ea typeface="Open Sans"/>
                          <a:cs typeface="Open Sans"/>
                          <a:sym typeface="Open Sans"/>
                        </a:rPr>
                        <a:t>  to Zhu &amp; Tan’s method (which uses text blocks), the proposed approach</a:t>
                      </a:r>
                    </a:p>
                    <a:p>
                      <a:pPr algn="ctr">
                        <a:lnSpc>
                          <a:spcPts val="2380"/>
                        </a:lnSpc>
                      </a:pPr>
                      <a:r>
                        <a:rPr lang="en-US" sz="1700">
                          <a:solidFill>
                            <a:srgbClr val="000000"/>
                          </a:solidFill>
                          <a:latin typeface="Open Sans"/>
                          <a:ea typeface="Open Sans"/>
                          <a:cs typeface="Open Sans"/>
                          <a:sym typeface="Open Sans"/>
                        </a:rPr>
                        <a:t>  achieves similar or better accuracy with fewer characters.</a:t>
                      </a:r>
                    </a:p>
                    <a:p>
                      <a:pPr algn="ctr">
                        <a:lnSpc>
                          <a:spcPts val="2380"/>
                        </a:lnSpc>
                      </a:pPr>
                      <a:r>
                        <a:rPr lang="en-US" sz="1700">
                          <a:solidFill>
                            <a:srgbClr val="000000"/>
                          </a:solidFill>
                          <a:latin typeface="Open Sans"/>
                          <a:ea typeface="Open Sans"/>
                          <a:cs typeface="Open Sans"/>
                          <a:sym typeface="Open Sans"/>
                        </a:rPr>
                        <a:t>  </a:t>
                      </a:r>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904452" y="579085"/>
            <a:ext cx="10479095" cy="667131"/>
          </a:xfrm>
          <a:prstGeom prst="rect">
            <a:avLst/>
          </a:prstGeom>
        </p:spPr>
        <p:txBody>
          <a:bodyPr anchor="t" rtlCol="false" tIns="0" lIns="0" bIns="0" rIns="0">
            <a:spAutoFit/>
          </a:bodyPr>
          <a:lstStyle/>
          <a:p>
            <a:pPr algn="ctr">
              <a:lnSpc>
                <a:spcPts val="4656"/>
              </a:lnSpc>
            </a:pPr>
            <a:r>
              <a:rPr lang="en-US" b="true" sz="5820">
                <a:solidFill>
                  <a:srgbClr val="252D37"/>
                </a:solidFill>
                <a:latin typeface="Maven Pro Bold"/>
                <a:ea typeface="Maven Pro Bold"/>
                <a:cs typeface="Maven Pro Bold"/>
                <a:sym typeface="Maven Pro Bold"/>
              </a:rPr>
              <a:t>LITERATURE REVIEW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310478" y="1893004"/>
            <a:ext cx="12112865" cy="7365296"/>
            <a:chOff x="0" y="0"/>
            <a:chExt cx="3190220" cy="1939831"/>
          </a:xfrm>
        </p:grpSpPr>
        <p:sp>
          <p:nvSpPr>
            <p:cNvPr name="Freeform 3" id="3"/>
            <p:cNvSpPr/>
            <p:nvPr/>
          </p:nvSpPr>
          <p:spPr>
            <a:xfrm flipH="false" flipV="false" rot="0">
              <a:off x="0" y="0"/>
              <a:ext cx="3190220" cy="1939831"/>
            </a:xfrm>
            <a:custGeom>
              <a:avLst/>
              <a:gdLst/>
              <a:ahLst/>
              <a:cxnLst/>
              <a:rect r="r" b="b" t="t" l="l"/>
              <a:pathLst>
                <a:path h="1939831" w="3190220">
                  <a:moveTo>
                    <a:pt x="32597" y="0"/>
                  </a:moveTo>
                  <a:lnTo>
                    <a:pt x="3157623" y="0"/>
                  </a:lnTo>
                  <a:cubicBezTo>
                    <a:pt x="3166268" y="0"/>
                    <a:pt x="3174559" y="3434"/>
                    <a:pt x="3180672" y="9547"/>
                  </a:cubicBezTo>
                  <a:cubicBezTo>
                    <a:pt x="3186785" y="15660"/>
                    <a:pt x="3190220" y="23951"/>
                    <a:pt x="3190220" y="32597"/>
                  </a:cubicBezTo>
                  <a:lnTo>
                    <a:pt x="3190220" y="1907234"/>
                  </a:lnTo>
                  <a:cubicBezTo>
                    <a:pt x="3190220" y="1915880"/>
                    <a:pt x="3186785" y="1924171"/>
                    <a:pt x="3180672" y="1930284"/>
                  </a:cubicBezTo>
                  <a:cubicBezTo>
                    <a:pt x="3174559" y="1936397"/>
                    <a:pt x="3166268" y="1939831"/>
                    <a:pt x="3157623" y="1939831"/>
                  </a:cubicBezTo>
                  <a:lnTo>
                    <a:pt x="32597" y="1939831"/>
                  </a:lnTo>
                  <a:cubicBezTo>
                    <a:pt x="14594" y="1939831"/>
                    <a:pt x="0" y="1925237"/>
                    <a:pt x="0" y="1907234"/>
                  </a:cubicBezTo>
                  <a:lnTo>
                    <a:pt x="0" y="32597"/>
                  </a:lnTo>
                  <a:cubicBezTo>
                    <a:pt x="0" y="23951"/>
                    <a:pt x="3434" y="15660"/>
                    <a:pt x="9547" y="9547"/>
                  </a:cubicBezTo>
                  <a:cubicBezTo>
                    <a:pt x="15660" y="3434"/>
                    <a:pt x="23951" y="0"/>
                    <a:pt x="32597" y="0"/>
                  </a:cubicBezTo>
                  <a:close/>
                </a:path>
              </a:pathLst>
            </a:custGeom>
            <a:solidFill>
              <a:srgbClr val="C0B3A0">
                <a:alpha val="53725"/>
              </a:srgbClr>
            </a:solidFill>
          </p:spPr>
        </p:sp>
        <p:sp>
          <p:nvSpPr>
            <p:cNvPr name="TextBox 4" id="4"/>
            <p:cNvSpPr txBox="true"/>
            <p:nvPr/>
          </p:nvSpPr>
          <p:spPr>
            <a:xfrm>
              <a:off x="0" y="-38100"/>
              <a:ext cx="3190220" cy="197793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897100" y="3490125"/>
            <a:ext cx="4870248" cy="1212053"/>
          </a:xfrm>
          <a:custGeom>
            <a:avLst/>
            <a:gdLst/>
            <a:ahLst/>
            <a:cxnLst/>
            <a:rect r="r" b="b" t="t" l="l"/>
            <a:pathLst>
              <a:path h="1212053" w="4870248">
                <a:moveTo>
                  <a:pt x="0" y="0"/>
                </a:moveTo>
                <a:lnTo>
                  <a:pt x="4870248" y="0"/>
                </a:lnTo>
                <a:lnTo>
                  <a:pt x="4870248" y="1212053"/>
                </a:lnTo>
                <a:lnTo>
                  <a:pt x="0" y="1212053"/>
                </a:lnTo>
                <a:lnTo>
                  <a:pt x="0" y="0"/>
                </a:lnTo>
                <a:close/>
              </a:path>
            </a:pathLst>
          </a:custGeom>
          <a:blipFill>
            <a:blip r:embed="rId2"/>
            <a:stretch>
              <a:fillRect l="0" t="0" r="0" b="0"/>
            </a:stretch>
          </a:blipFill>
        </p:spPr>
      </p:sp>
      <p:sp>
        <p:nvSpPr>
          <p:cNvPr name="Freeform 6" id="6"/>
          <p:cNvSpPr/>
          <p:nvPr/>
        </p:nvSpPr>
        <p:spPr>
          <a:xfrm flipH="false" flipV="false" rot="0">
            <a:off x="12797746" y="6016258"/>
            <a:ext cx="5068956" cy="1114640"/>
          </a:xfrm>
          <a:custGeom>
            <a:avLst/>
            <a:gdLst/>
            <a:ahLst/>
            <a:cxnLst/>
            <a:rect r="r" b="b" t="t" l="l"/>
            <a:pathLst>
              <a:path h="1114640" w="5068956">
                <a:moveTo>
                  <a:pt x="0" y="0"/>
                </a:moveTo>
                <a:lnTo>
                  <a:pt x="5068956" y="0"/>
                </a:lnTo>
                <a:lnTo>
                  <a:pt x="5068956" y="1114639"/>
                </a:lnTo>
                <a:lnTo>
                  <a:pt x="0" y="1114639"/>
                </a:lnTo>
                <a:lnTo>
                  <a:pt x="0" y="0"/>
                </a:lnTo>
                <a:close/>
              </a:path>
            </a:pathLst>
          </a:custGeom>
          <a:blipFill>
            <a:blip r:embed="rId3"/>
            <a:stretch>
              <a:fillRect l="0" t="0" r="0" b="0"/>
            </a:stretch>
          </a:blipFill>
        </p:spPr>
      </p:sp>
      <p:sp>
        <p:nvSpPr>
          <p:cNvPr name="TextBox 7" id="7"/>
          <p:cNvSpPr txBox="true"/>
          <p:nvPr/>
        </p:nvSpPr>
        <p:spPr>
          <a:xfrm rot="0">
            <a:off x="3655564" y="219075"/>
            <a:ext cx="10441907" cy="1257681"/>
          </a:xfrm>
          <a:prstGeom prst="rect">
            <a:avLst/>
          </a:prstGeom>
        </p:spPr>
        <p:txBody>
          <a:bodyPr anchor="t" rtlCol="false" tIns="0" lIns="0" bIns="0" rIns="0">
            <a:spAutoFit/>
          </a:bodyPr>
          <a:lstStyle/>
          <a:p>
            <a:pPr algn="ctr">
              <a:lnSpc>
                <a:spcPts val="4656"/>
              </a:lnSpc>
            </a:pPr>
            <a:r>
              <a:rPr lang="en-US" b="true" sz="5820">
                <a:solidFill>
                  <a:srgbClr val="252930"/>
                </a:solidFill>
                <a:latin typeface="Maven Pro Bold"/>
                <a:ea typeface="Maven Pro Bold"/>
                <a:cs typeface="Maven Pro Bold"/>
                <a:sym typeface="Maven Pro Bold"/>
              </a:rPr>
              <a:t>DATA COLLECTION AND DISTRIBUTION</a:t>
            </a:r>
          </a:p>
        </p:txBody>
      </p:sp>
      <p:sp>
        <p:nvSpPr>
          <p:cNvPr name="TextBox 8" id="8"/>
          <p:cNvSpPr txBox="true"/>
          <p:nvPr/>
        </p:nvSpPr>
        <p:spPr>
          <a:xfrm rot="0">
            <a:off x="596010" y="2621163"/>
            <a:ext cx="11190379" cy="6441280"/>
          </a:xfrm>
          <a:prstGeom prst="rect">
            <a:avLst/>
          </a:prstGeom>
        </p:spPr>
        <p:txBody>
          <a:bodyPr anchor="t" rtlCol="false" tIns="0" lIns="0" bIns="0" rIns="0">
            <a:spAutoFit/>
          </a:bodyPr>
          <a:lstStyle/>
          <a:p>
            <a:pPr algn="just" marL="731949" indent="-365975" lvl="1">
              <a:lnSpc>
                <a:spcPts val="5458"/>
              </a:lnSpc>
              <a:buFont typeface="Arial"/>
              <a:buChar char="•"/>
            </a:pPr>
            <a:r>
              <a:rPr lang="en-US" sz="3390">
                <a:solidFill>
                  <a:srgbClr val="252930"/>
                </a:solidFill>
                <a:latin typeface="Maven Pro"/>
                <a:ea typeface="Maven Pro"/>
                <a:cs typeface="Maven Pro"/>
                <a:sym typeface="Maven Pro"/>
              </a:rPr>
              <a:t>Objective – Generate labeled text images for font style and size prediction.</a:t>
            </a:r>
          </a:p>
          <a:p>
            <a:pPr algn="just" marL="731949" indent="-365975" lvl="1">
              <a:lnSpc>
                <a:spcPts val="5458"/>
              </a:lnSpc>
              <a:buFont typeface="Arial"/>
              <a:buChar char="•"/>
            </a:pPr>
            <a:r>
              <a:rPr lang="en-US" sz="3390">
                <a:solidFill>
                  <a:srgbClr val="252930"/>
                </a:solidFill>
                <a:latin typeface="Maven Pro"/>
                <a:ea typeface="Maven Pro"/>
                <a:cs typeface="Maven Pro"/>
                <a:sym typeface="Maven Pro"/>
              </a:rPr>
              <a:t>Font – Use 5 styles (</a:t>
            </a:r>
            <a:r>
              <a:rPr lang="en-US" b="true" sz="3390">
                <a:solidFill>
                  <a:srgbClr val="252930"/>
                </a:solidFill>
                <a:latin typeface="Maven Pro Bold"/>
                <a:ea typeface="Maven Pro Bold"/>
                <a:cs typeface="Maven Pro Bold"/>
                <a:sym typeface="Maven Pro Bold"/>
              </a:rPr>
              <a:t>Arial, Times New Roman, Courier New, Verdana, Georgia</a:t>
            </a:r>
            <a:r>
              <a:rPr lang="en-US" sz="3390">
                <a:solidFill>
                  <a:srgbClr val="252930"/>
                </a:solidFill>
                <a:latin typeface="Maven Pro"/>
                <a:ea typeface="Maven Pro"/>
                <a:cs typeface="Maven Pro"/>
                <a:sym typeface="Maven Pro"/>
              </a:rPr>
              <a:t>).</a:t>
            </a:r>
          </a:p>
          <a:p>
            <a:pPr algn="just" marL="731949" indent="-365975" lvl="1">
              <a:lnSpc>
                <a:spcPts val="5458"/>
              </a:lnSpc>
              <a:buFont typeface="Arial"/>
              <a:buChar char="•"/>
            </a:pPr>
            <a:r>
              <a:rPr lang="en-US" sz="3390">
                <a:solidFill>
                  <a:srgbClr val="252930"/>
                </a:solidFill>
                <a:latin typeface="Maven Pro"/>
                <a:ea typeface="Maven Pro"/>
                <a:cs typeface="Maven Pro"/>
                <a:sym typeface="Maven Pro"/>
              </a:rPr>
              <a:t>Text – Select random samples.</a:t>
            </a:r>
          </a:p>
          <a:p>
            <a:pPr algn="just" marL="731949" indent="-365975" lvl="1">
              <a:lnSpc>
                <a:spcPts val="4746"/>
              </a:lnSpc>
              <a:buFont typeface="Arial"/>
              <a:buChar char="•"/>
            </a:pPr>
            <a:r>
              <a:rPr lang="en-US" sz="3390">
                <a:solidFill>
                  <a:srgbClr val="252930"/>
                </a:solidFill>
                <a:latin typeface="Maven Pro"/>
                <a:ea typeface="Maven Pro"/>
                <a:cs typeface="Maven Pro"/>
                <a:sym typeface="Maven Pro"/>
              </a:rPr>
              <a:t>Render-Vary Font Size </a:t>
            </a:r>
            <a:r>
              <a:rPr lang="en-US" b="true" sz="3390">
                <a:solidFill>
                  <a:srgbClr val="252930"/>
                </a:solidFill>
                <a:latin typeface="Maven Pro Bold"/>
                <a:ea typeface="Maven Pro Bold"/>
                <a:cs typeface="Maven Pro Bold"/>
                <a:sym typeface="Maven Pro Bold"/>
              </a:rPr>
              <a:t>(10–60px)</a:t>
            </a:r>
            <a:r>
              <a:rPr lang="en-US" sz="3390">
                <a:solidFill>
                  <a:srgbClr val="252930"/>
                </a:solidFill>
                <a:latin typeface="Maven Pro"/>
                <a:ea typeface="Maven Pro"/>
                <a:cs typeface="Maven Pro"/>
                <a:sym typeface="Maven Pro"/>
              </a:rPr>
              <a:t> for regression, fixed sizes </a:t>
            </a:r>
            <a:r>
              <a:rPr lang="en-US" b="true" sz="3390">
                <a:solidFill>
                  <a:srgbClr val="252930"/>
                </a:solidFill>
                <a:latin typeface="Maven Pro Bold"/>
                <a:ea typeface="Maven Pro Bold"/>
                <a:cs typeface="Maven Pro Bold"/>
                <a:sym typeface="Maven Pro Bold"/>
              </a:rPr>
              <a:t>(16,24,32px)</a:t>
            </a:r>
            <a:r>
              <a:rPr lang="en-US" sz="3390">
                <a:solidFill>
                  <a:srgbClr val="252930"/>
                </a:solidFill>
                <a:latin typeface="Maven Pro"/>
                <a:ea typeface="Maven Pro"/>
                <a:cs typeface="Maven Pro"/>
                <a:sym typeface="Maven Pro"/>
              </a:rPr>
              <a:t> for classification.</a:t>
            </a:r>
          </a:p>
          <a:p>
            <a:pPr algn="just" marL="731949" indent="-365975" lvl="1">
              <a:lnSpc>
                <a:spcPts val="4746"/>
              </a:lnSpc>
              <a:buFont typeface="Arial"/>
              <a:buChar char="•"/>
            </a:pPr>
            <a:r>
              <a:rPr lang="en-US" sz="3390">
                <a:solidFill>
                  <a:srgbClr val="252930"/>
                </a:solidFill>
                <a:latin typeface="Maven Pro"/>
                <a:ea typeface="Maven Pro"/>
                <a:cs typeface="Maven Pro"/>
                <a:sym typeface="Maven Pro"/>
              </a:rPr>
              <a:t>Done – 300 samples for style classification, 60 for regression, 300 for combined classification.</a:t>
            </a:r>
          </a:p>
          <a:p>
            <a:pPr algn="just">
              <a:lnSpc>
                <a:spcPts val="4746"/>
              </a:lnSpc>
            </a:pPr>
          </a:p>
        </p:txBody>
      </p:sp>
      <p:sp>
        <p:nvSpPr>
          <p:cNvPr name="TextBox 9" id="9"/>
          <p:cNvSpPr txBox="true"/>
          <p:nvPr/>
        </p:nvSpPr>
        <p:spPr>
          <a:xfrm rot="0">
            <a:off x="13628589" y="2023910"/>
            <a:ext cx="3407271" cy="580390"/>
          </a:xfrm>
          <a:prstGeom prst="rect">
            <a:avLst/>
          </a:prstGeom>
        </p:spPr>
        <p:txBody>
          <a:bodyPr anchor="t" rtlCol="false" tIns="0" lIns="0" bIns="0" rIns="0">
            <a:spAutoFit/>
          </a:bodyPr>
          <a:lstStyle/>
          <a:p>
            <a:pPr algn="ctr">
              <a:lnSpc>
                <a:spcPts val="4759"/>
              </a:lnSpc>
            </a:pPr>
            <a:r>
              <a:rPr lang="en-US" sz="3399" b="true">
                <a:solidFill>
                  <a:srgbClr val="252930"/>
                </a:solidFill>
                <a:latin typeface="Canva Sans Bold"/>
                <a:ea typeface="Canva Sans Bold"/>
                <a:cs typeface="Canva Sans Bold"/>
                <a:sym typeface="Canva Sans Bold"/>
              </a:rPr>
              <a:t>Sample Outputs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DAGgpplhJFw</dc:identifier>
  <dcterms:modified xsi:type="dcterms:W3CDTF">2011-08-01T06:04:30Z</dcterms:modified>
  <cp:revision>1</cp:revision>
  <dc:title>Ivory Black Simple Geometric Research Project Presentation</dc:title>
</cp:coreProperties>
</file>