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sldIdLst>
    <p:sldId id="299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</p:sldIdLst>
  <p:sldSz cx="12192000" cy="6858000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00"/>
    <a:srgbClr val="930B0B"/>
    <a:srgbClr val="C7410B"/>
    <a:srgbClr val="8D4427"/>
    <a:srgbClr val="E0A998"/>
    <a:srgbClr val="EFD989"/>
    <a:srgbClr val="F7B7BD"/>
    <a:srgbClr val="F1879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A9C08-5954-4404-8530-23F94005335E}" v="1" dt="2021-05-05T13:11:19.93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34" autoAdjust="0"/>
    <p:restoredTop sz="94291" autoAdjust="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21006_SY_PANCHAL BHUMI VIJAY" userId="S::bvp@somaiya.edu::646f903b-fbf7-4d21-be8f-7af26f40af61" providerId="AD" clId="Web-{823A9C08-5954-4404-8530-23F94005335E}"/>
    <pc:docChg chg="modSld">
      <pc:chgData name="2021006_SY_PANCHAL BHUMI VIJAY" userId="S::bvp@somaiya.edu::646f903b-fbf7-4d21-be8f-7af26f40af61" providerId="AD" clId="Web-{823A9C08-5954-4404-8530-23F94005335E}" dt="2021-05-05T13:11:19.932" v="0" actId="20577"/>
      <pc:docMkLst>
        <pc:docMk/>
      </pc:docMkLst>
      <pc:sldChg chg="modSp">
        <pc:chgData name="2021006_SY_PANCHAL BHUMI VIJAY" userId="S::bvp@somaiya.edu::646f903b-fbf7-4d21-be8f-7af26f40af61" providerId="AD" clId="Web-{823A9C08-5954-4404-8530-23F94005335E}" dt="2021-05-05T13:11:19.932" v="0" actId="20577"/>
        <pc:sldMkLst>
          <pc:docMk/>
          <pc:sldMk cId="3016807000" sldId="299"/>
        </pc:sldMkLst>
        <pc:spChg chg="mod">
          <ac:chgData name="2021006_SY_PANCHAL BHUMI VIJAY" userId="S::bvp@somaiya.edu::646f903b-fbf7-4d21-be8f-7af26f40af61" providerId="AD" clId="Web-{823A9C08-5954-4404-8530-23F94005335E}" dt="2021-05-05T13:11:19.932" v="0" actId="20577"/>
          <ac:spMkLst>
            <pc:docMk/>
            <pc:sldMk cId="3016807000" sldId="299"/>
            <ac:spMk id="4" creationId="{CC85886C-A66D-4E5D-B40E-E4FE21AD49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8CC42-64C3-4E7F-B171-EB91121B0A42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10E5-2D00-46F4-82EE-079F61D19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036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18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2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327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35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89993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090708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6FC-CE4B-4C9D-B104-F2AA1A5580BC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520-DCA7-425F-BB99-56129ADB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19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720CEF3-E9D1-4755-A08F-1B10BC328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2982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71977" y="132462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231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9764" y="214816"/>
            <a:ext cx="9870510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933338" y="132462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8527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6228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764" y="214816"/>
            <a:ext cx="9870510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826" y="1189973"/>
            <a:ext cx="10997852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12650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66" y="160600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605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4017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4017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436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900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29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29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31257" y="294320"/>
            <a:ext cx="9129486" cy="737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1" name="Date Placeholder 6"/>
          <p:cNvSpPr txBox="1">
            <a:spLocks/>
          </p:cNvSpPr>
          <p:nvPr userDrawn="1"/>
        </p:nvSpPr>
        <p:spPr>
          <a:xfrm>
            <a:off x="432520" y="6373653"/>
            <a:ext cx="1941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4A7E44F-68F0-4AA3-A5C8-607811B8945D}" type="datetime1">
              <a:rPr lang="en-US" sz="1400" b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5/7/2021</a:t>
            </a:fld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10986931" y="6347050"/>
            <a:ext cx="80191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A8E0CFD-BB30-4A9F-B723-AE1386555E15}" type="slidenum">
              <a:rPr lang="en-US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31906" y="524442"/>
            <a:ext cx="20026" cy="58738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1945042" y="135448"/>
            <a:ext cx="19165" cy="6100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572366" y="135448"/>
            <a:ext cx="1138225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 userDrawn="1"/>
        </p:nvCxnSpPr>
        <p:spPr>
          <a:xfrm>
            <a:off x="251932" y="6398315"/>
            <a:ext cx="320433" cy="292996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 userDrawn="1"/>
        </p:nvCxnSpPr>
        <p:spPr>
          <a:xfrm rot="5400000">
            <a:off x="11558285" y="6285387"/>
            <a:ext cx="454905" cy="356943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05" y="135448"/>
            <a:ext cx="566958" cy="6722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72783" y="135448"/>
            <a:ext cx="204457" cy="5305232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5526" y="6043824"/>
            <a:ext cx="868683" cy="647487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" y="6214968"/>
            <a:ext cx="2655568" cy="66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6714494" y="2503271"/>
            <a:ext cx="385984" cy="8376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6820534" y="2236938"/>
            <a:ext cx="173904" cy="83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981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5" r:id="rId2"/>
    <p:sldLayoutId id="2147483686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9" r:id="rId15"/>
    <p:sldLayoutId id="2147483700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0686" y="3748175"/>
            <a:ext cx="3474720" cy="1281024"/>
          </a:xfrm>
        </p:spPr>
        <p:txBody>
          <a:bodyPr anchor="ctr"/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C85886C-A66D-4E5D-B40E-E4FE21AD492B}"/>
              </a:ext>
            </a:extLst>
          </p:cNvPr>
          <p:cNvSpPr txBox="1">
            <a:spLocks/>
          </p:cNvSpPr>
          <p:nvPr/>
        </p:nvSpPr>
        <p:spPr>
          <a:xfrm>
            <a:off x="838199" y="189186"/>
            <a:ext cx="11096297" cy="890314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>
                <a:latin typeface="Times New Roman"/>
                <a:cs typeface="Times New Roman"/>
              </a:rPr>
              <a:t>K. J. Somaiya College of Engineering,Vidyavihar</a:t>
            </a:r>
          </a:p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 Department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809897" y="2351315"/>
            <a:ext cx="7027817" cy="3714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201783" y="1632857"/>
            <a:ext cx="10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Black" pitchFamily="34" charset="0"/>
                <a:cs typeface="Times New Roman" panose="02020603050405020304" pitchFamily="18" charset="0"/>
              </a:rPr>
              <a:t>COMPLAINT MANAGEMENT SYSTEM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58891" y="4480561"/>
            <a:ext cx="4480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 Black" pitchFamily="34" charset="0"/>
                <a:cs typeface="Arial" pitchFamily="34" charset="0"/>
              </a:rPr>
              <a:t>Presented </a:t>
            </a:r>
            <a:r>
              <a:rPr lang="en-GB" sz="1600" dirty="0" smtClean="0">
                <a:latin typeface="Arial Black" pitchFamily="34" charset="0"/>
                <a:cs typeface="Arial" pitchFamily="34" charset="0"/>
              </a:rPr>
              <a:t>by</a:t>
            </a:r>
          </a:p>
          <a:p>
            <a:endParaRPr lang="en-GB" sz="1600" dirty="0" smtClean="0">
              <a:latin typeface="Arial Black" pitchFamily="34" charset="0"/>
              <a:cs typeface="Arial" pitchFamily="34" charset="0"/>
            </a:endParaRPr>
          </a:p>
          <a:p>
            <a:r>
              <a:rPr lang="en-GB" sz="1600" dirty="0" smtClean="0">
                <a:latin typeface="Arial Black" pitchFamily="34" charset="0"/>
                <a:cs typeface="Arial" pitchFamily="34" charset="0"/>
              </a:rPr>
              <a:t>                    </a:t>
            </a:r>
            <a:r>
              <a:rPr lang="en-GB" sz="1600" dirty="0" err="1" smtClean="0">
                <a:latin typeface="Arial Black" pitchFamily="34" charset="0"/>
                <a:cs typeface="Arial" pitchFamily="34" charset="0"/>
              </a:rPr>
              <a:t>Jha</a:t>
            </a:r>
            <a:r>
              <a:rPr lang="en-GB" sz="1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 Black" pitchFamily="34" charset="0"/>
                <a:cs typeface="Arial" pitchFamily="34" charset="0"/>
              </a:rPr>
              <a:t>Nileshkumar</a:t>
            </a:r>
            <a:r>
              <a:rPr lang="en-GB" sz="1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 Black" pitchFamily="34" charset="0"/>
                <a:cs typeface="Arial" pitchFamily="34" charset="0"/>
              </a:rPr>
              <a:t>Santosh</a:t>
            </a:r>
            <a:r>
              <a:rPr lang="en-GB" sz="1600" dirty="0" smtClean="0">
                <a:latin typeface="Arial Black" pitchFamily="34" charset="0"/>
                <a:cs typeface="Arial" pitchFamily="34" charset="0"/>
              </a:rPr>
              <a:t> </a:t>
            </a:r>
            <a:endParaRPr lang="en-GB" sz="1600" dirty="0" smtClean="0">
              <a:latin typeface="Arial Black" pitchFamily="34" charset="0"/>
              <a:cs typeface="Arial" pitchFamily="34" charset="0"/>
            </a:endParaRPr>
          </a:p>
          <a:p>
            <a:r>
              <a:rPr lang="en-GB" sz="1600" dirty="0" smtClean="0">
                <a:latin typeface="Arial Black" pitchFamily="34" charset="0"/>
                <a:cs typeface="Arial" pitchFamily="34" charset="0"/>
              </a:rPr>
              <a:t>                          1711086  </a:t>
            </a:r>
            <a:r>
              <a:rPr lang="en-GB" sz="1600" dirty="0" smtClean="0">
                <a:latin typeface="Arial Black" pitchFamily="34" charset="0"/>
                <a:cs typeface="Arial" pitchFamily="34" charset="0"/>
              </a:rPr>
              <a:t>B4</a:t>
            </a:r>
            <a:endParaRPr lang="en-GB" sz="1600" dirty="0" smtClean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80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3149" y="504589"/>
            <a:ext cx="10972800" cy="693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Arial Black" pitchFamily="34" charset="0"/>
              </a:rPr>
              <a:t>Problem Definition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22ACA-BC66-4263-B221-2C42434A9532}"/>
              </a:ext>
            </a:extLst>
          </p:cNvPr>
          <p:cNvSpPr txBox="1"/>
          <p:nvPr/>
        </p:nvSpPr>
        <p:spPr>
          <a:xfrm>
            <a:off x="1137313" y="1515292"/>
            <a:ext cx="1025856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  </a:t>
            </a:r>
            <a:r>
              <a:rPr lang="en-US" sz="2400" dirty="0" smtClean="0"/>
              <a:t>In </a:t>
            </a:r>
            <a:r>
              <a:rPr lang="en-US" sz="2400" dirty="0" smtClean="0"/>
              <a:t>this simple system, </a:t>
            </a:r>
            <a:r>
              <a:rPr lang="en-US" sz="2400" dirty="0" smtClean="0"/>
              <a:t>we </a:t>
            </a:r>
            <a:r>
              <a:rPr lang="en-US" sz="2400" dirty="0" smtClean="0"/>
              <a:t>can add/enter complaints of certain things easily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While complaining</a:t>
            </a:r>
            <a:r>
              <a:rPr lang="en-US" sz="2400" dirty="0" smtClean="0"/>
              <a:t>,  the user has to enter </a:t>
            </a:r>
            <a:r>
              <a:rPr lang="en-US" sz="2400" dirty="0" smtClean="0"/>
              <a:t>the </a:t>
            </a:r>
            <a:r>
              <a:rPr lang="en-US" sz="2400" dirty="0" smtClean="0"/>
              <a:t>full name, select gender and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write complaint message about </a:t>
            </a:r>
            <a:r>
              <a:rPr lang="en-US" sz="2400" dirty="0" smtClean="0"/>
              <a:t>any </a:t>
            </a:r>
            <a:r>
              <a:rPr lang="en-US" sz="2400" dirty="0" smtClean="0"/>
              <a:t>topic </a:t>
            </a:r>
            <a:r>
              <a:rPr lang="en-US" sz="2400" dirty="0" smtClean="0"/>
              <a:t>the user wants to. All the entered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   complaints </a:t>
            </a:r>
            <a:r>
              <a:rPr lang="en-US" sz="2400" dirty="0" smtClean="0"/>
              <a:t>are stored in a </a:t>
            </a:r>
            <a:r>
              <a:rPr lang="en-US" sz="2400" dirty="0" smtClean="0"/>
              <a:t>database </a:t>
            </a:r>
            <a:r>
              <a:rPr lang="en-US" sz="2400" dirty="0" smtClean="0"/>
              <a:t>and the </a:t>
            </a:r>
            <a:r>
              <a:rPr lang="en-US" sz="2400" dirty="0" smtClean="0"/>
              <a:t>user </a:t>
            </a:r>
            <a:r>
              <a:rPr lang="en-US" sz="2400" dirty="0" smtClean="0"/>
              <a:t>can </a:t>
            </a:r>
            <a:r>
              <a:rPr lang="en-US" sz="2400" dirty="0" smtClean="0"/>
              <a:t>easily view </a:t>
            </a:r>
            <a:r>
              <a:rPr lang="en-US" sz="2400" dirty="0" smtClean="0"/>
              <a:t>a list of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complaints </a:t>
            </a:r>
            <a:r>
              <a:rPr lang="en-US" sz="2400" dirty="0" smtClean="0"/>
              <a:t>displaying the user’s name with </a:t>
            </a:r>
            <a:r>
              <a:rPr lang="en-US" sz="2400" dirty="0" smtClean="0"/>
              <a:t>their id number, gender</a:t>
            </a:r>
            <a:r>
              <a:rPr lang="en-US" sz="2400" dirty="0" smtClean="0"/>
              <a:t>, and </a:t>
            </a:r>
            <a:r>
              <a:rPr lang="en-US" sz="2400" dirty="0" smtClean="0"/>
              <a:t>  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comments</a:t>
            </a:r>
            <a:r>
              <a:rPr lang="en-US" sz="2400" dirty="0" smtClean="0"/>
              <a:t>.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2400" dirty="0" smtClean="0"/>
              <a:t>There </a:t>
            </a:r>
            <a:r>
              <a:rPr lang="en-US" sz="2400" dirty="0" smtClean="0"/>
              <a:t>is an external database connection in this </a:t>
            </a:r>
            <a:r>
              <a:rPr lang="en-US" sz="2400" dirty="0" smtClean="0"/>
              <a:t>system </a:t>
            </a:r>
            <a:r>
              <a:rPr lang="en-US" sz="2400" dirty="0" smtClean="0"/>
              <a:t>to save user’s data 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     permanently and retrieve </a:t>
            </a:r>
            <a:r>
              <a:rPr lang="en-US" sz="2400" dirty="0" smtClean="0"/>
              <a:t>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64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3149" y="504589"/>
            <a:ext cx="10972800" cy="693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Arial Black" pitchFamily="34" charset="0"/>
              </a:rPr>
              <a:t>Scope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22ACA-BC66-4263-B221-2C42434A9532}"/>
              </a:ext>
            </a:extLst>
          </p:cNvPr>
          <p:cNvSpPr txBox="1"/>
          <p:nvPr/>
        </p:nvSpPr>
        <p:spPr>
          <a:xfrm>
            <a:off x="1035170" y="1433014"/>
            <a:ext cx="107053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/>
              <a:t>    The </a:t>
            </a:r>
            <a:r>
              <a:rPr lang="en-US" sz="2400" dirty="0" smtClean="0"/>
              <a:t>purpose of the whole project is to create a system for apply to </a:t>
            </a:r>
            <a:r>
              <a:rPr lang="en-US" sz="2400" dirty="0" smtClean="0"/>
              <a:t>all permanent   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 and temporary </a:t>
            </a:r>
            <a:r>
              <a:rPr lang="en-US" sz="2400" dirty="0" smtClean="0"/>
              <a:t>employees of the Office as well as contractors, </a:t>
            </a:r>
            <a:r>
              <a:rPr lang="en-US" sz="2400" dirty="0" smtClean="0"/>
              <a:t>employment </a:t>
            </a:r>
          </a:p>
          <a:p>
            <a:r>
              <a:rPr lang="en-US" sz="2400" dirty="0" smtClean="0"/>
              <a:t>        agency </a:t>
            </a:r>
            <a:r>
              <a:rPr lang="en-US" sz="2400" dirty="0" smtClean="0"/>
              <a:t>staff, sub-contractors, complainants, work experience students and </a:t>
            </a:r>
            <a:endParaRPr lang="en-US" sz="2400" dirty="0" smtClean="0"/>
          </a:p>
          <a:p>
            <a:r>
              <a:rPr lang="en-US" sz="2400" dirty="0" smtClean="0"/>
              <a:t>        volunteers </a:t>
            </a:r>
            <a:r>
              <a:rPr lang="en-US" sz="2400" dirty="0" smtClean="0"/>
              <a:t>(who are defined as workers in the </a:t>
            </a:r>
            <a:r>
              <a:rPr lang="en-US" sz="2400" i="1" dirty="0" smtClean="0"/>
              <a:t>Work Health and Safety Act 2011</a:t>
            </a:r>
            <a:r>
              <a:rPr lang="en-US" sz="2400" dirty="0" smtClean="0"/>
              <a:t>) </a:t>
            </a:r>
            <a:r>
              <a:rPr lang="en-US" sz="2400" dirty="0" smtClean="0"/>
              <a:t>       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 while </a:t>
            </a:r>
            <a:r>
              <a:rPr lang="en-US" sz="2400" dirty="0" smtClean="0"/>
              <a:t>working in the workplace</a:t>
            </a:r>
            <a:r>
              <a:rPr lang="en-US" sz="2400" dirty="0" smtClean="0"/>
              <a:t>.     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/>
              <a:t>      This </a:t>
            </a:r>
            <a:r>
              <a:rPr lang="en-US" sz="2400" dirty="0" smtClean="0"/>
              <a:t>project system applies to complaints about any of this Office’s functions, </a:t>
            </a:r>
            <a:endParaRPr lang="en-US" sz="2400" dirty="0" smtClean="0"/>
          </a:p>
          <a:p>
            <a:r>
              <a:rPr lang="en-US" sz="2400" dirty="0" smtClean="0"/>
              <a:t>          including </a:t>
            </a:r>
            <a:r>
              <a:rPr lang="en-US" sz="2400" dirty="0" smtClean="0"/>
              <a:t>service delivery complaints and internal review requests, subject to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   the </a:t>
            </a:r>
            <a:r>
              <a:rPr lang="en-US" sz="2400" dirty="0" smtClean="0"/>
              <a:t>exclusions set out. 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/>
              <a:t>       The </a:t>
            </a:r>
            <a:r>
              <a:rPr lang="en-US" sz="2400" dirty="0" smtClean="0"/>
              <a:t>project scope to give a simple and basic but attractive to simplify for the </a:t>
            </a:r>
            <a:r>
              <a:rPr lang="en-US" sz="2400" dirty="0" smtClean="0"/>
              <a:t>   </a:t>
            </a:r>
          </a:p>
          <a:p>
            <a:r>
              <a:rPr lang="en-US" sz="2400" dirty="0" smtClean="0"/>
              <a:t>           work </a:t>
            </a:r>
            <a:r>
              <a:rPr lang="en-US" sz="2400" dirty="0" smtClean="0"/>
              <a:t>of administrators and staff. </a:t>
            </a:r>
          </a:p>
          <a:p>
            <a:pPr marL="342900" indent="-342900"/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17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5198" y="327687"/>
            <a:ext cx="10972800" cy="709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Arial Black" pitchFamily="34" charset="0"/>
              </a:rPr>
              <a:t>Component Diagram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33B265-0D0B-4395-915F-57E1066F56F8}"/>
              </a:ext>
            </a:extLst>
          </p:cNvPr>
          <p:cNvSpPr txBox="1"/>
          <p:nvPr/>
        </p:nvSpPr>
        <p:spPr>
          <a:xfrm>
            <a:off x="4323423" y="5461424"/>
            <a:ext cx="32399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Diagram of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734594" y="1018902"/>
            <a:ext cx="3618411" cy="365761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Arial" pitchFamily="34" charset="0"/>
                <a:cs typeface="Arial" pitchFamily="34" charset="0"/>
              </a:rPr>
              <a:t>   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Arial" pitchFamily="34" charset="0"/>
                <a:cs typeface="Arial" pitchFamily="34" charset="0"/>
              </a:rPr>
              <a:t>Complaint Management System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17920" y="1713365"/>
            <a:ext cx="2560319" cy="324439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Enter Name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675120" y="2256384"/>
            <a:ext cx="1763485" cy="29087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Gender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786846" y="2793817"/>
            <a:ext cx="3526971" cy="1046663"/>
          </a:xfrm>
          <a:prstGeom prst="wedgeRoundRectCallout">
            <a:avLst>
              <a:gd name="adj1" fmla="val -31926"/>
              <a:gd name="adj2" fmla="val 115319"/>
              <a:gd name="adj3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Complaint Message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6975567" y="4643072"/>
            <a:ext cx="1737360" cy="595133"/>
          </a:xfrm>
          <a:prstGeom prst="ellipse">
            <a:avLst/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 Submit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3862160" y="3833042"/>
            <a:ext cx="1362981" cy="1614170"/>
          </a:xfrm>
          <a:prstGeom prst="flowChartMagneticDisk">
            <a:avLst/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Arial" pitchFamily="34" charset="0"/>
                <a:cs typeface="Arial" pitchFamily="34" charset="0"/>
              </a:rPr>
              <a:t>Database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644536" y="2534738"/>
            <a:ext cx="1776549" cy="417467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List of Complaints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28" name="AutoShape 8"/>
          <p:cNvCxnSpPr>
            <a:cxnSpLocks noChangeShapeType="1"/>
            <a:stCxn id="5127" idx="2"/>
            <a:endCxn id="5126" idx="1"/>
          </p:cNvCxnSpPr>
          <p:nvPr/>
        </p:nvCxnSpPr>
        <p:spPr bwMode="auto">
          <a:xfrm rot="16200000" flipH="1">
            <a:off x="4097813" y="3387203"/>
            <a:ext cx="880837" cy="108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AutoShape 8"/>
          <p:cNvCxnSpPr>
            <a:cxnSpLocks noChangeShapeType="1"/>
          </p:cNvCxnSpPr>
          <p:nvPr/>
        </p:nvCxnSpPr>
        <p:spPr bwMode="auto">
          <a:xfrm rot="16200000" flipH="1">
            <a:off x="7576457" y="1554480"/>
            <a:ext cx="300450" cy="391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AutoShape 8"/>
          <p:cNvCxnSpPr>
            <a:cxnSpLocks noChangeShapeType="1"/>
          </p:cNvCxnSpPr>
          <p:nvPr/>
        </p:nvCxnSpPr>
        <p:spPr bwMode="auto">
          <a:xfrm rot="16200000" flipH="1">
            <a:off x="7648303" y="2161902"/>
            <a:ext cx="209007" cy="1306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" name="AutoShape 8"/>
          <p:cNvCxnSpPr>
            <a:cxnSpLocks noChangeShapeType="1"/>
            <a:endCxn id="5127" idx="0"/>
          </p:cNvCxnSpPr>
          <p:nvPr/>
        </p:nvCxnSpPr>
        <p:spPr bwMode="auto">
          <a:xfrm rot="16200000" flipH="1">
            <a:off x="3840208" y="1842134"/>
            <a:ext cx="1332955" cy="522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" name="AutoShape 8"/>
          <p:cNvCxnSpPr>
            <a:cxnSpLocks noChangeShapeType="1"/>
          </p:cNvCxnSpPr>
          <p:nvPr/>
        </p:nvCxnSpPr>
        <p:spPr bwMode="auto">
          <a:xfrm rot="5400000">
            <a:off x="7678513" y="2693401"/>
            <a:ext cx="246560" cy="65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" name="AutoShape 8"/>
          <p:cNvCxnSpPr>
            <a:cxnSpLocks noChangeShapeType="1"/>
          </p:cNvCxnSpPr>
          <p:nvPr/>
        </p:nvCxnSpPr>
        <p:spPr bwMode="auto">
          <a:xfrm rot="16200000" flipH="1">
            <a:off x="7511145" y="4232366"/>
            <a:ext cx="783771" cy="261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" name="AutoShape 8"/>
          <p:cNvCxnSpPr>
            <a:cxnSpLocks noChangeShapeType="1"/>
            <a:stCxn id="5125" idx="2"/>
          </p:cNvCxnSpPr>
          <p:nvPr/>
        </p:nvCxnSpPr>
        <p:spPr bwMode="auto">
          <a:xfrm rot="10800000" flipV="1">
            <a:off x="5238209" y="4940639"/>
            <a:ext cx="1737359" cy="754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129" name="AutoShape 9"/>
          <p:cNvCxnSpPr>
            <a:cxnSpLocks noChangeShapeType="1"/>
            <a:stCxn id="5121" idx="1"/>
          </p:cNvCxnSpPr>
          <p:nvPr/>
        </p:nvCxnSpPr>
        <p:spPr bwMode="auto">
          <a:xfrm rot="10800000">
            <a:off x="4493624" y="1201783"/>
            <a:ext cx="1240971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105897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6797" y="463647"/>
            <a:ext cx="10972800" cy="693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Arial Black" pitchFamily="34" charset="0"/>
              </a:rPr>
              <a:t>Packages Used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22ACA-BC66-4263-B221-2C42434A9532}"/>
              </a:ext>
            </a:extLst>
          </p:cNvPr>
          <p:cNvSpPr txBox="1"/>
          <p:nvPr/>
        </p:nvSpPr>
        <p:spPr>
          <a:xfrm>
            <a:off x="1234861" y="2050868"/>
            <a:ext cx="105880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have used Tkinter to design the entire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   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database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implemented by a Python module Sqlite3.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SQL based database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101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7740" y="436352"/>
            <a:ext cx="10939460" cy="1026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Arial Black" pitchFamily="34" charset="0"/>
              </a:rPr>
              <a:t>Difficulties Faced and measure taken to resolve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22ACA-BC66-4263-B221-2C42434A9532}"/>
              </a:ext>
            </a:extLst>
          </p:cNvPr>
          <p:cNvSpPr txBox="1"/>
          <p:nvPr/>
        </p:nvSpPr>
        <p:spPr>
          <a:xfrm>
            <a:off x="1288096" y="1619794"/>
            <a:ext cx="101419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 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           </a:t>
            </a:r>
            <a:r>
              <a:rPr lang="en-US" sz="2400" dirty="0" smtClean="0"/>
              <a:t>While </a:t>
            </a:r>
            <a:r>
              <a:rPr lang="en-US" sz="2400" dirty="0" smtClean="0"/>
              <a:t>using,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</a:t>
            </a:r>
            <a:r>
              <a:rPr lang="en-US" sz="2400" dirty="0" smtClean="0"/>
              <a:t>is a nightmare for User Interface Designing. You have </a:t>
            </a:r>
            <a:r>
              <a:rPr lang="en-US" sz="2400" dirty="0" smtClean="0"/>
              <a:t>   </a:t>
            </a:r>
          </a:p>
          <a:p>
            <a:pPr lvl="0"/>
            <a:r>
              <a:rPr lang="en-US" sz="2400" dirty="0" smtClean="0"/>
              <a:t>           to manually position each </a:t>
            </a:r>
            <a:r>
              <a:rPr lang="en-US" sz="2400" dirty="0" smtClean="0"/>
              <a:t>and every component and widget. It is a very </a:t>
            </a: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 smtClean="0"/>
              <a:t>          tedious and </a:t>
            </a:r>
            <a:r>
              <a:rPr lang="en-US" sz="2400" dirty="0" smtClean="0"/>
              <a:t>a single mistake can destroy </a:t>
            </a:r>
            <a:r>
              <a:rPr lang="en-US" sz="2400" dirty="0" smtClean="0"/>
              <a:t>the </a:t>
            </a:r>
            <a:r>
              <a:rPr lang="en-US" sz="2400" dirty="0" smtClean="0"/>
              <a:t>entire GUI . </a:t>
            </a:r>
            <a:r>
              <a:rPr lang="en-US" sz="2400" dirty="0" smtClean="0"/>
              <a:t>In order </a:t>
            </a:r>
            <a:r>
              <a:rPr lang="en-US" sz="2400" dirty="0" smtClean="0"/>
              <a:t>to solve </a:t>
            </a: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 smtClean="0"/>
              <a:t>          this, problem </a:t>
            </a:r>
            <a:r>
              <a:rPr lang="en-US" sz="2400" dirty="0" smtClean="0"/>
              <a:t>we just made use of the images and let the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</a:t>
            </a:r>
            <a:r>
              <a:rPr lang="en-US" sz="2400" dirty="0" smtClean="0"/>
              <a:t>only do </a:t>
            </a:r>
            <a:r>
              <a:rPr lang="en-US" sz="2400" dirty="0" smtClean="0"/>
              <a:t>     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dirty="0" smtClean="0"/>
              <a:t>          the functionality </a:t>
            </a:r>
            <a:r>
              <a:rPr lang="en-US" sz="2400" dirty="0" smtClean="0"/>
              <a:t>part, making the GUI looks a bit better. This difficulties </a:t>
            </a:r>
            <a:r>
              <a:rPr lang="en-US" sz="2400" dirty="0" smtClean="0"/>
              <a:t>    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dirty="0" smtClean="0"/>
              <a:t>          only I faced</a:t>
            </a:r>
            <a:r>
              <a:rPr lang="en-US" sz="2400" dirty="0" smtClean="0"/>
              <a:t>.</a:t>
            </a:r>
          </a:p>
          <a:p>
            <a:pPr marL="342900" indent="-34290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51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9500" y="245281"/>
            <a:ext cx="10972800" cy="693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Arial Black" pitchFamily="34" charset="0"/>
              </a:rPr>
              <a:t>Team Work</a:t>
            </a:r>
            <a:endParaRPr lang="en-IN" sz="3200" dirty="0">
              <a:latin typeface="Arial Black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05794" y="1175659"/>
          <a:ext cx="4689566" cy="45863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45743"/>
                <a:gridCol w="2343823"/>
              </a:tblGrid>
              <a:tr h="225154">
                <a:tc>
                  <a:txBody>
                    <a:bodyPr/>
                    <a:lstStyle/>
                    <a:p>
                      <a:pPr marL="228600" marR="224155" algn="ctr"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Task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0" marR="441325" algn="ctr"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err="1" smtClean="0"/>
                        <a:t>Nileshkumar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14947">
                <a:tc>
                  <a:txBody>
                    <a:bodyPr/>
                    <a:lstStyle/>
                    <a:p>
                      <a:pPr marL="228600" marR="224155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UI: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✓</a:t>
                      </a:r>
                      <a:endParaRPr lang="en-US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34431">
                <a:tc>
                  <a:txBody>
                    <a:bodyPr/>
                    <a:lstStyle/>
                    <a:p>
                      <a:pPr marL="228600" marR="223520"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Design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✓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25771">
                <a:tc>
                  <a:txBody>
                    <a:bodyPr/>
                    <a:lstStyle/>
                    <a:p>
                      <a:pPr marL="228600" marR="223520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Coding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✓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34431">
                <a:tc>
                  <a:txBody>
                    <a:bodyPr/>
                    <a:lstStyle/>
                    <a:p>
                      <a:pPr marL="228600" marR="223520" algn="ctr">
                        <a:spcBef>
                          <a:spcPts val="895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Database:</a:t>
                      </a:r>
                      <a:endParaRPr lang="en-US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ctr">
                        <a:spcBef>
                          <a:spcPts val="7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✓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35875">
                <a:tc>
                  <a:txBody>
                    <a:bodyPr/>
                    <a:lstStyle/>
                    <a:p>
                      <a:pPr marL="228600" marR="224155" algn="ctr">
                        <a:spcBef>
                          <a:spcPts val="895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Schema Design</a:t>
                      </a:r>
                      <a:endParaRPr lang="en-US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✓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28659">
                <a:tc>
                  <a:txBody>
                    <a:bodyPr/>
                    <a:lstStyle/>
                    <a:p>
                      <a:pPr marL="228600" marR="224155" algn="ctr">
                        <a:spcBef>
                          <a:spcPts val="87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Query Design</a:t>
                      </a:r>
                      <a:endParaRPr lang="en-US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✓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22164">
                <a:tc>
                  <a:txBody>
                    <a:bodyPr/>
                    <a:lstStyle/>
                    <a:p>
                      <a:pPr marL="228600" marR="223520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Coding</a:t>
                      </a:r>
                      <a:endParaRPr lang="en-US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✓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27215">
                <a:tc>
                  <a:txBody>
                    <a:bodyPr/>
                    <a:lstStyle/>
                    <a:p>
                      <a:pPr marL="228600" marR="224155" algn="ctr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Testing:</a:t>
                      </a:r>
                      <a:endParaRPr lang="en-US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             </a:t>
                      </a:r>
                      <a:r>
                        <a:rPr lang="en-US" sz="2000" dirty="0" smtClean="0"/>
                        <a:t>✓</a:t>
                      </a:r>
                      <a:endParaRPr lang="en-US" sz="2000" dirty="0" smtClean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32266">
                <a:tc>
                  <a:txBody>
                    <a:bodyPr/>
                    <a:lstStyle/>
                    <a:p>
                      <a:pPr marL="228600" marR="224155" algn="ctr">
                        <a:spcBef>
                          <a:spcPts val="885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Test Cases</a:t>
                      </a:r>
                      <a:endParaRPr lang="en-US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✓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  <a:tr h="425771">
                <a:tc>
                  <a:txBody>
                    <a:bodyPr/>
                    <a:lstStyle/>
                    <a:p>
                      <a:pPr marL="228600" marR="222885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Presentation</a:t>
                      </a:r>
                      <a:endParaRPr lang="en-US" sz="200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✓</a:t>
                      </a:r>
                      <a:endParaRPr lang="en-US" sz="2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999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7740" y="436353"/>
            <a:ext cx="10972800" cy="693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Arial Black" pitchFamily="34" charset="0"/>
              </a:rPr>
              <a:t>Conclusion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669" y="1515291"/>
            <a:ext cx="9771017" cy="528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system has the benefits of easy access because it is developed for staff and administrators 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       First of all CMS which consist of  multiple administrators should be     </a:t>
            </a:r>
          </a:p>
          <a:p>
            <a:r>
              <a:rPr lang="en-IN" sz="2400" dirty="0" smtClean="0"/>
              <a:t>           available online </a:t>
            </a:r>
            <a:r>
              <a:rPr lang="en-IN" sz="2400" dirty="0" err="1" smtClean="0"/>
              <a:t>i.e</a:t>
            </a:r>
            <a:r>
              <a:rPr lang="en-IN" sz="2400" dirty="0" smtClean="0"/>
              <a:t>, Should be connected via internet for concurrent  </a:t>
            </a:r>
          </a:p>
          <a:p>
            <a:r>
              <a:rPr lang="en-IN" sz="2400" dirty="0" smtClean="0"/>
              <a:t>           usage of </a:t>
            </a:r>
            <a:r>
              <a:rPr lang="en-IN" sz="2400" dirty="0" err="1" smtClean="0"/>
              <a:t>resources.As</a:t>
            </a:r>
            <a:r>
              <a:rPr lang="en-IN" sz="2400" dirty="0" smtClean="0"/>
              <a:t> we are using python which is easy to work.</a:t>
            </a:r>
          </a:p>
          <a:p>
            <a:r>
              <a:rPr lang="en-IN" sz="2400" dirty="0" smtClean="0"/>
              <a:t>        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       The database is used sqlite3  is not secured up to the  per which </a:t>
            </a:r>
          </a:p>
          <a:p>
            <a:r>
              <a:rPr lang="en-IN" sz="2400" dirty="0" smtClean="0"/>
              <a:t>           makes the user data vulnerable  to malicious users.     </a:t>
            </a:r>
          </a:p>
          <a:p>
            <a:r>
              <a:rPr lang="en-IN" sz="2400" dirty="0" smtClean="0"/>
              <a:t>However, It is having quite features update and bugs but it is the basic and simplest project.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356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05" y="1267098"/>
            <a:ext cx="4859383" cy="236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oogle Shape;911;p48"/>
          <p:cNvGrpSpPr/>
          <p:nvPr/>
        </p:nvGrpSpPr>
        <p:grpSpPr>
          <a:xfrm>
            <a:off x="3977616" y="1039304"/>
            <a:ext cx="5414578" cy="3447395"/>
            <a:chOff x="2583325" y="2972875"/>
            <a:chExt cx="462850" cy="421777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" name="Google Shape;912;p48"/>
            <p:cNvSpPr/>
            <p:nvPr/>
          </p:nvSpPr>
          <p:spPr>
            <a:xfrm>
              <a:off x="2701775" y="3309197"/>
              <a:ext cx="225950" cy="8545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13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" name="Google Shape;884;p48"/>
          <p:cNvSpPr/>
          <p:nvPr/>
        </p:nvSpPr>
        <p:spPr>
          <a:xfrm>
            <a:off x="4716907" y="2449692"/>
            <a:ext cx="642942" cy="57150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383" y="1541417"/>
            <a:ext cx="3540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IN" sz="3200" b="1" smtClean="0">
                <a:solidFill>
                  <a:schemeClr val="bg1"/>
                </a:solidFill>
                <a:latin typeface="Curlz MT" pitchFamily="82" charset="0"/>
              </a:rPr>
              <a:t>  THANK  </a:t>
            </a:r>
            <a:r>
              <a:rPr lang="en-IN" sz="3200" b="1" dirty="0" smtClean="0">
                <a:solidFill>
                  <a:schemeClr val="bg1"/>
                </a:solidFill>
                <a:latin typeface="Curlz MT" pitchFamily="82" charset="0"/>
              </a:rPr>
              <a:t>YOU !!</a:t>
            </a:r>
            <a:endParaRPr lang="en-IN" sz="3200" b="1" dirty="0">
              <a:solidFill>
                <a:schemeClr val="bg1"/>
              </a:solidFill>
              <a:latin typeface="Curlz MT" pitchFamily="82" charset="0"/>
            </a:endParaRPr>
          </a:p>
        </p:txBody>
      </p:sp>
      <p:sp>
        <p:nvSpPr>
          <p:cNvPr id="14" name="Google Shape;884;p48"/>
          <p:cNvSpPr/>
          <p:nvPr/>
        </p:nvSpPr>
        <p:spPr>
          <a:xfrm>
            <a:off x="8030518" y="2445338"/>
            <a:ext cx="642942" cy="57150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/>
        </a:solidFill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>
            <a:solidFill>
              <a:schemeClr val="dk1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332338C8A2874FB844EC405C061307" ma:contentTypeVersion="4" ma:contentTypeDescription="Create a new document." ma:contentTypeScope="" ma:versionID="e221d0351e4249dd48a4c887e49d094f">
  <xsd:schema xmlns:xsd="http://www.w3.org/2001/XMLSchema" xmlns:xs="http://www.w3.org/2001/XMLSchema" xmlns:p="http://schemas.microsoft.com/office/2006/metadata/properties" xmlns:ns2="2f749be3-e6cc-4b00-9c35-d742280f2751" targetNamespace="http://schemas.microsoft.com/office/2006/metadata/properties" ma:root="true" ma:fieldsID="2e1dc1b8ac76ffdb5c2e4eeb25ee6805" ns2:_="">
    <xsd:import namespace="2f749be3-e6cc-4b00-9c35-d742280f27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49be3-e6cc-4b00-9c35-d742280f27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5D0F31-6D66-4F77-A00C-2BDE98058A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29C080-6302-43F5-BACE-CFD056D1CAB0}">
  <ds:schemaRefs>
    <ds:schemaRef ds:uri="http://purl.org/dc/terms/"/>
    <ds:schemaRef ds:uri="2f749be3-e6cc-4b00-9c35-d742280f2751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EFA4F9-6CD1-41F1-81FB-482F1AEA98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49be3-e6cc-4b00-9c35-d742280f2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305</Words>
  <Application>Microsoft Office PowerPoint</Application>
  <PresentationFormat>Custom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2_Custom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Smart</cp:lastModifiedBy>
  <cp:revision>277</cp:revision>
  <cp:lastPrinted>2020-06-23T12:12:43Z</cp:lastPrinted>
  <dcterms:created xsi:type="dcterms:W3CDTF">2019-03-30T05:08:49Z</dcterms:created>
  <dcterms:modified xsi:type="dcterms:W3CDTF">2021-05-06T21:27:01Z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0x010100E8332338C8A2874FB844EC405C061307</vt:lpwstr>
  </property>
</Properties>
</file>