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3" r:id="rId18"/>
  </p:sldIdLst>
  <p:sldSz cx="9144000" cy="5143500" type="screen16x9"/>
  <p:notesSz cx="6858000" cy="9144000"/>
  <p:embeddedFontLst>
    <p:embeddedFont>
      <p:font typeface="Fira Sans SemiBold" charset="0"/>
      <p:regular r:id="rId20"/>
      <p:bold r:id="rId21"/>
      <p:italic r:id="rId22"/>
      <p:boldItalic r:id="rId23"/>
    </p:embeddedFont>
    <p:embeddedFont>
      <p:font typeface="Dutch801 XBd BT" pitchFamily="18" charset="0"/>
      <p:regular r:id="rId24"/>
    </p:embeddedFont>
    <p:embeddedFont>
      <p:font typeface="Fira Sans Light" charset="0"/>
      <p:regular r:id="rId25"/>
      <p:bold r:id="rId26"/>
      <p:italic r:id="rId27"/>
      <p:boldItalic r:id="rId28"/>
    </p:embeddedFont>
    <p:embeddedFont>
      <p:font typeface="Curlz MT" pitchFamily="8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40F8F6A-D15E-43C1-B007-3B23E40AB50D}">
  <a:tblStyle styleId="{240F8F6A-D15E-43C1-B007-3B23E40AB5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4A7306-8F47-4233-94C0-01888A0BC2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152" autoAdjust="0"/>
    <p:restoredTop sz="94607" autoAdjust="0"/>
  </p:normalViewPr>
  <p:slideViewPr>
    <p:cSldViewPr>
      <p:cViewPr varScale="1">
        <p:scale>
          <a:sx n="92" d="100"/>
          <a:sy n="92" d="100"/>
        </p:scale>
        <p:origin x="-918" y="-102"/>
      </p:cViewPr>
      <p:guideLst>
        <p:guide orient="horz" pos="1620"/>
        <p:guide pos="2880"/>
      </p:guideLst>
    </p:cSldViewPr>
  </p:slideViewPr>
  <p:outlineViewPr>
    <p:cViewPr>
      <p:scale>
        <a:sx n="33" d="100"/>
        <a:sy n="33" d="100"/>
      </p:scale>
      <p:origin x="0" y="81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51500" y="751925"/>
            <a:ext cx="3426900" cy="363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3" name="Google Shape;13;p2"/>
          <p:cNvSpPr/>
          <p:nvPr/>
        </p:nvSpPr>
        <p:spPr>
          <a:xfrm>
            <a:off x="8392600" y="4392000"/>
            <a:ext cx="751500" cy="751500"/>
          </a:xfrm>
          <a:prstGeom prst="rect">
            <a:avLst/>
          </a:pr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749500" y="1761875"/>
            <a:ext cx="43503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8" name="Google Shape;18;p3"/>
          <p:cNvSpPr txBox="1">
            <a:spLocks noGrp="1"/>
          </p:cNvSpPr>
          <p:nvPr>
            <p:ph type="subTitle" idx="1"/>
          </p:nvPr>
        </p:nvSpPr>
        <p:spPr>
          <a:xfrm>
            <a:off x="749500" y="3018575"/>
            <a:ext cx="4350300" cy="3630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9" name="Google Shape;19;p3"/>
          <p:cNvSpPr/>
          <p:nvPr/>
        </p:nvSpPr>
        <p:spPr>
          <a:xfrm>
            <a:off x="8392600" y="4392000"/>
            <a:ext cx="751500" cy="751500"/>
          </a:xfrm>
          <a:prstGeom prst="rect">
            <a:avLst/>
          </a:pr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690625" y="751550"/>
            <a:ext cx="2702100" cy="3640500"/>
          </a:xfrm>
          <a:prstGeom prst="rect">
            <a:avLst/>
          </a:prstGeom>
          <a:solidFill>
            <a:schemeClr val="dk2"/>
          </a:solidFill>
          <a:ln>
            <a:noFill/>
          </a:ln>
          <a:effectLst>
            <a:outerShdw blurRad="285750" dist="190500" dir="276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283500" y="-25"/>
            <a:ext cx="6860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3035000" y="751500"/>
            <a:ext cx="5357400" cy="36396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Char char="▪"/>
              <a:defRPr sz="3600"/>
            </a:lvl1pPr>
            <a:lvl2pPr marL="914400" lvl="1" indent="-457200" rtl="0">
              <a:spcBef>
                <a:spcPts val="0"/>
              </a:spcBef>
              <a:spcAft>
                <a:spcPts val="0"/>
              </a:spcAft>
              <a:buSzPts val="3600"/>
              <a:buChar char="▫"/>
              <a:defRPr sz="3600"/>
            </a:lvl2pPr>
            <a:lvl3pPr marL="1371600" lvl="2" indent="-457200" rtl="0">
              <a:spcBef>
                <a:spcPts val="0"/>
              </a:spcBef>
              <a:spcAft>
                <a:spcPts val="0"/>
              </a:spcAft>
              <a:buSzPts val="3600"/>
              <a:buChar char="▫"/>
              <a:defRPr sz="3600"/>
            </a:lvl3pPr>
            <a:lvl4pPr marL="1828800" lvl="3" indent="-457200" rtl="0">
              <a:spcBef>
                <a:spcPts val="0"/>
              </a:spcBef>
              <a:spcAft>
                <a:spcPts val="0"/>
              </a:spcAft>
              <a:buSzPts val="3600"/>
              <a:buChar char="▫"/>
              <a:defRPr sz="3600"/>
            </a:lvl4pPr>
            <a:lvl5pPr marL="2286000" lvl="4" indent="-457200" rtl="0">
              <a:spcBef>
                <a:spcPts val="0"/>
              </a:spcBef>
              <a:spcAft>
                <a:spcPts val="0"/>
              </a:spcAft>
              <a:buSzPts val="3600"/>
              <a:buChar char="○"/>
              <a:defRPr sz="3600"/>
            </a:lvl5pPr>
            <a:lvl6pPr marL="2743200" lvl="5" indent="-457200" rtl="0">
              <a:spcBef>
                <a:spcPts val="0"/>
              </a:spcBef>
              <a:spcAft>
                <a:spcPts val="0"/>
              </a:spcAft>
              <a:buSzPts val="3600"/>
              <a:buChar char="■"/>
              <a:defRPr sz="3600"/>
            </a:lvl6pPr>
            <a:lvl7pPr marL="3200400" lvl="6" indent="-457200" rtl="0">
              <a:spcBef>
                <a:spcPts val="0"/>
              </a:spcBef>
              <a:spcAft>
                <a:spcPts val="0"/>
              </a:spcAft>
              <a:buSzPts val="3600"/>
              <a:buChar char="●"/>
              <a:defRPr sz="3600"/>
            </a:lvl7pPr>
            <a:lvl8pPr marL="3657600" lvl="7" indent="-457200" rtl="0">
              <a:spcBef>
                <a:spcPts val="0"/>
              </a:spcBef>
              <a:spcAft>
                <a:spcPts val="0"/>
              </a:spcAft>
              <a:buSzPts val="3600"/>
              <a:buChar char="○"/>
              <a:defRPr sz="3600"/>
            </a:lvl8pPr>
            <a:lvl9pPr marL="4114800" lvl="8" indent="-457200" rtl="0">
              <a:spcBef>
                <a:spcPts val="0"/>
              </a:spcBef>
              <a:spcAft>
                <a:spcPts val="0"/>
              </a:spcAft>
              <a:buSzPts val="3600"/>
              <a:buChar char="■"/>
              <a:defRPr sz="3600"/>
            </a:lvl9pPr>
          </a:lstStyle>
          <a:p>
            <a:endParaRPr/>
          </a:p>
        </p:txBody>
      </p:sp>
      <p:sp>
        <p:nvSpPr>
          <p:cNvPr id="26" name="Google Shape;26;p4"/>
          <p:cNvSpPr txBox="1"/>
          <p:nvPr/>
        </p:nvSpPr>
        <p:spPr>
          <a:xfrm>
            <a:off x="-2000" y="76175"/>
            <a:ext cx="751500" cy="59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Fira Sans SemiBold"/>
                <a:ea typeface="Fira Sans SemiBold"/>
                <a:cs typeface="Fira Sans SemiBold"/>
                <a:sym typeface="Fira Sans SemiBold"/>
              </a:rPr>
              <a:t>“</a:t>
            </a:r>
            <a:endParaRPr sz="7200">
              <a:solidFill>
                <a:schemeClr val="lt1"/>
              </a:solidFill>
              <a:latin typeface="Fira Sans SemiBold"/>
              <a:ea typeface="Fira Sans SemiBold"/>
              <a:cs typeface="Fira Sans SemiBold"/>
              <a:sym typeface="Fira Sans SemiBold"/>
            </a:endParaRPr>
          </a:p>
        </p:txBody>
      </p:sp>
      <p:sp>
        <p:nvSpPr>
          <p:cNvPr id="27" name="Google Shape;27;p4"/>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
        <p:cNvGrpSpPr/>
        <p:nvPr/>
      </p:nvGrpSpPr>
      <p:grpSpPr>
        <a:xfrm>
          <a:off x="0" y="0"/>
          <a:ext cx="0" cy="0"/>
          <a:chOff x="0" y="0"/>
          <a:chExt cx="0" cy="0"/>
        </a:xfrm>
      </p:grpSpPr>
      <p:sp>
        <p:nvSpPr>
          <p:cNvPr id="36" name="Google Shape;36;p6"/>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6"/>
          <p:cNvSpPr txBox="1">
            <a:spLocks noGrp="1"/>
          </p:cNvSpPr>
          <p:nvPr>
            <p:ph type="body" idx="1"/>
          </p:nvPr>
        </p:nvSpPr>
        <p:spPr>
          <a:xfrm>
            <a:off x="75150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1" name="Google Shape;41;p6"/>
          <p:cNvSpPr txBox="1">
            <a:spLocks noGrp="1"/>
          </p:cNvSpPr>
          <p:nvPr>
            <p:ph type="body" idx="2"/>
          </p:nvPr>
        </p:nvSpPr>
        <p:spPr>
          <a:xfrm>
            <a:off x="314447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6"/>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3"/>
        <p:cNvGrpSpPr/>
        <p:nvPr/>
      </p:nvGrpSpPr>
      <p:grpSpPr>
        <a:xfrm>
          <a:off x="0" y="0"/>
          <a:ext cx="0" cy="0"/>
          <a:chOff x="0" y="0"/>
          <a:chExt cx="0" cy="0"/>
        </a:xfrm>
      </p:grpSpPr>
      <p:sp>
        <p:nvSpPr>
          <p:cNvPr id="44" name="Google Shape;44;p7"/>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7"/>
          <p:cNvSpPr txBox="1">
            <a:spLocks noGrp="1"/>
          </p:cNvSpPr>
          <p:nvPr>
            <p:ph type="body" idx="1"/>
          </p:nvPr>
        </p:nvSpPr>
        <p:spPr>
          <a:xfrm>
            <a:off x="751500"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9" name="Google Shape;49;p7"/>
          <p:cNvSpPr txBox="1">
            <a:spLocks noGrp="1"/>
          </p:cNvSpPr>
          <p:nvPr>
            <p:ph type="body" idx="2"/>
          </p:nvPr>
        </p:nvSpPr>
        <p:spPr>
          <a:xfrm>
            <a:off x="3123206"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3"/>
          </p:nvPr>
        </p:nvSpPr>
        <p:spPr>
          <a:xfrm>
            <a:off x="5494913" y="1664175"/>
            <a:ext cx="21462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op title only">
  <p:cSld name="TITLE_ONLY_1">
    <p:spTree>
      <p:nvGrpSpPr>
        <p:cNvPr id="1" name="Shape 58"/>
        <p:cNvGrpSpPr/>
        <p:nvPr/>
      </p:nvGrpSpPr>
      <p:grpSpPr>
        <a:xfrm>
          <a:off x="0" y="0"/>
          <a:ext cx="0" cy="0"/>
          <a:chOff x="0" y="0"/>
          <a:chExt cx="0" cy="0"/>
        </a:xfrm>
      </p:grpSpPr>
      <p:sp>
        <p:nvSpPr>
          <p:cNvPr id="59" name="Google Shape;59;p9"/>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txBox="1">
            <a:spLocks noGrp="1"/>
          </p:cNvSpPr>
          <p:nvPr>
            <p:ph type="title"/>
          </p:nvPr>
        </p:nvSpPr>
        <p:spPr>
          <a:xfrm>
            <a:off x="987850" y="0"/>
            <a:ext cx="7404600" cy="7515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0"/>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9" name="Google Shape;69;p10"/>
          <p:cNvSpPr/>
          <p:nvPr/>
        </p:nvSpPr>
        <p:spPr>
          <a:xfrm>
            <a:off x="751500" y="751550"/>
            <a:ext cx="7641300" cy="3640500"/>
          </a:xfrm>
          <a:prstGeom prst="rect">
            <a:avLst/>
          </a:prstGeom>
          <a:solidFill>
            <a:schemeClr val="lt1"/>
          </a:solidFill>
          <a:ln>
            <a:noFill/>
          </a:ln>
          <a:effectLst>
            <a:outerShdw blurRad="285750" dist="190500" dir="276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 name="Google Shape;70;p10"/>
          <p:cNvSpPr txBox="1">
            <a:spLocks noGrp="1"/>
          </p:cNvSpPr>
          <p:nvPr>
            <p:ph type="body" idx="1"/>
          </p:nvPr>
        </p:nvSpPr>
        <p:spPr>
          <a:xfrm>
            <a:off x="751500" y="4482500"/>
            <a:ext cx="7641300" cy="317700"/>
          </a:xfrm>
          <a:prstGeom prst="rect">
            <a:avLst/>
          </a:prstGeom>
        </p:spPr>
        <p:txBody>
          <a:bodyPr spcFirstLastPara="1" wrap="square" lIns="0" tIns="0" rIns="0" bIns="0" anchor="t" anchorCtr="0">
            <a:noAutofit/>
          </a:bodyPr>
          <a:lstStyle>
            <a:lvl1pPr marL="457200" lvl="0" indent="-228600" rtl="0">
              <a:spcBef>
                <a:spcPts val="0"/>
              </a:spcBef>
              <a:spcAft>
                <a:spcPts val="0"/>
              </a:spcAft>
              <a:buClr>
                <a:schemeClr val="accent6"/>
              </a:buClr>
              <a:buSzPts val="1800"/>
              <a:buNone/>
              <a:defRPr sz="1800">
                <a:solidFill>
                  <a:schemeClr val="accent6"/>
                </a:solidFill>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90" name="Google Shape;90;p13"/>
          <p:cNvSpPr txBox="1">
            <a:spLocks noGrp="1"/>
          </p:cNvSpPr>
          <p:nvPr>
            <p:ph type="ctrTitle"/>
          </p:nvPr>
        </p:nvSpPr>
        <p:spPr>
          <a:xfrm>
            <a:off x="-71470" y="0"/>
            <a:ext cx="9144000" cy="5143500"/>
          </a:xfrm>
          <a:prstGeom prst="rect">
            <a:avLst/>
          </a:prstGeom>
        </p:spPr>
        <p:txBody>
          <a:bodyPr spcFirstLastPara="1" wrap="square" lIns="0" tIns="0" rIns="0" bIns="0" anchor="ctr" anchorCtr="0">
            <a:noAutofit/>
          </a:bodyPr>
          <a:lstStyle/>
          <a:p>
            <a:pPr lvl="0"/>
            <a:r>
              <a:rPr lang="en" b="1" dirty="0" smtClean="0">
                <a:latin typeface="Times New Roman" pitchFamily="18" charset="0"/>
                <a:cs typeface="Times New Roman" pitchFamily="18" charset="0"/>
              </a:rPr>
              <a:t>                               </a:t>
            </a:r>
            <a:r>
              <a:rPr lang="en" b="1" i="1" u="sng" dirty="0" smtClean="0">
                <a:latin typeface="Times New Roman" pitchFamily="18" charset="0"/>
                <a:cs typeface="Times New Roman" pitchFamily="18" charset="0"/>
              </a:rPr>
              <a:t>RDBMS</a:t>
            </a:r>
            <a:br>
              <a:rPr lang="en" b="1" i="1" u="sng" dirty="0" smtClean="0">
                <a:latin typeface="Times New Roman" pitchFamily="18" charset="0"/>
                <a:cs typeface="Times New Roman" pitchFamily="18" charset="0"/>
              </a:rPr>
            </a:br>
            <a:r>
              <a:rPr lang="en" b="1" dirty="0" smtClean="0">
                <a:latin typeface="Times New Roman" pitchFamily="18" charset="0"/>
                <a:cs typeface="Times New Roman" pitchFamily="18" charset="0"/>
              </a:rPr>
              <a:t>       </a:t>
            </a:r>
            <a:r>
              <a:rPr lang="en" sz="1800" b="1" dirty="0" smtClean="0">
                <a:latin typeface="Times New Roman" pitchFamily="18" charset="0"/>
                <a:cs typeface="Times New Roman" pitchFamily="18" charset="0"/>
              </a:rPr>
              <a:t/>
            </a:r>
            <a:br>
              <a:rPr lang="en" sz="1800" b="1" dirty="0" smtClean="0">
                <a:latin typeface="Times New Roman" pitchFamily="18" charset="0"/>
                <a:cs typeface="Times New Roman" pitchFamily="18" charset="0"/>
              </a:rPr>
            </a:br>
            <a:r>
              <a:rPr lang="en" sz="1800" b="1" dirty="0" smtClean="0">
                <a:latin typeface="Times New Roman" pitchFamily="18" charset="0"/>
                <a:cs typeface="Times New Roman" pitchFamily="18" charset="0"/>
              </a:rPr>
              <a:t/>
            </a:r>
            <a:br>
              <a:rPr lang="en" sz="1800" b="1" dirty="0" smtClean="0">
                <a:latin typeface="Times New Roman" pitchFamily="18" charset="0"/>
                <a:cs typeface="Times New Roman" pitchFamily="18" charset="0"/>
              </a:rPr>
            </a:br>
            <a:r>
              <a:rPr lang="en" sz="1800" b="1" dirty="0" smtClean="0">
                <a:latin typeface="Times New Roman" pitchFamily="18" charset="0"/>
                <a:cs typeface="Times New Roman" pitchFamily="18" charset="0"/>
              </a:rPr>
              <a:t/>
            </a:r>
            <a:br>
              <a:rPr lang="en" sz="1800" b="1" dirty="0" smtClean="0">
                <a:latin typeface="Times New Roman" pitchFamily="18" charset="0"/>
                <a:cs typeface="Times New Roman" pitchFamily="18" charset="0"/>
              </a:rPr>
            </a:br>
            <a:r>
              <a:rPr lang="en" sz="1800" b="1" dirty="0" smtClean="0">
                <a:latin typeface="Times New Roman" pitchFamily="18" charset="0"/>
                <a:cs typeface="Times New Roman" pitchFamily="18" charset="0"/>
              </a:rPr>
              <a:t>   </a:t>
            </a:r>
            <a:r>
              <a:rPr lang="en" b="1" i="1" u="sng" dirty="0" smtClean="0">
                <a:latin typeface="Times New Roman" pitchFamily="18" charset="0"/>
                <a:cs typeface="Times New Roman" pitchFamily="18" charset="0"/>
              </a:rPr>
              <a:t/>
            </a:r>
            <a:br>
              <a:rPr lang="en" b="1" i="1" u="sng" dirty="0" smtClean="0">
                <a:latin typeface="Times New Roman" pitchFamily="18" charset="0"/>
                <a:cs typeface="Times New Roman" pitchFamily="18" charset="0"/>
              </a:rPr>
            </a:br>
            <a:r>
              <a:rPr lang="en" sz="2000" b="1" i="1" u="sng" dirty="0" smtClean="0">
                <a:latin typeface="Times New Roman" pitchFamily="18" charset="0"/>
                <a:cs typeface="Times New Roman" pitchFamily="18" charset="0"/>
              </a:rPr>
              <a:t> </a:t>
            </a:r>
            <a:r>
              <a:rPr lang="en" sz="2000" b="1" dirty="0" smtClean="0">
                <a:latin typeface="Times New Roman" pitchFamily="18" charset="0"/>
                <a:cs typeface="Times New Roman" pitchFamily="18" charset="0"/>
              </a:rPr>
              <a:t>              Name      </a:t>
            </a:r>
            <a:r>
              <a:rPr lang="en" sz="2000" b="1" dirty="0" smtClean="0">
                <a:latin typeface="Times New Roman" pitchFamily="18" charset="0"/>
                <a:cs typeface="Times New Roman" pitchFamily="18" charset="0"/>
              </a:rPr>
              <a:t>:-   Jha Nileshkumar Santosh</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Module   :-   Research   Paper</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Roll  No. :-   1711086</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Branch   :-   S.Y  Comps</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Div :- B        Batch :- B4 </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Year     </a:t>
            </a:r>
            <a:r>
              <a:rPr lang="en" sz="2000" b="1" dirty="0" smtClean="0">
                <a:latin typeface="Times New Roman" pitchFamily="18" charset="0"/>
                <a:cs typeface="Times New Roman" pitchFamily="18" charset="0"/>
              </a:rPr>
              <a:t>  </a:t>
            </a:r>
            <a:r>
              <a:rPr lang="en" sz="2000" b="1" dirty="0" smtClean="0">
                <a:latin typeface="Times New Roman" pitchFamily="18" charset="0"/>
                <a:cs typeface="Times New Roman" pitchFamily="18" charset="0"/>
              </a:rPr>
              <a:t>:- </a:t>
            </a:r>
            <a:r>
              <a:rPr lang="en" sz="2000" b="1" dirty="0" smtClean="0">
                <a:latin typeface="Times New Roman" pitchFamily="18" charset="0"/>
                <a:cs typeface="Times New Roman" pitchFamily="18" charset="0"/>
              </a:rPr>
              <a:t>  </a:t>
            </a:r>
            <a:r>
              <a:rPr lang="en" sz="2000" b="1" dirty="0" smtClean="0">
                <a:latin typeface="Times New Roman" pitchFamily="18" charset="0"/>
                <a:cs typeface="Times New Roman" pitchFamily="18" charset="0"/>
              </a:rPr>
              <a:t>2020-21</a:t>
            </a:r>
            <a:br>
              <a:rPr lang="en" sz="2000" b="1" dirty="0" smtClean="0">
                <a:latin typeface="Times New Roman" pitchFamily="18" charset="0"/>
                <a:cs typeface="Times New Roman" pitchFamily="18" charset="0"/>
              </a:rPr>
            </a:br>
            <a:r>
              <a:rPr lang="en" sz="2000" b="1" dirty="0" smtClean="0">
                <a:latin typeface="Times New Roman" pitchFamily="18" charset="0"/>
                <a:cs typeface="Times New Roman" pitchFamily="18" charset="0"/>
              </a:rPr>
              <a:t> </a:t>
            </a:r>
            <a:r>
              <a:rPr lang="en" b="1" i="1" dirty="0" smtClean="0">
                <a:latin typeface="Times New Roman" pitchFamily="18" charset="0"/>
                <a:cs typeface="Times New Roman" pitchFamily="18" charset="0"/>
              </a:rPr>
              <a:t/>
            </a:r>
            <a:br>
              <a:rPr lang="en" b="1" i="1" dirty="0" smtClean="0">
                <a:latin typeface="Times New Roman" pitchFamily="18" charset="0"/>
                <a:cs typeface="Times New Roman" pitchFamily="18" charset="0"/>
              </a:rPr>
            </a:br>
            <a:r>
              <a:rPr lang="en" b="1" i="1" dirty="0" smtClean="0">
                <a:latin typeface="Times New Roman" pitchFamily="18" charset="0"/>
                <a:cs typeface="Times New Roman" pitchFamily="18" charset="0"/>
              </a:rPr>
              <a:t/>
            </a:r>
            <a:br>
              <a:rPr lang="en" b="1" i="1" dirty="0" smtClean="0">
                <a:latin typeface="Times New Roman" pitchFamily="18" charset="0"/>
                <a:cs typeface="Times New Roman" pitchFamily="18" charset="0"/>
              </a:rPr>
            </a:br>
            <a:r>
              <a:rPr lang="en" b="1" i="1" dirty="0" smtClean="0">
                <a:latin typeface="Times New Roman" pitchFamily="18" charset="0"/>
                <a:cs typeface="Times New Roman" pitchFamily="18" charset="0"/>
              </a:rPr>
              <a:t>   </a:t>
            </a:r>
            <a:r>
              <a:rPr lang="en" sz="2000" b="1" dirty="0" smtClean="0">
                <a:latin typeface="Times New Roman" pitchFamily="18" charset="0"/>
                <a:cs typeface="Times New Roman" pitchFamily="18" charset="0"/>
              </a:rPr>
              <a:t>    </a:t>
            </a:r>
            <a:endParaRPr b="1">
              <a:latin typeface="Times New Roman" pitchFamily="18" charset="0"/>
              <a:cs typeface="Times New Roman" pitchFamily="18" charset="0"/>
            </a:endParaRPr>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200"/>
        <p:cNvGrpSpPr/>
        <p:nvPr/>
      </p:nvGrpSpPr>
      <p:grpSpPr>
        <a:xfrm>
          <a:off x="0" y="0"/>
          <a:ext cx="0" cy="0"/>
          <a:chOff x="0" y="0"/>
          <a:chExt cx="0" cy="0"/>
        </a:xfrm>
      </p:grpSpPr>
      <p:sp>
        <p:nvSpPr>
          <p:cNvPr id="10" name="Title 9"/>
          <p:cNvSpPr>
            <a:spLocks noGrp="1"/>
          </p:cNvSpPr>
          <p:nvPr>
            <p:ph type="title"/>
          </p:nvPr>
        </p:nvSpPr>
        <p:spPr>
          <a:xfrm>
            <a:off x="785786" y="0"/>
            <a:ext cx="7606664" cy="751500"/>
          </a:xfrm>
        </p:spPr>
        <p:txBody>
          <a:bodyPr/>
          <a:lstStyle/>
          <a:p>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lang="en-US" sz="2000" dirty="0">
              <a:latin typeface="Dutch801 XBd BT" pitchFamily="18" charset="0"/>
            </a:endParaRPr>
          </a:p>
        </p:txBody>
      </p:sp>
      <p:sp>
        <p:nvSpPr>
          <p:cNvPr id="206" name="Google Shape;206;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205" name="Google Shape;205;p22"/>
          <p:cNvSpPr txBox="1">
            <a:spLocks noGrp="1"/>
          </p:cNvSpPr>
          <p:nvPr>
            <p:ph type="body" idx="4294967295"/>
          </p:nvPr>
        </p:nvSpPr>
        <p:spPr>
          <a:xfrm>
            <a:off x="357158" y="857238"/>
            <a:ext cx="7786742" cy="4143403"/>
          </a:xfrm>
          <a:prstGeom prst="rect">
            <a:avLst/>
          </a:prstGeom>
        </p:spPr>
        <p:txBody>
          <a:bodyPr spcFirstLastPara="1" wrap="square" lIns="0" tIns="0" rIns="0" bIns="0" anchor="t" anchorCtr="0">
            <a:noAutofit/>
          </a:bodyPr>
          <a:lstStyle/>
          <a:p>
            <a:pPr marL="0" indent="0">
              <a:buNone/>
            </a:pPr>
            <a:r>
              <a:rPr lang="en-US" sz="1200" b="1" dirty="0" smtClean="0">
                <a:solidFill>
                  <a:schemeClr val="accent1"/>
                </a:solidFill>
                <a:latin typeface="Times New Roman" pitchFamily="18" charset="0"/>
                <a:cs typeface="Times New Roman" pitchFamily="18" charset="0"/>
              </a:rPr>
              <a:t>     </a:t>
            </a:r>
          </a:p>
          <a:p>
            <a:pPr marL="0" indent="0">
              <a:buNone/>
            </a:pPr>
            <a:r>
              <a:rPr lang="en-US" sz="1200" b="1" dirty="0" smtClean="0">
                <a:solidFill>
                  <a:schemeClr val="accent1"/>
                </a:solidFill>
                <a:latin typeface="Times New Roman" pitchFamily="18" charset="0"/>
                <a:cs typeface="Times New Roman" pitchFamily="18" charset="0"/>
              </a:rPr>
              <a:t> </a:t>
            </a:r>
            <a:r>
              <a:rPr lang="en-US" sz="1200" b="1" dirty="0" smtClean="0">
                <a:solidFill>
                  <a:schemeClr val="accent1"/>
                </a:solidFill>
                <a:latin typeface="Times New Roman" pitchFamily="18" charset="0"/>
                <a:cs typeface="Times New Roman" pitchFamily="18" charset="0"/>
              </a:rPr>
              <a:t>            Alter:</a:t>
            </a:r>
          </a:p>
          <a:p>
            <a:pPr marL="0" indent="0">
              <a:buNone/>
            </a:pP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Any alteration on the table can be made on a selected table using this </a:t>
            </a:r>
            <a:r>
              <a:rPr lang="en-US" sz="1200" b="1" dirty="0" smtClean="0">
                <a:latin typeface="Times New Roman" pitchFamily="18" charset="0"/>
                <a:cs typeface="Times New Roman" pitchFamily="18" charset="0"/>
              </a:rPr>
              <a:t>&amp; it </a:t>
            </a:r>
            <a:r>
              <a:rPr lang="en-US" sz="1200" b="1" dirty="0" smtClean="0">
                <a:latin typeface="Times New Roman" pitchFamily="18" charset="0"/>
                <a:cs typeface="Times New Roman" pitchFamily="18" charset="0"/>
              </a:rPr>
              <a:t>can </a:t>
            </a:r>
            <a:r>
              <a:rPr lang="en-US" sz="1200" b="1" dirty="0" smtClean="0">
                <a:latin typeface="Times New Roman" pitchFamily="18" charset="0"/>
                <a:cs typeface="Times New Roman" pitchFamily="18" charset="0"/>
              </a:rPr>
              <a:t>be</a:t>
            </a: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made includes the following</a:t>
            </a:r>
          </a:p>
          <a:p>
            <a:pPr lvl="1">
              <a:buNone/>
            </a:pPr>
            <a:r>
              <a:rPr lang="en-US" sz="1200" b="1" dirty="0" smtClean="0">
                <a:latin typeface="Times New Roman" pitchFamily="18" charset="0"/>
                <a:cs typeface="Times New Roman" pitchFamily="18" charset="0"/>
              </a:rPr>
              <a:t>                 Alter the </a:t>
            </a:r>
            <a:r>
              <a:rPr lang="en-US" sz="1200" b="1" dirty="0" smtClean="0">
                <a:latin typeface="Times New Roman" pitchFamily="18" charset="0"/>
                <a:cs typeface="Times New Roman" pitchFamily="18" charset="0"/>
              </a:rPr>
              <a:t>data type of a existing field in the selected </a:t>
            </a:r>
            <a:r>
              <a:rPr lang="en-US" sz="1200" b="1" dirty="0" smtClean="0">
                <a:latin typeface="Times New Roman" pitchFamily="18" charset="0"/>
                <a:cs typeface="Times New Roman" pitchFamily="18" charset="0"/>
              </a:rPr>
              <a:t>table.</a:t>
            </a:r>
          </a:p>
          <a:p>
            <a:pPr lvl="1">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Altering the selected table by adding a new field to the </a:t>
            </a:r>
            <a:r>
              <a:rPr lang="en-US" sz="1200" b="1" dirty="0" smtClean="0">
                <a:latin typeface="Times New Roman" pitchFamily="18" charset="0"/>
                <a:cs typeface="Times New Roman" pitchFamily="18" charset="0"/>
              </a:rPr>
              <a:t>table.</a:t>
            </a:r>
            <a:endParaRPr lang="en-US" sz="1200" b="1" dirty="0" smtClean="0">
              <a:latin typeface="Times New Roman" pitchFamily="18" charset="0"/>
              <a:cs typeface="Times New Roman" pitchFamily="18" charset="0"/>
            </a:endParaRPr>
          </a:p>
          <a:p>
            <a:pPr lvl="1">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Altering the selected table by dropping an existing field in the </a:t>
            </a:r>
            <a:r>
              <a:rPr lang="en-US" sz="1200" b="1" dirty="0" smtClean="0">
                <a:latin typeface="Times New Roman" pitchFamily="18" charset="0"/>
                <a:cs typeface="Times New Roman" pitchFamily="18" charset="0"/>
              </a:rPr>
              <a:t>table.</a:t>
            </a:r>
            <a:endParaRPr lang="en-US" sz="1200" b="1" dirty="0" smtClean="0">
              <a:latin typeface="Times New Roman" pitchFamily="18" charset="0"/>
              <a:cs typeface="Times New Roman" pitchFamily="18" charset="0"/>
            </a:endParaRPr>
          </a:p>
          <a:p>
            <a:pPr lvl="1">
              <a:buNone/>
            </a:pP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Altering the selected table by adding a constraint to a field in the </a:t>
            </a:r>
            <a:r>
              <a:rPr lang="en-US" sz="1200" b="1" dirty="0" smtClean="0">
                <a:latin typeface="Times New Roman" pitchFamily="18" charset="0"/>
                <a:cs typeface="Times New Roman" pitchFamily="18" charset="0"/>
              </a:rPr>
              <a:t>table.</a:t>
            </a:r>
            <a:endParaRPr lang="en-US" sz="1200" b="1" dirty="0" smtClean="0">
              <a:latin typeface="Times New Roman" pitchFamily="18" charset="0"/>
              <a:cs typeface="Times New Roman" pitchFamily="18" charset="0"/>
            </a:endParaRPr>
          </a:p>
          <a:p>
            <a:pPr lvl="1">
              <a:buNone/>
            </a:pP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Altering the selected table by dropping a constraint specified on the field in the </a:t>
            </a:r>
            <a:r>
              <a:rPr lang="en-US" sz="1200" b="1" dirty="0" smtClean="0">
                <a:latin typeface="Times New Roman" pitchFamily="18" charset="0"/>
                <a:cs typeface="Times New Roman" pitchFamily="18" charset="0"/>
              </a:rPr>
              <a:t>table.</a:t>
            </a:r>
          </a:p>
          <a:p>
            <a:pPr lvl="1">
              <a:buNone/>
            </a:pPr>
            <a:endParaRPr lang="en-IN" sz="1200" b="1" dirty="0" smtClean="0">
              <a:latin typeface="Times New Roman" pitchFamily="18" charset="0"/>
              <a:cs typeface="Times New Roman" pitchFamily="18" charset="0"/>
            </a:endParaRPr>
          </a:p>
          <a:p>
            <a:pPr lvl="1">
              <a:buNone/>
            </a:pPr>
            <a:endParaRPr lang="en-IN" sz="1200" b="1" dirty="0" smtClean="0">
              <a:latin typeface="Times New Roman" pitchFamily="18" charset="0"/>
              <a:cs typeface="Times New Roman" pitchFamily="18" charset="0"/>
            </a:endParaRPr>
          </a:p>
          <a:p>
            <a:pPr lvl="1">
              <a:buNone/>
            </a:pPr>
            <a:r>
              <a:rPr lang="en-US" sz="1200" b="1" dirty="0" smtClean="0">
                <a:solidFill>
                  <a:schemeClr val="accent1"/>
                </a:solidFill>
                <a:latin typeface="Times New Roman" pitchFamily="18" charset="0"/>
                <a:cs typeface="Times New Roman" pitchFamily="18" charset="0"/>
              </a:rPr>
              <a:t>Update :</a:t>
            </a:r>
          </a:p>
          <a:p>
            <a:pPr lvl="1">
              <a:buNone/>
            </a:pPr>
            <a:endParaRPr lang="en-US" sz="1200" b="1" dirty="0" smtClean="0">
              <a:solidFill>
                <a:schemeClr val="accent1"/>
              </a:solidFill>
              <a:latin typeface="Times New Roman" pitchFamily="18" charset="0"/>
              <a:cs typeface="Times New Roman" pitchFamily="18" charset="0"/>
            </a:endParaRPr>
          </a:p>
          <a:p>
            <a:pPr lvl="1">
              <a:buNone/>
            </a:pP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It</a:t>
            </a:r>
            <a:r>
              <a:rPr lang="en-US" sz="1200" b="1" dirty="0" smtClean="0"/>
              <a:t> </a:t>
            </a:r>
            <a:r>
              <a:rPr lang="en-US" sz="1200" b="1" dirty="0" smtClean="0"/>
              <a:t>is used for making any updating on a selected </a:t>
            </a:r>
            <a:r>
              <a:rPr lang="en-US" sz="1200" b="1" dirty="0" smtClean="0"/>
              <a:t>table &amp; in any </a:t>
            </a:r>
            <a:r>
              <a:rPr lang="en-US" sz="1200" b="1" dirty="0" smtClean="0"/>
              <a:t>condition for updating can also be specified if required.</a:t>
            </a:r>
          </a:p>
          <a:p>
            <a:pPr lvl="1">
              <a:buNone/>
            </a:pPr>
            <a:endParaRPr sz="1200" b="1">
              <a:latin typeface="Times New Roman" pitchFamily="18" charset="0"/>
              <a:cs typeface="Times New Roman" pitchFamily="18" charset="0"/>
            </a:endParaRPr>
          </a:p>
        </p:txBody>
      </p:sp>
      <p:grpSp>
        <p:nvGrpSpPr>
          <p:cNvPr id="11" name="Google Shape;847;p48"/>
          <p:cNvGrpSpPr/>
          <p:nvPr/>
        </p:nvGrpSpPr>
        <p:grpSpPr>
          <a:xfrm>
            <a:off x="142844" y="142858"/>
            <a:ext cx="400747" cy="428610"/>
            <a:chOff x="1922075" y="1629000"/>
            <a:chExt cx="437200" cy="437200"/>
          </a:xfrm>
        </p:grpSpPr>
        <p:sp>
          <p:nvSpPr>
            <p:cNvPr id="12" name="Google Shape;848;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849;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3" name="Google Shape;213;p23"/>
          <p:cNvSpPr txBox="1">
            <a:spLocks noGrp="1"/>
          </p:cNvSpPr>
          <p:nvPr>
            <p:ph type="sldNum" idx="12"/>
          </p:nvPr>
        </p:nvSpPr>
        <p:spPr/>
        <p:txBody>
          <a:bodyPr/>
          <a:lstStyle/>
          <a:p>
            <a:pPr lvl="0"/>
            <a:fld id="{00000000-1234-1234-1234-123412341234}" type="slidenum">
              <a:rPr lang="en" smtClean="0"/>
              <a:pPr lvl="0"/>
              <a:t>11</a:t>
            </a:fld>
            <a:endParaRPr lang="en"/>
          </a:p>
        </p:txBody>
      </p:sp>
      <p:sp>
        <p:nvSpPr>
          <p:cNvPr id="212" name="Google Shape;212;p23"/>
          <p:cNvSpPr txBox="1">
            <a:spLocks noGrp="1"/>
          </p:cNvSpPr>
          <p:nvPr>
            <p:ph type="title" idx="4294967295"/>
          </p:nvPr>
        </p:nvSpPr>
        <p:spPr>
          <a:xfrm>
            <a:off x="214282" y="857238"/>
            <a:ext cx="8001056" cy="4071966"/>
          </a:xfrm>
          <a:prstGeom prst="rect">
            <a:avLst/>
          </a:prstGeom>
        </p:spPr>
        <p:txBody>
          <a:bodyPr spcFirstLastPara="1" wrap="square" lIns="0" tIns="0" rIns="0" bIns="0" anchor="ctr" anchorCtr="0">
            <a:noAutofit/>
          </a:bodyPr>
          <a:lstStyle/>
          <a:p>
            <a:pPr lvl="0"/>
            <a:r>
              <a:rPr lang="en-IN" sz="2200" dirty="0" smtClean="0">
                <a:solidFill>
                  <a:schemeClr val="lt1"/>
                </a:solidFill>
              </a:rPr>
              <a:t> </a:t>
            </a:r>
            <a:r>
              <a:rPr lang="en-IN" sz="2200" dirty="0" smtClean="0">
                <a:solidFill>
                  <a:schemeClr val="lt1"/>
                </a:solidFill>
              </a:rPr>
              <a:t>  </a:t>
            </a:r>
            <a:br>
              <a:rPr lang="en-IN" sz="2200" dirty="0" smtClean="0">
                <a:solidFill>
                  <a:schemeClr val="lt1"/>
                </a:solidFill>
              </a:rPr>
            </a:br>
            <a:r>
              <a:rPr lang="en-IN" sz="2200" dirty="0" smtClean="0">
                <a:solidFill>
                  <a:schemeClr val="lt1"/>
                </a:solidFill>
              </a:rPr>
              <a:t/>
            </a:r>
            <a:br>
              <a:rPr lang="en-IN" sz="2200" dirty="0" smtClean="0">
                <a:solidFill>
                  <a:schemeClr val="lt1"/>
                </a:solidFill>
              </a:rPr>
            </a:br>
            <a:r>
              <a:rPr lang="en-IN" sz="2200" dirty="0" smtClean="0">
                <a:solidFill>
                  <a:schemeClr val="lt1"/>
                </a:solidFill>
              </a:rPr>
              <a:t/>
            </a:r>
            <a:br>
              <a:rPr lang="en-IN" sz="2200" dirty="0" smtClean="0">
                <a:solidFill>
                  <a:schemeClr val="lt1"/>
                </a:solidFill>
              </a:rPr>
            </a:br>
            <a:r>
              <a:rPr lang="en-IN" sz="2200" dirty="0" smtClean="0">
                <a:solidFill>
                  <a:schemeClr val="lt1"/>
                </a:solidFill>
              </a:rPr>
              <a:t/>
            </a:r>
            <a:br>
              <a:rPr lang="en-IN" sz="2200" dirty="0" smtClean="0">
                <a:solidFill>
                  <a:schemeClr val="lt1"/>
                </a:solidFill>
              </a:rPr>
            </a:br>
            <a:r>
              <a:rPr lang="en-IN" sz="2200" dirty="0" smtClean="0">
                <a:solidFill>
                  <a:schemeClr val="lt1"/>
                </a:solidFill>
              </a:rPr>
              <a:t/>
            </a:r>
            <a:br>
              <a:rPr lang="en-IN" sz="2200" dirty="0" smtClean="0">
                <a:solidFill>
                  <a:schemeClr val="lt1"/>
                </a:solidFill>
              </a:rPr>
            </a:br>
            <a:r>
              <a:rPr lang="en-IN" sz="2200" dirty="0" smtClean="0">
                <a:solidFill>
                  <a:schemeClr val="lt1"/>
                </a:solidFill>
              </a:rPr>
              <a:t>    </a:t>
            </a:r>
            <a:r>
              <a:rPr lang="en-US" sz="1200" b="1" dirty="0" smtClean="0">
                <a:latin typeface="Times New Roman" pitchFamily="18" charset="0"/>
                <a:cs typeface="Times New Roman" pitchFamily="18" charset="0"/>
              </a:rPr>
              <a:t>Delete:</a:t>
            </a:r>
            <a:br>
              <a:rPr lang="en-US" sz="1200" b="1" dirty="0" smtClean="0">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It is </a:t>
            </a:r>
            <a:r>
              <a:rPr lang="en-US" sz="1200" b="1" dirty="0" smtClean="0">
                <a:solidFill>
                  <a:schemeClr val="bg1"/>
                </a:solidFill>
                <a:latin typeface="Times New Roman" pitchFamily="18" charset="0"/>
                <a:cs typeface="Times New Roman" pitchFamily="18" charset="0"/>
              </a:rPr>
              <a:t>used for deleting rows from a selected </a:t>
            </a:r>
            <a:r>
              <a:rPr lang="en-US" sz="1200" b="1" dirty="0" smtClean="0">
                <a:solidFill>
                  <a:schemeClr val="bg1"/>
                </a:solidFill>
                <a:latin typeface="Times New Roman" pitchFamily="18" charset="0"/>
                <a:cs typeface="Times New Roman" pitchFamily="18" charset="0"/>
              </a:rPr>
              <a:t>table</a:t>
            </a: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&amp; it can </a:t>
            </a:r>
            <a:r>
              <a:rPr lang="en-US" sz="1200" b="1" dirty="0" smtClean="0">
                <a:solidFill>
                  <a:schemeClr val="bg1"/>
                </a:solidFill>
                <a:latin typeface="Times New Roman" pitchFamily="18" charset="0"/>
                <a:cs typeface="Times New Roman" pitchFamily="18" charset="0"/>
              </a:rPr>
              <a:t>also be performed by specifying condition so  that </a:t>
            </a:r>
            <a:r>
              <a:rPr lang="en-US" sz="1200" b="1" dirty="0" smtClean="0">
                <a:solidFill>
                  <a:schemeClr val="bg1"/>
                </a:solidFill>
                <a:latin typeface="Times New Roman" pitchFamily="18" charset="0"/>
                <a:cs typeface="Times New Roman" pitchFamily="18" charset="0"/>
              </a:rPr>
              <a:t>only</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rows satisfying that condition is deleted</a:t>
            </a:r>
            <a:r>
              <a:rPr lang="en-US" sz="1200" b="1" dirty="0" smtClean="0">
                <a:solidFill>
                  <a:schemeClr val="bg1"/>
                </a:solidFill>
                <a:latin typeface="Times New Roman" pitchFamily="18" charset="0"/>
                <a:cs typeface="Times New Roman" pitchFamily="18" charset="0"/>
              </a:rPr>
              <a:t>.</a:t>
            </a: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Drop:</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It  </a:t>
            </a:r>
            <a:r>
              <a:rPr lang="en-US" sz="1200" b="1" dirty="0" smtClean="0">
                <a:solidFill>
                  <a:schemeClr val="bg1"/>
                </a:solidFill>
                <a:latin typeface="Times New Roman" pitchFamily="18" charset="0"/>
                <a:cs typeface="Times New Roman" pitchFamily="18" charset="0"/>
              </a:rPr>
              <a:t>allows a user to drop an already existing table from a </a:t>
            </a:r>
            <a:r>
              <a:rPr lang="en-US" sz="1200" b="1" dirty="0" smtClean="0">
                <a:solidFill>
                  <a:schemeClr val="bg1"/>
                </a:solidFill>
                <a:latin typeface="Times New Roman" pitchFamily="18" charset="0"/>
                <a:cs typeface="Times New Roman" pitchFamily="18" charset="0"/>
              </a:rPr>
              <a:t>database.</a:t>
            </a:r>
            <a:r>
              <a:rPr lang="en-US" sz="1200" b="1" dirty="0" smtClean="0">
                <a:solidFill>
                  <a:schemeClr val="bg1"/>
                </a:solidFill>
                <a:latin typeface="Times New Roman" pitchFamily="18" charset="0"/>
                <a:cs typeface="Times New Roman" pitchFamily="18" charset="0"/>
              </a:rPr>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dirty="0" smtClean="0">
                <a:solidFill>
                  <a:schemeClr val="bg1"/>
                </a:solidFill>
                <a:latin typeface="Times New Roman" pitchFamily="18" charset="0"/>
                <a:cs typeface="Times New Roman" pitchFamily="18" charset="0"/>
              </a:rPr>
              <a:t/>
            </a:r>
            <a:br>
              <a:rPr lang="en-US" sz="1200" dirty="0" smtClean="0">
                <a:solidFill>
                  <a:schemeClr val="bg1"/>
                </a:solidFill>
                <a:latin typeface="Times New Roman" pitchFamily="18" charset="0"/>
                <a:cs typeface="Times New Roman" pitchFamily="18" charset="0"/>
              </a:rPr>
            </a:br>
            <a:r>
              <a:rPr lang="en-US" sz="1200" dirty="0" smtClean="0">
                <a:solidFill>
                  <a:schemeClr val="bg1"/>
                </a:solidFill>
                <a:latin typeface="Times New Roman" pitchFamily="18" charset="0"/>
                <a:cs typeface="Times New Roman" pitchFamily="18" charset="0"/>
              </a:rPr>
              <a:t> </a:t>
            </a:r>
            <a:r>
              <a:rPr lang="en-US" sz="1200" dirty="0" smtClean="0">
                <a:solidFill>
                  <a:schemeClr val="bg1"/>
                </a:solidFill>
                <a:latin typeface="Times New Roman" pitchFamily="18" charset="0"/>
                <a:cs typeface="Times New Roman" pitchFamily="18" charset="0"/>
              </a:rPr>
              <a:t>        </a:t>
            </a:r>
            <a:r>
              <a:rPr lang="en-US" sz="1200" dirty="0" smtClean="0">
                <a:latin typeface="Times New Roman" pitchFamily="18" charset="0"/>
                <a:cs typeface="Times New Roman" pitchFamily="18" charset="0"/>
              </a:rPr>
              <a:t>Insert :</a:t>
            </a:r>
            <a:r>
              <a:rPr lang="en-US" sz="1200" dirty="0" smtClean="0"/>
              <a:t/>
            </a:r>
            <a:br>
              <a:rPr lang="en-US" sz="1200" dirty="0" smtClean="0"/>
            </a:br>
            <a:r>
              <a:rPr lang="en-US" sz="1200" dirty="0" smtClean="0"/>
              <a:t> </a:t>
            </a:r>
            <a:r>
              <a:rPr lang="en-US" sz="1200" dirty="0" smtClean="0"/>
              <a:t>             </a:t>
            </a:r>
            <a:r>
              <a:rPr lang="en-US" sz="1200" b="1" dirty="0" smtClean="0">
                <a:solidFill>
                  <a:schemeClr val="bg1"/>
                </a:solidFill>
                <a:latin typeface="Times New Roman" pitchFamily="18" charset="0"/>
                <a:cs typeface="Times New Roman" pitchFamily="18" charset="0"/>
              </a:rPr>
              <a:t>Using this option the user can insert rows into an existing table</a:t>
            </a:r>
            <a:r>
              <a:rPr lang="en-US" sz="1200" b="1" dirty="0" smtClean="0">
                <a:solidFill>
                  <a:schemeClr val="bg1"/>
                </a:solidFill>
                <a:latin typeface="Times New Roman" pitchFamily="18" charset="0"/>
                <a:cs typeface="Times New Roman" pitchFamily="18" charset="0"/>
              </a:rPr>
              <a:t>.</a:t>
            </a:r>
            <a:br>
              <a:rPr lang="en-US" sz="1200" b="1" dirty="0" smtClean="0">
                <a:solidFill>
                  <a:schemeClr val="bg1"/>
                </a:solidFill>
                <a:latin typeface="Times New Roman" pitchFamily="18" charset="0"/>
                <a:cs typeface="Times New Roman" pitchFamily="18" charset="0"/>
              </a:rPr>
            </a:br>
            <a:r>
              <a:rPr lang="en-US" sz="1200" dirty="0" smtClean="0">
                <a:solidFill>
                  <a:schemeClr val="bg1"/>
                </a:solidFill>
                <a:latin typeface="Times New Roman" pitchFamily="18" charset="0"/>
                <a:cs typeface="Times New Roman" pitchFamily="18" charset="0"/>
              </a:rPr>
              <a:t/>
            </a:r>
            <a:br>
              <a:rPr lang="en-US" sz="1200" dirty="0" smtClean="0">
                <a:solidFill>
                  <a:schemeClr val="bg1"/>
                </a:solidFill>
                <a:latin typeface="Times New Roman" pitchFamily="18" charset="0"/>
                <a:cs typeface="Times New Roman" pitchFamily="18" charset="0"/>
              </a:rPr>
            </a:br>
            <a:r>
              <a:rPr lang="en-US" sz="1200" dirty="0" smtClean="0">
                <a:solidFill>
                  <a:schemeClr val="bg1"/>
                </a:solidFill>
                <a:latin typeface="Times New Roman" pitchFamily="18" charset="0"/>
                <a:cs typeface="Times New Roman" pitchFamily="18" charset="0"/>
              </a:rPr>
              <a:t>         </a:t>
            </a:r>
            <a:r>
              <a:rPr lang="en-US" sz="1200" dirty="0" smtClean="0">
                <a:latin typeface="Times New Roman" pitchFamily="18" charset="0"/>
                <a:cs typeface="Times New Roman" pitchFamily="18" charset="0"/>
              </a:rPr>
              <a:t>SQL query </a:t>
            </a:r>
            <a:r>
              <a:rPr lang="en-US" sz="1200" dirty="0" smtClean="0">
                <a:latin typeface="Times New Roman" pitchFamily="18" charset="0"/>
                <a:cs typeface="Times New Roman" pitchFamily="18" charset="0"/>
              </a:rPr>
              <a:t>analyzer:</a:t>
            </a:r>
            <a:r>
              <a:rPr lang="en-US" sz="1200" dirty="0" smtClean="0"/>
              <a:t/>
            </a:r>
            <a:br>
              <a:rPr lang="en-US" sz="1200" dirty="0" smtClean="0"/>
            </a:br>
            <a:r>
              <a:rPr lang="en-US" sz="1200" dirty="0" smtClean="0"/>
              <a:t>               </a:t>
            </a:r>
            <a:r>
              <a:rPr lang="en-US" sz="1200" b="1" dirty="0" smtClean="0">
                <a:solidFill>
                  <a:schemeClr val="bg1"/>
                </a:solidFill>
                <a:latin typeface="Times New Roman" pitchFamily="18" charset="0"/>
                <a:cs typeface="Times New Roman" pitchFamily="18" charset="0"/>
              </a:rPr>
              <a:t>If </a:t>
            </a:r>
            <a:r>
              <a:rPr lang="en-US" sz="1200" b="1" dirty="0" smtClean="0">
                <a:solidFill>
                  <a:schemeClr val="bg1"/>
                </a:solidFill>
                <a:latin typeface="Times New Roman" pitchFamily="18" charset="0"/>
                <a:cs typeface="Times New Roman" pitchFamily="18" charset="0"/>
              </a:rPr>
              <a:t>required, the user can execute queries in SQL mode, not using the graphical </a:t>
            </a:r>
            <a:r>
              <a:rPr lang="en-US" sz="1200" b="1" dirty="0" smtClean="0">
                <a:solidFill>
                  <a:schemeClr val="bg1"/>
                </a:solidFill>
                <a:latin typeface="Times New Roman" pitchFamily="18" charset="0"/>
                <a:cs typeface="Times New Roman" pitchFamily="18" charset="0"/>
              </a:rPr>
              <a:t>interface &amp; a separate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               workspace </a:t>
            </a:r>
            <a:r>
              <a:rPr lang="en-US" sz="1200" b="1" dirty="0" smtClean="0">
                <a:solidFill>
                  <a:schemeClr val="bg1"/>
                </a:solidFill>
                <a:latin typeface="Times New Roman" pitchFamily="18" charset="0"/>
                <a:cs typeface="Times New Roman" pitchFamily="18" charset="0"/>
              </a:rPr>
              <a:t>is provided, where the query can be typed and executed.</a:t>
            </a:r>
            <a:r>
              <a:rPr lang="en-US" sz="1200" dirty="0" smtClean="0"/>
              <a:t/>
            </a:r>
            <a:br>
              <a:rPr lang="en-US" sz="1200" dirty="0" smtClean="0"/>
            </a:br>
            <a:r>
              <a:rPr lang="en-US" sz="1200" dirty="0" smtClean="0"/>
              <a:t/>
            </a:r>
            <a:br>
              <a:rPr lang="en-US" sz="1200" dirty="0" smtClean="0"/>
            </a:br>
            <a:r>
              <a:rPr lang="en-US" sz="1200" dirty="0" smtClean="0"/>
              <a:t>   </a:t>
            </a:r>
            <a:r>
              <a:rPr lang="en-US" sz="1200" b="1" dirty="0" smtClean="0">
                <a:solidFill>
                  <a:schemeClr val="bg1"/>
                </a:solidFill>
                <a:latin typeface="Times New Roman" pitchFamily="18" charset="0"/>
                <a:cs typeface="Times New Roman" pitchFamily="18" charset="0"/>
              </a:rPr>
              <a:t>       </a:t>
            </a:r>
            <a:r>
              <a:rPr lang="en-US" sz="1200" dirty="0" smtClean="0"/>
              <a:t/>
            </a:r>
            <a:br>
              <a:rPr lang="en-US" sz="1200" dirty="0" smtClean="0"/>
            </a:br>
            <a:r>
              <a:rPr lang="en-US" sz="1200" dirty="0" smtClean="0"/>
              <a:t/>
            </a:r>
            <a:br>
              <a:rPr lang="en-US" sz="1200" dirty="0" smtClean="0"/>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2400" dirty="0" smtClean="0"/>
              <a:t/>
            </a:r>
            <a:br>
              <a:rPr lang="en-US" sz="2400" dirty="0" smtClean="0"/>
            </a:br>
            <a:endParaRPr sz="2200">
              <a:solidFill>
                <a:schemeClr val="lt1"/>
              </a:solidFill>
            </a:endParaRPr>
          </a:p>
        </p:txBody>
      </p:sp>
      <p:sp>
        <p:nvSpPr>
          <p:cNvPr id="11" name="TextBox 10"/>
          <p:cNvSpPr txBox="1"/>
          <p:nvPr/>
        </p:nvSpPr>
        <p:spPr>
          <a:xfrm>
            <a:off x="714348" y="0"/>
            <a:ext cx="7643866" cy="707886"/>
          </a:xfrm>
          <a:prstGeom prst="rect">
            <a:avLst/>
          </a:prstGeom>
          <a:noFill/>
        </p:spPr>
        <p:txBody>
          <a:bodyPr wrap="square" rtlCol="0">
            <a:spAutoFit/>
          </a:bodyPr>
          <a:lstStyle/>
          <a:p>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lang="en-US" sz="2000" dirty="0">
              <a:latin typeface="Dutch801 XBd BT" pitchFamily="18" charset="0"/>
            </a:endParaRPr>
          </a:p>
        </p:txBody>
      </p:sp>
      <p:grpSp>
        <p:nvGrpSpPr>
          <p:cNvPr id="17" name="Google Shape;847;p48"/>
          <p:cNvGrpSpPr/>
          <p:nvPr/>
        </p:nvGrpSpPr>
        <p:grpSpPr>
          <a:xfrm>
            <a:off x="142844" y="142858"/>
            <a:ext cx="400747" cy="428610"/>
            <a:chOff x="1922075" y="1629000"/>
            <a:chExt cx="437200" cy="437200"/>
          </a:xfrm>
        </p:grpSpPr>
        <p:sp>
          <p:nvSpPr>
            <p:cNvPr id="18" name="Google Shape;848;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849;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0" y="785800"/>
            <a:ext cx="8463888" cy="4643470"/>
          </a:xfrm>
          <a:prstGeom prst="rect">
            <a:avLst/>
          </a:prstGeom>
        </p:spPr>
        <p:txBody>
          <a:bodyPr spcFirstLastPara="1" wrap="square" lIns="0" tIns="0" rIns="0" bIns="0" anchor="ctr" anchorCtr="0">
            <a:noAutofit/>
          </a:bodyPr>
          <a:lstStyle/>
          <a:p>
            <a:r>
              <a:rPr lang="en-IN" sz="2400" dirty="0" smtClean="0">
                <a:solidFill>
                  <a:schemeClr val="accent1"/>
                </a:solidFill>
                <a:latin typeface="Dutch801 XBd BT" pitchFamily="18" charset="0"/>
                <a:cs typeface="Times New Roman" pitchFamily="18" charset="0"/>
              </a:rPr>
              <a:t/>
            </a:r>
            <a:br>
              <a:rPr lang="en-IN" sz="2400" dirty="0" smtClean="0">
                <a:solidFill>
                  <a:schemeClr val="accent1"/>
                </a:solidFill>
                <a:latin typeface="Dutch801 XBd BT" pitchFamily="18" charset="0"/>
                <a:cs typeface="Times New Roman" pitchFamily="18" charset="0"/>
              </a:rPr>
            </a:br>
            <a:r>
              <a:rPr lang="en-IN" sz="2400" dirty="0" smtClean="0">
                <a:solidFill>
                  <a:schemeClr val="accent1"/>
                </a:solidFill>
                <a:latin typeface="Dutch801 XBd BT" pitchFamily="18" charset="0"/>
                <a:cs typeface="Times New Roman" pitchFamily="18" charset="0"/>
              </a:rPr>
              <a:t/>
            </a:r>
            <a:br>
              <a:rPr lang="en-IN" sz="2400" dirty="0" smtClean="0">
                <a:solidFill>
                  <a:schemeClr val="accent1"/>
                </a:solidFill>
                <a:latin typeface="Dutch801 XBd BT" pitchFamily="18" charset="0"/>
                <a:cs typeface="Times New Roman" pitchFamily="18" charset="0"/>
              </a:rPr>
            </a:br>
            <a:r>
              <a:rPr lang="en-IN" sz="2400" dirty="0" smtClean="0">
                <a:solidFill>
                  <a:schemeClr val="accent1"/>
                </a:solidFill>
                <a:latin typeface="Dutch801 XBd BT" pitchFamily="18" charset="0"/>
                <a:cs typeface="Times New Roman" pitchFamily="18" charset="0"/>
              </a:rPr>
              <a:t>  </a:t>
            </a:r>
            <a:br>
              <a:rPr lang="en-IN" sz="2400" dirty="0" smtClean="0">
                <a:solidFill>
                  <a:schemeClr val="accent1"/>
                </a:solidFill>
                <a:latin typeface="Dutch801 XBd BT" pitchFamily="18" charset="0"/>
                <a:cs typeface="Times New Roman" pitchFamily="18" charset="0"/>
              </a:rPr>
            </a:br>
            <a:r>
              <a:rPr lang="en-IN" sz="2400" dirty="0" smtClean="0">
                <a:solidFill>
                  <a:schemeClr val="accent1"/>
                </a:solidFill>
                <a:latin typeface="Dutch801 XBd BT" pitchFamily="18" charset="0"/>
                <a:cs typeface="Times New Roman" pitchFamily="18" charset="0"/>
              </a:rPr>
              <a:t>   </a:t>
            </a:r>
            <a:r>
              <a:rPr lang="en-IN" sz="2400" dirty="0" smtClean="0">
                <a:solidFill>
                  <a:schemeClr val="accent1"/>
                </a:solidFill>
                <a:latin typeface="Dutch801 XBd BT" pitchFamily="18" charset="0"/>
                <a:cs typeface="Times New Roman" pitchFamily="18" charset="0"/>
              </a:rPr>
              <a:t/>
            </a:r>
            <a:br>
              <a:rPr lang="en-IN" sz="2400" dirty="0" smtClean="0">
                <a:solidFill>
                  <a:schemeClr val="accent1"/>
                </a:solidFill>
                <a:latin typeface="Dutch801 XBd BT" pitchFamily="18" charset="0"/>
                <a:cs typeface="Times New Roman" pitchFamily="18" charset="0"/>
              </a:rPr>
            </a:br>
            <a:r>
              <a:rPr lang="en-IN" sz="2400" dirty="0" smtClean="0">
                <a:solidFill>
                  <a:schemeClr val="accent1"/>
                </a:solidFill>
                <a:latin typeface="Dutch801 XBd BT" pitchFamily="18" charset="0"/>
                <a:cs typeface="Times New Roman" pitchFamily="18" charset="0"/>
              </a:rPr>
              <a:t> </a:t>
            </a:r>
            <a:r>
              <a:rPr lang="en-IN" sz="2400" dirty="0" smtClean="0">
                <a:solidFill>
                  <a:schemeClr val="accent1"/>
                </a:solidFill>
                <a:latin typeface="Dutch801 XBd BT" pitchFamily="18" charset="0"/>
                <a:cs typeface="Times New Roman" pitchFamily="18" charset="0"/>
              </a:rPr>
              <a:t>   </a:t>
            </a:r>
            <a:r>
              <a:rPr lang="en-IN" sz="2400" b="1" dirty="0" smtClean="0">
                <a:solidFill>
                  <a:schemeClr val="accent1"/>
                </a:solidFill>
                <a:latin typeface="Dutch801 XBd BT" pitchFamily="18" charset="0"/>
                <a:cs typeface="Times New Roman" pitchFamily="18" charset="0"/>
              </a:rPr>
              <a:t>4</a:t>
            </a:r>
            <a:r>
              <a:rPr lang="en-IN" sz="2400" b="1" dirty="0" smtClean="0">
                <a:solidFill>
                  <a:schemeClr val="accent1"/>
                </a:solidFill>
                <a:latin typeface="Dutch801 XBd BT" pitchFamily="18" charset="0"/>
                <a:cs typeface="Times New Roman" pitchFamily="18" charset="0"/>
              </a:rPr>
              <a:t>. </a:t>
            </a:r>
            <a:r>
              <a:rPr lang="en-US" sz="2400" b="1" dirty="0" smtClean="0">
                <a:solidFill>
                  <a:schemeClr val="accent1"/>
                </a:solidFill>
                <a:latin typeface="Dutch801 XBd BT" pitchFamily="18" charset="0"/>
              </a:rPr>
              <a:t>SYSTEM DESIGN :-</a:t>
            </a:r>
            <a:r>
              <a:rPr lang="en-IN" sz="2400" dirty="0" smtClean="0">
                <a:solidFill>
                  <a:schemeClr val="accent1"/>
                </a:solidFill>
                <a:latin typeface="Dutch801 XBd BT" pitchFamily="18" charset="0"/>
                <a:cs typeface="Times New Roman" pitchFamily="18" charset="0"/>
              </a:rPr>
              <a:t/>
            </a:r>
            <a:br>
              <a:rPr lang="en-IN" sz="2400" dirty="0" smtClean="0">
                <a:solidFill>
                  <a:schemeClr val="accent1"/>
                </a:solidFill>
                <a:latin typeface="Dutch801 XBd BT" pitchFamily="18" charset="0"/>
                <a:cs typeface="Times New Roman" pitchFamily="18" charset="0"/>
              </a:rPr>
            </a:br>
            <a:r>
              <a:rPr lang="en-IN" sz="2400" dirty="0" smtClean="0">
                <a:solidFill>
                  <a:schemeClr val="accent1"/>
                </a:solidFill>
                <a:latin typeface="Dutch801 XBd BT" pitchFamily="18" charset="0"/>
                <a:cs typeface="Times New Roman" pitchFamily="18" charset="0"/>
              </a:rPr>
              <a:t/>
            </a:r>
            <a:br>
              <a:rPr lang="en-IN" sz="2400" dirty="0" smtClean="0">
                <a:solidFill>
                  <a:schemeClr val="accent1"/>
                </a:solidFill>
                <a:latin typeface="Dutch801 XBd BT" pitchFamily="18" charset="0"/>
                <a:cs typeface="Times New Roman"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t>
            </a:r>
            <a:r>
              <a:rPr lang="en-US" sz="2400" dirty="0" smtClean="0">
                <a:solidFill>
                  <a:schemeClr val="accent1"/>
                </a:solidFill>
                <a:latin typeface="Dutch801 XBd BT" pitchFamily="18" charset="0"/>
              </a:rPr>
              <a:t>        </a:t>
            </a:r>
            <a:r>
              <a:rPr lang="en-US" sz="1200" dirty="0" smtClean="0">
                <a:solidFill>
                  <a:schemeClr val="bg1"/>
                </a:solidFill>
                <a:latin typeface="Times New Roman" pitchFamily="18" charset="0"/>
                <a:cs typeface="Times New Roman" pitchFamily="18" charset="0"/>
              </a:rPr>
              <a:t>Fig</a:t>
            </a:r>
            <a:r>
              <a:rPr lang="en-US" sz="1200" dirty="0" smtClean="0">
                <a:solidFill>
                  <a:schemeClr val="bg1"/>
                </a:solidFill>
                <a:latin typeface="Times New Roman" pitchFamily="18" charset="0"/>
                <a:cs typeface="Times New Roman" pitchFamily="18" charset="0"/>
              </a:rPr>
              <a:t>. 1 System </a:t>
            </a:r>
            <a:r>
              <a:rPr lang="en-US" sz="1200" dirty="0" smtClean="0">
                <a:solidFill>
                  <a:schemeClr val="bg1"/>
                </a:solidFill>
                <a:latin typeface="Times New Roman" pitchFamily="18" charset="0"/>
                <a:cs typeface="Times New Roman" pitchFamily="18" charset="0"/>
              </a:rPr>
              <a:t>Architecture                                                                                        </a:t>
            </a:r>
            <a:r>
              <a:rPr lang="en-US" sz="1200" b="1" dirty="0" smtClean="0">
                <a:solidFill>
                  <a:schemeClr val="bg1"/>
                </a:solidFill>
                <a:latin typeface="Times New Roman" pitchFamily="18" charset="0"/>
                <a:cs typeface="Times New Roman" pitchFamily="18" charset="0"/>
              </a:rPr>
              <a:t>Fig</a:t>
            </a:r>
            <a:r>
              <a:rPr lang="en-US" sz="1200" b="1" dirty="0" smtClean="0">
                <a:solidFill>
                  <a:schemeClr val="bg1"/>
                </a:solidFill>
                <a:latin typeface="Times New Roman" pitchFamily="18" charset="0"/>
                <a:cs typeface="Times New Roman" pitchFamily="18" charset="0"/>
              </a:rPr>
              <a:t>. 2 User Interface Design</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User </a:t>
            </a:r>
            <a:r>
              <a:rPr lang="en-US" sz="1200" b="1" dirty="0" smtClean="0">
                <a:solidFill>
                  <a:schemeClr val="bg1"/>
                </a:solidFill>
                <a:latin typeface="Times New Roman" pitchFamily="18" charset="0"/>
                <a:cs typeface="Times New Roman" pitchFamily="18" charset="0"/>
              </a:rPr>
              <a:t>selects appropriate database system such as Oracle, MS access, MS SQL server. After selecting database system </a:t>
            </a:r>
            <a:r>
              <a:rPr lang="en-US" sz="1200" b="1" dirty="0" smtClean="0">
                <a:solidFill>
                  <a:schemeClr val="bg1"/>
                </a:solidFill>
                <a:latin typeface="Times New Roman" pitchFamily="18" charset="0"/>
                <a:cs typeface="Times New Roman" pitchFamily="18" charset="0"/>
              </a:rPr>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            user </a:t>
            </a:r>
            <a:r>
              <a:rPr lang="en-US" sz="1200" b="1" dirty="0" smtClean="0">
                <a:solidFill>
                  <a:schemeClr val="bg1"/>
                </a:solidFill>
                <a:latin typeface="Times New Roman" pitchFamily="18" charset="0"/>
                <a:cs typeface="Times New Roman" pitchFamily="18" charset="0"/>
              </a:rPr>
              <a:t>will perform either DDL or DML commands. Query execution unit will execute a query and make changes to </a:t>
            </a:r>
            <a:r>
              <a:rPr lang="en-US" sz="1200" b="1" dirty="0" smtClean="0">
                <a:solidFill>
                  <a:schemeClr val="bg1"/>
                </a:solidFill>
                <a:latin typeface="Times New Roman" pitchFamily="18" charset="0"/>
                <a:cs typeface="Times New Roman" pitchFamily="18" charset="0"/>
              </a:rPr>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             databases</a:t>
            </a:r>
            <a:r>
              <a:rPr lang="en-US" sz="1200" b="1" dirty="0" smtClean="0">
                <a:solidFill>
                  <a:schemeClr val="bg1"/>
                </a:solidFill>
                <a:latin typeface="Times New Roman" pitchFamily="18" charset="0"/>
                <a:cs typeface="Times New Roman" pitchFamily="18" charset="0"/>
              </a:rPr>
              <a:t>. Query execution unit will also provide result to user.</a:t>
            </a:r>
            <a:br>
              <a:rPr lang="en-US" sz="1200" b="1" dirty="0" smtClean="0">
                <a:solidFill>
                  <a:schemeClr val="bg1"/>
                </a:solidFill>
                <a:latin typeface="Times New Roman" pitchFamily="18" charset="0"/>
                <a:cs typeface="Times New Roman" pitchFamily="18" charset="0"/>
              </a:rPr>
            </a:br>
            <a:r>
              <a:rPr lang="en-US" sz="2400" dirty="0" smtClean="0"/>
              <a:t/>
            </a:r>
            <a:br>
              <a:rPr lang="en-US" sz="2400" dirty="0" smtClean="0"/>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r>
              <a:rPr lang="en-US" sz="2400" dirty="0" smtClean="0">
                <a:solidFill>
                  <a:schemeClr val="accent1"/>
                </a:solidFill>
                <a:latin typeface="Dutch801 XBd BT" pitchFamily="18" charset="0"/>
              </a:rPr>
              <a:t/>
            </a:r>
            <a:br>
              <a:rPr lang="en-US" sz="2400" dirty="0" smtClean="0">
                <a:solidFill>
                  <a:schemeClr val="accent1"/>
                </a:solidFill>
                <a:latin typeface="Dutch801 XBd BT" pitchFamily="18" charset="0"/>
              </a:rPr>
            </a:br>
            <a:endParaRPr sz="2400">
              <a:solidFill>
                <a:schemeClr val="accent1"/>
              </a:solidFill>
              <a:latin typeface="Dutch801 XBd BT" pitchFamily="18" charset="0"/>
            </a:endParaRPr>
          </a:p>
        </p:txBody>
      </p:sp>
      <p:sp>
        <p:nvSpPr>
          <p:cNvPr id="222" name="Google Shape;222;p24"/>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25" name="TextBox 24"/>
          <p:cNvSpPr txBox="1"/>
          <p:nvPr/>
        </p:nvSpPr>
        <p:spPr>
          <a:xfrm>
            <a:off x="785786" y="0"/>
            <a:ext cx="7572428" cy="1077218"/>
          </a:xfrm>
          <a:prstGeom prst="rect">
            <a:avLst/>
          </a:prstGeom>
          <a:noFill/>
        </p:spPr>
        <p:txBody>
          <a:bodyPr wrap="square" rtlCol="0">
            <a:spAutoFit/>
          </a:bodyPr>
          <a:lstStyle/>
          <a:p>
            <a:r>
              <a:rPr lang="en-US" sz="2000"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i="1" dirty="0" smtClean="0">
                <a:solidFill>
                  <a:schemeClr val="accent1"/>
                </a:solidFill>
                <a:latin typeface="Dutch801 XBd BT" pitchFamily="18" charset="0"/>
                <a:cs typeface="Times New Roman" pitchFamily="18" charset="0"/>
              </a:rPr>
              <a:t>System</a:t>
            </a:r>
            <a:endParaRPr lang="en-US" sz="2000" dirty="0" smtClean="0">
              <a:latin typeface="Dutch801 XBd BT" pitchFamily="18" charset="0"/>
            </a:endParaRPr>
          </a:p>
          <a:p>
            <a:endParaRPr lang="en-US" sz="2400" dirty="0"/>
          </a:p>
        </p:txBody>
      </p:sp>
      <p:pic>
        <p:nvPicPr>
          <p:cNvPr id="26" name="image2.jpeg"/>
          <p:cNvPicPr/>
          <p:nvPr/>
        </p:nvPicPr>
        <p:blipFill>
          <a:blip r:embed="rId4" cstate="print"/>
          <a:stretch>
            <a:fillRect/>
          </a:stretch>
        </p:blipFill>
        <p:spPr>
          <a:xfrm>
            <a:off x="357158" y="1571618"/>
            <a:ext cx="2786082" cy="2570901"/>
          </a:xfrm>
          <a:prstGeom prst="rect">
            <a:avLst/>
          </a:prstGeom>
        </p:spPr>
      </p:pic>
      <p:pic>
        <p:nvPicPr>
          <p:cNvPr id="27" name="image3.png"/>
          <p:cNvPicPr/>
          <p:nvPr/>
        </p:nvPicPr>
        <p:blipFill>
          <a:blip r:embed="rId5" cstate="print"/>
          <a:stretch>
            <a:fillRect/>
          </a:stretch>
        </p:blipFill>
        <p:spPr>
          <a:xfrm>
            <a:off x="5000628" y="1643056"/>
            <a:ext cx="3160853" cy="2500330"/>
          </a:xfrm>
          <a:prstGeom prst="rect">
            <a:avLst/>
          </a:prstGeom>
        </p:spPr>
      </p:pic>
      <p:grpSp>
        <p:nvGrpSpPr>
          <p:cNvPr id="29" name="Google Shape;201;p22"/>
          <p:cNvGrpSpPr/>
          <p:nvPr/>
        </p:nvGrpSpPr>
        <p:grpSpPr>
          <a:xfrm>
            <a:off x="189939" y="221075"/>
            <a:ext cx="371623" cy="309362"/>
            <a:chOff x="1244325" y="314425"/>
            <a:chExt cx="444525" cy="370050"/>
          </a:xfrm>
        </p:grpSpPr>
        <p:sp>
          <p:nvSpPr>
            <p:cNvPr id="30"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785786" y="142858"/>
            <a:ext cx="7606664" cy="608642"/>
          </a:xfrm>
          <a:prstGeom prst="rect">
            <a:avLst/>
          </a:prstGeom>
        </p:spPr>
        <p:txBody>
          <a:bodyPr spcFirstLastPara="1" wrap="square" lIns="0" tIns="0" rIns="0" bIns="0" anchor="ctr" anchorCtr="0">
            <a:noAutofit/>
          </a:bodyPr>
          <a:lstStyle/>
          <a:p>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r>
              <a:rPr lang="en-US" sz="2000" dirty="0" smtClean="0">
                <a:latin typeface="Dutch801 XBd BT" pitchFamily="18" charset="0"/>
              </a:rPr>
              <a:t/>
            </a:r>
            <a:br>
              <a:rPr lang="en-US" sz="2000" dirty="0" smtClean="0">
                <a:latin typeface="Dutch801 XBd BT" pitchFamily="18" charset="0"/>
              </a:rPr>
            </a:br>
            <a:endParaRPr sz="2000">
              <a:latin typeface="Dutch801 XBd BT" pitchFamily="18" charset="0"/>
            </a:endParaRPr>
          </a:p>
        </p:txBody>
      </p:sp>
      <p:sp>
        <p:nvSpPr>
          <p:cNvPr id="248" name="Google Shape;248;p2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11" name="TextBox 10"/>
          <p:cNvSpPr txBox="1"/>
          <p:nvPr/>
        </p:nvSpPr>
        <p:spPr>
          <a:xfrm>
            <a:off x="0" y="857238"/>
            <a:ext cx="8286776" cy="5447645"/>
          </a:xfrm>
          <a:prstGeom prst="rect">
            <a:avLst/>
          </a:prstGeom>
          <a:noFill/>
        </p:spPr>
        <p:txBody>
          <a:bodyPr wrap="square" rtlCol="0">
            <a:spAutoFit/>
          </a:bodyPr>
          <a:lstStyle/>
          <a:p>
            <a:r>
              <a:rPr lang="en-IN" sz="2400" dirty="0" smtClean="0">
                <a:solidFill>
                  <a:schemeClr val="bg1"/>
                </a:solidFill>
                <a:latin typeface="Dutch801 XBd BT" pitchFamily="18" charset="0"/>
                <a:cs typeface="Times New Roman" pitchFamily="18" charset="0"/>
              </a:rPr>
              <a:t> </a:t>
            </a:r>
            <a:r>
              <a:rPr lang="en-IN" sz="2400" b="1" dirty="0" smtClean="0">
                <a:solidFill>
                  <a:schemeClr val="accent1"/>
                </a:solidFill>
                <a:latin typeface="Dutch801 XBd BT" pitchFamily="18" charset="0"/>
                <a:cs typeface="Times New Roman" pitchFamily="18" charset="0"/>
              </a:rPr>
              <a:t>5. </a:t>
            </a:r>
            <a:r>
              <a:rPr lang="en-US" sz="2400" b="1" dirty="0" smtClean="0">
                <a:solidFill>
                  <a:schemeClr val="accent1"/>
                </a:solidFill>
                <a:latin typeface="Dutch801 XBd BT" pitchFamily="18" charset="0"/>
              </a:rPr>
              <a:t>SCREEN LAYOUTS :-</a:t>
            </a:r>
          </a:p>
          <a:p>
            <a:endParaRPr lang="en-US"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r>
              <a:rPr lang="en-IN" sz="2400" b="1" dirty="0" smtClean="0">
                <a:solidFill>
                  <a:schemeClr val="accent1"/>
                </a:solidFill>
                <a:latin typeface="Dutch801 XBd BT" pitchFamily="18" charset="0"/>
              </a:rPr>
              <a:t> </a:t>
            </a: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r>
              <a:rPr lang="en-IN" sz="2400" b="1" dirty="0" smtClean="0">
                <a:solidFill>
                  <a:schemeClr val="accent1"/>
                </a:solidFill>
                <a:latin typeface="Dutch801 XBd BT" pitchFamily="18" charset="0"/>
              </a:rPr>
              <a:t>             </a:t>
            </a:r>
            <a:r>
              <a:rPr lang="en-US" sz="1200" b="1" dirty="0" smtClean="0">
                <a:solidFill>
                  <a:schemeClr val="bg1"/>
                </a:solidFill>
                <a:latin typeface="Times New Roman" pitchFamily="18" charset="0"/>
                <a:cs typeface="Times New Roman" pitchFamily="18" charset="0"/>
              </a:rPr>
              <a:t>Fig</a:t>
            </a:r>
            <a:r>
              <a:rPr lang="en-US" sz="1200" b="1" dirty="0" smtClean="0">
                <a:solidFill>
                  <a:schemeClr val="bg1"/>
                </a:solidFill>
                <a:latin typeface="Times New Roman" pitchFamily="18" charset="0"/>
                <a:cs typeface="Times New Roman" pitchFamily="18" charset="0"/>
              </a:rPr>
              <a:t>. 3 Connection </a:t>
            </a:r>
            <a:r>
              <a:rPr lang="en-US" sz="1200" b="1" dirty="0" smtClean="0">
                <a:solidFill>
                  <a:schemeClr val="bg1"/>
                </a:solidFill>
                <a:latin typeface="Times New Roman" pitchFamily="18" charset="0"/>
                <a:cs typeface="Times New Roman" pitchFamily="18" charset="0"/>
              </a:rPr>
              <a:t>Dialog                                                                          Fig</a:t>
            </a:r>
            <a:r>
              <a:rPr lang="en-US" sz="1200" b="1" dirty="0" smtClean="0">
                <a:solidFill>
                  <a:schemeClr val="bg1"/>
                </a:solidFill>
                <a:latin typeface="Times New Roman" pitchFamily="18" charset="0"/>
                <a:cs typeface="Times New Roman" pitchFamily="18" charset="0"/>
              </a:rPr>
              <a:t>. 4 Main Window</a:t>
            </a:r>
          </a:p>
          <a:p>
            <a:endParaRPr lang="en-US" sz="1200" b="1" dirty="0" smtClean="0">
              <a:solidFill>
                <a:schemeClr val="bg1"/>
              </a:solidFill>
              <a:latin typeface="Times New Roman" pitchFamily="18" charset="0"/>
              <a:cs typeface="Times New Roman" pitchFamily="18" charset="0"/>
            </a:endParaRP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endParaRPr lang="en-IN" sz="2400" b="1" dirty="0" smtClean="0">
              <a:solidFill>
                <a:schemeClr val="accent1"/>
              </a:solidFill>
              <a:latin typeface="Dutch801 XBd BT" pitchFamily="18" charset="0"/>
            </a:endParaRPr>
          </a:p>
          <a:p>
            <a:endParaRPr lang="en-US" sz="2400" b="1" dirty="0">
              <a:solidFill>
                <a:schemeClr val="accent1"/>
              </a:solidFill>
              <a:latin typeface="Dutch801 XBd BT" pitchFamily="18" charset="0"/>
            </a:endParaRPr>
          </a:p>
        </p:txBody>
      </p:sp>
      <p:pic>
        <p:nvPicPr>
          <p:cNvPr id="12" name="image4.jpeg"/>
          <p:cNvPicPr/>
          <p:nvPr/>
        </p:nvPicPr>
        <p:blipFill>
          <a:blip r:embed="rId4" cstate="print"/>
          <a:stretch>
            <a:fillRect/>
          </a:stretch>
        </p:blipFill>
        <p:spPr>
          <a:xfrm>
            <a:off x="142844" y="1785932"/>
            <a:ext cx="3857652" cy="2571768"/>
          </a:xfrm>
          <a:prstGeom prst="rect">
            <a:avLst/>
          </a:prstGeom>
        </p:spPr>
      </p:pic>
      <p:pic>
        <p:nvPicPr>
          <p:cNvPr id="13" name="image5.jpeg"/>
          <p:cNvPicPr/>
          <p:nvPr/>
        </p:nvPicPr>
        <p:blipFill>
          <a:blip r:embed="rId5" cstate="print"/>
          <a:stretch>
            <a:fillRect/>
          </a:stretch>
        </p:blipFill>
        <p:spPr>
          <a:xfrm>
            <a:off x="4357686" y="1785932"/>
            <a:ext cx="3786214" cy="2571768"/>
          </a:xfrm>
          <a:prstGeom prst="rect">
            <a:avLst/>
          </a:prstGeom>
        </p:spPr>
      </p:pic>
      <p:grpSp>
        <p:nvGrpSpPr>
          <p:cNvPr id="14" name="Google Shape;201;p22"/>
          <p:cNvGrpSpPr/>
          <p:nvPr/>
        </p:nvGrpSpPr>
        <p:grpSpPr>
          <a:xfrm>
            <a:off x="189939" y="221075"/>
            <a:ext cx="371623" cy="309362"/>
            <a:chOff x="1244325" y="314425"/>
            <a:chExt cx="444525" cy="370050"/>
          </a:xfrm>
        </p:grpSpPr>
        <p:sp>
          <p:nvSpPr>
            <p:cNvPr id="15"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61" name="Google Shape;261;p26"/>
          <p:cNvSpPr txBox="1">
            <a:spLocks noGrp="1"/>
          </p:cNvSpPr>
          <p:nvPr>
            <p:ph type="title"/>
          </p:nvPr>
        </p:nvSpPr>
        <p:spPr>
          <a:xfrm>
            <a:off x="857224" y="0"/>
            <a:ext cx="7500990" cy="751500"/>
          </a:xfrm>
          <a:prstGeom prst="rect">
            <a:avLst/>
          </a:prstGeom>
        </p:spPr>
        <p:txBody>
          <a:bodyPr spcFirstLastPara="1" wrap="square" lIns="0" tIns="0" rIns="0" bIns="0" anchor="ctr" anchorCtr="0">
            <a:noAutofit/>
          </a:bodyPr>
          <a:lstStyle/>
          <a:p>
            <a:pPr lvl="0"/>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sz="2000"/>
          </a:p>
        </p:txBody>
      </p:sp>
      <p:sp>
        <p:nvSpPr>
          <p:cNvPr id="263" name="Google Shape;263;p26"/>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264" name="Google Shape;264;p26"/>
          <p:cNvSpPr txBox="1">
            <a:spLocks noGrp="1"/>
          </p:cNvSpPr>
          <p:nvPr>
            <p:ph type="body" idx="4294967295"/>
          </p:nvPr>
        </p:nvSpPr>
        <p:spPr>
          <a:xfrm>
            <a:off x="0" y="785800"/>
            <a:ext cx="9358346" cy="4357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9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sz="9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4" name="image6.jpeg"/>
          <p:cNvPicPr/>
          <p:nvPr/>
        </p:nvPicPr>
        <p:blipFill>
          <a:blip r:embed="rId4" cstate="print"/>
          <a:stretch>
            <a:fillRect/>
          </a:stretch>
        </p:blipFill>
        <p:spPr>
          <a:xfrm>
            <a:off x="0" y="1428742"/>
            <a:ext cx="2857488" cy="2162755"/>
          </a:xfrm>
          <a:prstGeom prst="rect">
            <a:avLst/>
          </a:prstGeom>
        </p:spPr>
      </p:pic>
      <p:pic>
        <p:nvPicPr>
          <p:cNvPr id="15" name="image7.jpeg"/>
          <p:cNvPicPr/>
          <p:nvPr/>
        </p:nvPicPr>
        <p:blipFill>
          <a:blip r:embed="rId5" cstate="print"/>
          <a:stretch>
            <a:fillRect/>
          </a:stretch>
        </p:blipFill>
        <p:spPr>
          <a:xfrm>
            <a:off x="3071802" y="1428742"/>
            <a:ext cx="2847830" cy="2170176"/>
          </a:xfrm>
          <a:prstGeom prst="rect">
            <a:avLst/>
          </a:prstGeom>
        </p:spPr>
      </p:pic>
      <p:pic>
        <p:nvPicPr>
          <p:cNvPr id="16" name="image8.jpeg"/>
          <p:cNvPicPr/>
          <p:nvPr/>
        </p:nvPicPr>
        <p:blipFill>
          <a:blip r:embed="rId6" cstate="print"/>
          <a:stretch>
            <a:fillRect/>
          </a:stretch>
        </p:blipFill>
        <p:spPr>
          <a:xfrm>
            <a:off x="6286512" y="1428742"/>
            <a:ext cx="2428891" cy="2154680"/>
          </a:xfrm>
          <a:prstGeom prst="rect">
            <a:avLst/>
          </a:prstGeom>
        </p:spPr>
      </p:pic>
      <p:sp>
        <p:nvSpPr>
          <p:cNvPr id="512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Fig. 5 Query Analyzer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Fig. 5 Query Analyzer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Box 18"/>
          <p:cNvSpPr txBox="1"/>
          <p:nvPr/>
        </p:nvSpPr>
        <p:spPr>
          <a:xfrm>
            <a:off x="0" y="3643320"/>
            <a:ext cx="8858280" cy="677108"/>
          </a:xfrm>
          <a:prstGeom prst="rect">
            <a:avLst/>
          </a:prstGeom>
          <a:noFill/>
        </p:spPr>
        <p:txBody>
          <a:bodyPr wrap="square" rtlCol="0">
            <a:spAutoFit/>
          </a:bodyPr>
          <a:lstStyle/>
          <a:p>
            <a:r>
              <a:rPr lang="en-US" sz="1200" b="1" dirty="0" smtClean="0">
                <a:solidFill>
                  <a:schemeClr val="bg1"/>
                </a:solidFill>
                <a:latin typeface="Times New Roman" pitchFamily="18" charset="0"/>
                <a:cs typeface="Times New Roman" pitchFamily="18" charset="0"/>
              </a:rPr>
              <a:t>          Fig</a:t>
            </a:r>
            <a:r>
              <a:rPr lang="en-US" sz="1200" b="1" dirty="0" smtClean="0">
                <a:solidFill>
                  <a:schemeClr val="bg1"/>
                </a:solidFill>
                <a:latin typeface="Times New Roman" pitchFamily="18" charset="0"/>
                <a:cs typeface="Times New Roman" pitchFamily="18" charset="0"/>
              </a:rPr>
              <a:t>. 5 Query Analyzer </a:t>
            </a:r>
            <a:r>
              <a:rPr lang="en-US" sz="1200" b="1" dirty="0" smtClean="0">
                <a:solidFill>
                  <a:schemeClr val="bg1"/>
                </a:solidFill>
                <a:latin typeface="Times New Roman" pitchFamily="18" charset="0"/>
                <a:cs typeface="Times New Roman" pitchFamily="18" charset="0"/>
              </a:rPr>
              <a:t>                                                   Fig</a:t>
            </a:r>
            <a:r>
              <a:rPr lang="en-US" sz="1200" b="1" dirty="0" smtClean="0">
                <a:solidFill>
                  <a:schemeClr val="bg1"/>
                </a:solidFill>
                <a:latin typeface="Times New Roman" pitchFamily="18" charset="0"/>
                <a:cs typeface="Times New Roman" pitchFamily="18" charset="0"/>
              </a:rPr>
              <a:t>. 6 Table </a:t>
            </a:r>
            <a:r>
              <a:rPr lang="en-US" sz="1200" b="1" dirty="0" smtClean="0">
                <a:solidFill>
                  <a:schemeClr val="bg1"/>
                </a:solidFill>
                <a:latin typeface="Times New Roman" pitchFamily="18" charset="0"/>
                <a:cs typeface="Times New Roman" pitchFamily="18" charset="0"/>
              </a:rPr>
              <a:t>Create                                                  Fig.7 </a:t>
            </a:r>
            <a:r>
              <a:rPr lang="en-US" sz="1200" b="1" dirty="0" smtClean="0">
                <a:solidFill>
                  <a:schemeClr val="bg1"/>
                </a:solidFill>
                <a:latin typeface="Times New Roman" pitchFamily="18" charset="0"/>
                <a:cs typeface="Times New Roman" pitchFamily="18" charset="0"/>
              </a:rPr>
              <a:t>Edit Table</a:t>
            </a:r>
          </a:p>
          <a:p>
            <a:r>
              <a:rPr lang="en-US" sz="1200" b="1" dirty="0" smtClean="0">
                <a:solidFill>
                  <a:schemeClr val="bg1"/>
                </a:solidFill>
                <a:latin typeface="Times New Roman" pitchFamily="18" charset="0"/>
                <a:cs typeface="Times New Roman" pitchFamily="18" charset="0"/>
              </a:rPr>
              <a:t>   </a:t>
            </a:r>
            <a:endParaRPr lang="en-US" sz="1200" b="1" dirty="0" smtClean="0">
              <a:solidFill>
                <a:schemeClr val="bg1"/>
              </a:solidFill>
              <a:latin typeface="Times New Roman" pitchFamily="18" charset="0"/>
              <a:cs typeface="Times New Roman" pitchFamily="18" charset="0"/>
            </a:endParaRPr>
          </a:p>
          <a:p>
            <a:endParaRPr lang="en-US" dirty="0"/>
          </a:p>
        </p:txBody>
      </p:sp>
      <p:grpSp>
        <p:nvGrpSpPr>
          <p:cNvPr id="20" name="Google Shape;201;p22"/>
          <p:cNvGrpSpPr/>
          <p:nvPr/>
        </p:nvGrpSpPr>
        <p:grpSpPr>
          <a:xfrm>
            <a:off x="189939" y="221075"/>
            <a:ext cx="371623" cy="309362"/>
            <a:chOff x="1244325" y="314425"/>
            <a:chExt cx="444525" cy="370050"/>
          </a:xfrm>
        </p:grpSpPr>
        <p:sp>
          <p:nvSpPr>
            <p:cNvPr id="21"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27"/>
          <p:cNvSpPr txBox="1">
            <a:spLocks noGrp="1"/>
          </p:cNvSpPr>
          <p:nvPr>
            <p:ph type="ctrTitle" idx="4294967295"/>
          </p:nvPr>
        </p:nvSpPr>
        <p:spPr>
          <a:xfrm>
            <a:off x="785786" y="142858"/>
            <a:ext cx="6864814" cy="642942"/>
          </a:xfrm>
          <a:prstGeom prst="rect">
            <a:avLst/>
          </a:prstGeom>
        </p:spPr>
        <p:txBody>
          <a:bodyPr spcFirstLastPara="1" wrap="square" lIns="0" tIns="0" rIns="0" bIns="0" anchor="b" anchorCtr="0">
            <a:noAutofit/>
          </a:bodyPr>
          <a:lstStyle/>
          <a:p>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sz="2000"/>
          </a:p>
        </p:txBody>
      </p:sp>
      <p:sp>
        <p:nvSpPr>
          <p:cNvPr id="276" name="Google Shape;276;p27"/>
          <p:cNvSpPr txBox="1">
            <a:spLocks noGrp="1"/>
          </p:cNvSpPr>
          <p:nvPr>
            <p:ph type="subTitle" idx="4294967295"/>
          </p:nvPr>
        </p:nvSpPr>
        <p:spPr>
          <a:xfrm>
            <a:off x="0" y="928676"/>
            <a:ext cx="8715404" cy="4071966"/>
          </a:xfrm>
          <a:prstGeom prst="rect">
            <a:avLst/>
          </a:prstGeom>
        </p:spPr>
        <p:txBody>
          <a:bodyPr spcFirstLastPara="1" wrap="square" lIns="0" tIns="0" rIns="0" bIns="0" anchor="t" anchorCtr="0">
            <a:noAutofit/>
          </a:bodyPr>
          <a:lstStyle/>
          <a:p>
            <a:pPr marL="0" indent="0">
              <a:buNone/>
            </a:pPr>
            <a:r>
              <a:rPr lang="en-IN" dirty="0" smtClean="0">
                <a:solidFill>
                  <a:schemeClr val="bg1"/>
                </a:solidFill>
              </a:rPr>
              <a:t> </a:t>
            </a:r>
            <a:r>
              <a:rPr lang="en-IN" dirty="0" smtClean="0">
                <a:solidFill>
                  <a:schemeClr val="bg1"/>
                </a:solidFill>
              </a:rPr>
              <a:t>  </a:t>
            </a:r>
          </a:p>
          <a:p>
            <a:pPr marL="0" indent="0">
              <a:buNone/>
            </a:pPr>
            <a:r>
              <a:rPr lang="en-IN" sz="2400" dirty="0" smtClean="0">
                <a:solidFill>
                  <a:schemeClr val="bg1"/>
                </a:solidFill>
                <a:latin typeface="Dutch801 XBd BT" pitchFamily="18" charset="0"/>
                <a:cs typeface="Times New Roman" pitchFamily="18" charset="0"/>
              </a:rPr>
              <a:t> </a:t>
            </a:r>
            <a:r>
              <a:rPr lang="en-IN" sz="2400" dirty="0" smtClean="0">
                <a:solidFill>
                  <a:schemeClr val="bg1"/>
                </a:solidFill>
                <a:latin typeface="Dutch801 XBd BT" pitchFamily="18" charset="0"/>
                <a:cs typeface="Times New Roman" pitchFamily="18" charset="0"/>
              </a:rPr>
              <a:t>  </a:t>
            </a:r>
            <a:r>
              <a:rPr lang="en-IN" sz="2400" dirty="0" smtClean="0">
                <a:solidFill>
                  <a:schemeClr val="accent1"/>
                </a:solidFill>
                <a:latin typeface="Dutch801 XBd BT" pitchFamily="18" charset="0"/>
                <a:cs typeface="Times New Roman" pitchFamily="18" charset="0"/>
              </a:rPr>
              <a:t>6</a:t>
            </a:r>
            <a:r>
              <a:rPr lang="en-IN" sz="2400" dirty="0" smtClean="0">
                <a:solidFill>
                  <a:schemeClr val="accent1"/>
                </a:solidFill>
                <a:latin typeface="Dutch801 XBd BT" pitchFamily="18" charset="0"/>
                <a:cs typeface="Times New Roman" pitchFamily="18" charset="0"/>
              </a:rPr>
              <a:t>. </a:t>
            </a:r>
            <a:r>
              <a:rPr lang="en-US" sz="2400" dirty="0" smtClean="0">
                <a:solidFill>
                  <a:schemeClr val="accent1"/>
                </a:solidFill>
                <a:latin typeface="Dutch801 XBd BT" pitchFamily="18" charset="0"/>
                <a:cs typeface="Times New Roman" pitchFamily="18" charset="0"/>
              </a:rPr>
              <a:t>CONCLUSIONS </a:t>
            </a:r>
            <a:r>
              <a:rPr lang="en-US" sz="2400" dirty="0" smtClean="0">
                <a:solidFill>
                  <a:schemeClr val="accent1"/>
                </a:solidFill>
                <a:latin typeface="Dutch801 XBd BT" pitchFamily="18" charset="0"/>
                <a:cs typeface="Times New Roman" pitchFamily="18" charset="0"/>
              </a:rPr>
              <a:t>OF CASE </a:t>
            </a:r>
            <a:r>
              <a:rPr lang="en-US" sz="2400" dirty="0" smtClean="0">
                <a:solidFill>
                  <a:schemeClr val="accent1"/>
                </a:solidFill>
                <a:latin typeface="Dutch801 XBd BT" pitchFamily="18" charset="0"/>
                <a:cs typeface="Times New Roman" pitchFamily="18" charset="0"/>
              </a:rPr>
              <a:t>STUDY :-</a:t>
            </a:r>
          </a:p>
          <a:p>
            <a:pPr marL="0" indent="0">
              <a:buNone/>
            </a:pPr>
            <a:endParaRPr lang="en-US" sz="2400" dirty="0" smtClean="0">
              <a:solidFill>
                <a:schemeClr val="accent1"/>
              </a:solidFill>
              <a:latin typeface="Dutch801 XBd BT" pitchFamily="18" charset="0"/>
              <a:cs typeface="Times New Roman" pitchFamily="18" charset="0"/>
            </a:endParaRPr>
          </a:p>
          <a:p>
            <a:pPr marL="0" indent="0">
              <a:buNone/>
            </a:pPr>
            <a:r>
              <a:rPr lang="en-IN" sz="2400" dirty="0" smtClean="0">
                <a:solidFill>
                  <a:schemeClr val="accent1"/>
                </a:solidFill>
                <a:latin typeface="Dutch801 XBd BT" pitchFamily="18" charset="0"/>
                <a:cs typeface="Times New Roman" pitchFamily="18" charset="0"/>
              </a:rPr>
              <a:t> </a:t>
            </a:r>
            <a:r>
              <a:rPr lang="en-IN" sz="2400" dirty="0" smtClean="0">
                <a:solidFill>
                  <a:schemeClr val="accent1"/>
                </a:solidFill>
                <a:latin typeface="Dutch801 XBd BT"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The </a:t>
            </a:r>
            <a:r>
              <a:rPr lang="en-US" sz="1400" b="1" dirty="0" smtClean="0">
                <a:solidFill>
                  <a:schemeClr val="bg1"/>
                </a:solidFill>
                <a:latin typeface="Times New Roman" pitchFamily="18" charset="0"/>
                <a:cs typeface="Times New Roman" pitchFamily="18" charset="0"/>
              </a:rPr>
              <a:t>system is developed aiming at helping a user easily access and work with databases in different </a:t>
            </a:r>
            <a:r>
              <a:rPr lang="en-US" sz="1400" b="1" dirty="0" smtClean="0">
                <a:solidFill>
                  <a:schemeClr val="bg1"/>
                </a:solidFill>
                <a:latin typeface="Times New Roman" pitchFamily="18" charset="0"/>
                <a:cs typeface="Times New Roman" pitchFamily="18" charset="0"/>
              </a:rPr>
              <a:t>    </a:t>
            </a:r>
          </a:p>
          <a:p>
            <a:pPr marL="0" indent="0">
              <a:buNone/>
            </a:pPr>
            <a:r>
              <a:rPr lang="en-US" sz="1400" b="1"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         RDBMS</a:t>
            </a:r>
            <a:r>
              <a:rPr lang="en-US" sz="1400" b="1" dirty="0" smtClean="0">
                <a:solidFill>
                  <a:schemeClr val="bg1"/>
                </a:solidFill>
                <a:latin typeface="Times New Roman" pitchFamily="18" charset="0"/>
                <a:cs typeface="Times New Roman" pitchFamily="18" charset="0"/>
              </a:rPr>
              <a:t>, even </a:t>
            </a:r>
            <a:r>
              <a:rPr lang="en-US" sz="1400" b="1" dirty="0" smtClean="0">
                <a:solidFill>
                  <a:schemeClr val="bg1"/>
                </a:solidFill>
                <a:latin typeface="Times New Roman" pitchFamily="18" charset="0"/>
                <a:cs typeface="Times New Roman" pitchFamily="18" charset="0"/>
              </a:rPr>
              <a:t>we have </a:t>
            </a:r>
            <a:r>
              <a:rPr lang="en-US" sz="1400" b="1" dirty="0" smtClean="0">
                <a:solidFill>
                  <a:schemeClr val="bg1"/>
                </a:solidFill>
                <a:latin typeface="Times New Roman" pitchFamily="18" charset="0"/>
                <a:cs typeface="Times New Roman" pitchFamily="18" charset="0"/>
              </a:rPr>
              <a:t>little knowledge of SQL. </a:t>
            </a:r>
          </a:p>
          <a:p>
            <a:pPr marL="0" indent="0">
              <a:buNone/>
            </a:pPr>
            <a:r>
              <a:rPr lang="en-US" sz="1400" b="1" dirty="0" smtClean="0">
                <a:solidFill>
                  <a:schemeClr val="bg1"/>
                </a:solidFill>
                <a:latin typeface="Times New Roman" pitchFamily="18" charset="0"/>
                <a:cs typeface="Times New Roman" pitchFamily="18" charset="0"/>
              </a:rPr>
              <a:t>          The </a:t>
            </a:r>
            <a:r>
              <a:rPr lang="en-US" sz="1400" b="1" dirty="0" smtClean="0">
                <a:solidFill>
                  <a:schemeClr val="bg1"/>
                </a:solidFill>
                <a:latin typeface="Times New Roman" pitchFamily="18" charset="0"/>
                <a:cs typeface="Times New Roman" pitchFamily="18" charset="0"/>
              </a:rPr>
              <a:t>developed system provides a single interface for communicating with more than one type </a:t>
            </a:r>
            <a:r>
              <a:rPr lang="en-US" sz="1400" b="1" dirty="0" smtClean="0">
                <a:solidFill>
                  <a:schemeClr val="bg1"/>
                </a:solidFill>
                <a:latin typeface="Times New Roman" pitchFamily="18" charset="0"/>
                <a:cs typeface="Times New Roman" pitchFamily="18" charset="0"/>
              </a:rPr>
              <a:t>of  RDBMS. </a:t>
            </a:r>
          </a:p>
          <a:p>
            <a:pPr marL="0" indent="0">
              <a:buNone/>
            </a:pPr>
            <a:r>
              <a:rPr lang="en-US" sz="1400" b="1" dirty="0" smtClean="0">
                <a:solidFill>
                  <a:schemeClr val="bg1"/>
                </a:solidFill>
                <a:latin typeface="Times New Roman" pitchFamily="18" charset="0"/>
                <a:cs typeface="Times New Roman" pitchFamily="18" charset="0"/>
              </a:rPr>
              <a:t>          The </a:t>
            </a:r>
            <a:r>
              <a:rPr lang="en-US" sz="1400" b="1" dirty="0" smtClean="0">
                <a:solidFill>
                  <a:schemeClr val="bg1"/>
                </a:solidFill>
                <a:latin typeface="Times New Roman" pitchFamily="18" charset="0"/>
                <a:cs typeface="Times New Roman" pitchFamily="18" charset="0"/>
              </a:rPr>
              <a:t>new system is developed in Java using MS SQL Server, MS Access and Oracle</a:t>
            </a:r>
            <a:r>
              <a:rPr lang="en-US" sz="1400" b="1" dirty="0" smtClean="0">
                <a:solidFill>
                  <a:schemeClr val="bg1"/>
                </a:solidFill>
                <a:latin typeface="Times New Roman" pitchFamily="18" charset="0"/>
                <a:cs typeface="Times New Roman" pitchFamily="18" charset="0"/>
              </a:rPr>
              <a:t>.</a:t>
            </a:r>
          </a:p>
          <a:p>
            <a:pPr marL="0" indent="0">
              <a:buNone/>
            </a:pPr>
            <a:r>
              <a:rPr lang="en-US" sz="1400" b="1"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MS SQL Server and Oracle are </a:t>
            </a:r>
            <a:r>
              <a:rPr lang="en-US" sz="1400" b="1" dirty="0" smtClean="0">
                <a:solidFill>
                  <a:schemeClr val="bg1"/>
                </a:solidFill>
                <a:latin typeface="Times New Roman" pitchFamily="18" charset="0"/>
                <a:cs typeface="Times New Roman" pitchFamily="18" charset="0"/>
              </a:rPr>
              <a:t>two commonly </a:t>
            </a:r>
            <a:r>
              <a:rPr lang="en-US" sz="1400" b="1" dirty="0" smtClean="0">
                <a:solidFill>
                  <a:schemeClr val="bg1"/>
                </a:solidFill>
                <a:latin typeface="Times New Roman" pitchFamily="18" charset="0"/>
                <a:cs typeface="Times New Roman" pitchFamily="18" charset="0"/>
              </a:rPr>
              <a:t>used RDBMS, very efficient back end tool for handling </a:t>
            </a:r>
            <a:endParaRPr lang="en-US" sz="1400" b="1" dirty="0" smtClean="0">
              <a:solidFill>
                <a:schemeClr val="bg1"/>
              </a:solidFill>
              <a:latin typeface="Times New Roman" pitchFamily="18" charset="0"/>
              <a:cs typeface="Times New Roman" pitchFamily="18" charset="0"/>
            </a:endParaRPr>
          </a:p>
          <a:p>
            <a:pPr marL="0" indent="0">
              <a:buNone/>
            </a:pPr>
            <a:r>
              <a:rPr lang="en-US" sz="1400" b="1"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         databases</a:t>
            </a:r>
            <a:r>
              <a:rPr lang="en-US" sz="1400" b="1" dirty="0" smtClean="0">
                <a:solidFill>
                  <a:schemeClr val="bg1"/>
                </a:solidFill>
                <a:latin typeface="Times New Roman" pitchFamily="18" charset="0"/>
                <a:cs typeface="Times New Roman" pitchFamily="18" charset="0"/>
              </a:rPr>
              <a:t>. The Swing class of Java helped to </a:t>
            </a:r>
            <a:r>
              <a:rPr lang="en-US" sz="1400" b="1" dirty="0" smtClean="0">
                <a:solidFill>
                  <a:schemeClr val="bg1"/>
                </a:solidFill>
                <a:latin typeface="Times New Roman" pitchFamily="18" charset="0"/>
                <a:cs typeface="Times New Roman" pitchFamily="18" charset="0"/>
              </a:rPr>
              <a:t>create  many </a:t>
            </a:r>
            <a:r>
              <a:rPr lang="en-US" sz="1400" b="1" dirty="0" smtClean="0">
                <a:solidFill>
                  <a:schemeClr val="bg1"/>
                </a:solidFill>
                <a:latin typeface="Times New Roman" pitchFamily="18" charset="0"/>
                <a:cs typeface="Times New Roman" pitchFamily="18" charset="0"/>
              </a:rPr>
              <a:t>user friendly features like menus, buttons, </a:t>
            </a:r>
            <a:endParaRPr lang="en-US" sz="1400" b="1" dirty="0" smtClean="0">
              <a:solidFill>
                <a:schemeClr val="bg1"/>
              </a:solidFill>
              <a:latin typeface="Times New Roman" pitchFamily="18" charset="0"/>
              <a:cs typeface="Times New Roman" pitchFamily="18" charset="0"/>
            </a:endParaRPr>
          </a:p>
          <a:p>
            <a:pPr marL="0" indent="0">
              <a:buNone/>
            </a:pPr>
            <a:r>
              <a:rPr lang="en-US" sz="1400" b="1" dirty="0" smtClean="0">
                <a:solidFill>
                  <a:schemeClr val="bg1"/>
                </a:solidFill>
                <a:latin typeface="Times New Roman" pitchFamily="18" charset="0"/>
                <a:cs typeface="Times New Roman" pitchFamily="18" charset="0"/>
              </a:rPr>
              <a:t>          messages </a:t>
            </a:r>
            <a:r>
              <a:rPr lang="en-US" sz="1400" b="1" dirty="0" smtClean="0">
                <a:solidFill>
                  <a:schemeClr val="bg1"/>
                </a:solidFill>
                <a:latin typeface="Times New Roman" pitchFamily="18" charset="0"/>
                <a:cs typeface="Times New Roman" pitchFamily="18" charset="0"/>
              </a:rPr>
              <a:t>etc in the system</a:t>
            </a:r>
            <a:r>
              <a:rPr lang="en-US" sz="1400" b="1" dirty="0" smtClean="0">
                <a:latin typeface="Times New Roman" pitchFamily="18" charset="0"/>
                <a:cs typeface="Times New Roman" pitchFamily="18" charset="0"/>
              </a:rPr>
              <a:t>.</a:t>
            </a:r>
          </a:p>
          <a:p>
            <a:pPr marL="0" indent="0">
              <a:buNone/>
            </a:pPr>
            <a:endParaRPr lang="en-US" sz="2400" dirty="0" smtClean="0">
              <a:solidFill>
                <a:schemeClr val="accent1"/>
              </a:solidFill>
              <a:latin typeface="Dutch801 XBd BT" pitchFamily="18" charset="0"/>
              <a:cs typeface="Times New Roman" pitchFamily="18" charset="0"/>
            </a:endParaRPr>
          </a:p>
          <a:p>
            <a:pPr marL="0" indent="0">
              <a:buNone/>
            </a:pPr>
            <a:r>
              <a:rPr lang="en-IN" sz="2400" dirty="0" smtClean="0">
                <a:solidFill>
                  <a:schemeClr val="accent1"/>
                </a:solidFill>
                <a:latin typeface="Dutch801 XBd BT" pitchFamily="18" charset="0"/>
                <a:cs typeface="Times New Roman" pitchFamily="18" charset="0"/>
              </a:rPr>
              <a:t> </a:t>
            </a:r>
            <a:r>
              <a:rPr lang="en-IN" sz="2400" dirty="0" smtClean="0">
                <a:solidFill>
                  <a:schemeClr val="accent1"/>
                </a:solidFill>
                <a:latin typeface="Dutch801 XBd BT" pitchFamily="18" charset="0"/>
                <a:cs typeface="Times New Roman" pitchFamily="18" charset="0"/>
              </a:rPr>
              <a:t>       </a:t>
            </a:r>
            <a:endParaRPr sz="2400">
              <a:solidFill>
                <a:schemeClr val="accent1"/>
              </a:solidFill>
              <a:latin typeface="Dutch801 XBd BT" pitchFamily="18" charset="0"/>
              <a:cs typeface="Times New Roman" pitchFamily="18" charset="0"/>
            </a:endParaRPr>
          </a:p>
        </p:txBody>
      </p:sp>
      <p:sp>
        <p:nvSpPr>
          <p:cNvPr id="277" name="Google Shape;277;p2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grpSp>
        <p:nvGrpSpPr>
          <p:cNvPr id="12" name="Google Shape;847;p48"/>
          <p:cNvGrpSpPr/>
          <p:nvPr/>
        </p:nvGrpSpPr>
        <p:grpSpPr>
          <a:xfrm>
            <a:off x="142844" y="142858"/>
            <a:ext cx="400747" cy="428610"/>
            <a:chOff x="1922075" y="1629000"/>
            <a:chExt cx="437200" cy="437200"/>
          </a:xfrm>
        </p:grpSpPr>
        <p:sp>
          <p:nvSpPr>
            <p:cNvPr id="13" name="Google Shape;848;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849;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287"/>
        <p:cNvGrpSpPr/>
        <p:nvPr/>
      </p:nvGrpSpPr>
      <p:grpSpPr>
        <a:xfrm>
          <a:off x="0" y="0"/>
          <a:ext cx="0" cy="0"/>
          <a:chOff x="0" y="0"/>
          <a:chExt cx="0" cy="0"/>
        </a:xfrm>
      </p:grpSpPr>
      <p:sp>
        <p:nvSpPr>
          <p:cNvPr id="294" name="Google Shape;294;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
        <p:nvSpPr>
          <p:cNvPr id="13" name="TextBox 12"/>
          <p:cNvSpPr txBox="1"/>
          <p:nvPr/>
        </p:nvSpPr>
        <p:spPr>
          <a:xfrm>
            <a:off x="785786" y="0"/>
            <a:ext cx="7572428" cy="707886"/>
          </a:xfrm>
          <a:prstGeom prst="rect">
            <a:avLst/>
          </a:prstGeom>
          <a:noFill/>
        </p:spPr>
        <p:txBody>
          <a:bodyPr wrap="square" rtlCol="0">
            <a:spAutoFit/>
          </a:bodyPr>
          <a:lstStyle/>
          <a:p>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lang="en-US" sz="2000" dirty="0"/>
          </a:p>
        </p:txBody>
      </p:sp>
      <p:sp>
        <p:nvSpPr>
          <p:cNvPr id="14" name="TextBox 13"/>
          <p:cNvSpPr txBox="1"/>
          <p:nvPr/>
        </p:nvSpPr>
        <p:spPr>
          <a:xfrm>
            <a:off x="0" y="928676"/>
            <a:ext cx="8643966" cy="8279190"/>
          </a:xfrm>
          <a:prstGeom prst="rect">
            <a:avLst/>
          </a:prstGeom>
          <a:noFill/>
        </p:spPr>
        <p:txBody>
          <a:bodyPr wrap="square" rtlCol="0">
            <a:spAutoFit/>
          </a:bodyPr>
          <a:lstStyle/>
          <a:p>
            <a:r>
              <a:rPr lang="en-IN" sz="2800" dirty="0" smtClean="0">
                <a:solidFill>
                  <a:schemeClr val="accent1"/>
                </a:solidFill>
                <a:latin typeface="Dutch801 XBd BT" pitchFamily="18" charset="0"/>
                <a:cs typeface="Times New Roman" pitchFamily="18" charset="0"/>
              </a:rPr>
              <a:t>7</a:t>
            </a:r>
            <a:r>
              <a:rPr lang="en-IN" sz="2800" dirty="0" smtClean="0">
                <a:solidFill>
                  <a:schemeClr val="accent1"/>
                </a:solidFill>
                <a:latin typeface="Dutch801 XBd BT" pitchFamily="18" charset="0"/>
                <a:cs typeface="Times New Roman" pitchFamily="18" charset="0"/>
              </a:rPr>
              <a:t>. </a:t>
            </a:r>
            <a:r>
              <a:rPr lang="en-US" sz="2800" dirty="0" smtClean="0">
                <a:solidFill>
                  <a:schemeClr val="accent1"/>
                </a:solidFill>
                <a:latin typeface="Dutch801 XBd BT" pitchFamily="18" charset="0"/>
              </a:rPr>
              <a:t>FUTURE </a:t>
            </a:r>
            <a:r>
              <a:rPr lang="en-US" sz="2800" dirty="0" smtClean="0">
                <a:solidFill>
                  <a:schemeClr val="accent1"/>
                </a:solidFill>
                <a:latin typeface="Dutch801 XBd BT" pitchFamily="18" charset="0"/>
              </a:rPr>
              <a:t>DEVELOPMENT :-</a:t>
            </a:r>
            <a:endParaRPr lang="en-IN" sz="2800" dirty="0" smtClean="0">
              <a:solidFill>
                <a:schemeClr val="accent1"/>
              </a:solidFill>
              <a:latin typeface="Dutch801 XBd BT" pitchFamily="18" charset="0"/>
            </a:endParaRPr>
          </a:p>
          <a:p>
            <a:r>
              <a:rPr lang="en-IN" b="1" dirty="0" smtClean="0">
                <a:solidFill>
                  <a:schemeClr val="bg1"/>
                </a:solidFill>
                <a:latin typeface="Times New Roman" pitchFamily="18" charset="0"/>
                <a:cs typeface="Times New Roman" pitchFamily="18" charset="0"/>
              </a:rPr>
              <a:t> </a:t>
            </a:r>
          </a:p>
          <a:p>
            <a:r>
              <a:rPr lang="en-IN" b="1" dirty="0" smtClean="0">
                <a:solidFill>
                  <a:schemeClr val="bg1"/>
                </a:solidFill>
                <a:latin typeface="Times New Roman" pitchFamily="18" charset="0"/>
                <a:cs typeface="Times New Roman" pitchFamily="18" charset="0"/>
              </a:rPr>
              <a:t> </a:t>
            </a:r>
            <a:r>
              <a:rPr lang="en-IN"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For making the system adaptive to the changing </a:t>
            </a:r>
            <a:r>
              <a:rPr lang="en-US" b="1" dirty="0" smtClean="0">
                <a:solidFill>
                  <a:schemeClr val="bg1"/>
                </a:solidFill>
                <a:latin typeface="Times New Roman" pitchFamily="18" charset="0"/>
                <a:cs typeface="Times New Roman" pitchFamily="18" charset="0"/>
              </a:rPr>
              <a:t>environment.</a:t>
            </a:r>
          </a:p>
          <a:p>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The </a:t>
            </a:r>
            <a:r>
              <a:rPr lang="en-US" b="1" dirty="0" smtClean="0">
                <a:solidFill>
                  <a:schemeClr val="bg1"/>
                </a:solidFill>
                <a:latin typeface="Times New Roman" pitchFamily="18" charset="0"/>
                <a:cs typeface="Times New Roman" pitchFamily="18" charset="0"/>
              </a:rPr>
              <a:t>system will be required to handle some more functions in the future to </a:t>
            </a:r>
            <a:r>
              <a:rPr lang="en-US" b="1" dirty="0" smtClean="0">
                <a:solidFill>
                  <a:schemeClr val="bg1"/>
                </a:solidFill>
                <a:latin typeface="Times New Roman" pitchFamily="18" charset="0"/>
                <a:cs typeface="Times New Roman" pitchFamily="18" charset="0"/>
              </a:rPr>
              <a:t>satisfy  </a:t>
            </a:r>
            <a:r>
              <a:rPr lang="en-US" b="1" dirty="0" smtClean="0">
                <a:solidFill>
                  <a:schemeClr val="bg1"/>
                </a:solidFill>
                <a:latin typeface="Times New Roman" pitchFamily="18" charset="0"/>
                <a:cs typeface="Times New Roman" pitchFamily="18" charset="0"/>
              </a:rPr>
              <a:t>the </a:t>
            </a:r>
            <a:r>
              <a:rPr lang="en-US" b="1" dirty="0" smtClean="0">
                <a:solidFill>
                  <a:schemeClr val="bg1"/>
                </a:solidFill>
                <a:latin typeface="Times New Roman" pitchFamily="18" charset="0"/>
                <a:cs typeface="Times New Roman" pitchFamily="18" charset="0"/>
              </a:rPr>
              <a:t>requirements &amp;</a:t>
            </a:r>
          </a:p>
          <a:p>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we </a:t>
            </a:r>
            <a:r>
              <a:rPr lang="en-US" b="1" dirty="0" smtClean="0">
                <a:solidFill>
                  <a:schemeClr val="bg1"/>
                </a:solidFill>
                <a:latin typeface="Times New Roman" pitchFamily="18" charset="0"/>
                <a:cs typeface="Times New Roman" pitchFamily="18" charset="0"/>
              </a:rPr>
              <a:t>can write separate program modules and combine them to the main program. </a:t>
            </a:r>
            <a:endParaRPr lang="en-US" b="1" dirty="0" smtClean="0">
              <a:solidFill>
                <a:schemeClr val="bg1"/>
              </a:solidFill>
              <a:latin typeface="Times New Roman" pitchFamily="18" charset="0"/>
              <a:cs typeface="Times New Roman" pitchFamily="18" charset="0"/>
            </a:endParaRPr>
          </a:p>
          <a:p>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For </a:t>
            </a:r>
            <a:r>
              <a:rPr lang="en-US" b="1" dirty="0" smtClean="0">
                <a:solidFill>
                  <a:schemeClr val="bg1"/>
                </a:solidFill>
                <a:latin typeface="Times New Roman" pitchFamily="18" charset="0"/>
                <a:cs typeface="Times New Roman" pitchFamily="18" charset="0"/>
              </a:rPr>
              <a:t>e.g.: the system can be further enhanced to handle nested queries, sub queries </a:t>
            </a:r>
            <a:r>
              <a:rPr lang="en-US" b="1" dirty="0" smtClean="0">
                <a:solidFill>
                  <a:schemeClr val="bg1"/>
                </a:solidFill>
                <a:latin typeface="Times New Roman" pitchFamily="18" charset="0"/>
                <a:cs typeface="Times New Roman" pitchFamily="18" charset="0"/>
              </a:rPr>
              <a:t>etc.</a:t>
            </a:r>
          </a:p>
          <a:p>
            <a:r>
              <a:rPr lang="en-US" b="1"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An </a:t>
            </a:r>
            <a:r>
              <a:rPr lang="en-US" b="1" dirty="0" smtClean="0">
                <a:solidFill>
                  <a:schemeClr val="bg1"/>
                </a:solidFill>
                <a:latin typeface="Times New Roman" pitchFamily="18" charset="0"/>
                <a:cs typeface="Times New Roman" pitchFamily="18" charset="0"/>
              </a:rPr>
              <a:t>option for backing up databases and restoring them is another enhancement</a:t>
            </a:r>
            <a:r>
              <a:rPr lang="en-US" b="1" dirty="0" smtClean="0">
                <a:solidFill>
                  <a:schemeClr val="bg1"/>
                </a:solidFill>
                <a:latin typeface="Times New Roman" pitchFamily="18" charset="0"/>
                <a:cs typeface="Times New Roman" pitchFamily="18" charset="0"/>
              </a:rPr>
              <a:t>.</a:t>
            </a:r>
          </a:p>
          <a:p>
            <a:endParaRPr lang="en-IN" b="1" dirty="0" smtClean="0">
              <a:solidFill>
                <a:schemeClr val="bg1"/>
              </a:solidFill>
              <a:latin typeface="Times New Roman" pitchFamily="18" charset="0"/>
              <a:cs typeface="Times New Roman" pitchFamily="18" charset="0"/>
            </a:endParaRPr>
          </a:p>
          <a:p>
            <a:r>
              <a:rPr lang="en-IN" b="1" dirty="0" smtClean="0">
                <a:solidFill>
                  <a:schemeClr val="bg1"/>
                </a:solidFill>
                <a:latin typeface="Times New Roman" pitchFamily="18" charset="0"/>
                <a:cs typeface="Times New Roman" pitchFamily="18" charset="0"/>
              </a:rPr>
              <a:t> </a:t>
            </a:r>
            <a:r>
              <a:rPr lang="en-IN" sz="2800" b="1" dirty="0" smtClean="0">
                <a:solidFill>
                  <a:schemeClr val="accent1"/>
                </a:solidFill>
                <a:latin typeface="Dutch801 XBd BT" pitchFamily="18" charset="0"/>
                <a:cs typeface="Times New Roman" pitchFamily="18" charset="0"/>
              </a:rPr>
              <a:t>REFERENCE :-</a:t>
            </a:r>
          </a:p>
          <a:p>
            <a:pPr lvl="0"/>
            <a:r>
              <a:rPr lang="en-IN" sz="2800" b="1" dirty="0" smtClean="0">
                <a:solidFill>
                  <a:schemeClr val="accent1"/>
                </a:solidFill>
                <a:latin typeface="Dutch801 XBd BT" pitchFamily="18" charset="0"/>
                <a:cs typeface="Times New Roman" pitchFamily="18" charset="0"/>
              </a:rPr>
              <a:t>  </a:t>
            </a:r>
            <a:r>
              <a:rPr lang="en-US" b="1" dirty="0" smtClean="0">
                <a:solidFill>
                  <a:schemeClr val="bg1"/>
                </a:solidFill>
                <a:latin typeface="Times New Roman" pitchFamily="18" charset="0"/>
                <a:cs typeface="Times New Roman" pitchFamily="18" charset="0"/>
              </a:rPr>
              <a:t>Roger </a:t>
            </a:r>
            <a:r>
              <a:rPr lang="en-US" b="1" dirty="0" smtClean="0">
                <a:solidFill>
                  <a:schemeClr val="bg1"/>
                </a:solidFill>
                <a:latin typeface="Times New Roman" pitchFamily="18" charset="0"/>
                <a:cs typeface="Times New Roman" pitchFamily="18" charset="0"/>
              </a:rPr>
              <a:t>S. </a:t>
            </a:r>
            <a:r>
              <a:rPr lang="en-US" b="1" dirty="0" err="1" smtClean="0">
                <a:solidFill>
                  <a:schemeClr val="bg1"/>
                </a:solidFill>
                <a:latin typeface="Times New Roman" pitchFamily="18" charset="0"/>
                <a:cs typeface="Times New Roman" pitchFamily="18" charset="0"/>
              </a:rPr>
              <a:t>Pressman,“</a:t>
            </a:r>
            <a:r>
              <a:rPr lang="en-US" b="1" i="1" dirty="0" err="1" smtClean="0">
                <a:solidFill>
                  <a:schemeClr val="bg1"/>
                </a:solidFill>
                <a:latin typeface="Times New Roman" pitchFamily="18" charset="0"/>
                <a:cs typeface="Times New Roman" pitchFamily="18" charset="0"/>
              </a:rPr>
              <a:t>Software</a:t>
            </a:r>
            <a:r>
              <a:rPr lang="en-US" b="1" i="1" dirty="0" smtClean="0">
                <a:solidFill>
                  <a:schemeClr val="bg1"/>
                </a:solidFill>
                <a:latin typeface="Times New Roman" pitchFamily="18" charset="0"/>
                <a:cs typeface="Times New Roman" pitchFamily="18" charset="0"/>
              </a:rPr>
              <a:t> Engineering”, </a:t>
            </a:r>
            <a:r>
              <a:rPr lang="en-US" b="1" dirty="0" smtClean="0">
                <a:solidFill>
                  <a:schemeClr val="bg1"/>
                </a:solidFill>
                <a:latin typeface="Times New Roman" pitchFamily="18" charset="0"/>
                <a:cs typeface="Times New Roman" pitchFamily="18" charset="0"/>
              </a:rPr>
              <a:t>Fifth </a:t>
            </a:r>
            <a:r>
              <a:rPr lang="en-US" b="1" dirty="0" err="1" smtClean="0">
                <a:solidFill>
                  <a:schemeClr val="bg1"/>
                </a:solidFill>
                <a:latin typeface="Times New Roman" pitchFamily="18" charset="0"/>
                <a:cs typeface="Times New Roman" pitchFamily="18" charset="0"/>
              </a:rPr>
              <a:t>Editio</a:t>
            </a:r>
            <a:r>
              <a:rPr lang="en-US" b="1" dirty="0" smtClean="0">
                <a:solidFill>
                  <a:schemeClr val="bg1"/>
                </a:solidFill>
                <a:latin typeface="Times New Roman" pitchFamily="18" charset="0"/>
                <a:cs typeface="Times New Roman" pitchFamily="18" charset="0"/>
              </a:rPr>
              <a:t> McGraw-Hill </a:t>
            </a:r>
            <a:r>
              <a:rPr lang="en-US" b="1" dirty="0" smtClean="0">
                <a:solidFill>
                  <a:schemeClr val="bg1"/>
                </a:solidFill>
                <a:latin typeface="Times New Roman" pitchFamily="18" charset="0"/>
                <a:cs typeface="Times New Roman" pitchFamily="18" charset="0"/>
              </a:rPr>
              <a:t>Companies</a:t>
            </a:r>
          </a:p>
          <a:p>
            <a:pPr lvl="0"/>
            <a:r>
              <a:rPr lang="en-US" b="1" dirty="0" smtClean="0">
                <a:solidFill>
                  <a:schemeClr val="bg1"/>
                </a:solidFill>
                <a:latin typeface="Times New Roman" pitchFamily="18" charset="0"/>
                <a:cs typeface="Times New Roman" pitchFamily="18" charset="0"/>
              </a:rPr>
              <a:t>    Herbert </a:t>
            </a:r>
            <a:r>
              <a:rPr lang="en-US" b="1" dirty="0" err="1" smtClean="0">
                <a:solidFill>
                  <a:schemeClr val="bg1"/>
                </a:solidFill>
                <a:latin typeface="Times New Roman" pitchFamily="18" charset="0"/>
                <a:cs typeface="Times New Roman" pitchFamily="18" charset="0"/>
              </a:rPr>
              <a:t>Schildit</a:t>
            </a:r>
            <a:r>
              <a:rPr lang="en-US" b="1" dirty="0" smtClean="0">
                <a:solidFill>
                  <a:schemeClr val="bg1"/>
                </a:solidFill>
                <a:latin typeface="Times New Roman" pitchFamily="18" charset="0"/>
                <a:cs typeface="Times New Roman" pitchFamily="18" charset="0"/>
              </a:rPr>
              <a:t>, “ </a:t>
            </a:r>
            <a:r>
              <a:rPr lang="en-US" b="1" i="1" dirty="0" smtClean="0">
                <a:solidFill>
                  <a:schemeClr val="bg1"/>
                </a:solidFill>
                <a:latin typeface="Times New Roman" pitchFamily="18" charset="0"/>
                <a:cs typeface="Times New Roman" pitchFamily="18" charset="0"/>
              </a:rPr>
              <a:t>Java 2 The Complete Reference </a:t>
            </a:r>
            <a:r>
              <a:rPr lang="en-US" b="1" dirty="0" smtClean="0">
                <a:solidFill>
                  <a:schemeClr val="bg1"/>
                </a:solidFill>
                <a:latin typeface="Times New Roman" pitchFamily="18" charset="0"/>
                <a:cs typeface="Times New Roman" pitchFamily="18" charset="0"/>
              </a:rPr>
              <a:t>“, Fifth Edition , McGraw-Hill.</a:t>
            </a:r>
          </a:p>
          <a:p>
            <a:pPr lvl="0"/>
            <a:r>
              <a:rPr lang="en-US" b="1" dirty="0" smtClean="0">
                <a:solidFill>
                  <a:schemeClr val="bg1"/>
                </a:solidFill>
                <a:latin typeface="Times New Roman" pitchFamily="18" charset="0"/>
                <a:cs typeface="Times New Roman" pitchFamily="18" charset="0"/>
              </a:rPr>
              <a:t>    Robert </a:t>
            </a:r>
            <a:r>
              <a:rPr lang="en-US" b="1" dirty="0" smtClean="0">
                <a:solidFill>
                  <a:schemeClr val="bg1"/>
                </a:solidFill>
                <a:latin typeface="Times New Roman" pitchFamily="18" charset="0"/>
                <a:cs typeface="Times New Roman" pitchFamily="18" charset="0"/>
              </a:rPr>
              <a:t>Eckstein, Mare Loy &amp; Dave Wood “</a:t>
            </a:r>
            <a:r>
              <a:rPr lang="en-US" b="1" i="1" dirty="0" smtClean="0">
                <a:solidFill>
                  <a:schemeClr val="bg1"/>
                </a:solidFill>
                <a:latin typeface="Times New Roman" pitchFamily="18" charset="0"/>
                <a:cs typeface="Times New Roman" pitchFamily="18" charset="0"/>
              </a:rPr>
              <a:t>Java Swing” </a:t>
            </a:r>
            <a:r>
              <a:rPr lang="en-US" b="1" dirty="0" smtClean="0">
                <a:solidFill>
                  <a:schemeClr val="bg1"/>
                </a:solidFill>
                <a:latin typeface="Times New Roman" pitchFamily="18" charset="0"/>
                <a:cs typeface="Times New Roman" pitchFamily="18" charset="0"/>
              </a:rPr>
              <a:t>, O’Reilly</a:t>
            </a:r>
            <a:endParaRPr lang="en-US" b="1" dirty="0" smtClean="0">
              <a:solidFill>
                <a:schemeClr val="bg1"/>
              </a:solidFill>
              <a:latin typeface="Times New Roman" pitchFamily="18" charset="0"/>
              <a:cs typeface="Times New Roman" pitchFamily="18" charset="0"/>
            </a:endParaRPr>
          </a:p>
          <a:p>
            <a:pPr lvl="0"/>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Silberschatz</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Korth</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Sudarshan</a:t>
            </a:r>
            <a:r>
              <a:rPr lang="en-US" b="1" dirty="0" smtClean="0">
                <a:solidFill>
                  <a:schemeClr val="bg1"/>
                </a:solidFill>
                <a:latin typeface="Times New Roman" pitchFamily="18" charset="0"/>
                <a:cs typeface="Times New Roman" pitchFamily="18" charset="0"/>
              </a:rPr>
              <a:t>,” </a:t>
            </a:r>
            <a:r>
              <a:rPr lang="en-US" b="1" i="1" dirty="0" smtClean="0">
                <a:solidFill>
                  <a:schemeClr val="bg1"/>
                </a:solidFill>
                <a:latin typeface="Times New Roman" pitchFamily="18" charset="0"/>
                <a:cs typeface="Times New Roman" pitchFamily="18" charset="0"/>
              </a:rPr>
              <a:t>Database System Concepts”, </a:t>
            </a:r>
            <a:r>
              <a:rPr lang="en-US" b="1" dirty="0" smtClean="0">
                <a:solidFill>
                  <a:schemeClr val="bg1"/>
                </a:solidFill>
                <a:latin typeface="Times New Roman" pitchFamily="18" charset="0"/>
                <a:cs typeface="Times New Roman" pitchFamily="18" charset="0"/>
              </a:rPr>
              <a:t>Fourth Edition, </a:t>
            </a:r>
            <a:r>
              <a:rPr lang="en-US" b="1" dirty="0" err="1" smtClean="0">
                <a:solidFill>
                  <a:schemeClr val="bg1"/>
                </a:solidFill>
                <a:latin typeface="Times New Roman" pitchFamily="18" charset="0"/>
                <a:cs typeface="Times New Roman" pitchFamily="18" charset="0"/>
              </a:rPr>
              <a:t>Foxit</a:t>
            </a:r>
            <a:r>
              <a:rPr lang="en-US" b="1" dirty="0" smtClean="0">
                <a:solidFill>
                  <a:schemeClr val="bg1"/>
                </a:solidFill>
                <a:latin typeface="Times New Roman" pitchFamily="18" charset="0"/>
                <a:cs typeface="Times New Roman" pitchFamily="18" charset="0"/>
              </a:rPr>
              <a:t> PDF</a:t>
            </a:r>
          </a:p>
          <a:p>
            <a:pPr lvl="0"/>
            <a:r>
              <a:rPr lang="en-US" b="1" dirty="0" smtClean="0">
                <a:solidFill>
                  <a:schemeClr val="bg1"/>
                </a:solidFill>
                <a:latin typeface="Times New Roman" pitchFamily="18" charset="0"/>
                <a:cs typeface="Times New Roman" pitchFamily="18" charset="0"/>
              </a:rPr>
              <a:t>    Carlos </a:t>
            </a:r>
            <a:r>
              <a:rPr lang="en-US" b="1" dirty="0" smtClean="0">
                <a:solidFill>
                  <a:schemeClr val="bg1"/>
                </a:solidFill>
                <a:latin typeface="Times New Roman" pitchFamily="18" charset="0"/>
                <a:cs typeface="Times New Roman" pitchFamily="18" charset="0"/>
              </a:rPr>
              <a:t>Eduardo </a:t>
            </a:r>
            <a:r>
              <a:rPr lang="en-US" b="1" dirty="0" err="1" smtClean="0">
                <a:solidFill>
                  <a:schemeClr val="bg1"/>
                </a:solidFill>
                <a:latin typeface="Times New Roman" pitchFamily="18" charset="0"/>
                <a:cs typeface="Times New Roman" pitchFamily="18" charset="0"/>
              </a:rPr>
              <a:t>Rojas,”</a:t>
            </a:r>
            <a:r>
              <a:rPr lang="en-US" b="1" i="1" dirty="0" err="1" smtClean="0">
                <a:solidFill>
                  <a:schemeClr val="bg1"/>
                </a:solidFill>
                <a:latin typeface="Times New Roman" pitchFamily="18" charset="0"/>
                <a:cs typeface="Times New Roman" pitchFamily="18" charset="0"/>
              </a:rPr>
              <a:t>Microsoft</a:t>
            </a:r>
            <a:r>
              <a:rPr lang="en-US" b="1" i="1" dirty="0" smtClean="0">
                <a:solidFill>
                  <a:schemeClr val="bg1"/>
                </a:solidFill>
                <a:latin typeface="Times New Roman" pitchFamily="18" charset="0"/>
                <a:cs typeface="Times New Roman" pitchFamily="18" charset="0"/>
              </a:rPr>
              <a:t> SQL Server 2000 Programming by Example</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Que</a:t>
            </a:r>
            <a:r>
              <a:rPr lang="en-US" b="1" dirty="0" smtClean="0">
                <a:solidFill>
                  <a:schemeClr val="bg1"/>
                </a:solidFill>
                <a:latin typeface="Times New Roman" pitchFamily="18" charset="0"/>
                <a:cs typeface="Times New Roman" pitchFamily="18" charset="0"/>
              </a:rPr>
              <a:t> Publication</a:t>
            </a:r>
          </a:p>
          <a:p>
            <a:endParaRPr lang="en-US" sz="2800" b="1" dirty="0" smtClean="0">
              <a:solidFill>
                <a:schemeClr val="accent1"/>
              </a:solidFill>
              <a:latin typeface="Dutch801 XBd BT" pitchFamily="18" charset="0"/>
              <a:cs typeface="Times New Roman" pitchFamily="18" charset="0"/>
            </a:endParaRPr>
          </a:p>
          <a:p>
            <a:endParaRPr lang="en-US" b="1" dirty="0" smtClean="0">
              <a:solidFill>
                <a:schemeClr val="bg1"/>
              </a:solidFill>
              <a:latin typeface="Times New Roman" pitchFamily="18" charset="0"/>
              <a:cs typeface="Times New Roman" pitchFamily="18" charset="0"/>
            </a:endParaRPr>
          </a:p>
          <a:p>
            <a:endParaRPr lang="en-IN" sz="2800" dirty="0" smtClean="0">
              <a:solidFill>
                <a:schemeClr val="accent1"/>
              </a:solidFill>
              <a:latin typeface="Dutch801 XBd BT" pitchFamily="18" charset="0"/>
            </a:endParaRPr>
          </a:p>
          <a:p>
            <a:r>
              <a:rPr lang="en-IN" sz="2800" dirty="0" smtClean="0">
                <a:solidFill>
                  <a:schemeClr val="accent1"/>
                </a:solidFill>
                <a:latin typeface="Dutch801 XBd BT" pitchFamily="18" charset="0"/>
              </a:rPr>
              <a:t>      </a:t>
            </a:r>
          </a:p>
          <a:p>
            <a:endParaRPr lang="en-IN" sz="2800" dirty="0" smtClean="0">
              <a:solidFill>
                <a:schemeClr val="accent1"/>
              </a:solidFill>
              <a:latin typeface="Dutch801 XBd BT" pitchFamily="18" charset="0"/>
            </a:endParaRPr>
          </a:p>
          <a:p>
            <a:endParaRPr lang="en-IN" sz="2800" dirty="0" smtClean="0">
              <a:solidFill>
                <a:schemeClr val="accent1"/>
              </a:solidFill>
              <a:latin typeface="Dutch801 XBd BT" pitchFamily="18" charset="0"/>
            </a:endParaRPr>
          </a:p>
          <a:p>
            <a:endParaRPr lang="en-IN" sz="2800" dirty="0" smtClean="0">
              <a:solidFill>
                <a:schemeClr val="accent1"/>
              </a:solidFill>
              <a:latin typeface="Dutch801 XBd BT" pitchFamily="18" charset="0"/>
            </a:endParaRPr>
          </a:p>
          <a:p>
            <a:endParaRPr lang="en-IN" sz="2800" dirty="0" smtClean="0">
              <a:solidFill>
                <a:schemeClr val="accent1"/>
              </a:solidFill>
              <a:latin typeface="Dutch801 XBd BT" pitchFamily="18" charset="0"/>
            </a:endParaRPr>
          </a:p>
          <a:p>
            <a:endParaRPr lang="en-IN" sz="2800" dirty="0" smtClean="0">
              <a:solidFill>
                <a:schemeClr val="accent1"/>
              </a:solidFill>
              <a:latin typeface="Dutch801 XBd BT" pitchFamily="18" charset="0"/>
            </a:endParaRPr>
          </a:p>
          <a:p>
            <a:endParaRPr lang="en-IN" sz="2800" dirty="0" smtClean="0">
              <a:solidFill>
                <a:schemeClr val="accent1"/>
              </a:solidFill>
              <a:latin typeface="Dutch801 XBd BT" pitchFamily="18" charset="0"/>
            </a:endParaRPr>
          </a:p>
          <a:p>
            <a:endParaRPr lang="en-US" sz="2800" dirty="0">
              <a:solidFill>
                <a:schemeClr val="accent1"/>
              </a:solidFill>
              <a:latin typeface="Dutch801 XBd BT" pitchFamily="18" charset="0"/>
            </a:endParaRPr>
          </a:p>
        </p:txBody>
      </p:sp>
      <p:sp>
        <p:nvSpPr>
          <p:cNvPr id="16" name="Google Shape;406;p36"/>
          <p:cNvSpPr/>
          <p:nvPr/>
        </p:nvSpPr>
        <p:spPr>
          <a:xfrm>
            <a:off x="201181" y="219031"/>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2"/>
        <p:cNvGrpSpPr/>
        <p:nvPr/>
      </p:nvGrpSpPr>
      <p:grpSpPr>
        <a:xfrm>
          <a:off x="0" y="0"/>
          <a:ext cx="0" cy="0"/>
          <a:chOff x="0" y="0"/>
          <a:chExt cx="0" cy="0"/>
        </a:xfrm>
      </p:grpSpPr>
      <p:sp>
        <p:nvSpPr>
          <p:cNvPr id="1503" name="Google Shape;1503;p50"/>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400">
              <a:solidFill>
                <a:schemeClr val="lt1"/>
              </a:solidFill>
              <a:highlight>
                <a:schemeClr val="dk1"/>
              </a:highlight>
              <a:latin typeface="Fira Sans Light"/>
              <a:ea typeface="Fira Sans Light"/>
              <a:cs typeface="Fira Sans Light"/>
              <a:sym typeface="Fira Sans Light"/>
            </a:endParaRPr>
          </a:p>
        </p:txBody>
      </p:sp>
      <p:sp>
        <p:nvSpPr>
          <p:cNvPr id="1504" name="Google Shape;1504;p5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
        <p:nvSpPr>
          <p:cNvPr id="1505" name="Google Shape;1505;p50"/>
          <p:cNvSpPr txBox="1">
            <a:spLocks noGrp="1"/>
          </p:cNvSpPr>
          <p:nvPr>
            <p:ph type="body" idx="4294967295"/>
          </p:nvPr>
        </p:nvSpPr>
        <p:spPr>
          <a:xfrm>
            <a:off x="785786" y="0"/>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4000" dirty="0" smtClean="0">
                <a:latin typeface="Curlz MT" pitchFamily="82" charset="0"/>
              </a:rPr>
              <a:t>          </a:t>
            </a:r>
          </a:p>
          <a:p>
            <a:pPr marL="0" lvl="0" indent="0" algn="l" rtl="0">
              <a:spcBef>
                <a:spcPts val="600"/>
              </a:spcBef>
              <a:spcAft>
                <a:spcPts val="0"/>
              </a:spcAft>
              <a:buNone/>
            </a:pPr>
            <a:endParaRPr lang="en-IN" sz="4000" dirty="0" smtClean="0">
              <a:latin typeface="Curlz MT" pitchFamily="82" charset="0"/>
            </a:endParaRPr>
          </a:p>
          <a:p>
            <a:pPr marL="0" lvl="0" indent="0" algn="l" rtl="0">
              <a:spcBef>
                <a:spcPts val="600"/>
              </a:spcBef>
              <a:spcAft>
                <a:spcPts val="0"/>
              </a:spcAft>
              <a:buNone/>
            </a:pPr>
            <a:r>
              <a:rPr lang="en-IN" sz="4000" dirty="0" smtClean="0">
                <a:latin typeface="Curlz MT" pitchFamily="82" charset="0"/>
              </a:rPr>
              <a:t>           </a:t>
            </a:r>
            <a:r>
              <a:rPr lang="en-IN" sz="4000" b="1" dirty="0" smtClean="0">
                <a:solidFill>
                  <a:schemeClr val="bg1"/>
                </a:solidFill>
                <a:latin typeface="Curlz MT" pitchFamily="82" charset="0"/>
              </a:rPr>
              <a:t>THANK  YOU !!</a:t>
            </a:r>
            <a:endParaRPr sz="4000" b="1">
              <a:solidFill>
                <a:schemeClr val="bg1"/>
              </a:solidFill>
              <a:latin typeface="Curlz MT" pitchFamily="82" charset="0"/>
            </a:endParaRPr>
          </a:p>
        </p:txBody>
      </p:sp>
      <p:grpSp>
        <p:nvGrpSpPr>
          <p:cNvPr id="5" name="Google Shape;911;p48"/>
          <p:cNvGrpSpPr/>
          <p:nvPr/>
        </p:nvGrpSpPr>
        <p:grpSpPr>
          <a:xfrm>
            <a:off x="1142976" y="1000114"/>
            <a:ext cx="5572164" cy="3643338"/>
            <a:chOff x="2583325" y="2972875"/>
            <a:chExt cx="462850" cy="445750"/>
          </a:xfrm>
        </p:grpSpPr>
        <p:sp>
          <p:nvSpPr>
            <p:cNvPr id="6" name="Google Shape;912;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913;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Google Shape;884;p48"/>
          <p:cNvSpPr/>
          <p:nvPr/>
        </p:nvSpPr>
        <p:spPr>
          <a:xfrm>
            <a:off x="3214678" y="2214560"/>
            <a:ext cx="642942" cy="57150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884;p48"/>
          <p:cNvSpPr/>
          <p:nvPr/>
        </p:nvSpPr>
        <p:spPr>
          <a:xfrm flipH="1">
            <a:off x="4143372" y="2214560"/>
            <a:ext cx="714380" cy="57150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827;p48"/>
          <p:cNvSpPr/>
          <p:nvPr/>
        </p:nvSpPr>
        <p:spPr>
          <a:xfrm>
            <a:off x="142844" y="142858"/>
            <a:ext cx="500066" cy="5000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grpSp>
        <p:nvGrpSpPr>
          <p:cNvPr id="95" name="Google Shape;95;p14"/>
          <p:cNvGrpSpPr/>
          <p:nvPr/>
        </p:nvGrpSpPr>
        <p:grpSpPr>
          <a:xfrm>
            <a:off x="196575" y="226686"/>
            <a:ext cx="358351" cy="298118"/>
            <a:chOff x="1926350" y="995225"/>
            <a:chExt cx="428650" cy="356600"/>
          </a:xfrm>
        </p:grpSpPr>
        <p:sp>
          <p:nvSpPr>
            <p:cNvPr id="96" name="Google Shape;96;p14"/>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14"/>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14"/>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4"/>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3" name="Google Shape;103;p14"/>
          <p:cNvSpPr txBox="1">
            <a:spLocks noGrp="1"/>
          </p:cNvSpPr>
          <p:nvPr>
            <p:ph type="body" idx="2"/>
          </p:nvPr>
        </p:nvSpPr>
        <p:spPr>
          <a:xfrm>
            <a:off x="285720" y="1071552"/>
            <a:ext cx="7715304" cy="37862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400" dirty="0" smtClean="0">
                <a:solidFill>
                  <a:schemeClr val="accent1"/>
                </a:solidFill>
                <a:latin typeface="Dutch801 XBd BT" pitchFamily="18" charset="0"/>
              </a:rPr>
              <a:t>     </a:t>
            </a:r>
            <a:r>
              <a:rPr lang="en-IN" sz="2400" b="1" dirty="0" smtClean="0">
                <a:solidFill>
                  <a:schemeClr val="accent1"/>
                </a:solidFill>
                <a:latin typeface="Dutch801 XBd BT" pitchFamily="18" charset="0"/>
                <a:cs typeface="Times New Roman" pitchFamily="18" charset="0"/>
              </a:rPr>
              <a:t>Division of Research Paper :-</a:t>
            </a:r>
          </a:p>
          <a:p>
            <a:pPr marL="0" indent="0">
              <a:spcBef>
                <a:spcPts val="0"/>
              </a:spcBef>
              <a:buNone/>
            </a:pPr>
            <a:r>
              <a:rPr lang="en-IN" b="1" dirty="0" smtClean="0">
                <a:solidFill>
                  <a:schemeClr val="bg1"/>
                </a:solidFill>
                <a:latin typeface="Dutch801 XBd BT" pitchFamily="18" charset="0"/>
                <a:cs typeface="Times New Roman" pitchFamily="18" charset="0"/>
              </a:rPr>
              <a:t> </a:t>
            </a:r>
            <a:r>
              <a:rPr lang="en-IN" b="1" dirty="0" smtClean="0">
                <a:solidFill>
                  <a:schemeClr val="bg1"/>
                </a:solidFill>
                <a:latin typeface="Dutch801 XBd BT" pitchFamily="18" charset="0"/>
                <a:cs typeface="Times New Roman" pitchFamily="18" charset="0"/>
              </a:rPr>
              <a:t>  </a:t>
            </a:r>
          </a:p>
          <a:p>
            <a:pPr marL="0" indent="0">
              <a:spcBef>
                <a:spcPts val="0"/>
              </a:spcBef>
              <a:buNone/>
            </a:pPr>
            <a:r>
              <a:rPr lang="en-IN" b="1" dirty="0" smtClean="0">
                <a:solidFill>
                  <a:schemeClr val="bg1"/>
                </a:solidFill>
                <a:latin typeface="Times New Roman" pitchFamily="18" charset="0"/>
                <a:cs typeface="Times New Roman" pitchFamily="18" charset="0"/>
              </a:rPr>
              <a:t> </a:t>
            </a:r>
            <a:r>
              <a:rPr lang="en-IN" b="1" dirty="0" smtClean="0">
                <a:solidFill>
                  <a:schemeClr val="bg1"/>
                </a:solidFill>
                <a:latin typeface="Times New Roman" pitchFamily="18" charset="0"/>
                <a:cs typeface="Times New Roman" pitchFamily="18" charset="0"/>
              </a:rPr>
              <a:t>         </a:t>
            </a:r>
            <a:r>
              <a:rPr lang="en-IN" b="1" dirty="0" smtClean="0">
                <a:solidFill>
                  <a:schemeClr val="bg1"/>
                </a:solidFill>
                <a:latin typeface="Times New Roman" pitchFamily="18" charset="0"/>
                <a:cs typeface="Times New Roman" pitchFamily="18" charset="0"/>
              </a:rPr>
              <a:t>1.   </a:t>
            </a:r>
            <a:r>
              <a:rPr lang="en-US" dirty="0" smtClean="0">
                <a:solidFill>
                  <a:schemeClr val="bg1"/>
                </a:solidFill>
              </a:rPr>
              <a:t>INTRODUCTION</a:t>
            </a:r>
            <a:endParaRPr lang="en-US" dirty="0" smtClean="0">
              <a:solidFill>
                <a:schemeClr val="bg1"/>
              </a:solidFill>
            </a:endParaRPr>
          </a:p>
          <a:p>
            <a:pPr marL="0" indent="0">
              <a:spcBef>
                <a:spcPts val="0"/>
              </a:spcBef>
              <a:buNone/>
            </a:pPr>
            <a:r>
              <a:rPr lang="en-IN" b="1" dirty="0" smtClean="0">
                <a:solidFill>
                  <a:schemeClr val="bg1"/>
                </a:solidFill>
                <a:latin typeface="Times New Roman" pitchFamily="18" charset="0"/>
                <a:cs typeface="Times New Roman" pitchFamily="18" charset="0"/>
              </a:rPr>
              <a:t>          2.   </a:t>
            </a:r>
            <a:r>
              <a:rPr lang="en-US" dirty="0" smtClean="0">
                <a:solidFill>
                  <a:schemeClr val="bg1"/>
                </a:solidFill>
              </a:rPr>
              <a:t>STUDY OF EXISTING SYSYTEM</a:t>
            </a:r>
          </a:p>
          <a:p>
            <a:pPr marL="0" indent="0">
              <a:spcBef>
                <a:spcPts val="0"/>
              </a:spcBef>
              <a:buNone/>
            </a:pPr>
            <a:r>
              <a:rPr lang="en-IN" b="1" dirty="0" smtClean="0">
                <a:solidFill>
                  <a:schemeClr val="bg1"/>
                </a:solidFill>
                <a:latin typeface="Times New Roman" pitchFamily="18" charset="0"/>
                <a:cs typeface="Times New Roman" pitchFamily="18" charset="0"/>
              </a:rPr>
              <a:t>          3.   </a:t>
            </a:r>
            <a:r>
              <a:rPr lang="en-US" dirty="0" smtClean="0">
                <a:solidFill>
                  <a:schemeClr val="bg1"/>
                </a:solidFill>
              </a:rPr>
              <a:t>STUDY </a:t>
            </a:r>
            <a:r>
              <a:rPr lang="en-US" dirty="0" smtClean="0">
                <a:solidFill>
                  <a:schemeClr val="bg1"/>
                </a:solidFill>
              </a:rPr>
              <a:t>OF PROPOSED SYSTEM</a:t>
            </a:r>
          </a:p>
          <a:p>
            <a:pPr marL="0" indent="0">
              <a:spcBef>
                <a:spcPts val="0"/>
              </a:spcBef>
              <a:buNone/>
            </a:pPr>
            <a:r>
              <a:rPr lang="en-IN" b="1" dirty="0" smtClean="0">
                <a:solidFill>
                  <a:schemeClr val="bg1"/>
                </a:solidFill>
                <a:latin typeface="Times New Roman" pitchFamily="18" charset="0"/>
                <a:cs typeface="Times New Roman" pitchFamily="18" charset="0"/>
              </a:rPr>
              <a:t>          4.   </a:t>
            </a:r>
            <a:r>
              <a:rPr lang="en-US" dirty="0" smtClean="0">
                <a:solidFill>
                  <a:schemeClr val="bg1"/>
                </a:solidFill>
              </a:rPr>
              <a:t>SYSTEM </a:t>
            </a:r>
            <a:r>
              <a:rPr lang="en-US" dirty="0" smtClean="0">
                <a:solidFill>
                  <a:schemeClr val="bg1"/>
                </a:solidFill>
              </a:rPr>
              <a:t>DESIGN</a:t>
            </a:r>
          </a:p>
          <a:p>
            <a:pPr marL="0" lvl="0" indent="0">
              <a:spcBef>
                <a:spcPts val="0"/>
              </a:spcBef>
              <a:buNone/>
            </a:pPr>
            <a:r>
              <a:rPr lang="en-IN" b="1" dirty="0" smtClean="0">
                <a:solidFill>
                  <a:schemeClr val="bg1"/>
                </a:solidFill>
                <a:latin typeface="Times New Roman" pitchFamily="18" charset="0"/>
                <a:cs typeface="Times New Roman" pitchFamily="18" charset="0"/>
              </a:rPr>
              <a:t>          5.   </a:t>
            </a:r>
            <a:r>
              <a:rPr lang="en-US" dirty="0" smtClean="0">
                <a:solidFill>
                  <a:schemeClr val="bg1"/>
                </a:solidFill>
              </a:rPr>
              <a:t>SCREEN LAYOUTS</a:t>
            </a:r>
          </a:p>
          <a:p>
            <a:pPr marL="0" indent="0">
              <a:spcBef>
                <a:spcPts val="0"/>
              </a:spcBef>
              <a:buNone/>
            </a:pPr>
            <a:r>
              <a:rPr lang="en-IN" dirty="0" smtClean="0">
                <a:solidFill>
                  <a:schemeClr val="bg1"/>
                </a:solidFill>
              </a:rPr>
              <a:t> </a:t>
            </a:r>
            <a:r>
              <a:rPr lang="en-IN" dirty="0" smtClean="0">
                <a:solidFill>
                  <a:schemeClr val="bg1"/>
                </a:solidFill>
              </a:rPr>
              <a:t>         </a:t>
            </a:r>
            <a:r>
              <a:rPr lang="en-IN" b="1" dirty="0" smtClean="0">
                <a:solidFill>
                  <a:schemeClr val="bg1"/>
                </a:solidFill>
                <a:latin typeface="Times New Roman" pitchFamily="18" charset="0"/>
                <a:cs typeface="Times New Roman" pitchFamily="18" charset="0"/>
              </a:rPr>
              <a:t>6.  </a:t>
            </a:r>
            <a:r>
              <a:rPr lang="en-US" dirty="0" smtClean="0">
                <a:solidFill>
                  <a:schemeClr val="bg1"/>
                </a:solidFill>
              </a:rPr>
              <a:t>CONCLUSIONS </a:t>
            </a:r>
            <a:r>
              <a:rPr lang="en-US" dirty="0" smtClean="0">
                <a:solidFill>
                  <a:schemeClr val="bg1"/>
                </a:solidFill>
              </a:rPr>
              <a:t>OF CASE STUDY</a:t>
            </a:r>
            <a:endParaRPr lang="en-IN" b="1" dirty="0" smtClean="0">
              <a:solidFill>
                <a:schemeClr val="bg1"/>
              </a:solidFill>
              <a:latin typeface="Times New Roman" pitchFamily="18" charset="0"/>
              <a:cs typeface="Times New Roman" pitchFamily="18" charset="0"/>
            </a:endParaRPr>
          </a:p>
          <a:p>
            <a:pPr marL="0" lvl="0" indent="0">
              <a:spcBef>
                <a:spcPts val="0"/>
              </a:spcBef>
              <a:buNone/>
            </a:pPr>
            <a:r>
              <a:rPr lang="en-IN" b="1" dirty="0" smtClean="0">
                <a:solidFill>
                  <a:schemeClr val="bg1"/>
                </a:solidFill>
                <a:latin typeface="Times New Roman" pitchFamily="18" charset="0"/>
                <a:cs typeface="Times New Roman" pitchFamily="18" charset="0"/>
              </a:rPr>
              <a:t> </a:t>
            </a:r>
            <a:r>
              <a:rPr lang="en-IN" b="1" dirty="0" smtClean="0">
                <a:solidFill>
                  <a:schemeClr val="bg1"/>
                </a:solidFill>
                <a:latin typeface="Times New Roman" pitchFamily="18" charset="0"/>
                <a:cs typeface="Times New Roman" pitchFamily="18" charset="0"/>
              </a:rPr>
              <a:t>         7.   </a:t>
            </a:r>
            <a:r>
              <a:rPr lang="en-US" dirty="0" smtClean="0"/>
              <a:t>FUTURE </a:t>
            </a:r>
            <a:r>
              <a:rPr lang="en-US" dirty="0" smtClean="0"/>
              <a:t>DEVELOPMENT  </a:t>
            </a:r>
            <a:endParaRPr lang="en-US" dirty="0" smtClean="0">
              <a:solidFill>
                <a:schemeClr val="bg1"/>
              </a:solidFill>
            </a:endParaRPr>
          </a:p>
          <a:p>
            <a:pPr marL="0" lvl="0" indent="0">
              <a:spcBef>
                <a:spcPts val="0"/>
              </a:spcBef>
              <a:buNone/>
            </a:pPr>
            <a:endParaRPr b="1">
              <a:solidFill>
                <a:schemeClr val="bg1"/>
              </a:solidFill>
              <a:latin typeface="Times New Roman" pitchFamily="18" charset="0"/>
              <a:cs typeface="Times New Roman" pitchFamily="18" charset="0"/>
            </a:endParaRPr>
          </a:p>
        </p:txBody>
      </p:sp>
      <p:sp>
        <p:nvSpPr>
          <p:cNvPr id="104" name="Google Shape;104;p14"/>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13" name="Google Shape;100;p14"/>
          <p:cNvSpPr txBox="1">
            <a:spLocks noGrp="1"/>
          </p:cNvSpPr>
          <p:nvPr>
            <p:ph type="title"/>
          </p:nvPr>
        </p:nvSpPr>
        <p:spPr>
          <a:xfrm>
            <a:off x="1000100" y="428610"/>
            <a:ext cx="5786478" cy="396300"/>
          </a:xfrm>
          <a:prstGeom prst="rect">
            <a:avLst/>
          </a:prstGeom>
        </p:spPr>
        <p:txBody>
          <a:bodyPr spcFirstLastPara="1" wrap="square" lIns="0" tIns="0" rIns="0" bIns="0" anchor="b" anchorCtr="0">
            <a:noAutofit/>
          </a:bodyPr>
          <a:lstStyle/>
          <a:p>
            <a:r>
              <a:rPr lang="en-US" sz="1800" b="1" dirty="0" smtClean="0">
                <a:latin typeface="Dutch801 XBd BT" pitchFamily="18" charset="0"/>
                <a:cs typeface="Times New Roman" pitchFamily="18" charset="0"/>
              </a:rPr>
              <a:t>Design and Implementation of Graphical User Interface for Relational Database Management </a:t>
            </a:r>
            <a:r>
              <a:rPr lang="en-US" sz="1800" b="1" i="1" dirty="0" smtClean="0">
                <a:latin typeface="Dutch801 XBd BT" pitchFamily="18" charset="0"/>
                <a:cs typeface="Times New Roman" pitchFamily="18" charset="0"/>
              </a:rPr>
              <a:t>System </a:t>
            </a:r>
            <a:r>
              <a:rPr lang="en-US" sz="1800" dirty="0" smtClean="0"/>
              <a:t/>
            </a:r>
            <a:br>
              <a:rPr lang="en-US" sz="1800" dirty="0" smtClean="0"/>
            </a:br>
            <a:endParaRPr sz="180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15"/>
          <p:cNvSpPr txBox="1">
            <a:spLocks noGrp="1"/>
          </p:cNvSpPr>
          <p:nvPr>
            <p:ph type="ctrTitle" idx="4294967295"/>
          </p:nvPr>
        </p:nvSpPr>
        <p:spPr>
          <a:xfrm>
            <a:off x="857224" y="0"/>
            <a:ext cx="6858048" cy="714362"/>
          </a:xfrm>
          <a:prstGeom prst="rect">
            <a:avLst/>
          </a:prstGeom>
        </p:spPr>
        <p:txBody>
          <a:bodyPr spcFirstLastPara="1" wrap="square" lIns="0" tIns="0" rIns="0" bIns="0" anchor="b" anchorCtr="0">
            <a:noAutofit/>
          </a:bodyPr>
          <a:lstStyle/>
          <a:p>
            <a:pPr lvl="0"/>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sz="2000" b="1">
              <a:solidFill>
                <a:schemeClr val="accent1"/>
              </a:solidFill>
              <a:latin typeface="Dutch801 XBd BT" pitchFamily="18" charset="0"/>
              <a:cs typeface="Times New Roman" pitchFamily="18" charset="0"/>
            </a:endParaRPr>
          </a:p>
        </p:txBody>
      </p:sp>
      <p:sp>
        <p:nvSpPr>
          <p:cNvPr id="111" name="Google Shape;111;p15"/>
          <p:cNvSpPr txBox="1">
            <a:spLocks noGrp="1"/>
          </p:cNvSpPr>
          <p:nvPr>
            <p:ph type="subTitle" idx="4294967295"/>
          </p:nvPr>
        </p:nvSpPr>
        <p:spPr>
          <a:xfrm>
            <a:off x="0" y="1000114"/>
            <a:ext cx="8429652" cy="3929090"/>
          </a:xfrm>
          <a:prstGeom prst="rect">
            <a:avLst/>
          </a:prstGeom>
        </p:spPr>
        <p:txBody>
          <a:bodyPr spcFirstLastPara="1" wrap="square" lIns="0" tIns="0" rIns="0" bIns="0" anchor="t" anchorCtr="0">
            <a:noAutofit/>
          </a:bodyPr>
          <a:lstStyle/>
          <a:p>
            <a:pPr marL="0" indent="0">
              <a:buNone/>
            </a:pPr>
            <a:r>
              <a:rPr lang="en-IN" sz="2400" b="1" dirty="0" smtClean="0">
                <a:solidFill>
                  <a:schemeClr val="accent1"/>
                </a:solidFill>
                <a:latin typeface="Dutch801 XBd BT" pitchFamily="18" charset="0"/>
                <a:cs typeface="Times New Roman" pitchFamily="18" charset="0"/>
              </a:rPr>
              <a:t> </a:t>
            </a:r>
            <a:r>
              <a:rPr lang="en-IN" sz="2400" b="1" dirty="0" smtClean="0">
                <a:solidFill>
                  <a:schemeClr val="accent1"/>
                </a:solidFill>
                <a:latin typeface="Dutch801 XBd BT" pitchFamily="18" charset="0"/>
                <a:cs typeface="Times New Roman" pitchFamily="18" charset="0"/>
              </a:rPr>
              <a:t>     1</a:t>
            </a:r>
            <a:r>
              <a:rPr lang="en-IN" sz="2400" b="1" dirty="0" smtClean="0">
                <a:solidFill>
                  <a:schemeClr val="accent1"/>
                </a:solidFill>
                <a:latin typeface="Dutch801 XBd BT" pitchFamily="18" charset="0"/>
                <a:cs typeface="Times New Roman" pitchFamily="18" charset="0"/>
              </a:rPr>
              <a:t>.   </a:t>
            </a:r>
            <a:r>
              <a:rPr lang="en-US" sz="2400" b="1" dirty="0" smtClean="0">
                <a:solidFill>
                  <a:schemeClr val="accent1"/>
                </a:solidFill>
                <a:latin typeface="Dutch801 XBd BT" pitchFamily="18" charset="0"/>
              </a:rPr>
              <a:t>INTRODUCTION :-</a:t>
            </a:r>
            <a:endParaRPr lang="en-US" sz="2400" b="1" dirty="0" smtClean="0">
              <a:solidFill>
                <a:schemeClr val="accent1"/>
              </a:solidFill>
              <a:latin typeface="Dutch801 XBd BT"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p>
          <a:p>
            <a:pPr marL="0" indent="0">
              <a:buNone/>
            </a:pPr>
            <a:r>
              <a:rPr lang="en-US" sz="1200" b="1" dirty="0" smtClean="0">
                <a:latin typeface="Times New Roman" pitchFamily="18" charset="0"/>
                <a:cs typeface="Times New Roman" pitchFamily="18" charset="0"/>
              </a:rPr>
              <a:t>              A </a:t>
            </a:r>
            <a:r>
              <a:rPr lang="en-US" sz="1200" b="1" dirty="0" smtClean="0">
                <a:latin typeface="Times New Roman" pitchFamily="18" charset="0"/>
                <a:cs typeface="Times New Roman" pitchFamily="18" charset="0"/>
              </a:rPr>
              <a:t>collection of conceptual tools for describing data, data relationships, data semantics and consistency constraints </a:t>
            </a:r>
            <a:r>
              <a:rPr lang="en-US" sz="1200" b="1" dirty="0" smtClean="0">
                <a:latin typeface="Times New Roman" pitchFamily="18" charset="0"/>
                <a:cs typeface="Times New Roman" pitchFamily="18" charset="0"/>
              </a:rPr>
              <a:t>is</a:t>
            </a: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called a data model. There are different data models, among which Relational Database Management System (RDBMS) </a:t>
            </a:r>
            <a:endParaRPr lang="en-US" sz="1200" b="1" dirty="0" smtClean="0">
              <a:latin typeface="Times New Roman" pitchFamily="18" charset="0"/>
              <a:cs typeface="Times New Roman" pitchFamily="18" charset="0"/>
            </a:endParaRP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is </a:t>
            </a:r>
            <a:r>
              <a:rPr lang="en-US" sz="1200" b="1" dirty="0" smtClean="0">
                <a:latin typeface="Times New Roman" pitchFamily="18" charset="0"/>
                <a:cs typeface="Times New Roman" pitchFamily="18" charset="0"/>
              </a:rPr>
              <a:t>the most popular choice for large scale application</a:t>
            </a:r>
            <a:r>
              <a:rPr lang="en-US" sz="1200" b="1" dirty="0" smtClean="0">
                <a:latin typeface="Times New Roman" pitchFamily="18" charset="0"/>
                <a:cs typeface="Times New Roman" pitchFamily="18" charset="0"/>
              </a:rPr>
              <a:t>.</a:t>
            </a:r>
          </a:p>
          <a:p>
            <a:pPr marL="0" indent="0">
              <a:buNone/>
            </a:pP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The </a:t>
            </a:r>
            <a:r>
              <a:rPr lang="en-US" sz="1200" b="1" dirty="0" smtClean="0">
                <a:latin typeface="Times New Roman" pitchFamily="18" charset="0"/>
                <a:cs typeface="Times New Roman" pitchFamily="18" charset="0"/>
              </a:rPr>
              <a:t>RDBMS uses a collection of tables to represent both data and the relationships among those data. Each table has </a:t>
            </a:r>
            <a:endParaRPr lang="en-US" sz="1200" b="1" dirty="0" smtClean="0">
              <a:latin typeface="Times New Roman" pitchFamily="18" charset="0"/>
              <a:cs typeface="Times New Roman" pitchFamily="18" charset="0"/>
            </a:endParaRP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multiple </a:t>
            </a:r>
            <a:r>
              <a:rPr lang="en-US" sz="1200" b="1" dirty="0" smtClean="0">
                <a:latin typeface="Times New Roman" pitchFamily="18" charset="0"/>
                <a:cs typeface="Times New Roman" pitchFamily="18" charset="0"/>
              </a:rPr>
              <a:t>columns and each column has unique name and fixed data type. Each table in the database has a unique name </a:t>
            </a:r>
            <a:endParaRPr lang="en-US" sz="1200" b="1" dirty="0" smtClean="0">
              <a:latin typeface="Times New Roman" pitchFamily="18" charset="0"/>
              <a:cs typeface="Times New Roman" pitchFamily="18" charset="0"/>
            </a:endParaRP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assigned </a:t>
            </a:r>
            <a:r>
              <a:rPr lang="en-US" sz="1200" b="1" dirty="0" smtClean="0">
                <a:latin typeface="Times New Roman" pitchFamily="18" charset="0"/>
                <a:cs typeface="Times New Roman" pitchFamily="18" charset="0"/>
              </a:rPr>
              <a:t>to it</a:t>
            </a:r>
            <a:r>
              <a:rPr lang="en-US" sz="1200" b="1" dirty="0" smtClean="0">
                <a:latin typeface="Times New Roman" pitchFamily="18" charset="0"/>
                <a:cs typeface="Times New Roman" pitchFamily="18" charset="0"/>
              </a:rPr>
              <a:t>.   </a:t>
            </a:r>
          </a:p>
          <a:p>
            <a:pPr marL="0" indent="0">
              <a:buNone/>
            </a:pP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The </a:t>
            </a:r>
            <a:r>
              <a:rPr lang="en-US" sz="1200" b="1" dirty="0" smtClean="0">
                <a:latin typeface="Times New Roman" pitchFamily="18" charset="0"/>
                <a:cs typeface="Times New Roman" pitchFamily="18" charset="0"/>
              </a:rPr>
              <a:t>RDBMS has established itself as the primary data model for commercial data processing applications. </a:t>
            </a:r>
            <a:endParaRPr lang="en-US" sz="1200" b="1" dirty="0" smtClean="0">
              <a:latin typeface="Times New Roman" pitchFamily="18" charset="0"/>
              <a:cs typeface="Times New Roman" pitchFamily="18" charset="0"/>
            </a:endParaRP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RDBMS </a:t>
            </a:r>
            <a:r>
              <a:rPr lang="en-US" sz="1200" b="1" dirty="0" smtClean="0">
                <a:latin typeface="Times New Roman" pitchFamily="18" charset="0"/>
                <a:cs typeface="Times New Roman" pitchFamily="18" charset="0"/>
              </a:rPr>
              <a:t>is now being used in numerous applications outside the domain of traditional data processing</a:t>
            </a:r>
            <a:r>
              <a:rPr lang="en-US" sz="1200" b="1" dirty="0" smtClean="0">
                <a:latin typeface="Times New Roman" pitchFamily="18" charset="0"/>
                <a:cs typeface="Times New Roman" pitchFamily="18" charset="0"/>
              </a:rPr>
              <a:t>.</a:t>
            </a:r>
          </a:p>
          <a:p>
            <a:pPr marL="0" indent="0">
              <a:buNone/>
            </a:pP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To </a:t>
            </a:r>
            <a:r>
              <a:rPr lang="en-US" sz="1200" b="1" dirty="0" smtClean="0">
                <a:latin typeface="Times New Roman" pitchFamily="18" charset="0"/>
                <a:cs typeface="Times New Roman" pitchFamily="18" charset="0"/>
              </a:rPr>
              <a:t>interact with the database and work with the tables in it, one need to use Structured Query Language (SQL) </a:t>
            </a:r>
            <a:r>
              <a:rPr lang="en-US" sz="1200" b="1" dirty="0" smtClean="0">
                <a:latin typeface="Times New Roman" pitchFamily="18" charset="0"/>
                <a:cs typeface="Times New Roman" pitchFamily="18" charset="0"/>
              </a:rPr>
              <a:t>which</a:t>
            </a: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includes features on defining structure of the data, for modifying data in the database and for specifying </a:t>
            </a:r>
            <a:r>
              <a:rPr lang="en-US" sz="1200" b="1" dirty="0" smtClean="0">
                <a:latin typeface="Times New Roman" pitchFamily="18" charset="0"/>
                <a:cs typeface="Times New Roman" pitchFamily="18" charset="0"/>
              </a:rPr>
              <a:t>security</a:t>
            </a:r>
          </a:p>
          <a:p>
            <a:pPr marL="0" indent="0">
              <a:buNone/>
            </a:pP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constraints.</a:t>
            </a:r>
          </a:p>
          <a:p>
            <a:pPr marL="0" indent="0">
              <a:buNone/>
            </a:pPr>
            <a:endParaRPr lang="en-US" sz="1200" b="1" dirty="0" smtClean="0">
              <a:latin typeface="Times New Roman" pitchFamily="18" charset="0"/>
              <a:cs typeface="Times New Roman" pitchFamily="18" charset="0"/>
            </a:endParaRPr>
          </a:p>
          <a:p>
            <a:pPr marL="0" indent="0">
              <a:buNone/>
            </a:pPr>
            <a:endParaRPr lang="en-US" sz="1200" b="1" dirty="0" smtClean="0">
              <a:latin typeface="Times New Roman" pitchFamily="18" charset="0"/>
              <a:cs typeface="Times New Roman" pitchFamily="18" charset="0"/>
            </a:endParaRPr>
          </a:p>
          <a:p>
            <a:pPr marL="0" indent="0">
              <a:buNone/>
            </a:pPr>
            <a:endParaRPr lang="en-US" sz="1200" b="1" dirty="0" smtClean="0">
              <a:latin typeface="Times New Roman" pitchFamily="18" charset="0"/>
              <a:cs typeface="Times New Roman" pitchFamily="18" charset="0"/>
            </a:endParaRPr>
          </a:p>
          <a:p>
            <a:pPr marL="0" lvl="0" indent="0" algn="l" rtl="0">
              <a:spcBef>
                <a:spcPts val="600"/>
              </a:spcBef>
              <a:spcAft>
                <a:spcPts val="0"/>
              </a:spcAft>
              <a:buNone/>
            </a:pPr>
            <a:endParaRPr b="1"/>
          </a:p>
        </p:txBody>
      </p:sp>
      <p:sp>
        <p:nvSpPr>
          <p:cNvPr id="112" name="Google Shape;112;p1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0" name="Google Shape;911;p48"/>
          <p:cNvGrpSpPr/>
          <p:nvPr/>
        </p:nvGrpSpPr>
        <p:grpSpPr>
          <a:xfrm>
            <a:off x="142844" y="142858"/>
            <a:ext cx="386943" cy="372647"/>
            <a:chOff x="2583325" y="2972875"/>
            <a:chExt cx="462850" cy="445750"/>
          </a:xfrm>
        </p:grpSpPr>
        <p:sp>
          <p:nvSpPr>
            <p:cNvPr id="11" name="Google Shape;912;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913;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idx="4294967295"/>
          </p:nvPr>
        </p:nvSpPr>
        <p:spPr>
          <a:xfrm>
            <a:off x="785786" y="142875"/>
            <a:ext cx="7572428" cy="396875"/>
          </a:xfrm>
          <a:prstGeom prst="rect">
            <a:avLst/>
          </a:prstGeom>
        </p:spPr>
        <p:txBody>
          <a:bodyPr spcFirstLastPara="1" wrap="square" lIns="0" tIns="0" rIns="0" bIns="0" anchor="b" anchorCtr="0">
            <a:noAutofit/>
          </a:bodyPr>
          <a:lstStyle/>
          <a:p>
            <a:r>
              <a:rPr lang="en-US" sz="2000" b="1" dirty="0" smtClean="0">
                <a:solidFill>
                  <a:schemeClr val="accent1"/>
                </a:solidFill>
                <a:latin typeface="Dutch801 XBd BT" pitchFamily="18" charset="0"/>
                <a:cs typeface="Times New Roman" pitchFamily="18" charset="0"/>
              </a:rPr>
              <a:t>Design and Implementation of Graphical User Interface  </a:t>
            </a:r>
            <a:br>
              <a:rPr lang="en-US" sz="2000" b="1" dirty="0" smtClean="0">
                <a:solidFill>
                  <a:schemeClr val="accent1"/>
                </a:solidFill>
                <a:latin typeface="Dutch801 XBd BT" pitchFamily="18" charset="0"/>
                <a:cs typeface="Times New Roman" pitchFamily="18" charset="0"/>
              </a:rPr>
            </a:br>
            <a:r>
              <a:rPr lang="en-US" sz="2000" b="1" dirty="0" smtClean="0">
                <a:solidFill>
                  <a:schemeClr val="accent1"/>
                </a:solidFill>
                <a:latin typeface="Dutch801 XBd BT" pitchFamily="18" charset="0"/>
                <a:cs typeface="Times New Roman" pitchFamily="18" charset="0"/>
              </a:rPr>
              <a:t> For Relational Database Management </a:t>
            </a:r>
            <a:r>
              <a:rPr lang="en-US" sz="2000" b="1" i="1" dirty="0" smtClean="0">
                <a:solidFill>
                  <a:schemeClr val="accent1"/>
                </a:solidFill>
                <a:latin typeface="Dutch801 XBd BT" pitchFamily="18" charset="0"/>
                <a:cs typeface="Times New Roman" pitchFamily="18" charset="0"/>
              </a:rPr>
              <a:t>System </a:t>
            </a:r>
            <a:endParaRPr sz="2000" b="1">
              <a:solidFill>
                <a:schemeClr val="bg1"/>
              </a:solidFill>
              <a:latin typeface="Dutch801 XBd BT" pitchFamily="18" charset="0"/>
              <a:cs typeface="Times New Roman" pitchFamily="18" charset="0"/>
            </a:endParaRPr>
          </a:p>
        </p:txBody>
      </p:sp>
      <p:sp>
        <p:nvSpPr>
          <p:cNvPr id="5" name="Subtitle 4"/>
          <p:cNvSpPr>
            <a:spLocks noGrp="1"/>
          </p:cNvSpPr>
          <p:nvPr>
            <p:ph type="body" idx="4294967295"/>
          </p:nvPr>
        </p:nvSpPr>
        <p:spPr>
          <a:xfrm>
            <a:off x="0" y="928688"/>
            <a:ext cx="8001000" cy="4143375"/>
          </a:xfrm>
        </p:spPr>
        <p:txBody>
          <a:bodyPr/>
          <a:lstStyle/>
          <a:p>
            <a:pPr>
              <a:buNone/>
            </a:pPr>
            <a:r>
              <a:rPr lang="en-GB" sz="1200" b="1" dirty="0" smtClean="0">
                <a:solidFill>
                  <a:schemeClr val="bg1"/>
                </a:solidFill>
                <a:latin typeface="Times New Roman" pitchFamily="18" charset="0"/>
                <a:cs typeface="Times New Roman" pitchFamily="18" charset="0"/>
              </a:rPr>
              <a:t>                    </a:t>
            </a:r>
            <a:r>
              <a:rPr lang="en-GB" sz="1200" b="1" dirty="0" smtClean="0">
                <a:solidFill>
                  <a:schemeClr val="bg1"/>
                </a:solidFill>
                <a:latin typeface="Times New Roman" pitchFamily="18" charset="0"/>
                <a:cs typeface="Times New Roman" pitchFamily="18" charset="0"/>
              </a:rPr>
              <a:t>Graphical User Interface for three Relational Database Management Systems.      </a:t>
            </a:r>
            <a:r>
              <a:rPr lang="en-US" sz="1200" b="1" dirty="0" smtClean="0">
                <a:solidFill>
                  <a:schemeClr val="bg1"/>
                </a:solidFill>
                <a:latin typeface="Times New Roman" pitchFamily="18" charset="0"/>
                <a:cs typeface="Times New Roman" pitchFamily="18" charset="0"/>
              </a:rPr>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US" sz="1200" b="1" i="1" dirty="0" smtClean="0">
                <a:solidFill>
                  <a:schemeClr val="bg1"/>
                </a:solidFill>
                <a:latin typeface="Times New Roman" pitchFamily="18" charset="0"/>
                <a:cs typeface="Times New Roman" pitchFamily="18" charset="0"/>
              </a:rPr>
              <a:t>This is a general-level GUI, which can be connected to any database residing       </a:t>
            </a:r>
            <a:br>
              <a:rPr lang="en-US" sz="1200" b="1" i="1" dirty="0" smtClean="0">
                <a:solidFill>
                  <a:schemeClr val="bg1"/>
                </a:solidFill>
                <a:latin typeface="Times New Roman" pitchFamily="18" charset="0"/>
                <a:cs typeface="Times New Roman" pitchFamily="18" charset="0"/>
              </a:rPr>
            </a:br>
            <a:r>
              <a:rPr lang="en-US" sz="1200" b="1" i="1" dirty="0" smtClean="0">
                <a:solidFill>
                  <a:schemeClr val="bg1"/>
                </a:solidFill>
                <a:latin typeface="Times New Roman" pitchFamily="18" charset="0"/>
                <a:cs typeface="Times New Roman" pitchFamily="18" charset="0"/>
              </a:rPr>
              <a:t>           on the </a:t>
            </a:r>
            <a:r>
              <a:rPr lang="en-US" sz="1200" b="1" dirty="0" smtClean="0">
                <a:solidFill>
                  <a:schemeClr val="bg1"/>
                </a:solidFill>
                <a:latin typeface="Times New Roman" pitchFamily="18" charset="0"/>
                <a:cs typeface="Times New Roman" pitchFamily="18" charset="0"/>
              </a:rPr>
              <a:t>system such as Oracle, MS SQL Server, and MS Access. As a result,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any database manipulation can be performed using single interface. Moreover,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the queries can be executed very easily, since the user needs not to type any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queries, but can simply select the appropriate options according to their</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requirements. Thus, this can be used by a person with no knowledge of SQL.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It is developed using Java as front end and Oracle</a:t>
            </a:r>
            <a:r>
              <a:rPr lang="en-US" sz="1200" b="1" dirty="0" smtClean="0">
                <a:solidFill>
                  <a:schemeClr val="bg1"/>
                </a:solidFill>
                <a:latin typeface="Times New Roman" pitchFamily="18" charset="0"/>
                <a:cs typeface="Times New Roman" pitchFamily="18" charset="0"/>
              </a:rPr>
              <a:t>, MS SQL Server &amp; </a:t>
            </a:r>
            <a:r>
              <a:rPr lang="en-US" sz="1200" b="1" dirty="0" smtClean="0">
                <a:solidFill>
                  <a:schemeClr val="bg1"/>
                </a:solidFill>
                <a:latin typeface="Times New Roman" pitchFamily="18" charset="0"/>
                <a:cs typeface="Times New Roman" pitchFamily="18" charset="0"/>
              </a:rPr>
              <a:t>MS </a:t>
            </a:r>
            <a:r>
              <a:rPr lang="en-US" sz="1200" b="1" dirty="0" smtClean="0">
                <a:solidFill>
                  <a:schemeClr val="bg1"/>
                </a:solidFill>
                <a:latin typeface="Times New Roman" pitchFamily="18" charset="0"/>
                <a:cs typeface="Times New Roman" pitchFamily="18" charset="0"/>
              </a:rPr>
              <a:t>Access </a:t>
            </a:r>
          </a:p>
          <a:p>
            <a:pPr>
              <a:buNone/>
            </a:pPr>
            <a:r>
              <a:rPr lang="en-US" sz="1200" b="1" dirty="0" smtClean="0">
                <a:solidFill>
                  <a:schemeClr val="bg1"/>
                </a:solidFill>
                <a:latin typeface="Times New Roman" pitchFamily="18" charset="0"/>
                <a:cs typeface="Times New Roman" pitchFamily="18" charset="0"/>
              </a:rPr>
              <a:t>                    as </a:t>
            </a:r>
            <a:r>
              <a:rPr lang="en-US" sz="1200" b="1" dirty="0" smtClean="0">
                <a:solidFill>
                  <a:schemeClr val="bg1"/>
                </a:solidFill>
                <a:latin typeface="Times New Roman" pitchFamily="18" charset="0"/>
                <a:cs typeface="Times New Roman" pitchFamily="18" charset="0"/>
              </a:rPr>
              <a:t>backend. The product is aimed at accomplishing the following :-</a:t>
            </a:r>
            <a:r>
              <a:rPr lang="en-US" sz="1200" b="1" dirty="0" smtClean="0">
                <a:solidFill>
                  <a:schemeClr val="bg1"/>
                </a:solidFill>
                <a:latin typeface="Times New Roman" pitchFamily="18" charset="0"/>
                <a:cs typeface="Times New Roman" pitchFamily="18" charset="0"/>
              </a:rPr>
              <a:t>     </a:t>
            </a:r>
          </a:p>
          <a:p>
            <a:pPr>
              <a:buNone/>
            </a:pPr>
            <a:r>
              <a:rPr lang="en-US" sz="1200" b="1" dirty="0" smtClean="0">
                <a:solidFill>
                  <a:schemeClr val="bg1"/>
                </a:solidFill>
                <a:latin typeface="Times New Roman" pitchFamily="18" charset="0"/>
                <a:cs typeface="Times New Roman" pitchFamily="18" charset="0"/>
              </a:rPr>
              <a:t>                             Create, rename and drop databases</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View and work with database objects like tables, queries, forms and</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&amp; reports.</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a:t>
            </a:r>
            <a:r>
              <a:rPr lang="en-GB" sz="1200" b="1" dirty="0" smtClean="0">
                <a:solidFill>
                  <a:schemeClr val="bg1"/>
                </a:solidFill>
                <a:latin typeface="Times New Roman" pitchFamily="18" charset="0"/>
                <a:cs typeface="Times New Roman" pitchFamily="18" charset="0"/>
              </a:rPr>
              <a:t>View the database profile and table that exists in a particular RDBMS.</a:t>
            </a:r>
            <a:br>
              <a:rPr lang="en-GB"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Preparing and printing various reports containing information about</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existing databases and objects in a database, if needed </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Provide a provision i.e. a SQL query analyzer for executing queries in</a:t>
            </a:r>
            <a:br>
              <a:rPr lang="en-US" sz="1200" b="1" dirty="0" smtClean="0">
                <a:solidFill>
                  <a:schemeClr val="bg1"/>
                </a:solidFill>
                <a:latin typeface="Times New Roman" pitchFamily="18" charset="0"/>
                <a:cs typeface="Times New Roman" pitchFamily="18" charset="0"/>
              </a:rPr>
            </a:br>
            <a:r>
              <a:rPr lang="en-US" sz="1200" b="1" dirty="0" smtClean="0">
                <a:solidFill>
                  <a:schemeClr val="bg1"/>
                </a:solidFill>
                <a:latin typeface="Times New Roman" pitchFamily="18" charset="0"/>
                <a:cs typeface="Times New Roman" pitchFamily="18" charset="0"/>
              </a:rPr>
              <a:t>                    SQL mode, if required</a:t>
            </a:r>
            <a:endParaRPr lang="en-US" sz="1200" b="1" dirty="0">
              <a:solidFill>
                <a:schemeClr val="accent1"/>
              </a:solidFill>
            </a:endParaRPr>
          </a:p>
        </p:txBody>
      </p:sp>
      <p:grpSp>
        <p:nvGrpSpPr>
          <p:cNvPr id="12" name="Google Shape;911;p48"/>
          <p:cNvGrpSpPr/>
          <p:nvPr/>
        </p:nvGrpSpPr>
        <p:grpSpPr>
          <a:xfrm>
            <a:off x="142844" y="214296"/>
            <a:ext cx="386943" cy="372647"/>
            <a:chOff x="2583325" y="2972875"/>
            <a:chExt cx="462850" cy="445750"/>
          </a:xfrm>
        </p:grpSpPr>
        <p:sp>
          <p:nvSpPr>
            <p:cNvPr id="13" name="Google Shape;912;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913;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6" name="Google Shape;126;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125" name="Google Shape;125;p17"/>
          <p:cNvSpPr txBox="1">
            <a:spLocks noGrp="1"/>
          </p:cNvSpPr>
          <p:nvPr>
            <p:ph type="body" idx="4294967295"/>
          </p:nvPr>
        </p:nvSpPr>
        <p:spPr>
          <a:xfrm>
            <a:off x="642911" y="785813"/>
            <a:ext cx="6357981" cy="4071953"/>
          </a:xfrm>
          <a:prstGeom prst="rect">
            <a:avLst/>
          </a:prstGeom>
        </p:spPr>
        <p:txBody>
          <a:bodyPr spcFirstLastPara="1" wrap="square" lIns="0" tIns="0" rIns="0" bIns="0" anchor="t" anchorCtr="0">
            <a:noAutofit/>
          </a:bodyPr>
          <a:lstStyle/>
          <a:p>
            <a:pPr>
              <a:buNone/>
            </a:pPr>
            <a:r>
              <a:rPr lang="en-GB" sz="2400" dirty="0" smtClean="0">
                <a:latin typeface="Dutch801 XBd BT" pitchFamily="18" charset="0"/>
              </a:rPr>
              <a:t> </a:t>
            </a:r>
          </a:p>
          <a:p>
            <a:pPr>
              <a:buNone/>
            </a:pPr>
            <a:r>
              <a:rPr lang="en-GB" sz="2400" b="1" dirty="0" smtClean="0">
                <a:solidFill>
                  <a:schemeClr val="accent1"/>
                </a:solidFill>
                <a:latin typeface="Dutch801 XBd BT" pitchFamily="18" charset="0"/>
              </a:rPr>
              <a:t>2. STUDY </a:t>
            </a:r>
            <a:r>
              <a:rPr lang="en-GB" sz="2400" b="1" dirty="0" smtClean="0">
                <a:solidFill>
                  <a:schemeClr val="accent1"/>
                </a:solidFill>
                <a:latin typeface="Dutch801 XBd BT" pitchFamily="18" charset="0"/>
              </a:rPr>
              <a:t>OF EXISTING </a:t>
            </a:r>
            <a:r>
              <a:rPr lang="en-GB" sz="2400" b="1" dirty="0" smtClean="0">
                <a:solidFill>
                  <a:schemeClr val="accent1"/>
                </a:solidFill>
                <a:latin typeface="Dutch801 XBd BT" pitchFamily="18" charset="0"/>
              </a:rPr>
              <a:t>SYSYTEM :-</a:t>
            </a:r>
          </a:p>
          <a:p>
            <a:pPr>
              <a:buNone/>
            </a:pPr>
            <a:r>
              <a:rPr lang="en-US" sz="1200" b="1" dirty="0" smtClean="0">
                <a:solidFill>
                  <a:schemeClr val="bg1"/>
                </a:solidFill>
                <a:latin typeface="Times New Roman" pitchFamily="18" charset="0"/>
                <a:cs typeface="Times New Roman" pitchFamily="18" charset="0"/>
              </a:rPr>
              <a:t>         Graphical </a:t>
            </a:r>
            <a:r>
              <a:rPr lang="en-US" sz="1200" b="1" dirty="0" smtClean="0">
                <a:solidFill>
                  <a:schemeClr val="bg1"/>
                </a:solidFill>
                <a:latin typeface="Times New Roman" pitchFamily="18" charset="0"/>
                <a:cs typeface="Times New Roman" pitchFamily="18" charset="0"/>
              </a:rPr>
              <a:t>User Interfaces, using which the users can execute queries and handle tables and other objects. However, the GUIs provided by each database server are exclusive to its own </a:t>
            </a:r>
            <a:r>
              <a:rPr lang="en-US" sz="1200" b="1" dirty="0" smtClean="0">
                <a:solidFill>
                  <a:schemeClr val="bg1"/>
                </a:solidFill>
                <a:latin typeface="Times New Roman" pitchFamily="18" charset="0"/>
                <a:cs typeface="Times New Roman" pitchFamily="18" charset="0"/>
              </a:rPr>
              <a:t>database.</a:t>
            </a:r>
          </a:p>
          <a:p>
            <a:pPr>
              <a:buFont typeface="Wingdings" pitchFamily="2" charset="2"/>
              <a:buChar char="§"/>
            </a:pPr>
            <a:endParaRPr lang="en-US" sz="1200" b="1" dirty="0" smtClean="0">
              <a:solidFill>
                <a:schemeClr val="bg1"/>
              </a:solidFill>
              <a:latin typeface="Times New Roman" pitchFamily="18" charset="0"/>
              <a:cs typeface="Times New Roman" pitchFamily="18" charset="0"/>
            </a:endParaRPr>
          </a:p>
          <a:p>
            <a:pPr>
              <a:buNone/>
            </a:pPr>
            <a:r>
              <a:rPr lang="en-US" sz="1200" b="1" dirty="0" smtClean="0">
                <a:solidFill>
                  <a:schemeClr val="accent1"/>
                </a:solidFill>
                <a:latin typeface="Dutch801 XBd BT" pitchFamily="18" charset="0"/>
              </a:rPr>
              <a:t>Limitations of the Existing </a:t>
            </a:r>
            <a:r>
              <a:rPr lang="en-US" sz="1200" b="1" dirty="0" smtClean="0">
                <a:solidFill>
                  <a:schemeClr val="accent1"/>
                </a:solidFill>
                <a:latin typeface="Dutch801 XBd BT" pitchFamily="18" charset="0"/>
              </a:rPr>
              <a:t>System</a:t>
            </a:r>
            <a:r>
              <a:rPr lang="en-US" sz="1200" b="1" dirty="0" smtClean="0">
                <a:solidFill>
                  <a:schemeClr val="accent1"/>
                </a:solidFill>
                <a:latin typeface="Dutch801 XBd BT" pitchFamily="18" charset="0"/>
                <a:cs typeface="Times New Roman" pitchFamily="18" charset="0"/>
              </a:rPr>
              <a:t>:-</a:t>
            </a:r>
          </a:p>
          <a:p>
            <a:pPr lvl="0"/>
            <a:r>
              <a:rPr lang="en-IN" sz="1200" b="1" dirty="0" smtClean="0">
                <a:solidFill>
                  <a:schemeClr val="bg1"/>
                </a:solidFill>
                <a:latin typeface="Times New Roman" pitchFamily="18" charset="0"/>
                <a:cs typeface="Times New Roman" pitchFamily="18" charset="0"/>
              </a:rPr>
              <a:t> </a:t>
            </a:r>
            <a:r>
              <a:rPr lang="en-US" sz="1200" dirty="0" smtClean="0">
                <a:latin typeface="Times New Roman" pitchFamily="18" charset="0"/>
                <a:cs typeface="Times New Roman" pitchFamily="18" charset="0"/>
              </a:rPr>
              <a:t>GUIs provided by most of the database is exclusive to its own </a:t>
            </a:r>
            <a:r>
              <a:rPr lang="en-US" sz="1200" dirty="0" smtClean="0">
                <a:latin typeface="Times New Roman" pitchFamily="18" charset="0"/>
                <a:cs typeface="Times New Roman" pitchFamily="18" charset="0"/>
              </a:rPr>
              <a:t>database.</a:t>
            </a:r>
            <a:endParaRPr lang="en-US" sz="1200" dirty="0" smtClean="0">
              <a:latin typeface="Times New Roman" pitchFamily="18" charset="0"/>
              <a:cs typeface="Times New Roman" pitchFamily="18" charset="0"/>
            </a:endParaRPr>
          </a:p>
          <a:p>
            <a:pPr lvl="0"/>
            <a:r>
              <a:rPr lang="en-US" sz="1200" dirty="0" smtClean="0">
                <a:latin typeface="Times New Roman" pitchFamily="18" charset="0"/>
                <a:cs typeface="Times New Roman" pitchFamily="18" charset="0"/>
              </a:rPr>
              <a:t> Working </a:t>
            </a:r>
            <a:r>
              <a:rPr lang="en-US" sz="1200" dirty="0" smtClean="0">
                <a:latin typeface="Times New Roman" pitchFamily="18" charset="0"/>
                <a:cs typeface="Times New Roman" pitchFamily="18" charset="0"/>
              </a:rPr>
              <a:t>with different databases through a single friendly interface is </a:t>
            </a:r>
            <a:r>
              <a:rPr lang="en-US" sz="1200" dirty="0" smtClean="0">
                <a:latin typeface="Times New Roman" pitchFamily="18" charset="0"/>
                <a:cs typeface="Times New Roman" pitchFamily="18" charset="0"/>
              </a:rPr>
              <a:t>impossible.</a:t>
            </a:r>
            <a:endParaRPr lang="en-US" sz="1200" dirty="0" smtClean="0">
              <a:latin typeface="Times New Roman" pitchFamily="18" charset="0"/>
              <a:cs typeface="Times New Roman" pitchFamily="18" charset="0"/>
            </a:endParaRPr>
          </a:p>
          <a:p>
            <a:pPr lvl="0"/>
            <a:r>
              <a:rPr lang="en-US" sz="1200" dirty="0" smtClean="0">
                <a:latin typeface="Times New Roman" pitchFamily="18" charset="0"/>
                <a:cs typeface="Times New Roman" pitchFamily="18" charset="0"/>
              </a:rPr>
              <a:t> The </a:t>
            </a:r>
            <a:r>
              <a:rPr lang="en-US" sz="1200" dirty="0" smtClean="0">
                <a:latin typeface="Times New Roman" pitchFamily="18" charset="0"/>
                <a:cs typeface="Times New Roman" pitchFamily="18" charset="0"/>
              </a:rPr>
              <a:t>features and functionality provided by each  GUIs differ from one RDBMS to </a:t>
            </a:r>
            <a:r>
              <a:rPr lang="en-US" sz="1200" dirty="0" smtClean="0">
                <a:latin typeface="Times New Roman" pitchFamily="18" charset="0"/>
                <a:cs typeface="Times New Roman" pitchFamily="18" charset="0"/>
              </a:rPr>
              <a:t>another.</a:t>
            </a:r>
            <a:endParaRPr lang="en-US" sz="1200" dirty="0" smtClean="0">
              <a:latin typeface="Times New Roman" pitchFamily="18" charset="0"/>
              <a:cs typeface="Times New Roman" pitchFamily="18" charset="0"/>
            </a:endParaRPr>
          </a:p>
          <a:p>
            <a:pPr lvl="0"/>
            <a:r>
              <a:rPr lang="en-US" sz="1200" dirty="0" smtClean="0">
                <a:latin typeface="Times New Roman" pitchFamily="18" charset="0"/>
                <a:cs typeface="Times New Roman" pitchFamily="18" charset="0"/>
              </a:rPr>
              <a:t>  A </a:t>
            </a:r>
            <a:r>
              <a:rPr lang="en-US" sz="1200" dirty="0" smtClean="0">
                <a:latin typeface="Times New Roman" pitchFamily="18" charset="0"/>
                <a:cs typeface="Times New Roman" pitchFamily="18" charset="0"/>
              </a:rPr>
              <a:t>GUI that provides a friendly environment to a user with little knowledge of SQL in such a </a:t>
            </a:r>
            <a:r>
              <a:rPr lang="en-US" sz="1200" dirty="0" smtClean="0">
                <a:latin typeface="Times New Roman" pitchFamily="18" charset="0"/>
                <a:cs typeface="Times New Roman" pitchFamily="18" charset="0"/>
              </a:rPr>
              <a:t> </a:t>
            </a:r>
          </a:p>
          <a:p>
            <a:pPr lvl="0">
              <a:buNone/>
            </a:pPr>
            <a:r>
              <a:rPr lang="en-US" sz="1200" dirty="0" smtClean="0">
                <a:latin typeface="Times New Roman" pitchFamily="18" charset="0"/>
                <a:cs typeface="Times New Roman" pitchFamily="18" charset="0"/>
              </a:rPr>
              <a:t>            way </a:t>
            </a:r>
            <a:r>
              <a:rPr lang="en-US" sz="1200" dirty="0" smtClean="0">
                <a:latin typeface="Times New Roman" pitchFamily="18" charset="0"/>
                <a:cs typeface="Times New Roman" pitchFamily="18" charset="0"/>
              </a:rPr>
              <a:t>that he can work with more than one type of databases is hard to find</a:t>
            </a:r>
            <a:r>
              <a:rPr lang="en-US" sz="1200" dirty="0" smtClean="0">
                <a:latin typeface="Times New Roman" pitchFamily="18" charset="0"/>
                <a:cs typeface="Times New Roman" pitchFamily="18" charset="0"/>
              </a:rPr>
              <a:t>.</a:t>
            </a:r>
          </a:p>
          <a:p>
            <a:pPr lvl="0"/>
            <a:endParaRPr lang="en-IN" sz="1200" dirty="0" smtClean="0">
              <a:latin typeface="Times New Roman" pitchFamily="18" charset="0"/>
              <a:cs typeface="Times New Roman" pitchFamily="18" charset="0"/>
            </a:endParaRPr>
          </a:p>
          <a:p>
            <a:pPr lvl="0"/>
            <a:endParaRPr lang="en-US" sz="1200" dirty="0" smtClean="0">
              <a:latin typeface="Times New Roman" pitchFamily="18" charset="0"/>
              <a:cs typeface="Times New Roman" pitchFamily="18" charset="0"/>
            </a:endParaRPr>
          </a:p>
          <a:p>
            <a:pPr>
              <a:buFont typeface="Arial" pitchFamily="34" charset="0"/>
              <a:buChar char="•"/>
            </a:pPr>
            <a:endParaRPr sz="1200" b="1">
              <a:solidFill>
                <a:schemeClr val="bg1"/>
              </a:solidFill>
              <a:latin typeface="Dutch801 XBd BT" pitchFamily="18" charset="0"/>
              <a:cs typeface="Times New Roman" pitchFamily="18" charset="0"/>
            </a:endParaRPr>
          </a:p>
        </p:txBody>
      </p:sp>
      <p:sp>
        <p:nvSpPr>
          <p:cNvPr id="6" name="TextBox 5"/>
          <p:cNvSpPr txBox="1"/>
          <p:nvPr/>
        </p:nvSpPr>
        <p:spPr>
          <a:xfrm>
            <a:off x="714348" y="0"/>
            <a:ext cx="8143932" cy="707886"/>
          </a:xfrm>
          <a:prstGeom prst="rect">
            <a:avLst/>
          </a:prstGeom>
          <a:noFill/>
        </p:spPr>
        <p:txBody>
          <a:bodyPr wrap="square" rtlCol="0">
            <a:spAutoFit/>
          </a:bodyPr>
          <a:lstStyle/>
          <a:p>
            <a:r>
              <a:rPr lang="en-GB" sz="2000" b="1" dirty="0" smtClean="0">
                <a:solidFill>
                  <a:schemeClr val="accent1"/>
                </a:solidFill>
                <a:latin typeface="Dutch801 XBd BT" pitchFamily="18" charset="0"/>
              </a:rPr>
              <a:t>Design and Implementation of Graphical User Interface for Relational Database Management System</a:t>
            </a:r>
            <a:endParaRPr lang="en-US" sz="2000" b="1" dirty="0">
              <a:solidFill>
                <a:schemeClr val="accent1"/>
              </a:solidFill>
              <a:latin typeface="Dutch801 XBd BT" pitchFamily="18" charset="0"/>
            </a:endParaRPr>
          </a:p>
        </p:txBody>
      </p:sp>
      <p:sp>
        <p:nvSpPr>
          <p:cNvPr id="7" name="Google Shape;909;p48"/>
          <p:cNvSpPr/>
          <p:nvPr/>
        </p:nvSpPr>
        <p:spPr>
          <a:xfrm>
            <a:off x="142844" y="142858"/>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3" name="Google Shape;133;p18"/>
          <p:cNvSpPr txBox="1">
            <a:spLocks noGrp="1"/>
          </p:cNvSpPr>
          <p:nvPr>
            <p:ph type="sldNum" idx="12"/>
          </p:nvPr>
        </p:nvSpPr>
        <p:spPr>
          <a:prstGeom prst="rect">
            <a:avLst/>
          </a:prstGeom>
          <a:solidFill>
            <a:srgbClr val="02102E">
              <a:alpha val="16200"/>
            </a:srgbClr>
          </a:solid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131" name="Google Shape;131;p18"/>
          <p:cNvSpPr txBox="1">
            <a:spLocks noGrp="1"/>
          </p:cNvSpPr>
          <p:nvPr>
            <p:ph type="title" idx="4294967295"/>
          </p:nvPr>
        </p:nvSpPr>
        <p:spPr>
          <a:xfrm>
            <a:off x="785786" y="142875"/>
            <a:ext cx="7572428" cy="571500"/>
          </a:xfrm>
          <a:prstGeom prst="rect">
            <a:avLst/>
          </a:prstGeom>
        </p:spPr>
        <p:txBody>
          <a:bodyPr spcFirstLastPara="1" wrap="square" lIns="0" tIns="0" rIns="0" bIns="0" anchor="b" anchorCtr="0">
            <a:noAutofit/>
          </a:bodyPr>
          <a:lstStyle/>
          <a:p>
            <a:pPr lvl="0"/>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sz="2000">
              <a:latin typeface="Dutch801 XBd BT" pitchFamily="18" charset="0"/>
            </a:endParaRPr>
          </a:p>
        </p:txBody>
      </p:sp>
      <p:sp>
        <p:nvSpPr>
          <p:cNvPr id="132" name="Google Shape;132;p18"/>
          <p:cNvSpPr txBox="1">
            <a:spLocks noGrp="1"/>
          </p:cNvSpPr>
          <p:nvPr>
            <p:ph type="body" idx="4294967295"/>
          </p:nvPr>
        </p:nvSpPr>
        <p:spPr>
          <a:xfrm>
            <a:off x="0" y="857250"/>
            <a:ext cx="8429652" cy="4143375"/>
          </a:xfrm>
          <a:prstGeom prst="rect">
            <a:avLst/>
          </a:prstGeom>
        </p:spPr>
        <p:txBody>
          <a:bodyPr spcFirstLastPara="1" wrap="square" lIns="0" tIns="0" rIns="0" bIns="0" anchor="t" anchorCtr="0">
            <a:noAutofit/>
          </a:bodyPr>
          <a:lstStyle/>
          <a:p>
            <a:pPr marL="546100" indent="-457200">
              <a:buNone/>
            </a:pPr>
            <a:r>
              <a:rPr lang="en-US" sz="2400" b="1" dirty="0" smtClean="0">
                <a:solidFill>
                  <a:schemeClr val="accent1"/>
                </a:solidFill>
                <a:latin typeface="Dutch801 XBd BT" pitchFamily="18" charset="0"/>
                <a:cs typeface="Times New Roman" pitchFamily="18" charset="0"/>
              </a:rPr>
              <a:t> 3. STUDY </a:t>
            </a:r>
            <a:r>
              <a:rPr lang="en-US" sz="2400" b="1" dirty="0" smtClean="0">
                <a:solidFill>
                  <a:schemeClr val="accent1"/>
                </a:solidFill>
                <a:latin typeface="Dutch801 XBd BT" pitchFamily="18" charset="0"/>
                <a:cs typeface="Times New Roman" pitchFamily="18" charset="0"/>
              </a:rPr>
              <a:t>OF PROPOSED </a:t>
            </a:r>
            <a:r>
              <a:rPr lang="en-US" sz="2400" b="1" dirty="0" smtClean="0">
                <a:solidFill>
                  <a:schemeClr val="accent1"/>
                </a:solidFill>
                <a:latin typeface="Dutch801 XBd BT" pitchFamily="18" charset="0"/>
                <a:cs typeface="Times New Roman" pitchFamily="18" charset="0"/>
              </a:rPr>
              <a:t>SYSTEM :-</a:t>
            </a:r>
          </a:p>
          <a:p>
            <a:pPr marL="546100" lvl="0" indent="-457200">
              <a:buNone/>
            </a:pPr>
            <a:r>
              <a:rPr lang="en-IN" sz="2400" b="1" dirty="0" smtClean="0">
                <a:solidFill>
                  <a:schemeClr val="accent1"/>
                </a:solidFill>
                <a:latin typeface="Times New Roman" pitchFamily="18" charset="0"/>
                <a:cs typeface="Times New Roman" pitchFamily="18" charset="0"/>
              </a:rPr>
              <a:t>    </a:t>
            </a:r>
            <a:r>
              <a:rPr lang="en-US" sz="1200" b="1" dirty="0" smtClean="0">
                <a:solidFill>
                  <a:schemeClr val="accent1"/>
                </a:solidFill>
                <a:latin typeface="Times New Roman" pitchFamily="18" charset="0"/>
                <a:cs typeface="Times New Roman" pitchFamily="18" charset="0"/>
              </a:rPr>
              <a:t>Database </a:t>
            </a:r>
            <a:r>
              <a:rPr lang="en-US" sz="1200" b="1" dirty="0" smtClean="0">
                <a:solidFill>
                  <a:schemeClr val="accent1"/>
                </a:solidFill>
                <a:latin typeface="Times New Roman" pitchFamily="18" charset="0"/>
                <a:cs typeface="Times New Roman" pitchFamily="18" charset="0"/>
              </a:rPr>
              <a:t>Creation :</a:t>
            </a:r>
          </a:p>
          <a:p>
            <a:pPr marL="546100" indent="-457200">
              <a:buNone/>
            </a:pPr>
            <a:r>
              <a:rPr lang="en-IN" sz="1200" dirty="0" smtClean="0"/>
              <a:t>            </a:t>
            </a:r>
            <a:r>
              <a:rPr lang="en-US" sz="1200" dirty="0" smtClean="0"/>
              <a:t>In case of MS SQL Server, by clicking on the corresponding icon, a new database can </a:t>
            </a:r>
            <a:r>
              <a:rPr lang="en-US" sz="1200" dirty="0" smtClean="0"/>
              <a:t>be</a:t>
            </a:r>
          </a:p>
          <a:p>
            <a:pPr marL="546100" indent="-457200">
              <a:buNone/>
            </a:pPr>
            <a:r>
              <a:rPr lang="en-US" sz="1200" dirty="0" smtClean="0"/>
              <a:t> </a:t>
            </a:r>
            <a:r>
              <a:rPr lang="en-US" sz="1200" dirty="0" smtClean="0"/>
              <a:t>           created.</a:t>
            </a:r>
          </a:p>
          <a:p>
            <a:pPr marL="546100" lvl="0" indent="-457200">
              <a:buNone/>
            </a:pPr>
            <a:r>
              <a:rPr lang="en-IN" sz="1200" dirty="0" smtClean="0"/>
              <a:t> </a:t>
            </a:r>
            <a:r>
              <a:rPr lang="en-IN" sz="1200" dirty="0" smtClean="0"/>
              <a:t>     </a:t>
            </a:r>
          </a:p>
          <a:p>
            <a:pPr marL="546100" lvl="0" indent="-457200">
              <a:buNone/>
            </a:pPr>
            <a:r>
              <a:rPr lang="en-IN" sz="1200" dirty="0" smtClean="0"/>
              <a:t> </a:t>
            </a:r>
            <a:r>
              <a:rPr lang="en-IN" sz="1200" dirty="0" smtClean="0"/>
              <a:t>       </a:t>
            </a:r>
            <a:r>
              <a:rPr lang="en-US" sz="1200" b="1" dirty="0" smtClean="0">
                <a:solidFill>
                  <a:schemeClr val="accent1"/>
                </a:solidFill>
              </a:rPr>
              <a:t>Database Login :</a:t>
            </a:r>
          </a:p>
          <a:p>
            <a:pPr marL="546100" lvl="0" indent="-457200">
              <a:buNone/>
            </a:pPr>
            <a:r>
              <a:rPr lang="en-IN" sz="1200" dirty="0" smtClean="0"/>
              <a:t> </a:t>
            </a:r>
            <a:r>
              <a:rPr lang="en-IN" sz="1200" dirty="0" smtClean="0"/>
              <a:t>             </a:t>
            </a:r>
            <a:r>
              <a:rPr lang="en-US" sz="1200" dirty="0" smtClean="0"/>
              <a:t>A </a:t>
            </a:r>
            <a:r>
              <a:rPr lang="en-US" sz="1200" dirty="0" smtClean="0"/>
              <a:t>database is created, a user can login to his/her database and, after which he/she can work with the objects </a:t>
            </a:r>
            <a:r>
              <a:rPr lang="en-US" sz="1200" dirty="0" smtClean="0"/>
              <a:t>  </a:t>
            </a:r>
          </a:p>
          <a:p>
            <a:pPr marL="546100" lvl="0" indent="-457200">
              <a:buNone/>
            </a:pPr>
            <a:r>
              <a:rPr lang="en-US" sz="1200" dirty="0" smtClean="0"/>
              <a:t> </a:t>
            </a:r>
            <a:r>
              <a:rPr lang="en-US" sz="1200" dirty="0" smtClean="0"/>
              <a:t>             in </a:t>
            </a:r>
            <a:r>
              <a:rPr lang="en-US" sz="1200" dirty="0" smtClean="0"/>
              <a:t>the </a:t>
            </a:r>
            <a:r>
              <a:rPr lang="en-US" sz="1200" dirty="0" smtClean="0"/>
              <a:t>database</a:t>
            </a:r>
            <a:r>
              <a:rPr lang="en-US" sz="1200" dirty="0" smtClean="0"/>
              <a:t> </a:t>
            </a:r>
            <a:r>
              <a:rPr lang="en-US" sz="1200" dirty="0" smtClean="0"/>
              <a:t>&amp; in oracle it will work on automatically.</a:t>
            </a:r>
          </a:p>
          <a:p>
            <a:pPr marL="546100" indent="-457200">
              <a:buNone/>
            </a:pPr>
            <a:r>
              <a:rPr lang="en-IN" sz="1200" dirty="0" smtClean="0"/>
              <a:t> </a:t>
            </a:r>
            <a:r>
              <a:rPr lang="en-IN" sz="1200" dirty="0" smtClean="0"/>
              <a:t>  </a:t>
            </a:r>
          </a:p>
          <a:p>
            <a:pPr marL="546100" indent="-457200">
              <a:buNone/>
            </a:pPr>
            <a:r>
              <a:rPr lang="en-IN" sz="1200" dirty="0" smtClean="0"/>
              <a:t> </a:t>
            </a:r>
            <a:r>
              <a:rPr lang="en-IN" sz="1200" dirty="0" smtClean="0"/>
              <a:t>        </a:t>
            </a:r>
            <a:r>
              <a:rPr lang="en-US" sz="1200" b="1" dirty="0" smtClean="0">
                <a:solidFill>
                  <a:schemeClr val="accent1"/>
                </a:solidFill>
              </a:rPr>
              <a:t>Database </a:t>
            </a:r>
            <a:r>
              <a:rPr lang="en-US" sz="1200" b="1" dirty="0" smtClean="0">
                <a:solidFill>
                  <a:schemeClr val="accent1"/>
                </a:solidFill>
              </a:rPr>
              <a:t>Rename :</a:t>
            </a:r>
          </a:p>
          <a:p>
            <a:pPr marL="546100" indent="-457200">
              <a:buNone/>
            </a:pPr>
            <a:r>
              <a:rPr lang="en-IN" sz="1200" dirty="0" smtClean="0"/>
              <a:t> </a:t>
            </a:r>
            <a:r>
              <a:rPr lang="en-IN" sz="1200" dirty="0" smtClean="0"/>
              <a:t>               </a:t>
            </a:r>
            <a:r>
              <a:rPr lang="en-US" sz="1200" dirty="0" smtClean="0"/>
              <a:t>A database in </a:t>
            </a:r>
            <a:r>
              <a:rPr lang="en-US" sz="1200" dirty="0" smtClean="0"/>
              <a:t>MS SQL </a:t>
            </a:r>
            <a:r>
              <a:rPr lang="en-US" sz="1200" dirty="0" smtClean="0"/>
              <a:t>server can be renamed by selecting the corresponding option</a:t>
            </a:r>
            <a:r>
              <a:rPr lang="en-US" sz="1200" dirty="0" smtClean="0"/>
              <a:t>.</a:t>
            </a:r>
          </a:p>
          <a:p>
            <a:pPr marL="546100" lvl="0" indent="-457200">
              <a:buNone/>
            </a:pPr>
            <a:r>
              <a:rPr lang="en-IN" sz="1200" dirty="0" smtClean="0"/>
              <a:t> </a:t>
            </a:r>
            <a:endParaRPr lang="en-IN" sz="1200" dirty="0" smtClean="0"/>
          </a:p>
          <a:p>
            <a:pPr marL="546100" lvl="0" indent="-457200">
              <a:buNone/>
            </a:pPr>
            <a:r>
              <a:rPr lang="en-IN" sz="1200" dirty="0" smtClean="0"/>
              <a:t> </a:t>
            </a:r>
            <a:r>
              <a:rPr lang="en-IN" sz="1200" dirty="0" smtClean="0"/>
              <a:t>         </a:t>
            </a:r>
            <a:r>
              <a:rPr lang="en-US" sz="1200" b="1" dirty="0" smtClean="0">
                <a:solidFill>
                  <a:schemeClr val="accent1"/>
                </a:solidFill>
              </a:rPr>
              <a:t>Database Drop  :</a:t>
            </a:r>
          </a:p>
          <a:p>
            <a:pPr marL="546100" indent="-457200">
              <a:buNone/>
            </a:pPr>
            <a:r>
              <a:rPr lang="en-IN" sz="1200" dirty="0" smtClean="0"/>
              <a:t> </a:t>
            </a:r>
            <a:r>
              <a:rPr lang="en-IN" sz="1200" dirty="0" smtClean="0"/>
              <a:t>               </a:t>
            </a:r>
            <a:r>
              <a:rPr lang="en-US" sz="1200" dirty="0" smtClean="0"/>
              <a:t>There </a:t>
            </a:r>
            <a:r>
              <a:rPr lang="en-US" sz="1200" dirty="0" smtClean="0"/>
              <a:t>is an option provided for dropping an already existing database when the GUI is connected to the </a:t>
            </a:r>
            <a:r>
              <a:rPr lang="en-US" sz="1200" dirty="0" smtClean="0"/>
              <a:t>MS </a:t>
            </a:r>
          </a:p>
          <a:p>
            <a:pPr marL="546100" indent="-457200">
              <a:buNone/>
            </a:pPr>
            <a:r>
              <a:rPr lang="en-US" sz="1200" dirty="0" smtClean="0"/>
              <a:t> </a:t>
            </a:r>
            <a:r>
              <a:rPr lang="en-US" sz="1200" dirty="0" smtClean="0"/>
              <a:t>               SQL </a:t>
            </a:r>
            <a:r>
              <a:rPr lang="en-US" sz="1200" dirty="0" smtClean="0"/>
              <a:t>Server.</a:t>
            </a:r>
          </a:p>
          <a:p>
            <a:pPr marL="546100" lvl="0" indent="-457200">
              <a:buNone/>
            </a:pPr>
            <a:endParaRPr lang="en-US" sz="1200" dirty="0" smtClean="0"/>
          </a:p>
          <a:p>
            <a:pPr marL="546100" indent="-457200">
              <a:buNone/>
            </a:pPr>
            <a:endParaRPr lang="en-US" sz="1200" dirty="0" smtClean="0"/>
          </a:p>
          <a:p>
            <a:pPr marL="546100" indent="-457200">
              <a:buNone/>
            </a:pPr>
            <a:endParaRPr lang="en-US" sz="1200" dirty="0" smtClean="0"/>
          </a:p>
          <a:p>
            <a:pPr marL="546100" lvl="0" indent="-457200">
              <a:buNone/>
            </a:pPr>
            <a:r>
              <a:rPr lang="en-IN" sz="1200" dirty="0" smtClean="0"/>
              <a:t>    </a:t>
            </a:r>
            <a:endParaRPr lang="en-US" sz="1200" dirty="0" smtClean="0"/>
          </a:p>
          <a:p>
            <a:pPr marL="546100" indent="-457200">
              <a:buNone/>
            </a:pPr>
            <a:endParaRPr lang="en-US" sz="1200" dirty="0" smtClean="0"/>
          </a:p>
          <a:p>
            <a:pPr marL="546100" lvl="0" indent="-457200">
              <a:buNone/>
            </a:pPr>
            <a:r>
              <a:rPr lang="en-IN" sz="1200" dirty="0" smtClean="0"/>
              <a:t>    </a:t>
            </a:r>
            <a:endParaRPr lang="en-US" sz="1200" dirty="0" smtClean="0"/>
          </a:p>
          <a:p>
            <a:pPr marL="546100" indent="-457200">
              <a:buNone/>
            </a:pPr>
            <a:endParaRPr lang="en-IN" sz="1200" dirty="0" smtClean="0">
              <a:latin typeface="Times New Roman"/>
            </a:endParaRPr>
          </a:p>
        </p:txBody>
      </p:sp>
      <p:sp>
        <p:nvSpPr>
          <p:cNvPr id="13" name="Google Shape;909;p48"/>
          <p:cNvSpPr/>
          <p:nvPr/>
        </p:nvSpPr>
        <p:spPr>
          <a:xfrm>
            <a:off x="214282" y="142858"/>
            <a:ext cx="357190" cy="42862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785786" y="142858"/>
            <a:ext cx="7500989" cy="571504"/>
          </a:xfrm>
          <a:prstGeom prst="rect">
            <a:avLst/>
          </a:prstGeom>
        </p:spPr>
        <p:txBody>
          <a:bodyPr spcFirstLastPara="1" wrap="square" lIns="0" tIns="0" rIns="0" bIns="0" anchor="b" anchorCtr="0">
            <a:noAutofit/>
          </a:bodyPr>
          <a:lstStyle/>
          <a:p>
            <a:pPr lvl="0"/>
            <a:r>
              <a:rPr lang="en-US" sz="2000" b="1" dirty="0" smtClean="0">
                <a:solidFill>
                  <a:schemeClr val="accent1"/>
                </a:solidFill>
                <a:latin typeface="Times New Roman"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Times New Roman" pitchFamily="18" charset="0"/>
                <a:cs typeface="Times New Roman" pitchFamily="18" charset="0"/>
              </a:rPr>
              <a:t>System</a:t>
            </a:r>
            <a:endParaRPr sz="2000"/>
          </a:p>
        </p:txBody>
      </p:sp>
      <p:sp>
        <p:nvSpPr>
          <p:cNvPr id="146" name="Google Shape;146;p19"/>
          <p:cNvSpPr txBox="1">
            <a:spLocks noGrp="1"/>
          </p:cNvSpPr>
          <p:nvPr>
            <p:ph type="subTitle" idx="4294967295"/>
          </p:nvPr>
        </p:nvSpPr>
        <p:spPr>
          <a:xfrm>
            <a:off x="142844" y="1000114"/>
            <a:ext cx="8001056" cy="3929090"/>
          </a:xfrm>
          <a:prstGeom prst="rect">
            <a:avLst/>
          </a:prstGeom>
        </p:spPr>
        <p:txBody>
          <a:bodyPr spcFirstLastPara="1" wrap="square" lIns="0" tIns="0" rIns="0" bIns="0" anchor="t" anchorCtr="0">
            <a:noAutofit/>
          </a:bodyPr>
          <a:lstStyle/>
          <a:p>
            <a:pPr marL="0" indent="0">
              <a:buNone/>
            </a:pPr>
            <a:r>
              <a:rPr lang="en-IN" sz="1200" b="1" dirty="0" smtClean="0"/>
              <a:t>     </a:t>
            </a:r>
            <a:endParaRPr lang="en-IN" sz="1200" b="1" dirty="0" smtClean="0">
              <a:latin typeface="Times New Roman" pitchFamily="18" charset="0"/>
              <a:cs typeface="Times New Roman" pitchFamily="18" charset="0"/>
            </a:endParaRPr>
          </a:p>
          <a:p>
            <a:pPr marL="0" indent="0">
              <a:buNone/>
            </a:pP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US" sz="1200" b="1" dirty="0" smtClean="0">
                <a:solidFill>
                  <a:schemeClr val="accent1"/>
                </a:solidFill>
                <a:latin typeface="Times New Roman" pitchFamily="18" charset="0"/>
                <a:cs typeface="Times New Roman" pitchFamily="18" charset="0"/>
              </a:rPr>
              <a:t>Database </a:t>
            </a:r>
            <a:r>
              <a:rPr lang="en-US" sz="1200" b="1" dirty="0" smtClean="0">
                <a:solidFill>
                  <a:schemeClr val="accent1"/>
                </a:solidFill>
                <a:latin typeface="Times New Roman" pitchFamily="18" charset="0"/>
                <a:cs typeface="Times New Roman" pitchFamily="18" charset="0"/>
              </a:rPr>
              <a:t>Profile :</a:t>
            </a:r>
          </a:p>
          <a:p>
            <a:pPr marL="0" indent="0">
              <a:buNone/>
            </a:pPr>
            <a:r>
              <a:rPr lang="en-US" sz="1200" b="1" dirty="0" smtClean="0">
                <a:solidFill>
                  <a:schemeClr val="accent1"/>
                </a:solidFill>
                <a:latin typeface="Times New Roman" pitchFamily="18" charset="0"/>
                <a:cs typeface="Times New Roman" pitchFamily="18" charset="0"/>
              </a:rPr>
              <a:t> </a:t>
            </a:r>
            <a:r>
              <a:rPr lang="en-US" sz="1200" b="1" dirty="0" smtClean="0">
                <a:solidFill>
                  <a:schemeClr val="accent1"/>
                </a:solidFill>
                <a:latin typeface="Times New Roman" pitchFamily="18" charset="0"/>
                <a:cs typeface="Times New Roman" pitchFamily="18" charset="0"/>
              </a:rPr>
              <a:t>               </a:t>
            </a:r>
            <a:r>
              <a:rPr lang="en-IN" sz="1200" b="1" dirty="0" smtClean="0">
                <a:solidFill>
                  <a:schemeClr val="accent1"/>
                </a:solidFill>
                <a:latin typeface="Times New Roman" pitchFamily="18" charset="0"/>
                <a:cs typeface="Times New Roman" pitchFamily="18" charset="0"/>
              </a:rPr>
              <a:t>   </a:t>
            </a:r>
            <a:r>
              <a:rPr lang="en-US" sz="1200" dirty="0" smtClean="0"/>
              <a:t>The user can monitor and view the database properties, like name, owner, and size, date of creation, </a:t>
            </a:r>
            <a:endParaRPr lang="en-US" sz="1200" dirty="0" smtClean="0"/>
          </a:p>
          <a:p>
            <a:pPr marL="0" indent="0">
              <a:buNone/>
            </a:pPr>
            <a:r>
              <a:rPr lang="en-US" sz="1200" dirty="0" smtClean="0"/>
              <a:t> </a:t>
            </a:r>
            <a:r>
              <a:rPr lang="en-US" sz="1200" dirty="0" smtClean="0"/>
              <a:t>                  status </a:t>
            </a:r>
            <a:r>
              <a:rPr lang="en-US" sz="1200" dirty="0" smtClean="0"/>
              <a:t>and contents.</a:t>
            </a:r>
          </a:p>
          <a:p>
            <a:pPr marL="0" lvl="0" indent="0">
              <a:buNone/>
            </a:pPr>
            <a:r>
              <a:rPr lang="en-IN" sz="1200" b="1" dirty="0" smtClean="0">
                <a:solidFill>
                  <a:schemeClr val="accent1"/>
                </a:solidFill>
                <a:latin typeface="Times New Roman" pitchFamily="18" charset="0"/>
                <a:cs typeface="Times New Roman" pitchFamily="18" charset="0"/>
              </a:rPr>
              <a:t>   </a:t>
            </a:r>
          </a:p>
          <a:p>
            <a:pPr marL="0" lvl="0" indent="0">
              <a:buNone/>
            </a:pPr>
            <a:r>
              <a:rPr lang="en-IN" sz="1200" b="1" dirty="0" smtClean="0">
                <a:solidFill>
                  <a:schemeClr val="accent1"/>
                </a:solidFill>
                <a:latin typeface="Times New Roman" pitchFamily="18" charset="0"/>
                <a:cs typeface="Times New Roman" pitchFamily="18" charset="0"/>
              </a:rPr>
              <a:t>          </a:t>
            </a:r>
            <a:r>
              <a:rPr lang="en-US" sz="1200" dirty="0" smtClean="0">
                <a:solidFill>
                  <a:schemeClr val="accent1"/>
                </a:solidFill>
              </a:rPr>
              <a:t>Objects :</a:t>
            </a:r>
          </a:p>
          <a:p>
            <a:pPr marL="0" indent="0">
              <a:buNone/>
            </a:pPr>
            <a:r>
              <a:rPr lang="en-IN" sz="1200" dirty="0" smtClean="0">
                <a:solidFill>
                  <a:schemeClr val="accent1"/>
                </a:solidFill>
              </a:rPr>
              <a:t>                  </a:t>
            </a:r>
            <a:r>
              <a:rPr lang="en-US" sz="1200" dirty="0" smtClean="0"/>
              <a:t>The </a:t>
            </a:r>
            <a:r>
              <a:rPr lang="en-US" sz="1200" dirty="0" smtClean="0"/>
              <a:t>user can access the opened database through a Graphical User Interface</a:t>
            </a:r>
            <a:r>
              <a:rPr lang="en-IN" sz="1200" dirty="0" smtClean="0">
                <a:solidFill>
                  <a:schemeClr val="accent1"/>
                </a:solidFill>
              </a:rPr>
              <a:t> </a:t>
            </a:r>
            <a:r>
              <a:rPr lang="en-IN" sz="1200" dirty="0" smtClean="0">
                <a:solidFill>
                  <a:schemeClr val="bg1"/>
                </a:solidFill>
              </a:rPr>
              <a:t>, </a:t>
            </a:r>
            <a:r>
              <a:rPr lang="en-US" sz="1200" dirty="0" smtClean="0"/>
              <a:t>view </a:t>
            </a:r>
            <a:r>
              <a:rPr lang="en-US" sz="1200" dirty="0" smtClean="0"/>
              <a:t>and work with the </a:t>
            </a:r>
            <a:endParaRPr lang="en-US" sz="1200" dirty="0" smtClean="0"/>
          </a:p>
          <a:p>
            <a:pPr marL="0" indent="0">
              <a:buNone/>
            </a:pPr>
            <a:r>
              <a:rPr lang="en-US" sz="1200" dirty="0" smtClean="0"/>
              <a:t> </a:t>
            </a:r>
            <a:r>
              <a:rPr lang="en-US" sz="1200" dirty="0" smtClean="0"/>
              <a:t>                 database </a:t>
            </a:r>
            <a:r>
              <a:rPr lang="en-US" sz="1200" dirty="0" smtClean="0"/>
              <a:t>objects like tables, queries and reports</a:t>
            </a:r>
            <a:r>
              <a:rPr lang="en-US" sz="1200" dirty="0" smtClean="0"/>
              <a:t>.</a:t>
            </a:r>
          </a:p>
          <a:p>
            <a:pPr marL="0" lvl="0" indent="0">
              <a:buNone/>
            </a:pPr>
            <a:r>
              <a:rPr lang="en-IN" sz="1200" dirty="0" smtClean="0"/>
              <a:t> </a:t>
            </a:r>
            <a:r>
              <a:rPr lang="en-IN" sz="1200" dirty="0" smtClean="0"/>
              <a:t>          </a:t>
            </a:r>
          </a:p>
          <a:p>
            <a:pPr marL="0" lvl="0" indent="0">
              <a:buNone/>
            </a:pPr>
            <a:r>
              <a:rPr lang="en-IN" sz="1200" dirty="0" smtClean="0">
                <a:solidFill>
                  <a:schemeClr val="accent1"/>
                </a:solidFill>
              </a:rPr>
              <a:t> </a:t>
            </a:r>
            <a:r>
              <a:rPr lang="en-IN" sz="1200" dirty="0" smtClean="0">
                <a:solidFill>
                  <a:schemeClr val="accent1"/>
                </a:solidFill>
              </a:rPr>
              <a:t>         </a:t>
            </a:r>
            <a:r>
              <a:rPr lang="en-US" sz="1200" dirty="0" smtClean="0">
                <a:solidFill>
                  <a:schemeClr val="accent1"/>
                </a:solidFill>
              </a:rPr>
              <a:t>Create Table :</a:t>
            </a:r>
          </a:p>
          <a:p>
            <a:pPr marL="0" indent="0">
              <a:buNone/>
            </a:pPr>
            <a:r>
              <a:rPr lang="en-IN" sz="1200" dirty="0" smtClean="0">
                <a:solidFill>
                  <a:schemeClr val="accent1"/>
                </a:solidFill>
              </a:rPr>
              <a:t> </a:t>
            </a:r>
            <a:r>
              <a:rPr lang="en-IN" sz="1200" dirty="0" smtClean="0">
                <a:solidFill>
                  <a:schemeClr val="accent1"/>
                </a:solidFill>
              </a:rPr>
              <a:t>                  </a:t>
            </a:r>
            <a:r>
              <a:rPr lang="en-US" sz="1200" dirty="0" smtClean="0"/>
              <a:t>The user can create tables in the selected </a:t>
            </a:r>
            <a:r>
              <a:rPr lang="en-US" sz="1200" dirty="0" smtClean="0"/>
              <a:t>database, in which </a:t>
            </a:r>
            <a:r>
              <a:rPr lang="en-US" sz="1200" dirty="0" smtClean="0"/>
              <a:t>the user can simply enter the field name</a:t>
            </a:r>
            <a:r>
              <a:rPr lang="en-US" sz="1200" dirty="0" smtClean="0"/>
              <a:t>,</a:t>
            </a:r>
          </a:p>
          <a:p>
            <a:pPr marL="0" indent="0">
              <a:buNone/>
            </a:pPr>
            <a:r>
              <a:rPr lang="en-US" sz="1200" dirty="0" smtClean="0"/>
              <a:t> </a:t>
            </a:r>
            <a:r>
              <a:rPr lang="en-US" sz="1200" dirty="0" smtClean="0"/>
              <a:t>                  </a:t>
            </a:r>
            <a:r>
              <a:rPr lang="en-US" sz="1200" dirty="0" smtClean="0"/>
              <a:t>select the data type from a select list. There are separate options for setting a field as primary, unique</a:t>
            </a:r>
            <a:r>
              <a:rPr lang="en-US" sz="1200" dirty="0" smtClean="0"/>
              <a:t>,</a:t>
            </a:r>
          </a:p>
          <a:p>
            <a:pPr marL="0" indent="0">
              <a:buNone/>
            </a:pPr>
            <a:r>
              <a:rPr lang="en-US" sz="1200" dirty="0" smtClean="0"/>
              <a:t> </a:t>
            </a:r>
            <a:r>
              <a:rPr lang="en-US" sz="1200" dirty="0" smtClean="0"/>
              <a:t>                  </a:t>
            </a:r>
            <a:r>
              <a:rPr lang="en-US" sz="1200" dirty="0" smtClean="0"/>
              <a:t>or not </a:t>
            </a:r>
            <a:r>
              <a:rPr lang="en-US" sz="1200" dirty="0" smtClean="0"/>
              <a:t>null</a:t>
            </a:r>
            <a:r>
              <a:rPr lang="en-US" sz="1200" dirty="0" smtClean="0"/>
              <a:t> </a:t>
            </a:r>
            <a:r>
              <a:rPr lang="en-US" sz="1200" dirty="0" smtClean="0"/>
              <a:t>&amp; there is another </a:t>
            </a:r>
            <a:r>
              <a:rPr lang="en-US" sz="1200" dirty="0" smtClean="0"/>
              <a:t>option for adding checking constraint on a field or a default value in a </a:t>
            </a:r>
            <a:r>
              <a:rPr lang="en-US" sz="1200" dirty="0" smtClean="0"/>
              <a:t>  </a:t>
            </a:r>
          </a:p>
          <a:p>
            <a:pPr marL="0" indent="0">
              <a:buNone/>
            </a:pPr>
            <a:r>
              <a:rPr lang="en-US" sz="1200" dirty="0" smtClean="0"/>
              <a:t> </a:t>
            </a:r>
            <a:r>
              <a:rPr lang="en-US" sz="1200" dirty="0" smtClean="0"/>
              <a:t>                  field</a:t>
            </a:r>
            <a:r>
              <a:rPr lang="en-US" sz="1200" dirty="0" smtClean="0"/>
              <a:t>.</a:t>
            </a:r>
          </a:p>
          <a:p>
            <a:pPr marL="0" lvl="0" indent="0">
              <a:buNone/>
            </a:pPr>
            <a:r>
              <a:rPr lang="en-IN" sz="1200" dirty="0" smtClean="0">
                <a:solidFill>
                  <a:schemeClr val="accent1"/>
                </a:solidFill>
              </a:rPr>
              <a:t>               </a:t>
            </a:r>
            <a:endParaRPr lang="en-US" sz="1200" dirty="0" smtClean="0">
              <a:solidFill>
                <a:schemeClr val="accent1"/>
              </a:solidFill>
            </a:endParaRPr>
          </a:p>
          <a:p>
            <a:pPr marL="0" indent="0">
              <a:buNone/>
            </a:pPr>
            <a:endParaRPr lang="en-US" sz="1200" dirty="0" smtClean="0"/>
          </a:p>
          <a:p>
            <a:pPr marL="0" lvl="0" indent="0">
              <a:buNone/>
            </a:pPr>
            <a:endParaRPr lang="en-US" sz="1200" dirty="0" smtClean="0">
              <a:solidFill>
                <a:schemeClr val="accent1"/>
              </a:solidFill>
            </a:endParaRPr>
          </a:p>
          <a:p>
            <a:pPr marL="0" indent="0">
              <a:buNone/>
            </a:pPr>
            <a:endParaRPr lang="en-US" sz="1200" b="1" dirty="0" smtClean="0">
              <a:solidFill>
                <a:schemeClr val="accent1"/>
              </a:solidFill>
              <a:latin typeface="Times New Roman" pitchFamily="18" charset="0"/>
              <a:cs typeface="Times New Roman" pitchFamily="18" charset="0"/>
            </a:endParaRPr>
          </a:p>
          <a:p>
            <a:pPr marL="0" lvl="0" indent="0" algn="l" rtl="0">
              <a:spcBef>
                <a:spcPts val="600"/>
              </a:spcBef>
              <a:spcAft>
                <a:spcPts val="0"/>
              </a:spcAft>
              <a:buNone/>
            </a:pPr>
            <a:endParaRPr sz="1200" b="1"/>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24" name="Google Shape;909;p48"/>
          <p:cNvSpPr/>
          <p:nvPr/>
        </p:nvSpPr>
        <p:spPr>
          <a:xfrm>
            <a:off x="214282" y="142858"/>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4" name="Google Shape;17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171" name="Google Shape;171;p20"/>
          <p:cNvSpPr txBox="1">
            <a:spLocks noGrp="1"/>
          </p:cNvSpPr>
          <p:nvPr>
            <p:ph type="body" idx="4294967295"/>
          </p:nvPr>
        </p:nvSpPr>
        <p:spPr>
          <a:xfrm>
            <a:off x="500034" y="1000114"/>
            <a:ext cx="7500990" cy="3857652"/>
          </a:xfrm>
          <a:prstGeom prst="rect">
            <a:avLst/>
          </a:prstGeom>
        </p:spPr>
        <p:txBody>
          <a:bodyPr spcFirstLastPara="1" wrap="square" lIns="0" tIns="0" rIns="0" bIns="0" anchor="t" anchorCtr="0">
            <a:noAutofit/>
          </a:bodyPr>
          <a:lstStyle/>
          <a:p>
            <a:pPr marL="0" indent="0">
              <a:buNone/>
            </a:pPr>
            <a:endParaRPr lang="en-IN" sz="1200" b="1" dirty="0" smtClean="0">
              <a:solidFill>
                <a:schemeClr val="accent1"/>
              </a:solidFill>
            </a:endParaRPr>
          </a:p>
          <a:p>
            <a:pPr marL="0" indent="0">
              <a:buNone/>
            </a:pPr>
            <a:endParaRPr lang="en-IN" sz="1200" b="1" dirty="0" smtClean="0">
              <a:solidFill>
                <a:schemeClr val="accent1"/>
              </a:solidFill>
            </a:endParaRPr>
          </a:p>
          <a:p>
            <a:pPr marL="0" indent="0">
              <a:buNone/>
            </a:pPr>
            <a:r>
              <a:rPr lang="en-IN" sz="1200" b="1" dirty="0" smtClean="0">
                <a:solidFill>
                  <a:schemeClr val="accent1"/>
                </a:solidFill>
              </a:rPr>
              <a:t>   </a:t>
            </a:r>
            <a:r>
              <a:rPr lang="en-US" sz="1200" b="1" dirty="0" smtClean="0">
                <a:solidFill>
                  <a:schemeClr val="accent1"/>
                </a:solidFill>
                <a:latin typeface="Times New Roman" pitchFamily="18" charset="0"/>
                <a:cs typeface="Times New Roman" pitchFamily="18" charset="0"/>
              </a:rPr>
              <a:t>View Table :</a:t>
            </a:r>
            <a:endParaRPr lang="en-US" sz="1200" b="1" dirty="0" smtClean="0">
              <a:solidFill>
                <a:schemeClr val="accent1"/>
              </a:solidFill>
              <a:latin typeface="Times New Roman" pitchFamily="18" charset="0"/>
              <a:cs typeface="Times New Roman" pitchFamily="18" charset="0"/>
            </a:endParaRPr>
          </a:p>
          <a:p>
            <a:pPr marL="0" indent="0">
              <a:buNone/>
            </a:pPr>
            <a:r>
              <a:rPr lang="en-IN" sz="1200" b="1" dirty="0" smtClean="0"/>
              <a:t>          It </a:t>
            </a:r>
            <a:r>
              <a:rPr lang="en-US" sz="1200" b="1" dirty="0" smtClean="0"/>
              <a:t>enables </a:t>
            </a:r>
            <a:r>
              <a:rPr lang="en-US" sz="1200" b="1" dirty="0" smtClean="0"/>
              <a:t>the user to view the contents (rows) in a table</a:t>
            </a:r>
            <a:r>
              <a:rPr lang="en-US" sz="1200" b="1" dirty="0" smtClean="0"/>
              <a:t>.</a:t>
            </a:r>
          </a:p>
          <a:p>
            <a:pPr marL="0" lvl="0" indent="0">
              <a:buNone/>
            </a:pPr>
            <a:r>
              <a:rPr lang="en-IN" sz="1200" b="1" dirty="0" smtClean="0">
                <a:solidFill>
                  <a:schemeClr val="accent1"/>
                </a:solidFill>
                <a:latin typeface="Times New Roman" pitchFamily="18" charset="0"/>
                <a:cs typeface="Times New Roman" pitchFamily="18" charset="0"/>
              </a:rPr>
              <a:t> </a:t>
            </a:r>
            <a:r>
              <a:rPr lang="en-IN" sz="1200" b="1" dirty="0" smtClean="0">
                <a:solidFill>
                  <a:schemeClr val="accent1"/>
                </a:solidFill>
                <a:latin typeface="Times New Roman" pitchFamily="18" charset="0"/>
                <a:cs typeface="Times New Roman" pitchFamily="18" charset="0"/>
              </a:rPr>
              <a:t>  </a:t>
            </a:r>
          </a:p>
          <a:p>
            <a:pPr marL="0" lvl="0" indent="0">
              <a:buNone/>
            </a:pPr>
            <a:r>
              <a:rPr lang="en-US" sz="1200" b="1" dirty="0" smtClean="0">
                <a:solidFill>
                  <a:schemeClr val="accent1"/>
                </a:solidFill>
                <a:latin typeface="Times New Roman" pitchFamily="18" charset="0"/>
                <a:cs typeface="Times New Roman" pitchFamily="18" charset="0"/>
              </a:rPr>
              <a:t>Execute Queries :</a:t>
            </a:r>
          </a:p>
          <a:p>
            <a:pPr marL="0" lvl="0" indent="0">
              <a:buNone/>
            </a:pPr>
            <a:endParaRPr lang="en-US" sz="1200" b="1" dirty="0" smtClean="0">
              <a:solidFill>
                <a:schemeClr val="accent1"/>
              </a:solidFill>
              <a:latin typeface="Times New Roman" pitchFamily="18" charset="0"/>
              <a:cs typeface="Times New Roman" pitchFamily="18" charset="0"/>
            </a:endParaRPr>
          </a:p>
          <a:p>
            <a:pPr marL="0" indent="0">
              <a:buNone/>
            </a:pPr>
            <a:r>
              <a:rPr lang="en-IN" sz="1200" b="1" dirty="0" smtClean="0">
                <a:solidFill>
                  <a:schemeClr val="accent1"/>
                </a:solidFill>
                <a:latin typeface="Times New Roman" pitchFamily="18" charset="0"/>
                <a:cs typeface="Times New Roman" pitchFamily="18" charset="0"/>
              </a:rPr>
              <a:t> </a:t>
            </a:r>
            <a:r>
              <a:rPr lang="en-IN" sz="1200" b="1" dirty="0" smtClean="0">
                <a:solidFill>
                  <a:schemeClr val="accent1"/>
                </a:solidFill>
                <a:latin typeface="Times New Roman" pitchFamily="18" charset="0"/>
                <a:cs typeface="Times New Roman" pitchFamily="18" charset="0"/>
              </a:rPr>
              <a:t>         </a:t>
            </a:r>
            <a:r>
              <a:rPr lang="en-US" sz="1200" b="1" dirty="0" smtClean="0"/>
              <a:t>The user can execute any query on the database using </a:t>
            </a:r>
            <a:r>
              <a:rPr lang="en-US" sz="1200" b="1" dirty="0" smtClean="0"/>
              <a:t>this GUIs. </a:t>
            </a:r>
            <a:r>
              <a:rPr lang="en-US" sz="1200" b="1" dirty="0" smtClean="0"/>
              <a:t>All the tables in the database are </a:t>
            </a:r>
            <a:endParaRPr lang="en-US" sz="1200" b="1" dirty="0" smtClean="0"/>
          </a:p>
          <a:p>
            <a:pPr marL="0" indent="0">
              <a:buNone/>
            </a:pPr>
            <a:r>
              <a:rPr lang="en-US" sz="1200" b="1" dirty="0" smtClean="0"/>
              <a:t> </a:t>
            </a:r>
            <a:r>
              <a:rPr lang="en-US" sz="1200" b="1" dirty="0" smtClean="0"/>
              <a:t>         listed</a:t>
            </a:r>
            <a:r>
              <a:rPr lang="en-US" sz="1200" b="1" dirty="0" smtClean="0"/>
              <a:t>, from which the user can select the </a:t>
            </a:r>
            <a:r>
              <a:rPr lang="en-US" sz="1200" b="1" dirty="0" smtClean="0"/>
              <a:t>one in </a:t>
            </a:r>
            <a:r>
              <a:rPr lang="en-US" sz="1200" b="1" dirty="0" smtClean="0"/>
              <a:t>which </a:t>
            </a:r>
            <a:r>
              <a:rPr lang="en-US" sz="1200" b="1" dirty="0" smtClean="0"/>
              <a:t>its execute </a:t>
            </a:r>
            <a:r>
              <a:rPr lang="en-US" sz="1200" b="1" dirty="0" smtClean="0"/>
              <a:t>the query. The user can select </a:t>
            </a:r>
            <a:r>
              <a:rPr lang="en-US" sz="1200" b="1" dirty="0" smtClean="0"/>
              <a:t>the</a:t>
            </a:r>
          </a:p>
          <a:p>
            <a:pPr marL="0" indent="0">
              <a:buNone/>
            </a:pPr>
            <a:r>
              <a:rPr lang="en-US" sz="1200" b="1" dirty="0" smtClean="0"/>
              <a:t> </a:t>
            </a:r>
            <a:r>
              <a:rPr lang="en-US" sz="1200" b="1" dirty="0" smtClean="0"/>
              <a:t>         </a:t>
            </a:r>
            <a:r>
              <a:rPr lang="en-US" sz="1200" b="1" dirty="0" smtClean="0"/>
              <a:t>type of query to be executed (like select, update, make-table and delete). The </a:t>
            </a:r>
            <a:r>
              <a:rPr lang="en-US" sz="1200" b="1" dirty="0" smtClean="0"/>
              <a:t>field </a:t>
            </a:r>
            <a:r>
              <a:rPr lang="en-US" sz="1200" b="1" dirty="0" smtClean="0"/>
              <a:t>in the </a:t>
            </a:r>
            <a:r>
              <a:rPr lang="en-US" sz="1200" b="1" dirty="0" smtClean="0"/>
              <a:t>table in</a:t>
            </a:r>
          </a:p>
          <a:p>
            <a:pPr marL="0" indent="0">
              <a:buNone/>
            </a:pPr>
            <a:r>
              <a:rPr lang="en-US" sz="1200" b="1" dirty="0" smtClean="0"/>
              <a:t> </a:t>
            </a:r>
            <a:r>
              <a:rPr lang="en-US" sz="1200" b="1" dirty="0" smtClean="0"/>
              <a:t>         </a:t>
            </a:r>
            <a:r>
              <a:rPr lang="en-US" sz="1200" b="1" dirty="0" smtClean="0"/>
              <a:t>which the query has </a:t>
            </a:r>
            <a:r>
              <a:rPr lang="en-US" sz="1200" b="1" dirty="0" smtClean="0"/>
              <a:t>to </a:t>
            </a:r>
            <a:r>
              <a:rPr lang="en-US" sz="1200" b="1" dirty="0" smtClean="0"/>
              <a:t>be executed can be selected from a list and the conditions can be input, </a:t>
            </a:r>
            <a:r>
              <a:rPr lang="en-US" sz="1200" b="1" dirty="0" smtClean="0"/>
              <a:t>all</a:t>
            </a:r>
          </a:p>
          <a:p>
            <a:pPr marL="0" indent="0">
              <a:buNone/>
            </a:pPr>
            <a:r>
              <a:rPr lang="en-US" sz="1200" b="1" dirty="0" smtClean="0"/>
              <a:t> </a:t>
            </a:r>
            <a:r>
              <a:rPr lang="en-US" sz="1200" b="1" dirty="0" smtClean="0"/>
              <a:t>         </a:t>
            </a:r>
            <a:r>
              <a:rPr lang="en-US" sz="1200" b="1" dirty="0" smtClean="0"/>
              <a:t>using the graphical interface. The conditions can include sorting (ascending, descending or none</a:t>
            </a:r>
            <a:r>
              <a:rPr lang="en-US" sz="1200" b="1" dirty="0" smtClean="0"/>
              <a:t>),</a:t>
            </a:r>
          </a:p>
          <a:p>
            <a:pPr marL="0" indent="0">
              <a:buNone/>
            </a:pPr>
            <a:r>
              <a:rPr lang="en-US" sz="1200" b="1" dirty="0" smtClean="0"/>
              <a:t> </a:t>
            </a:r>
            <a:r>
              <a:rPr lang="en-US" sz="1200" b="1" dirty="0" smtClean="0"/>
              <a:t>         </a:t>
            </a:r>
            <a:r>
              <a:rPr lang="en-US" sz="1200" b="1" dirty="0" smtClean="0"/>
              <a:t>fields to be displayed, criteria and any other specification, if any. The result of the query action is </a:t>
            </a:r>
            <a:endParaRPr lang="en-US" sz="1200" b="1" dirty="0" smtClean="0"/>
          </a:p>
          <a:p>
            <a:pPr marL="0" indent="0">
              <a:buNone/>
            </a:pPr>
            <a:r>
              <a:rPr lang="en-US" sz="1200" b="1" dirty="0" smtClean="0"/>
              <a:t> </a:t>
            </a:r>
            <a:r>
              <a:rPr lang="en-US" sz="1200" b="1" dirty="0" smtClean="0"/>
              <a:t>         exhibited</a:t>
            </a:r>
            <a:r>
              <a:rPr lang="en-US" sz="1200" dirty="0" smtClean="0"/>
              <a:t>.</a:t>
            </a:r>
          </a:p>
          <a:p>
            <a:pPr marL="0" indent="0">
              <a:buNone/>
            </a:pPr>
            <a:r>
              <a:rPr lang="en-IN" sz="1200" dirty="0" smtClean="0"/>
              <a:t>     </a:t>
            </a:r>
            <a:endParaRPr lang="en-US" sz="1200" dirty="0" smtClean="0"/>
          </a:p>
          <a:p>
            <a:pPr marL="0" lvl="0" indent="0">
              <a:buNone/>
            </a:pPr>
            <a:r>
              <a:rPr lang="en-IN" sz="1200" b="1" dirty="0" smtClean="0">
                <a:solidFill>
                  <a:schemeClr val="accent1"/>
                </a:solidFill>
                <a:latin typeface="Times New Roman" pitchFamily="18" charset="0"/>
                <a:cs typeface="Times New Roman" pitchFamily="18" charset="0"/>
              </a:rPr>
              <a:t> </a:t>
            </a:r>
            <a:endParaRPr lang="en-US" sz="1200" b="1" dirty="0" smtClean="0">
              <a:solidFill>
                <a:schemeClr val="accent1"/>
              </a:solidFill>
              <a:latin typeface="Times New Roman" pitchFamily="18" charset="0"/>
              <a:cs typeface="Times New Roman" pitchFamily="18" charset="0"/>
            </a:endParaRPr>
          </a:p>
          <a:p>
            <a:pPr marL="0" indent="0">
              <a:buNone/>
            </a:pPr>
            <a:endParaRPr lang="en-US" sz="1200" b="1" dirty="0" smtClean="0"/>
          </a:p>
          <a:p>
            <a:pPr marL="0" lvl="0" indent="0" algn="l" rtl="0">
              <a:spcBef>
                <a:spcPts val="600"/>
              </a:spcBef>
              <a:spcAft>
                <a:spcPts val="0"/>
              </a:spcAft>
              <a:buNone/>
            </a:pPr>
            <a:endParaRPr sz="1200" b="1"/>
          </a:p>
        </p:txBody>
      </p:sp>
      <p:sp>
        <p:nvSpPr>
          <p:cNvPr id="172" name="Google Shape;172;p20"/>
          <p:cNvSpPr txBox="1">
            <a:spLocks noGrp="1"/>
          </p:cNvSpPr>
          <p:nvPr>
            <p:ph type="title" idx="4294967295"/>
          </p:nvPr>
        </p:nvSpPr>
        <p:spPr>
          <a:xfrm>
            <a:off x="785786" y="1"/>
            <a:ext cx="7572428" cy="785799"/>
          </a:xfrm>
          <a:prstGeom prst="rect">
            <a:avLst/>
          </a:prstGeom>
        </p:spPr>
        <p:txBody>
          <a:bodyPr spcFirstLastPara="1" wrap="square" lIns="0" tIns="0" rIns="0" bIns="0" anchor="b" anchorCtr="0">
            <a:noAutofit/>
          </a:bodyPr>
          <a:lstStyle/>
          <a:p>
            <a:pPr lvl="0"/>
            <a:r>
              <a:rPr lang="en-US" sz="2400" b="1" dirty="0" smtClean="0">
                <a:solidFill>
                  <a:schemeClr val="accent1"/>
                </a:solidFill>
                <a:latin typeface="Times New Roman" pitchFamily="18" charset="0"/>
                <a:cs typeface="Times New Roman" pitchFamily="18" charset="0"/>
              </a:rPr>
              <a:t>Design and Implementation of Graphical User Interface for Relational Database Management </a:t>
            </a:r>
            <a:r>
              <a:rPr lang="en-US" sz="2400" b="1" i="1" dirty="0" smtClean="0">
                <a:solidFill>
                  <a:schemeClr val="accent1"/>
                </a:solidFill>
                <a:latin typeface="Times New Roman" pitchFamily="18" charset="0"/>
                <a:cs typeface="Times New Roman" pitchFamily="18" charset="0"/>
              </a:rPr>
              <a:t>System</a:t>
            </a:r>
            <a:endParaRPr sz="2400"/>
          </a:p>
        </p:txBody>
      </p:sp>
      <p:grpSp>
        <p:nvGrpSpPr>
          <p:cNvPr id="175" name="Google Shape;175;p20"/>
          <p:cNvGrpSpPr/>
          <p:nvPr/>
        </p:nvGrpSpPr>
        <p:grpSpPr>
          <a:xfrm>
            <a:off x="268031" y="200148"/>
            <a:ext cx="215437" cy="351204"/>
            <a:chOff x="6730350" y="2315900"/>
            <a:chExt cx="257700" cy="420100"/>
          </a:xfrm>
        </p:grpSpPr>
        <p:sp>
          <p:nvSpPr>
            <p:cNvPr id="176" name="Google Shape;176;p2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 name="Google Shape;177;p2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 name="Google Shape;178;p2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 name="Google Shape;179;p2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0" name="Google Shape;180;p2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751500" y="142858"/>
            <a:ext cx="7535276" cy="571504"/>
          </a:xfrm>
          <a:prstGeom prst="rect">
            <a:avLst/>
          </a:prstGeom>
        </p:spPr>
        <p:txBody>
          <a:bodyPr spcFirstLastPara="1" wrap="square" lIns="0" tIns="0" rIns="0" bIns="0" anchor="b" anchorCtr="0">
            <a:noAutofit/>
          </a:bodyPr>
          <a:lstStyle/>
          <a:p>
            <a:pPr lvl="0"/>
            <a:r>
              <a:rPr lang="en-US" sz="2000" b="1" dirty="0" smtClean="0">
                <a:solidFill>
                  <a:schemeClr val="accent1"/>
                </a:solidFill>
                <a:latin typeface="Dutch801 XBd BT" pitchFamily="18" charset="0"/>
                <a:cs typeface="Times New Roman" pitchFamily="18" charset="0"/>
              </a:rPr>
              <a:t>Design and Implementation of Graphical User Interface for Relational Database Management </a:t>
            </a:r>
            <a:r>
              <a:rPr lang="en-US" sz="2000" b="1" i="1" dirty="0" smtClean="0">
                <a:solidFill>
                  <a:schemeClr val="accent1"/>
                </a:solidFill>
                <a:latin typeface="Dutch801 XBd BT" pitchFamily="18" charset="0"/>
                <a:cs typeface="Times New Roman" pitchFamily="18" charset="0"/>
              </a:rPr>
              <a:t>System</a:t>
            </a:r>
            <a:endParaRPr sz="2000">
              <a:latin typeface="Dutch801 XBd BT" pitchFamily="18" charset="0"/>
            </a:endParaRPr>
          </a:p>
        </p:txBody>
      </p:sp>
      <p:sp>
        <p:nvSpPr>
          <p:cNvPr id="187" name="Google Shape;187;p21"/>
          <p:cNvSpPr txBox="1">
            <a:spLocks noGrp="1"/>
          </p:cNvSpPr>
          <p:nvPr>
            <p:ph type="body" idx="1"/>
          </p:nvPr>
        </p:nvSpPr>
        <p:spPr>
          <a:xfrm>
            <a:off x="357158" y="928676"/>
            <a:ext cx="7858180" cy="3929090"/>
          </a:xfrm>
          <a:prstGeom prst="rect">
            <a:avLst/>
          </a:prstGeom>
        </p:spPr>
        <p:txBody>
          <a:bodyPr spcFirstLastPara="1" wrap="square" lIns="0" tIns="0" rIns="0" bIns="0" anchor="t" anchorCtr="0">
            <a:noAutofit/>
          </a:bodyPr>
          <a:lstStyle/>
          <a:p>
            <a:pPr marL="0" indent="0">
              <a:buNone/>
            </a:pPr>
            <a:r>
              <a:rPr lang="en-US" sz="1200" b="1" dirty="0" smtClean="0">
                <a:solidFill>
                  <a:schemeClr val="accent1"/>
                </a:solidFill>
                <a:latin typeface="Times New Roman" pitchFamily="18" charset="0"/>
                <a:cs typeface="Times New Roman" pitchFamily="18" charset="0"/>
              </a:rPr>
              <a:t>   </a:t>
            </a:r>
          </a:p>
          <a:p>
            <a:pPr marL="0" indent="0">
              <a:buNone/>
            </a:pPr>
            <a:endParaRPr lang="en-US" sz="1200" b="1" dirty="0" smtClean="0">
              <a:solidFill>
                <a:schemeClr val="accent1"/>
              </a:solidFill>
              <a:latin typeface="Times New Roman" pitchFamily="18" charset="0"/>
              <a:cs typeface="Times New Roman" pitchFamily="18" charset="0"/>
            </a:endParaRPr>
          </a:p>
          <a:p>
            <a:pPr marL="0" indent="0">
              <a:buNone/>
            </a:pPr>
            <a:r>
              <a:rPr lang="en-US" sz="1200" b="1" dirty="0" smtClean="0">
                <a:solidFill>
                  <a:schemeClr val="accent1"/>
                </a:solidFill>
                <a:latin typeface="Times New Roman" pitchFamily="18" charset="0"/>
                <a:cs typeface="Times New Roman" pitchFamily="18" charset="0"/>
              </a:rPr>
              <a:t>  Select:</a:t>
            </a:r>
          </a:p>
          <a:p>
            <a:pPr marL="0" indent="0">
              <a:buNone/>
            </a:pPr>
            <a:endParaRPr lang="en-US" sz="1200" b="1" dirty="0" smtClean="0">
              <a:solidFill>
                <a:schemeClr val="accent1"/>
              </a:solidFill>
              <a:latin typeface="Times New Roman" pitchFamily="18" charset="0"/>
              <a:cs typeface="Times New Roman" pitchFamily="18" charset="0"/>
            </a:endParaRPr>
          </a:p>
          <a:p>
            <a:pPr marL="0" indent="0">
              <a:buNone/>
            </a:pPr>
            <a:r>
              <a:rPr lang="en-IN" sz="1200" dirty="0" smtClean="0">
                <a:solidFill>
                  <a:schemeClr val="accent1"/>
                </a:solidFill>
                <a:latin typeface="Times New Roman" pitchFamily="18" charset="0"/>
                <a:cs typeface="Times New Roman" pitchFamily="18" charset="0"/>
              </a:rPr>
              <a:t> </a:t>
            </a:r>
            <a:r>
              <a:rPr lang="en-IN" sz="1200" dirty="0" smtClean="0">
                <a:solidFill>
                  <a:schemeClr val="accent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User can first select a table, and then execute select queries on it. </a:t>
            </a:r>
            <a:endParaRPr lang="en-US" sz="1200" b="1" dirty="0" smtClean="0">
              <a:solidFill>
                <a:schemeClr val="bg1"/>
              </a:solidFill>
              <a:latin typeface="Times New Roman" pitchFamily="18" charset="0"/>
              <a:cs typeface="Times New Roman" pitchFamily="18" charset="0"/>
            </a:endParaRPr>
          </a:p>
          <a:p>
            <a:pPr marL="0" indent="0">
              <a:buNone/>
            </a:pPr>
            <a:r>
              <a:rPr lang="en-US" sz="1200" b="1" dirty="0" smtClean="0">
                <a:solidFill>
                  <a:schemeClr val="bg1"/>
                </a:solidFill>
                <a:latin typeface="Times New Roman" pitchFamily="18" charset="0"/>
                <a:cs typeface="Times New Roman" pitchFamily="18" charset="0"/>
              </a:rPr>
              <a:t>            Select </a:t>
            </a:r>
            <a:r>
              <a:rPr lang="en-US" sz="1200" b="1" dirty="0" smtClean="0">
                <a:solidFill>
                  <a:schemeClr val="bg1"/>
                </a:solidFill>
                <a:latin typeface="Times New Roman" pitchFamily="18" charset="0"/>
                <a:cs typeface="Times New Roman" pitchFamily="18" charset="0"/>
              </a:rPr>
              <a:t>query can be executed in different ways</a:t>
            </a:r>
            <a:r>
              <a:rPr lang="en-US" sz="1200" b="1" dirty="0" smtClean="0">
                <a:solidFill>
                  <a:schemeClr val="bg1"/>
                </a:solidFill>
                <a:latin typeface="Times New Roman" pitchFamily="18" charset="0"/>
                <a:cs typeface="Times New Roman" pitchFamily="18" charset="0"/>
              </a:rPr>
              <a:t>:</a:t>
            </a:r>
          </a:p>
          <a:p>
            <a:pPr marL="0" lvl="1" indent="0">
              <a:spcBef>
                <a:spcPts val="600"/>
              </a:spcBef>
              <a:buNone/>
            </a:pPr>
            <a:r>
              <a:rPr lang="en-IN" sz="120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                    </a:t>
            </a:r>
            <a:r>
              <a:rPr lang="en-US" sz="1200" b="1" dirty="0" smtClean="0"/>
              <a:t>Specific fields or all fields in a table can be displayed.</a:t>
            </a:r>
          </a:p>
          <a:p>
            <a:pPr marL="0" indent="0">
              <a:buNone/>
            </a:pPr>
            <a:r>
              <a:rPr lang="en-IN" sz="1200"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D</a:t>
            </a:r>
            <a:r>
              <a:rPr lang="en-US" sz="1200" b="1" dirty="0" err="1" smtClean="0">
                <a:latin typeface="Times New Roman" pitchFamily="18" charset="0"/>
                <a:cs typeface="Times New Roman" pitchFamily="18" charset="0"/>
              </a:rPr>
              <a:t>isntinct</a:t>
            </a:r>
            <a:r>
              <a:rPr lang="en-US" sz="1200" b="1" dirty="0" smtClean="0">
                <a:latin typeface="Times New Roman" pitchFamily="18" charset="0"/>
                <a:cs typeface="Times New Roman" pitchFamily="18" charset="0"/>
              </a:rPr>
              <a:t> fields </a:t>
            </a:r>
            <a:r>
              <a:rPr lang="en-US" sz="1200" b="1" dirty="0" smtClean="0">
                <a:latin typeface="Times New Roman" pitchFamily="18" charset="0"/>
                <a:cs typeface="Times New Roman" pitchFamily="18" charset="0"/>
              </a:rPr>
              <a:t>can be displayed if </a:t>
            </a:r>
            <a:r>
              <a:rPr lang="en-US" sz="1200" b="1" dirty="0" smtClean="0">
                <a:latin typeface="Times New Roman" pitchFamily="18" charset="0"/>
                <a:cs typeface="Times New Roman" pitchFamily="18" charset="0"/>
              </a:rPr>
              <a:t>required.</a:t>
            </a:r>
          </a:p>
          <a:p>
            <a:pPr marL="0" indent="0">
              <a:buNone/>
            </a:pPr>
            <a:r>
              <a:rPr lang="en-IN"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Aggregate function can be applied to a field </a:t>
            </a:r>
            <a:r>
              <a:rPr lang="en-US" sz="1200" b="1" dirty="0" smtClean="0">
                <a:latin typeface="Times New Roman" pitchFamily="18" charset="0"/>
                <a:cs typeface="Times New Roman" pitchFamily="18" charset="0"/>
              </a:rPr>
              <a:t>selected</a:t>
            </a:r>
            <a:r>
              <a:rPr lang="en-IN" sz="1200" b="1" dirty="0" smtClean="0">
                <a:latin typeface="Times New Roman" pitchFamily="18" charset="0"/>
                <a:cs typeface="Times New Roman" pitchFamily="18" charset="0"/>
              </a:rPr>
              <a:t>.</a:t>
            </a:r>
            <a:endParaRPr lang="en-US" sz="1200" b="1" dirty="0" smtClean="0">
              <a:latin typeface="Times New Roman" pitchFamily="18" charset="0"/>
              <a:cs typeface="Times New Roman" pitchFamily="18" charset="0"/>
            </a:endParaRPr>
          </a:p>
          <a:p>
            <a:pPr marL="0" lvl="1" indent="0">
              <a:spcBef>
                <a:spcPts val="600"/>
              </a:spcBef>
              <a:buNone/>
            </a:pPr>
            <a:r>
              <a:rPr lang="en-IN" sz="1200" b="1" dirty="0" smtClean="0">
                <a:solidFill>
                  <a:schemeClr val="accent1"/>
                </a:solidFill>
                <a:latin typeface="Times New Roman" pitchFamily="18" charset="0"/>
                <a:cs typeface="Times New Roman" pitchFamily="18" charset="0"/>
              </a:rPr>
              <a:t>                     </a:t>
            </a:r>
            <a:r>
              <a:rPr lang="en-US" sz="1200" b="1" dirty="0" smtClean="0">
                <a:latin typeface="Times New Roman" pitchFamily="18" charset="0"/>
                <a:cs typeface="Times New Roman" pitchFamily="18" charset="0"/>
              </a:rPr>
              <a:t>Field or fields satisfying a specific condition can be </a:t>
            </a:r>
            <a:r>
              <a:rPr lang="en-US" sz="1200" b="1" dirty="0" smtClean="0">
                <a:latin typeface="Times New Roman" pitchFamily="18" charset="0"/>
                <a:cs typeface="Times New Roman" pitchFamily="18" charset="0"/>
              </a:rPr>
              <a:t>selected.</a:t>
            </a:r>
          </a:p>
          <a:p>
            <a:pPr marL="0" lvl="1" indent="0">
              <a:spcBef>
                <a:spcPts val="600"/>
              </a:spcBef>
              <a:buNone/>
            </a:pPr>
            <a:r>
              <a:rPr lang="en-IN" sz="1200" b="1"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Selection can also be made using Order by or Group by </a:t>
            </a:r>
            <a:r>
              <a:rPr lang="en-US" sz="1200" b="1" dirty="0" smtClean="0">
                <a:latin typeface="Times New Roman" pitchFamily="18" charset="0"/>
                <a:cs typeface="Times New Roman" pitchFamily="18" charset="0"/>
              </a:rPr>
              <a:t>clause.</a:t>
            </a:r>
            <a:endParaRPr lang="en-US" sz="1200" b="1" dirty="0" smtClean="0">
              <a:latin typeface="Times New Roman" pitchFamily="18" charset="0"/>
              <a:cs typeface="Times New Roman" pitchFamily="18" charset="0"/>
            </a:endParaRPr>
          </a:p>
          <a:p>
            <a:pPr marL="0" lvl="1" indent="0">
              <a:spcBef>
                <a:spcPts val="600"/>
              </a:spcBef>
              <a:buNone/>
            </a:pPr>
            <a:endParaRPr lang="en-US" sz="1200" b="1" dirty="0" smtClean="0">
              <a:latin typeface="Times New Roman" pitchFamily="18" charset="0"/>
              <a:cs typeface="Times New Roman" pitchFamily="18" charset="0"/>
            </a:endParaRPr>
          </a:p>
          <a:p>
            <a:pPr marL="0" indent="0">
              <a:buNone/>
            </a:pPr>
            <a:endParaRPr lang="en-US" sz="1200" b="1" dirty="0" smtClean="0">
              <a:solidFill>
                <a:schemeClr val="accent1"/>
              </a:solidFill>
              <a:latin typeface="Times New Roman" pitchFamily="18" charset="0"/>
              <a:cs typeface="Times New Roman" pitchFamily="18" charset="0"/>
            </a:endParaRPr>
          </a:p>
          <a:p>
            <a:pPr marL="0" lvl="0" indent="0" algn="l" rtl="0">
              <a:spcBef>
                <a:spcPts val="600"/>
              </a:spcBef>
              <a:spcAft>
                <a:spcPts val="0"/>
              </a:spcAft>
              <a:buNone/>
            </a:pPr>
            <a:endParaRPr/>
          </a:p>
        </p:txBody>
      </p:sp>
      <p:sp>
        <p:nvSpPr>
          <p:cNvPr id="190" name="Google Shape;190;p2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pSp>
        <p:nvGrpSpPr>
          <p:cNvPr id="191" name="Google Shape;191;p21"/>
          <p:cNvGrpSpPr/>
          <p:nvPr/>
        </p:nvGrpSpPr>
        <p:grpSpPr>
          <a:xfrm>
            <a:off x="268031" y="200148"/>
            <a:ext cx="215437" cy="351204"/>
            <a:chOff x="6730350" y="2315900"/>
            <a:chExt cx="257700" cy="420100"/>
          </a:xfrm>
        </p:grpSpPr>
        <p:sp>
          <p:nvSpPr>
            <p:cNvPr id="192" name="Google Shape;192;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3" name="Google Shape;193;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4" name="Google Shape;194;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5" name="Google Shape;195;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6" name="Google Shape;196;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TotalTime>
  <Words>1522</Words>
  <PresentationFormat>On-screen Show (16:9)</PresentationFormat>
  <Paragraphs>207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Times New Roman</vt:lpstr>
      <vt:lpstr>Fira Sans SemiBold</vt:lpstr>
      <vt:lpstr>Dutch801 XBd BT</vt:lpstr>
      <vt:lpstr>Fira Sans Light</vt:lpstr>
      <vt:lpstr>Wingdings</vt:lpstr>
      <vt:lpstr>Curlz MT</vt:lpstr>
      <vt:lpstr>Leontes template</vt:lpstr>
      <vt:lpstr>                               RDBMS                              Name      :-   Jha Nileshkumar Santosh                Module   :-   Research   Paper                Roll  No. :-   1711086                Branch   :-   S.Y  Comps                Div :- B        Batch :- B4                 Year       :-   2020-21           </vt:lpstr>
      <vt:lpstr>Design and Implementation of Graphical User Interface for Relational Database Management System  </vt:lpstr>
      <vt:lpstr>Design and Implementation of Graphical User Interface for Relational Database Management System</vt:lpstr>
      <vt:lpstr>Design and Implementation of Graphical User Interface    For Relational Database Management System </vt:lpstr>
      <vt:lpstr>Slide 5</vt:lpstr>
      <vt:lpstr>Design and Implementation of Graphical User Interface for Relational Database Management System</vt:lpstr>
      <vt:lpstr>Design and Implementation of Graphical User Interface for Relational Database Management System</vt:lpstr>
      <vt:lpstr>Design and Implementation of Graphical User Interface for Relational Database Management System</vt:lpstr>
      <vt:lpstr>Design and Implementation of Graphical User Interface for Relational Database Management System</vt:lpstr>
      <vt:lpstr>Design and Implementation of Graphical User Interface for Relational Database Management System</vt:lpstr>
      <vt:lpstr>            Delete:              It is used for deleting rows from a selected table &amp; it can also be performed by specifying condition so  that only              rows satisfying that condition is deleted.          Drop:               It  allows a user to drop an already existing table from a database.                   Insert :               Using this option the user can insert rows into an existing table.           SQL query analyzer:                If required, the user can execute queries in SQL mode, not using the graphical interface &amp; a separate                  workspace is provided, where the query can be typed and executed.                     </vt:lpstr>
      <vt:lpstr>             4. SYSTEM DESIGN :-                   Fig. 1 System Architecture                                                                                        Fig. 2 User Interface Design              User selects appropriate database system such as Oracle, MS access, MS SQL server. After selecting database system               user will perform either DDL or DML commands. Query execution unit will execute a query and make changes to                databases. Query execution unit will also provide result to user.    </vt:lpstr>
      <vt:lpstr>Design and Implementation of Graphical User Interface for Relational Database Management System </vt:lpstr>
      <vt:lpstr>Design and Implementation of Graphical User Interface for Relational Database Management System</vt:lpstr>
      <vt:lpstr>Design and Implementation of Graphical User Interface for Relational Database Management System</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dc:title>
  <dc:creator>BAD BOY</dc:creator>
  <cp:lastModifiedBy>Smart</cp:lastModifiedBy>
  <cp:revision>75</cp:revision>
  <dcterms:modified xsi:type="dcterms:W3CDTF">2021-04-03T13:24:01Z</dcterms:modified>
</cp:coreProperties>
</file>