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24e6e4bc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24e6e4bc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24e6e4bc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24e6e4bc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24e6e4bc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24e6e4bc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24e6e4bc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24e6e4bc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24e6e4bc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24e6e4bc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5b8daa7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5b8daa7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24e6e4bc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24e6e4bc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24eb3cf9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24eb3cf9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5b8daa76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5b8daa7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24e6e4bc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24e6e4bc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Exercise Break App</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Group 29 - </a:t>
            </a:r>
            <a:r>
              <a:rPr lang="en"/>
              <a:t>Ash Kandari, </a:t>
            </a:r>
            <a:r>
              <a:rPr lang="en"/>
              <a:t>Ben Deschand, Nilesh Jain, Soham Pradhan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5671775" y="1909675"/>
            <a:ext cx="30984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UML (Class) Diagrams</a:t>
            </a:r>
            <a:endParaRPr/>
          </a:p>
        </p:txBody>
      </p:sp>
      <p:pic>
        <p:nvPicPr>
          <p:cNvPr id="140" name="Google Shape;140;p22"/>
          <p:cNvPicPr preferRelativeResize="0"/>
          <p:nvPr/>
        </p:nvPicPr>
        <p:blipFill>
          <a:blip r:embed="rId3">
            <a:alphaModFix/>
          </a:blip>
          <a:stretch>
            <a:fillRect/>
          </a:stretch>
        </p:blipFill>
        <p:spPr>
          <a:xfrm>
            <a:off x="240825" y="0"/>
            <a:ext cx="3098550" cy="4855550"/>
          </a:xfrm>
          <a:prstGeom prst="rect">
            <a:avLst/>
          </a:prstGeom>
          <a:noFill/>
          <a:ln>
            <a:noFill/>
          </a:ln>
        </p:spPr>
      </p:pic>
      <p:pic>
        <p:nvPicPr>
          <p:cNvPr id="141" name="Google Shape;141;p22"/>
          <p:cNvPicPr preferRelativeResize="0"/>
          <p:nvPr/>
        </p:nvPicPr>
        <p:blipFill>
          <a:blip r:embed="rId4">
            <a:alphaModFix/>
          </a:blip>
          <a:stretch>
            <a:fillRect/>
          </a:stretch>
        </p:blipFill>
        <p:spPr>
          <a:xfrm>
            <a:off x="3705324" y="0"/>
            <a:ext cx="1255967" cy="4855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17857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8000"/>
              <a:t>Thank You</a:t>
            </a:r>
            <a:endParaRPr b="1" sz="8000"/>
          </a:p>
        </p:txBody>
      </p:sp>
      <p:sp>
        <p:nvSpPr>
          <p:cNvPr id="147" name="Google Shape;147;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271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92" name="Google Shape;92;p14"/>
          <p:cNvSpPr txBox="1"/>
          <p:nvPr>
            <p:ph idx="1" type="body"/>
          </p:nvPr>
        </p:nvSpPr>
        <p:spPr>
          <a:xfrm>
            <a:off x="311700" y="821450"/>
            <a:ext cx="8520600" cy="3747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 sz="1700">
                <a:solidFill>
                  <a:srgbClr val="000000"/>
                </a:solidFill>
              </a:rPr>
              <a:t>The project is designed to help make running and jogging less </a:t>
            </a:r>
            <a:r>
              <a:rPr lang="en" sz="1700">
                <a:solidFill>
                  <a:srgbClr val="000000"/>
                </a:solidFill>
              </a:rPr>
              <a:t>strenuous</a:t>
            </a:r>
            <a:r>
              <a:rPr lang="en" sz="1700">
                <a:solidFill>
                  <a:srgbClr val="000000"/>
                </a:solidFill>
              </a:rPr>
              <a:t> of an exercise by letting users know to take appropriate breaks.</a:t>
            </a:r>
            <a:endParaRPr sz="1700">
              <a:solidFill>
                <a:srgbClr val="000000"/>
              </a:solidFill>
            </a:endParaRPr>
          </a:p>
          <a:p>
            <a:pPr indent="0" lvl="0" marL="457200" rtl="0" algn="l">
              <a:spcBef>
                <a:spcPts val="0"/>
              </a:spcBef>
              <a:spcAft>
                <a:spcPts val="0"/>
              </a:spcAft>
              <a:buNone/>
            </a:pPr>
            <a:r>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The domain of the project does not necessarily belongs to any specific business as it targets any person who wants to have a better time exercising.</a:t>
            </a:r>
            <a:endParaRPr sz="1700">
              <a:solidFill>
                <a:srgbClr val="000000"/>
              </a:solidFill>
            </a:endParaRPr>
          </a:p>
          <a:p>
            <a:pPr indent="0" lvl="0" marL="457200" rtl="0" algn="l">
              <a:spcBef>
                <a:spcPts val="0"/>
              </a:spcBef>
              <a:spcAft>
                <a:spcPts val="0"/>
              </a:spcAft>
              <a:buNone/>
            </a:pPr>
            <a:r>
              <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The goal of the application  would be helping endurance trainers or those who just want to go on jog to have a better exercise experience. The hope is by making endurance exercise more fun and less strenuous, they will feel more inclined to do these types of exercises and foster healthier habits.</a:t>
            </a:r>
            <a:endParaRPr sz="17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it work?</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6707" lvl="0" marL="457200" rtl="0" algn="l">
              <a:lnSpc>
                <a:spcPct val="95000"/>
              </a:lnSpc>
              <a:spcBef>
                <a:spcPts val="0"/>
              </a:spcBef>
              <a:spcAft>
                <a:spcPts val="0"/>
              </a:spcAft>
              <a:buClr>
                <a:srgbClr val="000000"/>
              </a:buClr>
              <a:buSzPts val="1545"/>
              <a:buChar char="●"/>
            </a:pPr>
            <a:r>
              <a:rPr lang="en" sz="1545">
                <a:solidFill>
                  <a:srgbClr val="000000"/>
                </a:solidFill>
              </a:rPr>
              <a:t>The application relies on a heart beat sensor that is a feature in most of the smartwatches present today.</a:t>
            </a:r>
            <a:endParaRPr sz="1545">
              <a:solidFill>
                <a:srgbClr val="000000"/>
              </a:solidFill>
            </a:endParaRPr>
          </a:p>
          <a:p>
            <a:pPr indent="0" lvl="0" marL="457200" rtl="0" algn="l">
              <a:lnSpc>
                <a:spcPct val="95000"/>
              </a:lnSpc>
              <a:spcBef>
                <a:spcPts val="0"/>
              </a:spcBef>
              <a:spcAft>
                <a:spcPts val="0"/>
              </a:spcAft>
              <a:buSzPts val="935"/>
              <a:buNone/>
            </a:pPr>
            <a:r>
              <a:t/>
            </a:r>
            <a:endParaRPr sz="1545">
              <a:solidFill>
                <a:srgbClr val="000000"/>
              </a:solidFill>
            </a:endParaRPr>
          </a:p>
          <a:p>
            <a:pPr indent="-326707" lvl="0" marL="457200" rtl="0" algn="l">
              <a:lnSpc>
                <a:spcPct val="95000"/>
              </a:lnSpc>
              <a:spcBef>
                <a:spcPts val="0"/>
              </a:spcBef>
              <a:spcAft>
                <a:spcPts val="0"/>
              </a:spcAft>
              <a:buClr>
                <a:srgbClr val="000000"/>
              </a:buClr>
              <a:buSzPts val="1545"/>
              <a:buChar char="●"/>
            </a:pPr>
            <a:r>
              <a:rPr lang="en" sz="1545">
                <a:solidFill>
                  <a:srgbClr val="000000"/>
                </a:solidFill>
              </a:rPr>
              <a:t>The heartbeat sensor keeps track of the heartbeat and sends that data to the application (real time data).</a:t>
            </a:r>
            <a:endParaRPr sz="1545">
              <a:solidFill>
                <a:srgbClr val="000000"/>
              </a:solidFill>
            </a:endParaRPr>
          </a:p>
          <a:p>
            <a:pPr indent="0" lvl="0" marL="457200" rtl="0" algn="l">
              <a:lnSpc>
                <a:spcPct val="95000"/>
              </a:lnSpc>
              <a:spcBef>
                <a:spcPts val="0"/>
              </a:spcBef>
              <a:spcAft>
                <a:spcPts val="0"/>
              </a:spcAft>
              <a:buSzPts val="935"/>
              <a:buNone/>
            </a:pPr>
            <a:r>
              <a:t/>
            </a:r>
            <a:endParaRPr sz="1545">
              <a:solidFill>
                <a:srgbClr val="000000"/>
              </a:solidFill>
            </a:endParaRPr>
          </a:p>
          <a:p>
            <a:pPr indent="-326707" lvl="0" marL="457200" rtl="0" algn="l">
              <a:lnSpc>
                <a:spcPct val="95000"/>
              </a:lnSpc>
              <a:spcBef>
                <a:spcPts val="0"/>
              </a:spcBef>
              <a:spcAft>
                <a:spcPts val="0"/>
              </a:spcAft>
              <a:buClr>
                <a:srgbClr val="000000"/>
              </a:buClr>
              <a:buSzPts val="1545"/>
              <a:buChar char="●"/>
            </a:pPr>
            <a:r>
              <a:rPr lang="en" sz="1545">
                <a:solidFill>
                  <a:srgbClr val="000000"/>
                </a:solidFill>
              </a:rPr>
              <a:t>The application uses that data while the user is on the run and calculates what their optimal heartbeat should be during the run, factoring in the kind of exercise they are doing.</a:t>
            </a:r>
            <a:endParaRPr sz="1545">
              <a:solidFill>
                <a:srgbClr val="000000"/>
              </a:solidFill>
            </a:endParaRPr>
          </a:p>
          <a:p>
            <a:pPr indent="0" lvl="0" marL="457200" rtl="0" algn="l">
              <a:lnSpc>
                <a:spcPct val="95000"/>
              </a:lnSpc>
              <a:spcBef>
                <a:spcPts val="0"/>
              </a:spcBef>
              <a:spcAft>
                <a:spcPts val="0"/>
              </a:spcAft>
              <a:buSzPts val="935"/>
              <a:buNone/>
            </a:pPr>
            <a:r>
              <a:t/>
            </a:r>
            <a:endParaRPr sz="1545">
              <a:solidFill>
                <a:srgbClr val="000000"/>
              </a:solidFill>
            </a:endParaRPr>
          </a:p>
          <a:p>
            <a:pPr indent="-326707" lvl="0" marL="457200" rtl="0" algn="l">
              <a:lnSpc>
                <a:spcPct val="95000"/>
              </a:lnSpc>
              <a:spcBef>
                <a:spcPts val="0"/>
              </a:spcBef>
              <a:spcAft>
                <a:spcPts val="0"/>
              </a:spcAft>
              <a:buClr>
                <a:srgbClr val="000000"/>
              </a:buClr>
              <a:buSzPts val="1545"/>
              <a:buChar char="●"/>
            </a:pPr>
            <a:r>
              <a:rPr lang="en" sz="1545">
                <a:solidFill>
                  <a:srgbClr val="000000"/>
                </a:solidFill>
              </a:rPr>
              <a:t>If the application sees that the heartbeat has passed the threshold it notifies the user to take a break, during this break they are also reminded to rehydrate.</a:t>
            </a:r>
            <a:endParaRPr sz="1545">
              <a:solidFill>
                <a:srgbClr val="000000"/>
              </a:solidFill>
            </a:endParaRPr>
          </a:p>
          <a:p>
            <a:pPr indent="0" lvl="0" marL="457200" rtl="0" algn="l">
              <a:lnSpc>
                <a:spcPct val="95000"/>
              </a:lnSpc>
              <a:spcBef>
                <a:spcPts val="0"/>
              </a:spcBef>
              <a:spcAft>
                <a:spcPts val="0"/>
              </a:spcAft>
              <a:buSzPts val="935"/>
              <a:buNone/>
            </a:pPr>
            <a:r>
              <a:t/>
            </a:r>
            <a:endParaRPr sz="1545">
              <a:solidFill>
                <a:srgbClr val="000000"/>
              </a:solidFill>
            </a:endParaRPr>
          </a:p>
          <a:p>
            <a:pPr indent="-326707" lvl="0" marL="457200" rtl="0" algn="l">
              <a:lnSpc>
                <a:spcPct val="95000"/>
              </a:lnSpc>
              <a:spcBef>
                <a:spcPts val="0"/>
              </a:spcBef>
              <a:spcAft>
                <a:spcPts val="0"/>
              </a:spcAft>
              <a:buClr>
                <a:srgbClr val="000000"/>
              </a:buClr>
              <a:buSzPts val="1545"/>
              <a:buChar char="●"/>
            </a:pPr>
            <a:r>
              <a:rPr lang="en" sz="1545">
                <a:solidFill>
                  <a:srgbClr val="000000"/>
                </a:solidFill>
              </a:rPr>
              <a:t>If the user either ran out or forgot their drink, the application can </a:t>
            </a:r>
            <a:endParaRPr sz="1545">
              <a:solidFill>
                <a:srgbClr val="000000"/>
              </a:solidFill>
            </a:endParaRPr>
          </a:p>
          <a:p>
            <a:pPr indent="0" lvl="0" marL="457200" rtl="0" algn="l">
              <a:lnSpc>
                <a:spcPct val="95000"/>
              </a:lnSpc>
              <a:spcBef>
                <a:spcPts val="0"/>
              </a:spcBef>
              <a:spcAft>
                <a:spcPts val="0"/>
              </a:spcAft>
              <a:buNone/>
            </a:pPr>
            <a:r>
              <a:rPr lang="en" sz="1545">
                <a:solidFill>
                  <a:srgbClr val="000000"/>
                </a:solidFill>
              </a:rPr>
              <a:t>also help them navigate to a closest store.</a:t>
            </a:r>
            <a:endParaRPr sz="1545">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Requirements</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sz="1400"/>
              <a:t>Starting a break: When the application sees that the heartbeat has crossed the threshold it should notify the user to take a break, if agreed by the user it keeps monitoring the heartbeat and lets them know when it reaches an appropriate level.</a:t>
            </a:r>
            <a:endParaRPr sz="1400"/>
          </a:p>
          <a:p>
            <a:pPr indent="0" lvl="0" marL="457200" rtl="0" algn="l">
              <a:lnSpc>
                <a:spcPct val="100000"/>
              </a:lnSpc>
              <a:spcBef>
                <a:spcPts val="1200"/>
              </a:spcBef>
              <a:spcAft>
                <a:spcPts val="0"/>
              </a:spcAft>
              <a:buSzPts val="852"/>
              <a:buNone/>
            </a:pPr>
            <a:r>
              <a:t/>
            </a:r>
            <a:endParaRPr sz="1400"/>
          </a:p>
          <a:p>
            <a:pPr indent="-317500" lvl="0" marL="457200" rtl="0" algn="l">
              <a:lnSpc>
                <a:spcPct val="100000"/>
              </a:lnSpc>
              <a:spcBef>
                <a:spcPts val="1200"/>
              </a:spcBef>
              <a:spcAft>
                <a:spcPts val="0"/>
              </a:spcAft>
              <a:buSzPts val="1400"/>
              <a:buAutoNum type="arabicPeriod"/>
            </a:pPr>
            <a:r>
              <a:rPr lang="en" sz="1400"/>
              <a:t>Ending a break: During the whole break, the sensor will be analyzing the heartbeat of the user. Once the user’s heartbeat stabilizes, the app will let the user know that they can continue with the exercise.</a:t>
            </a:r>
            <a:endParaRPr sz="1400"/>
          </a:p>
          <a:p>
            <a:pPr indent="0" lvl="0" marL="457200" rtl="0" algn="l">
              <a:lnSpc>
                <a:spcPct val="100000"/>
              </a:lnSpc>
              <a:spcBef>
                <a:spcPts val="1200"/>
              </a:spcBef>
              <a:spcAft>
                <a:spcPts val="0"/>
              </a:spcAft>
              <a:buNone/>
            </a:pPr>
            <a:r>
              <a:t/>
            </a:r>
            <a:endParaRPr sz="1400"/>
          </a:p>
          <a:p>
            <a:pPr indent="-317500" lvl="0" marL="457200" rtl="0" algn="l">
              <a:lnSpc>
                <a:spcPct val="100000"/>
              </a:lnSpc>
              <a:spcBef>
                <a:spcPts val="1200"/>
              </a:spcBef>
              <a:spcAft>
                <a:spcPts val="0"/>
              </a:spcAft>
              <a:buSzPts val="1400"/>
              <a:buAutoNum type="arabicPeriod"/>
            </a:pPr>
            <a:r>
              <a:rPr lang="en" sz="1400"/>
              <a:t>Locating a Store and Finding route: The program should be able to work with google maps and find the location of nearby stores and eventually find a way to that store.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Requirements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User Information: It is essential for the application to store user data which includes age, height and weight, as the application uses this data to create a threshold that is unique to each user.</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AutoNum type="arabicPeriod"/>
            </a:pPr>
            <a:r>
              <a:rPr lang="en" sz="1500"/>
              <a:t>Email: The email the User puts in must be properly formatted, with the @ sign and a period found.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plans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b="1" lang="en" sz="1500"/>
              <a:t>A</a:t>
            </a:r>
            <a:r>
              <a:rPr lang="en" sz="1500"/>
              <a:t>: </a:t>
            </a:r>
            <a:r>
              <a:rPr lang="en" sz="1500">
                <a:solidFill>
                  <a:srgbClr val="000000"/>
                </a:solidFill>
              </a:rPr>
              <a:t>The test checks the accuracy and latency of heart monitor </a:t>
            </a:r>
            <a:endParaRPr sz="1500">
              <a:solidFill>
                <a:srgbClr val="000000"/>
              </a:solidFill>
            </a:endParaRPr>
          </a:p>
          <a:p>
            <a:pPr indent="-323850" lvl="0" marL="457200" rtl="0" algn="l">
              <a:spcBef>
                <a:spcPts val="0"/>
              </a:spcBef>
              <a:spcAft>
                <a:spcPts val="0"/>
              </a:spcAft>
              <a:buSzPts val="1500"/>
              <a:buAutoNum type="arabicPeriod"/>
            </a:pPr>
            <a:r>
              <a:rPr b="1" lang="en" sz="1500"/>
              <a:t>Adaptability and Scalability Check</a:t>
            </a:r>
            <a:r>
              <a:rPr lang="en" sz="1500"/>
              <a:t>: </a:t>
            </a:r>
            <a:r>
              <a:rPr b="1" lang="en" sz="1500">
                <a:solidFill>
                  <a:srgbClr val="000000"/>
                </a:solidFill>
              </a:rPr>
              <a:t> </a:t>
            </a:r>
            <a:r>
              <a:rPr lang="en" sz="1500">
                <a:solidFill>
                  <a:srgbClr val="000000"/>
                </a:solidFill>
              </a:rPr>
              <a:t>The test checks if the application keeps track of multiple users and performs highly in the appropriate environment.</a:t>
            </a:r>
            <a:endParaRPr sz="1500">
              <a:solidFill>
                <a:srgbClr val="000000"/>
              </a:solidFill>
            </a:endParaRPr>
          </a:p>
          <a:p>
            <a:pPr indent="-323850" lvl="0" marL="457200" rtl="0" algn="l">
              <a:spcBef>
                <a:spcPts val="0"/>
              </a:spcBef>
              <a:spcAft>
                <a:spcPts val="0"/>
              </a:spcAft>
              <a:buSzPts val="1500"/>
              <a:buAutoNum type="arabicPeriod"/>
            </a:pPr>
            <a:r>
              <a:rPr b="1" lang="en" sz="1500"/>
              <a:t>Application Latency Check</a:t>
            </a:r>
            <a:r>
              <a:rPr lang="en" sz="1500"/>
              <a:t>: </a:t>
            </a:r>
            <a:r>
              <a:rPr lang="en" sz="1500">
                <a:solidFill>
                  <a:srgbClr val="000000"/>
                </a:solidFill>
              </a:rPr>
              <a:t>The test checks if the time to get the account information is less than three seconds.</a:t>
            </a:r>
            <a:endParaRPr sz="1500">
              <a:solidFill>
                <a:srgbClr val="000000"/>
              </a:solidFill>
            </a:endParaRPr>
          </a:p>
          <a:p>
            <a:pPr indent="-323850" lvl="0" marL="457200" rtl="0" algn="l">
              <a:spcBef>
                <a:spcPts val="0"/>
              </a:spcBef>
              <a:spcAft>
                <a:spcPts val="0"/>
              </a:spcAft>
              <a:buSzPts val="1500"/>
              <a:buAutoNum type="arabicPeriod"/>
            </a:pPr>
            <a:r>
              <a:rPr b="1" lang="en" sz="1500"/>
              <a:t>User Privacy Check</a:t>
            </a:r>
            <a:r>
              <a:rPr lang="en" sz="1500"/>
              <a:t>: </a:t>
            </a:r>
            <a:r>
              <a:rPr lang="en" sz="1500">
                <a:solidFill>
                  <a:srgbClr val="000000"/>
                </a:solidFill>
              </a:rPr>
              <a:t>The test checks if the application protects the privacy of every one involved in the application and is safe against malwares.At</a:t>
            </a:r>
            <a:endParaRPr sz="1500">
              <a:solidFill>
                <a:srgbClr val="000000"/>
              </a:solidFill>
            </a:endParaRPr>
          </a:p>
          <a:p>
            <a:pPr indent="-323850" lvl="0" marL="457200" rtl="0" algn="l">
              <a:spcBef>
                <a:spcPts val="0"/>
              </a:spcBef>
              <a:spcAft>
                <a:spcPts val="0"/>
              </a:spcAft>
              <a:buClr>
                <a:srgbClr val="000000"/>
              </a:buClr>
              <a:buSzPts val="1500"/>
              <a:buAutoNum type="arabicPeriod"/>
            </a:pPr>
            <a:r>
              <a:rPr b="1" lang="en" sz="1500">
                <a:solidFill>
                  <a:srgbClr val="000000"/>
                </a:solidFill>
              </a:rPr>
              <a:t>Application Maintenance and Support Check</a:t>
            </a:r>
            <a:r>
              <a:rPr lang="en" sz="1500">
                <a:solidFill>
                  <a:srgbClr val="000000"/>
                </a:solidFill>
              </a:rPr>
              <a:t>: The test checks if the user data is updated and checked and the user is given technical support whenever needed.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53525" y="739150"/>
            <a:ext cx="6442599" cy="3715401"/>
          </a:xfrm>
          <a:prstGeom prst="rect">
            <a:avLst/>
          </a:prstGeom>
          <a:noFill/>
          <a:ln>
            <a:noFill/>
          </a:ln>
        </p:spPr>
      </p:pic>
      <p:sp>
        <p:nvSpPr>
          <p:cNvPr id="122" name="Google Shape;122;p19"/>
          <p:cNvSpPr txBox="1"/>
          <p:nvPr>
            <p:ph type="title"/>
          </p:nvPr>
        </p:nvSpPr>
        <p:spPr>
          <a:xfrm>
            <a:off x="53525" y="823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Deployment Diagram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6442725" y="1723750"/>
            <a:ext cx="28854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a:t>
            </a:r>
            <a:endParaRPr/>
          </a:p>
          <a:p>
            <a:pPr indent="0" lvl="0" marL="0" rtl="0" algn="l">
              <a:spcBef>
                <a:spcPts val="0"/>
              </a:spcBef>
              <a:spcAft>
                <a:spcPts val="0"/>
              </a:spcAft>
              <a:buNone/>
            </a:pPr>
            <a:r>
              <a:rPr lang="en"/>
              <a:t>Diagram</a:t>
            </a:r>
            <a:endParaRPr/>
          </a:p>
        </p:txBody>
      </p:sp>
      <p:pic>
        <p:nvPicPr>
          <p:cNvPr id="128" name="Google Shape;128;p20"/>
          <p:cNvPicPr preferRelativeResize="0"/>
          <p:nvPr/>
        </p:nvPicPr>
        <p:blipFill>
          <a:blip r:embed="rId3">
            <a:alphaModFix/>
          </a:blip>
          <a:stretch>
            <a:fillRect/>
          </a:stretch>
        </p:blipFill>
        <p:spPr>
          <a:xfrm>
            <a:off x="41775" y="0"/>
            <a:ext cx="6219024" cy="4901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6691900" y="2134200"/>
            <a:ext cx="21405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Subsystems</a:t>
            </a:r>
            <a:endParaRPr/>
          </a:p>
        </p:txBody>
      </p:sp>
      <p:pic>
        <p:nvPicPr>
          <p:cNvPr id="134" name="Google Shape;134;p21"/>
          <p:cNvPicPr preferRelativeResize="0"/>
          <p:nvPr/>
        </p:nvPicPr>
        <p:blipFill>
          <a:blip r:embed="rId3">
            <a:alphaModFix/>
          </a:blip>
          <a:stretch>
            <a:fillRect/>
          </a:stretch>
        </p:blipFill>
        <p:spPr>
          <a:xfrm>
            <a:off x="96300" y="0"/>
            <a:ext cx="5771425" cy="487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