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8288000" cy="10287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EB Garamond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" name="Google Shape;3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1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26" name="Google Shape;126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1732432" y="7454891"/>
            <a:ext cx="13238489" cy="85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>
            <a:spLocks noGrp="1"/>
          </p:cNvSpPr>
          <p:nvPr>
            <p:ph type="pic" idx="2"/>
          </p:nvPr>
        </p:nvSpPr>
        <p:spPr>
          <a:xfrm>
            <a:off x="1732432" y="1028700"/>
            <a:ext cx="13238489" cy="5143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1732431" y="8304998"/>
            <a:ext cx="13238487" cy="74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1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4" name="Google Shape;1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1723197" y="1595126"/>
            <a:ext cx="13247724" cy="205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1732432" y="5314950"/>
            <a:ext cx="13238489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6" name="Google Shape;156;p12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1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61" name="Google Shape;16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13"/>
          <p:cNvSpPr txBox="1"/>
          <p:nvPr/>
        </p:nvSpPr>
        <p:spPr>
          <a:xfrm>
            <a:off x="1322349" y="911004"/>
            <a:ext cx="120286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0" i="0" dirty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71" name="Google Shape;171;p13"/>
          <p:cNvSpPr txBox="1"/>
          <p:nvPr/>
        </p:nvSpPr>
        <p:spPr>
          <a:xfrm>
            <a:off x="14826688" y="3920681"/>
            <a:ext cx="97914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0" i="0" dirty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2372817" y="1473201"/>
            <a:ext cx="12680859" cy="404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2918918" y="5518149"/>
            <a:ext cx="11596829" cy="51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1732432" y="7543799"/>
            <a:ext cx="13867346" cy="149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1732431" y="3556001"/>
            <a:ext cx="13238490" cy="273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  <a:defRPr sz="6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1732432" y="7537451"/>
            <a:ext cx="13238489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3" name="Google Shape;193;p14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4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4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1732431" y="3905253"/>
            <a:ext cx="4712817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2"/>
          </p:nvPr>
        </p:nvSpPr>
        <p:spPr>
          <a:xfrm>
            <a:off x="1732430" y="4769647"/>
            <a:ext cx="4712819" cy="427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3"/>
          </p:nvPr>
        </p:nvSpPr>
        <p:spPr>
          <a:xfrm>
            <a:off x="6769082" y="3905250"/>
            <a:ext cx="4720514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4"/>
          </p:nvPr>
        </p:nvSpPr>
        <p:spPr>
          <a:xfrm>
            <a:off x="6769082" y="4769645"/>
            <a:ext cx="4720514" cy="427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5"/>
          </p:nvPr>
        </p:nvSpPr>
        <p:spPr>
          <a:xfrm>
            <a:off x="11832203" y="3905252"/>
            <a:ext cx="4718595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6"/>
          </p:nvPr>
        </p:nvSpPr>
        <p:spPr>
          <a:xfrm>
            <a:off x="11832494" y="4769643"/>
            <a:ext cx="4718304" cy="427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cxnSp>
        <p:nvCxnSpPr>
          <p:cNvPr id="204" name="Google Shape;204;p15"/>
          <p:cNvCxnSpPr/>
          <p:nvPr/>
        </p:nvCxnSpPr>
        <p:spPr>
          <a:xfrm>
            <a:off x="6605956" y="3854450"/>
            <a:ext cx="0" cy="523874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11658602" y="3854450"/>
            <a:ext cx="0" cy="523874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5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7" name="Google Shape;207;p15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1732431" y="6799266"/>
            <a:ext cx="4575657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212" name="Google Shape;212;p16"/>
          <p:cNvSpPr>
            <a:spLocks noGrp="1"/>
          </p:cNvSpPr>
          <p:nvPr>
            <p:ph type="pic" idx="2"/>
          </p:nvPr>
        </p:nvSpPr>
        <p:spPr>
          <a:xfrm>
            <a:off x="2001830" y="3905250"/>
            <a:ext cx="4036863" cy="2387265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3" name="Google Shape;213;p16"/>
          <p:cNvSpPr txBox="1">
            <a:spLocks noGrp="1"/>
          </p:cNvSpPr>
          <p:nvPr>
            <p:ph type="body" idx="3"/>
          </p:nvPr>
        </p:nvSpPr>
        <p:spPr>
          <a:xfrm>
            <a:off x="1732431" y="7663659"/>
            <a:ext cx="4575657" cy="137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4"/>
          </p:nvPr>
        </p:nvSpPr>
        <p:spPr>
          <a:xfrm>
            <a:off x="6853298" y="6799267"/>
            <a:ext cx="4575657" cy="86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215" name="Google Shape;215;p16"/>
          <p:cNvSpPr>
            <a:spLocks noGrp="1"/>
          </p:cNvSpPr>
          <p:nvPr>
            <p:ph type="pic" idx="5"/>
          </p:nvPr>
        </p:nvSpPr>
        <p:spPr>
          <a:xfrm>
            <a:off x="7122694" y="3905250"/>
            <a:ext cx="4036865" cy="2387265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6" name="Google Shape;216;p16"/>
          <p:cNvSpPr txBox="1">
            <a:spLocks noGrp="1"/>
          </p:cNvSpPr>
          <p:nvPr>
            <p:ph type="body" idx="6"/>
          </p:nvPr>
        </p:nvSpPr>
        <p:spPr>
          <a:xfrm>
            <a:off x="6855258" y="7663658"/>
            <a:ext cx="4575657" cy="137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7"/>
          </p:nvPr>
        </p:nvSpPr>
        <p:spPr>
          <a:xfrm>
            <a:off x="11974163" y="6799268"/>
            <a:ext cx="4576643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218" name="Google Shape;218;p16"/>
          <p:cNvSpPr>
            <a:spLocks noGrp="1"/>
          </p:cNvSpPr>
          <p:nvPr>
            <p:ph type="pic" idx="8"/>
          </p:nvPr>
        </p:nvSpPr>
        <p:spPr>
          <a:xfrm>
            <a:off x="12244547" y="3905250"/>
            <a:ext cx="4036863" cy="2387265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9" name="Google Shape;219;p16"/>
          <p:cNvSpPr txBox="1">
            <a:spLocks noGrp="1"/>
          </p:cNvSpPr>
          <p:nvPr>
            <p:ph type="body" idx="9"/>
          </p:nvPr>
        </p:nvSpPr>
        <p:spPr>
          <a:xfrm>
            <a:off x="11974163" y="7663656"/>
            <a:ext cx="4576644" cy="137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/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cxnSp>
        <p:nvCxnSpPr>
          <p:cNvPr id="220" name="Google Shape;220;p16"/>
          <p:cNvCxnSpPr/>
          <p:nvPr/>
        </p:nvCxnSpPr>
        <p:spPr>
          <a:xfrm>
            <a:off x="6608747" y="3854450"/>
            <a:ext cx="0" cy="523874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16"/>
          <p:cNvCxnSpPr/>
          <p:nvPr/>
        </p:nvCxnSpPr>
        <p:spPr>
          <a:xfrm>
            <a:off x="11696703" y="3854450"/>
            <a:ext cx="0" cy="523874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16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3" name="Google Shape;223;p16"/>
          <p:cNvSpPr txBox="1">
            <a:spLocks noGrp="1"/>
          </p:cNvSpPr>
          <p:nvPr>
            <p:ph type="ftr" idx="11"/>
          </p:nvPr>
        </p:nvSpPr>
        <p:spPr>
          <a:xfrm>
            <a:off x="841667" y="9587758"/>
            <a:ext cx="546642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 rot="5400000">
            <a:off x="5789452" y="-151770"/>
            <a:ext cx="5124450" cy="1323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dt" idx="10"/>
          </p:nvPr>
        </p:nvSpPr>
        <p:spPr>
          <a:xfrm>
            <a:off x="16043159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9" name="Google Shape;229;p17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0" name="Google Shape;230;p17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33" name="Google Shape;23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 rot="5400000">
            <a:off x="10373885" y="4421670"/>
            <a:ext cx="7122885" cy="211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1"/>
          </p:nvPr>
        </p:nvSpPr>
        <p:spPr>
          <a:xfrm rot="5400000">
            <a:off x="2863009" y="787124"/>
            <a:ext cx="7122885" cy="938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8203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6" name="Google Shape;246;p18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7" name="Google Shape;247;p18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8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8" name="Google Shape;268;p20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9" name="Google Shape;269;p2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20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3" name="Google Shape;33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1732433" y="3149600"/>
            <a:ext cx="13238487" cy="401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100"/>
              <a:buFont typeface="Century Gothic"/>
              <a:buNone/>
              <a:defRPr sz="8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500"/>
              </a:spcBef>
              <a:spcAft>
                <a:spcPts val="0"/>
              </a:spcAft>
              <a:buSzPts val="216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5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500"/>
              </a:spcBef>
              <a:spcAft>
                <a:spcPts val="0"/>
              </a:spcAft>
              <a:buSzPts val="16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dt" idx="10"/>
          </p:nvPr>
        </p:nvSpPr>
        <p:spPr>
          <a:xfrm rot="5400000">
            <a:off x="15238477" y="2688337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3"/>
          <p:cNvSpPr txBox="1">
            <a:spLocks noGrp="1"/>
          </p:cNvSpPr>
          <p:nvPr>
            <p:ph type="ftr" idx="11"/>
          </p:nvPr>
        </p:nvSpPr>
        <p:spPr>
          <a:xfrm rot="5400000">
            <a:off x="13427964" y="4841749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1732432" y="3905250"/>
            <a:ext cx="13238489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49" name="Google Shape;49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7" name="Google Shape;57;p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1732432" y="4016468"/>
            <a:ext cx="6526538" cy="342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  <a:defRPr sz="6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1"/>
          </p:nvPr>
        </p:nvSpPr>
        <p:spPr>
          <a:xfrm>
            <a:off x="10343339" y="4016466"/>
            <a:ext cx="5636318" cy="342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5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1732431" y="3905251"/>
            <a:ext cx="7237737" cy="512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"/>
          </p:nvPr>
        </p:nvSpPr>
        <p:spPr>
          <a:xfrm>
            <a:off x="9313069" y="3905250"/>
            <a:ext cx="7237739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1732432" y="3905250"/>
            <a:ext cx="7237736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2"/>
          </p:nvPr>
        </p:nvSpPr>
        <p:spPr>
          <a:xfrm>
            <a:off x="1732431" y="4769644"/>
            <a:ext cx="7237737" cy="42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3"/>
          </p:nvPr>
        </p:nvSpPr>
        <p:spPr>
          <a:xfrm>
            <a:off x="9313069" y="3905250"/>
            <a:ext cx="7237739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2400"/>
              <a:buNone/>
              <a:defRPr sz="3000" b="1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2160"/>
              <a:buNone/>
              <a:defRPr sz="2700" b="1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920"/>
              <a:buNone/>
              <a:defRPr sz="2400" b="1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4"/>
          </p:nvPr>
        </p:nvSpPr>
        <p:spPr>
          <a:xfrm>
            <a:off x="9313069" y="4769644"/>
            <a:ext cx="7237739" cy="426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spcBef>
                <a:spcPts val="1500"/>
              </a:spcBef>
              <a:spcAft>
                <a:spcPts val="0"/>
              </a:spcAft>
              <a:buSzPts val="2160"/>
              <a:buChar char="►"/>
              <a:defRPr sz="2700"/>
            </a:lvl1pPr>
            <a:lvl2pPr marL="914400" lvl="1" indent="-350519" algn="l">
              <a:spcBef>
                <a:spcPts val="1500"/>
              </a:spcBef>
              <a:spcAft>
                <a:spcPts val="0"/>
              </a:spcAft>
              <a:buSzPts val="1920"/>
              <a:buChar char="►"/>
              <a:defRPr sz="2400"/>
            </a:lvl2pPr>
            <a:lvl3pPr marL="1371600" lvl="2" indent="-335280" algn="l">
              <a:spcBef>
                <a:spcPts val="1500"/>
              </a:spcBef>
              <a:spcAft>
                <a:spcPts val="0"/>
              </a:spcAft>
              <a:buSzPts val="1680"/>
              <a:buChar char="►"/>
              <a:defRPr sz="2100"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8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8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88" name="Google Shape;88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732433" y="1943100"/>
            <a:ext cx="4189737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8671719" y="2171700"/>
            <a:ext cx="778509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5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"/>
          </p:nvPr>
        </p:nvSpPr>
        <p:spPr>
          <a:xfrm>
            <a:off x="1732431" y="4693921"/>
            <a:ext cx="4189737" cy="434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9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07" name="Google Shape;10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732433" y="2540000"/>
            <a:ext cx="5797701" cy="260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9821806" y="1714500"/>
            <a:ext cx="4840790" cy="6858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1732431" y="5486400"/>
            <a:ext cx="578881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50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5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150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4pPr>
            <a:lvl5pPr marL="2286000" lvl="4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5pPr>
            <a:lvl6pPr marL="2743200" lvl="5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6pPr>
            <a:lvl7pPr marL="3200400" lvl="6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7pPr>
            <a:lvl8pPr marL="3657600" lvl="7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8pPr>
            <a:lvl9pPr marL="4114800" lvl="8" indent="-228600" algn="l">
              <a:spcBef>
                <a:spcPts val="1500"/>
              </a:spcBef>
              <a:spcAft>
                <a:spcPts val="0"/>
              </a:spcAft>
              <a:buSzPts val="1080"/>
              <a:buNone/>
              <a:defRPr sz="1350"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10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2" name="Google Shape;122;p1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►"/>
              <a:defRPr sz="27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051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528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►"/>
              <a:defRPr sz="21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4" name="Google Shape;24;p1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4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9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51" name="Google Shape;251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9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9" name="Google Shape;259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►"/>
              <a:defRPr sz="27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051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528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►"/>
              <a:defRPr sz="21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dt" idx="10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63" name="Google Shape;263;p19"/>
          <p:cNvSpPr txBox="1">
            <a:spLocks noGrp="1"/>
          </p:cNvSpPr>
          <p:nvPr>
            <p:ph type="ftr" idx="11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264" name="Google Shape;264;p19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sldNum" idx="12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42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1297944" y="2557038"/>
            <a:ext cx="5071803" cy="326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Python </a:t>
            </a:r>
            <a:endParaRPr dirty="0"/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Mini-Project</a:t>
            </a:r>
            <a:endParaRPr dirty="0"/>
          </a:p>
        </p:txBody>
      </p:sp>
      <p:sp>
        <p:nvSpPr>
          <p:cNvPr id="278" name="Google Shape;278;p21"/>
          <p:cNvSpPr txBox="1"/>
          <p:nvPr/>
        </p:nvSpPr>
        <p:spPr>
          <a:xfrm>
            <a:off x="1028700" y="6656619"/>
            <a:ext cx="7846057" cy="260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5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63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- Nilesh Sonawane</a:t>
            </a:r>
            <a:endParaRPr dirty="0"/>
          </a:p>
          <a:p>
            <a:pPr marL="0" marR="0" lvl="0" indent="0" algn="l" rtl="0">
              <a:lnSpc>
                <a:spcPct val="1055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63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- Dhanashree Sul</a:t>
            </a:r>
            <a:endParaRPr dirty="0"/>
          </a:p>
          <a:p>
            <a:pPr marL="0" marR="0" lvl="0" indent="0" algn="l" rtl="0">
              <a:lnSpc>
                <a:spcPct val="1055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63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- Smera Nimje</a:t>
            </a:r>
            <a:endParaRPr dirty="0"/>
          </a:p>
          <a:p>
            <a:pPr marL="0" marR="0" lvl="0" indent="0" algn="l" rtl="0">
              <a:lnSpc>
                <a:spcPct val="1055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63" dirty="0">
                <a:solidFill>
                  <a:srgbClr val="F4EDD8"/>
                </a:solidFill>
                <a:latin typeface="EB Garamond"/>
                <a:ea typeface="EB Garamond"/>
                <a:cs typeface="EB Garamond"/>
                <a:sym typeface="EB Garamond"/>
              </a:rPr>
              <a:t>- Yash Sonje</a:t>
            </a:r>
            <a:endParaRPr dirty="0"/>
          </a:p>
          <a:p>
            <a:pPr marL="0" marR="0" lvl="0" indent="0" algn="l" rtl="0">
              <a:lnSpc>
                <a:spcPct val="10559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63" dirty="0">
              <a:solidFill>
                <a:srgbClr val="F4ED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8874756" y="5981701"/>
            <a:ext cx="598424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Stock Prices Analysis</a:t>
            </a:r>
            <a:endParaRPr sz="4800" b="1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50846-744E-B681-56FE-1C6770EFB480}"/>
              </a:ext>
            </a:extLst>
          </p:cNvPr>
          <p:cNvSpPr txBox="1"/>
          <p:nvPr/>
        </p:nvSpPr>
        <p:spPr>
          <a:xfrm>
            <a:off x="5928853" y="4336025"/>
            <a:ext cx="929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Thank You!!</a:t>
            </a:r>
            <a:endParaRPr lang="en-IN" sz="7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285" name="Google Shape;285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94" name="Google Shape;294;p2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0" y="1191"/>
            <a:ext cx="18288000" cy="10284619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" name="Google Shape;296;p22" descr="Magnifying glass showing decling performance"/>
          <p:cNvPicPr preferRelativeResize="0"/>
          <p:nvPr/>
        </p:nvPicPr>
        <p:blipFill rotWithShape="1">
          <a:blip r:embed="rId4">
            <a:alphaModFix/>
          </a:blip>
          <a:srcRect t="3903" b="17193"/>
          <a:stretch/>
        </p:blipFill>
        <p:spPr>
          <a:xfrm>
            <a:off x="711198" y="693174"/>
            <a:ext cx="16865602" cy="88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1714500" y="1943100"/>
            <a:ext cx="14973300" cy="64008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1943100" y="2171701"/>
            <a:ext cx="12931450" cy="128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</p:txBody>
      </p:sp>
      <p:sp>
        <p:nvSpPr>
          <p:cNvPr id="300" name="Google Shape;300;p22"/>
          <p:cNvSpPr txBox="1"/>
          <p:nvPr/>
        </p:nvSpPr>
        <p:spPr>
          <a:xfrm>
            <a:off x="2479578" y="3065337"/>
            <a:ext cx="12382498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dataset contains historical price data with 4,838 entries and 8 columns.</a:t>
            </a: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1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include: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The date of each record.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Open_Price: The opening price on the date.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High_Price: The highest price reached.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Low_Price: The lowest price reached.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Close_Price: The closing price.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Traded_Value^: The total traded value (in currency).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No_Of_Trades: The number of trades.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Traded_Quantity: The total quantity traded.</a:t>
            </a:r>
            <a:endParaRPr dirty="0"/>
          </a:p>
          <a:p>
            <a:pPr marL="0" marR="0" lvl="0" indent="-1219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►"/>
            </a:pPr>
            <a:r>
              <a:rPr lang="en-US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spans multiple dates and captures essential trading metrics for each day.</a:t>
            </a:r>
            <a:endParaRPr dirty="0"/>
          </a:p>
          <a:p>
            <a:pPr marL="316443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3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07" name="Google Shape;30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6" name="Google Shape;316;p2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8" name="Google Shape;318;p23"/>
          <p:cNvPicPr preferRelativeResize="0"/>
          <p:nvPr/>
        </p:nvPicPr>
        <p:blipFill rotWithShape="1">
          <a:blip r:embed="rId4">
            <a:alphaModFix amt="70000"/>
          </a:blip>
          <a:srcRect r="13735"/>
          <a:stretch/>
        </p:blipFill>
        <p:spPr>
          <a:xfrm>
            <a:off x="9168045" y="-17433"/>
            <a:ext cx="9148572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3"/>
          <p:cNvSpPr txBox="1"/>
          <p:nvPr/>
        </p:nvSpPr>
        <p:spPr>
          <a:xfrm>
            <a:off x="1732431" y="3905250"/>
            <a:ext cx="13238488" cy="512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1644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" name="Google Shape;320;p23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-18862" y="7030430"/>
            <a:ext cx="9174115" cy="325657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/>
          <p:nvPr/>
        </p:nvSpPr>
        <p:spPr>
          <a:xfrm>
            <a:off x="3567735" y="8205178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6">
            <a:alphaModFix amt="35000"/>
          </a:blip>
          <a:srcRect/>
          <a:stretch/>
        </p:blipFill>
        <p:spPr>
          <a:xfrm>
            <a:off x="1657" y="-2"/>
            <a:ext cx="9189118" cy="701299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3"/>
          <p:cNvSpPr txBox="1"/>
          <p:nvPr/>
        </p:nvSpPr>
        <p:spPr>
          <a:xfrm>
            <a:off x="327753" y="782056"/>
            <a:ext cx="13142119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BE8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and Cleaning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BE8D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324" name="Google Shape;324;p23"/>
          <p:cNvSpPr/>
          <p:nvPr/>
        </p:nvSpPr>
        <p:spPr>
          <a:xfrm>
            <a:off x="582337" y="1525005"/>
            <a:ext cx="8251087" cy="537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157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Cleaning: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correcting or removing inaccuracies and   inconsistencies in data.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steps: handling missing values, removing duplicates, correcting errors, and addressing outliers.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Improve data accuracy and quality.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Preprocessing: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Transforms raw data into a suitable format for analysis or modeling.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steps: data transformation, feature engineering, scaling/normalization, and encoding categorical variables.</a:t>
            </a:r>
            <a:endParaRPr dirty="0"/>
          </a:p>
          <a:p>
            <a:pPr marL="0" marR="0" lvl="0" indent="-1315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Char char="►"/>
            </a:pPr>
            <a:r>
              <a:rPr lang="en-US" sz="2590" u="none" strike="noStrike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Enhance data compatibility and prepare for reliable analysis.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endParaRPr sz="2590" u="none" strike="noStrike" cap="none" dirty="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4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30" name="Google Shape;33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39" name="Google Shape;339;p24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1" name="Google Shape;341;p24" descr="A graph of a high price&#10;&#10;Description automatically generated"/>
          <p:cNvPicPr preferRelativeResize="0"/>
          <p:nvPr/>
        </p:nvPicPr>
        <p:blipFill rotWithShape="1">
          <a:blip r:embed="rId4">
            <a:alphaModFix amt="20000"/>
          </a:blip>
          <a:srcRect r="-1" b="-1"/>
          <a:stretch/>
        </p:blipFill>
        <p:spPr>
          <a:xfrm>
            <a:off x="-30112" y="12696"/>
            <a:ext cx="9134836" cy="1028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4" descr="A screenshot of a diagram&#10;&#10;Description automatically generated"/>
          <p:cNvPicPr preferRelativeResize="0"/>
          <p:nvPr/>
        </p:nvPicPr>
        <p:blipFill rotWithShape="1">
          <a:blip r:embed="rId5">
            <a:alphaModFix amt="40000"/>
          </a:blip>
          <a:srcRect l="939" r="20349" b="-1"/>
          <a:stretch/>
        </p:blipFill>
        <p:spPr>
          <a:xfrm rot="5400000">
            <a:off x="8570214" y="569212"/>
            <a:ext cx="10286999" cy="9148572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sp>
        <p:nvSpPr>
          <p:cNvPr id="343" name="Google Shape;343;p24"/>
          <p:cNvSpPr txBox="1"/>
          <p:nvPr/>
        </p:nvSpPr>
        <p:spPr>
          <a:xfrm>
            <a:off x="417076" y="399308"/>
            <a:ext cx="7292505" cy="106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589C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(EDA): </a:t>
            </a:r>
            <a:endParaRPr dirty="0"/>
          </a:p>
        </p:txBody>
      </p:sp>
      <p:sp>
        <p:nvSpPr>
          <p:cNvPr id="344" name="Google Shape;344;p24"/>
          <p:cNvSpPr txBox="1"/>
          <p:nvPr/>
        </p:nvSpPr>
        <p:spPr>
          <a:xfrm>
            <a:off x="1066800" y="3054718"/>
            <a:ext cx="9706421" cy="67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9232" marR="0" lvl="1" indent="-1984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400" b="0" i="0" u="none" strike="noStrike" cap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24"/>
          <p:cNvSpPr/>
          <p:nvPr/>
        </p:nvSpPr>
        <p:spPr>
          <a:xfrm>
            <a:off x="337574" y="1889707"/>
            <a:ext cx="8443261" cy="802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Char char="❖"/>
            </a:pP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Univariate Analysis: This focuses on individual variables to understand their distributions and detect any outliers.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b="0" i="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Histograms display the frequency distribution of values, showing skewness and variability.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b="0" i="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Plots help identify outliers and the spread of data in each variable.</a:t>
            </a:r>
            <a:endParaRPr sz="2220" b="0" i="0" u="none" strike="noStrike" cap="none" dirty="0">
              <a:solidFill>
                <a:srgbClr val="F9D7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endParaRPr sz="2220" b="0" i="0" u="none" strike="noStrike" cap="none" dirty="0">
              <a:solidFill>
                <a:srgbClr val="F9D7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Char char="❖"/>
            </a:pP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Bivariate Analysis: This examines relationships between two variables to identify patterns or correlations.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2220" u="none" strike="noStrike" cap="none" dirty="0">
              <a:solidFill>
                <a:srgbClr val="F9D7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b="0" i="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Plots show potential relationships (linear or nonlinear) between pairs of variables.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b="0" i="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 Plots provide a quick overview of all numerical variable relationships in one grid, revealing trends or clusters.</a:t>
            </a:r>
            <a:endParaRPr dirty="0"/>
          </a:p>
          <a:p>
            <a:pPr marL="457200" marR="0" lvl="1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endParaRPr sz="2220" b="0" i="0" u="none" strike="noStrike" cap="none" dirty="0">
              <a:solidFill>
                <a:srgbClr val="F9D7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Char char="❖"/>
            </a:pP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Heatmap: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visual representation of correlation coefficients between 	numerical variables.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20" u="none" strike="noStrike" cap="none" dirty="0">
                <a:solidFill>
                  <a:srgbClr val="F9D7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Helps identify which variables have strong positive or negative 		relationships, with values close to 1 or -1 indicating a strong 	correlation.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Noto Sans Symbols"/>
              <a:buNone/>
            </a:pPr>
            <a:endParaRPr sz="2220" u="none" strike="noStrike" cap="none" dirty="0">
              <a:solidFill>
                <a:srgbClr val="F9D7E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5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351" name="Google Shape;351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53" name="Google Shape;353;p2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2940237" y="8875364"/>
            <a:ext cx="15347763" cy="39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7699" marR="0" lvl="1" indent="0" algn="l" rtl="0">
              <a:lnSpc>
                <a:spcPct val="8034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50" b="0" i="0" u="none" strike="noStrike" cap="none" dirty="0">
              <a:solidFill>
                <a:srgbClr val="F4ED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56" name="Google Shape;356;p25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-15240" y="762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/>
        </p:nvSpPr>
        <p:spPr>
          <a:xfrm>
            <a:off x="1209116" y="836221"/>
            <a:ext cx="13238487" cy="118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Visualization:</a:t>
            </a:r>
            <a:endParaRPr dirty="0"/>
          </a:p>
        </p:txBody>
      </p:sp>
      <p:sp>
        <p:nvSpPr>
          <p:cNvPr id="358" name="Google Shape;358;p25"/>
          <p:cNvSpPr/>
          <p:nvPr/>
        </p:nvSpPr>
        <p:spPr>
          <a:xfrm>
            <a:off x="1182077" y="2171700"/>
            <a:ext cx="7276123" cy="689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A foundational Python library for data visualization, known for its versatility and customizability.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Provides basic plotting tools like line plots, scatter plots, and bar charts.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Allows detailed customization of colors, sizes, labels, and styles, making it powerful for creating tailored visualizations.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Built on top of Matplotlib, Seaborn simplifies data visualization and makes it aesthetically pleasing.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Offers a higher-level interface and comes with themes and color palettes, creating clean and visually attractive graphs by default.</a:t>
            </a:r>
            <a:endParaRPr dirty="0"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7D6F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F7D6F5"/>
                </a:solidFill>
                <a:latin typeface="Arial"/>
                <a:ea typeface="Arial"/>
                <a:cs typeface="Arial"/>
                <a:sym typeface="Arial"/>
              </a:rPr>
              <a:t>Ideal for statistical plots, including heatmaps, violin plots, box plots, and distribution plots, making it suitable for data exploration and analysis.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/>
          <p:nvPr/>
        </p:nvSpPr>
        <p:spPr>
          <a:xfrm>
            <a:off x="11665974" y="37403"/>
            <a:ext cx="6813555" cy="1024959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</a:schemeClr>
              </a:gs>
              <a:gs pos="76000">
                <a:schemeClr val="tx2">
                  <a:lumMod val="9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4400" b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MACHINE LEARNING MODELLING</a:t>
            </a:r>
          </a:p>
          <a:p>
            <a:pPr marL="0" marR="0" lvl="0" indent="-914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Linear Regression: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Purpose: Linear Regression is a regression model used for predicting continuous outcomes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Code Implementation: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model is trained on the historical prices (Open_Price, Low_Price, High_Price) as input features to predict the Close_Price.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Evaluation Metrics: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1"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RMSE (Root Mean Square Error): Measures the average magnitude of prediction errors. Lower RMSE indicates a better model fit.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1"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R-squared: Indicates the proportion of variance in the dependent variable (Close_Price) that’s explained by the model’s inputs. Higher R-squared means the model explains more variability.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Visualization: A plot of Actual vs. Predicted Close Prices helps compare model predictions against actual values, making it easy to see the model’s effectiveness.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1355547" y="9914697"/>
            <a:ext cx="15347763" cy="3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92405" marR="0" lvl="1" indent="-92849" algn="l" rtl="0">
              <a:lnSpc>
                <a:spcPct val="105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5"/>
              <a:buFont typeface="Arial"/>
              <a:buNone/>
            </a:pPr>
            <a:endParaRPr sz="2415" b="0" i="0" u="none" strike="noStrike" cap="none" dirty="0">
              <a:solidFill>
                <a:srgbClr val="F4EDD8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/>
          <p:nvPr/>
        </p:nvSpPr>
        <p:spPr>
          <a:xfrm>
            <a:off x="7676781" y="0"/>
            <a:ext cx="10758175" cy="10286999"/>
          </a:xfrm>
          <a:prstGeom prst="rect">
            <a:avLst/>
          </a:prstGeom>
          <a:blipFill>
            <a:blip r:embed="rId3">
              <a:alphaModFix amt="2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-914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endParaRPr lang="en-US" sz="240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sz="2400" b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Logistic Regression: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46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Purpose: Logistic Regression is a classification model used to predict binary outcomes.</a:t>
            </a: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Code Implementation: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model is trained on features like Open_Price, Low_Price, High_Price, and others to predict whether Price_Increase is 0 (no increase) or 1 (increase).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65760"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Evaluation Metrics: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86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Accuracy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86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Precision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86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Recall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86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F1 Score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5861" marR="0" lvl="2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Classification Report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7017636" y="1588537"/>
            <a:ext cx="7953283" cy="710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1766933" y="8037195"/>
            <a:ext cx="15347763" cy="3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92405" marR="0" lvl="1" indent="-92849" algn="l" rtl="0">
              <a:lnSpc>
                <a:spcPct val="1055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5"/>
              <a:buFont typeface="Arial"/>
              <a:buNone/>
            </a:pPr>
            <a:endParaRPr sz="2415" b="0" i="0" u="none" strike="noStrike" cap="none" dirty="0">
              <a:solidFill>
                <a:srgbClr val="F4EDD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-205004" y="5104909"/>
            <a:ext cx="1646669" cy="29344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571500" y="-1"/>
            <a:ext cx="7105282" cy="10287000"/>
          </a:xfrm>
          <a:prstGeom prst="rect">
            <a:avLst/>
          </a:prstGeom>
          <a:blipFill dpi="0" rotWithShape="1">
            <a:blip r:embed="rId4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Forest Classifier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Purpose: This ensemble model aggregates predictions from multiple decision trees to improve classification accuracy.</a:t>
            </a:r>
          </a:p>
          <a:p>
            <a:pPr lvl="2">
              <a:buClr>
                <a:schemeClr val="dk1"/>
              </a:buClr>
              <a:buSzPts val="1800"/>
            </a:pPr>
            <a:endParaRPr sz="24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2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Code Implementation: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Trains on the same features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 the Logistic Regression model to predict Price_Increase.</a:t>
            </a:r>
          </a:p>
          <a:p>
            <a:pPr marL="457200" lvl="3" indent="-114300">
              <a:buClr>
                <a:schemeClr val="dk1"/>
              </a:buClr>
              <a:buSzPts val="1800"/>
              <a:buFont typeface="Times New Roman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Evaluation Metrics: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Accuracy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Confusion Matrix</a:t>
            </a:r>
            <a:endParaRPr sz="24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114300"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Classification Report</a:t>
            </a:r>
            <a:endParaRPr sz="24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F0BEE6-FEBE-34DE-200A-A1021BFF45AA}"/>
              </a:ext>
            </a:extLst>
          </p:cNvPr>
          <p:cNvCxnSpPr>
            <a:cxnSpLocks/>
          </p:cNvCxnSpPr>
          <p:nvPr/>
        </p:nvCxnSpPr>
        <p:spPr>
          <a:xfrm>
            <a:off x="7644124" y="2253343"/>
            <a:ext cx="0" cy="611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599FE6-9154-6B97-961D-DBB6F86BF824}"/>
              </a:ext>
            </a:extLst>
          </p:cNvPr>
          <p:cNvSpPr txBox="1"/>
          <p:nvPr/>
        </p:nvSpPr>
        <p:spPr>
          <a:xfrm>
            <a:off x="4408720" y="783771"/>
            <a:ext cx="1031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/>
        </p:nvSpPr>
        <p:spPr>
          <a:xfrm>
            <a:off x="1462132" y="1036320"/>
            <a:ext cx="15347763" cy="114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HYPOTHESIS TESTING</a:t>
            </a:r>
            <a:endParaRPr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1470118" y="2445099"/>
            <a:ext cx="15347763" cy="545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test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assess if a model’s accuracy is significantly better than random guessing.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(H₀)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model's accuracy is not different from random guessing (e.g., 50% in binary prediction).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(H₁)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model's accuracy is better than random guessing.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Interpretation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p-value from the test is less than the significance level (α = 0.05), we reject the null hypothesis, concluding that the model’s accuracy is statistically better than random guessing.</a:t>
            </a:r>
          </a:p>
          <a:p>
            <a:pPr marL="679714" marR="0" lvl="1" indent="-339857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4EDD8"/>
              </a:buClr>
              <a:buSzPts val="3450"/>
              <a:buFont typeface="Arial"/>
              <a:buChar char="•"/>
            </a:pPr>
            <a:endParaRPr sz="32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FE96-2EC5-63E7-7480-A4A8C92C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490" y="1013952"/>
            <a:ext cx="13238487" cy="1270404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B35C58-E526-C9D0-888A-600B22EF80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12304" y="2284356"/>
            <a:ext cx="1028750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TCS stock shows potential growth trends over time, indicating investor confidence.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 Impact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Higher traded quantities often correlate with price changes, reflecting investor sentiment.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stock’s volatility levels suggest either stability for long-term investors or risk for short-term trades.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Comparison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TCS’s performance relative to benchmarks shows its market positioning.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Predictions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Forecast models suggest possible future trends, guiding investment decisions. </a:t>
            </a:r>
          </a:p>
        </p:txBody>
      </p:sp>
    </p:spTree>
    <p:extLst>
      <p:ext uri="{BB962C8B-B14F-4D97-AF65-F5344CB8AC3E}">
        <p14:creationId xmlns:p14="http://schemas.microsoft.com/office/powerpoint/2010/main" val="61453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919</Words>
  <Application>Microsoft Office PowerPoint</Application>
  <PresentationFormat>Custom</PresentationFormat>
  <Paragraphs>107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EB Garamond</vt:lpstr>
      <vt:lpstr>Times New Roman</vt:lpstr>
      <vt:lpstr>Noto Sans Symbols</vt:lpstr>
      <vt:lpstr>Century Gothic</vt:lpstr>
      <vt:lpstr>Arial</vt:lpstr>
      <vt:lpstr>Ion Boardroom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Dhanashree Sul</cp:lastModifiedBy>
  <cp:revision>14</cp:revision>
  <dcterms:modified xsi:type="dcterms:W3CDTF">2024-11-13T07:14:34Z</dcterms:modified>
</cp:coreProperties>
</file>