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Lst>
  <p:notesMasterIdLst>
    <p:notesMasterId r:id="rId19"/>
  </p:notesMasterIdLst>
  <p:sldIdLst>
    <p:sldId id="256" r:id="rId3"/>
    <p:sldId id="276" r:id="rId4"/>
    <p:sldId id="1772" r:id="rId5"/>
    <p:sldId id="1780" r:id="rId6"/>
    <p:sldId id="1773" r:id="rId7"/>
    <p:sldId id="294" r:id="rId8"/>
    <p:sldId id="295" r:id="rId9"/>
    <p:sldId id="296" r:id="rId10"/>
    <p:sldId id="297" r:id="rId11"/>
    <p:sldId id="298" r:id="rId12"/>
    <p:sldId id="1770" r:id="rId13"/>
    <p:sldId id="1774" r:id="rId14"/>
    <p:sldId id="1775" r:id="rId15"/>
    <p:sldId id="1778" r:id="rId16"/>
    <p:sldId id="1776"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6"/>
    <a:srgbClr val="FF625C"/>
    <a:srgbClr val="BAC500"/>
    <a:srgbClr val="00FF00"/>
    <a:srgbClr val="B0DCFF"/>
    <a:srgbClr val="1A4E66"/>
    <a:srgbClr val="00D1D1"/>
    <a:srgbClr val="188488"/>
    <a:srgbClr val="B0E0E6"/>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9A310-F354-482F-953B-4A8CC69739C8}" v="4979" dt="2021-06-26T13:17:20.932"/>
    <p1510:client id="{D372046C-CF13-415F-BA43-3E6F649D7264}" v="33" dt="2021-08-17T06:45:06.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6EA_5EB598BF.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6EA_5EB598BF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6EA_5EB598BF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6EA_5EB598BF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6EE_78DE906D.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6EF_AB86DB9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6F2_87CE02C7.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2160" b="1" i="0" baseline="0">
                <a:solidFill>
                  <a:schemeClr val="bg1"/>
                </a:solidFill>
                <a:effectLst/>
              </a:rPr>
              <a:t>P@5 (%)</a:t>
            </a:r>
            <a:endParaRPr lang="en-GB" sz="2160" baseline="0">
              <a:solidFill>
                <a:schemeClr val="bg1"/>
              </a:solidFill>
              <a:effectLst/>
            </a:endParaRPr>
          </a:p>
        </c:rich>
      </c:tx>
      <c:layout>
        <c:manualLayout>
          <c:xMode val="edge"/>
          <c:yMode val="edge"/>
          <c:x val="0.11871272273693474"/>
          <c:y val="6.5734445528796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428762645792448E-2"/>
          <c:y val="0.22612778177117188"/>
          <c:w val="0.81365666453504559"/>
          <c:h val="0.68348129009362646"/>
        </c:manualLayout>
      </c:layout>
      <c:barChart>
        <c:barDir val="col"/>
        <c:grouping val="clustered"/>
        <c:varyColors val="0"/>
        <c:ser>
          <c:idx val="0"/>
          <c:order val="0"/>
          <c:tx>
            <c:strRef>
              <c:f>Sheet1!$B$1</c:f>
              <c:strCache>
                <c:ptCount val="1"/>
                <c:pt idx="0">
                  <c:v>ZestXML</c:v>
                </c:pt>
              </c:strCache>
            </c:strRef>
          </c:tx>
          <c:spPr>
            <a:solidFill>
              <a:srgbClr val="FF0000"/>
            </a:solidFill>
            <a:ln>
              <a:noFill/>
            </a:ln>
            <a:effectLst/>
          </c:spPr>
          <c:invertIfNegative val="0"/>
          <c:cat>
            <c:strRef>
              <c:f>Sheet1!$A$2</c:f>
              <c:strCache>
                <c:ptCount val="1"/>
                <c:pt idx="0">
                  <c:v>P1</c:v>
                </c:pt>
              </c:strCache>
            </c:strRef>
          </c:cat>
          <c:val>
            <c:numRef>
              <c:f>Sheet1!$B$2</c:f>
              <c:numCache>
                <c:formatCode>General</c:formatCode>
                <c:ptCount val="1"/>
                <c:pt idx="0">
                  <c:v>17.75</c:v>
                </c:pt>
              </c:numCache>
            </c:numRef>
          </c:val>
          <c:extLst>
            <c:ext xmlns:c16="http://schemas.microsoft.com/office/drawing/2014/chart" uri="{C3380CC4-5D6E-409C-BE32-E72D297353CC}">
              <c16:uniqueId val="{00000000-35F7-41F5-975E-FC03B4BB6023}"/>
            </c:ext>
          </c:extLst>
        </c:ser>
        <c:ser>
          <c:idx val="1"/>
          <c:order val="1"/>
          <c:tx>
            <c:strRef>
              <c:f>Sheet1!$C$1</c:f>
              <c:strCache>
                <c:ptCount val="1"/>
                <c:pt idx="0">
                  <c:v>Parabel</c:v>
                </c:pt>
              </c:strCache>
            </c:strRef>
          </c:tx>
          <c:spPr>
            <a:solidFill>
              <a:schemeClr val="accent2"/>
            </a:solidFill>
            <a:ln>
              <a:noFill/>
            </a:ln>
            <a:effectLst/>
          </c:spPr>
          <c:invertIfNegative val="0"/>
          <c:cat>
            <c:strRef>
              <c:f>Sheet1!$A$2</c:f>
              <c:strCache>
                <c:ptCount val="1"/>
                <c:pt idx="0">
                  <c:v>P1</c:v>
                </c:pt>
              </c:strCache>
            </c:strRef>
          </c:cat>
          <c:val>
            <c:numRef>
              <c:f>Sheet1!$C$2</c:f>
              <c:numCache>
                <c:formatCode>General</c:formatCode>
                <c:ptCount val="1"/>
                <c:pt idx="0">
                  <c:v>14.56</c:v>
                </c:pt>
              </c:numCache>
            </c:numRef>
          </c:val>
          <c:extLst>
            <c:ext xmlns:c16="http://schemas.microsoft.com/office/drawing/2014/chart" uri="{C3380CC4-5D6E-409C-BE32-E72D297353CC}">
              <c16:uniqueId val="{00000001-35F7-41F5-975E-FC03B4BB6023}"/>
            </c:ext>
          </c:extLst>
        </c:ser>
        <c:ser>
          <c:idx val="2"/>
          <c:order val="2"/>
          <c:tx>
            <c:strRef>
              <c:f>Sheet1!$D$1</c:f>
              <c:strCache>
                <c:ptCount val="1"/>
                <c:pt idx="0">
                  <c:v>Bonsai</c:v>
                </c:pt>
              </c:strCache>
            </c:strRef>
          </c:tx>
          <c:spPr>
            <a:solidFill>
              <a:schemeClr val="accent3"/>
            </a:solidFill>
            <a:ln>
              <a:noFill/>
            </a:ln>
            <a:effectLst/>
          </c:spPr>
          <c:invertIfNegative val="0"/>
          <c:cat>
            <c:strRef>
              <c:f>Sheet1!$A$2</c:f>
              <c:strCache>
                <c:ptCount val="1"/>
                <c:pt idx="0">
                  <c:v>P1</c:v>
                </c:pt>
              </c:strCache>
            </c:strRef>
          </c:cat>
          <c:val>
            <c:numRef>
              <c:f>Sheet1!$D$2</c:f>
              <c:numCache>
                <c:formatCode>General</c:formatCode>
                <c:ptCount val="1"/>
                <c:pt idx="0">
                  <c:v>15.65</c:v>
                </c:pt>
              </c:numCache>
            </c:numRef>
          </c:val>
          <c:extLst>
            <c:ext xmlns:c16="http://schemas.microsoft.com/office/drawing/2014/chart" uri="{C3380CC4-5D6E-409C-BE32-E72D297353CC}">
              <c16:uniqueId val="{00000002-35F7-41F5-975E-FC03B4BB6023}"/>
            </c:ext>
          </c:extLst>
        </c:ser>
        <c:ser>
          <c:idx val="4"/>
          <c:order val="4"/>
          <c:tx>
            <c:strRef>
              <c:f>Sheet1!$F$1</c:f>
              <c:strCache>
                <c:ptCount val="1"/>
                <c:pt idx="0">
                  <c:v>DiSMEC</c:v>
                </c:pt>
              </c:strCache>
            </c:strRef>
          </c:tx>
          <c:spPr>
            <a:solidFill>
              <a:schemeClr val="accent5"/>
            </a:solidFill>
            <a:ln>
              <a:noFill/>
            </a:ln>
            <a:effectLst/>
          </c:spPr>
          <c:invertIfNegative val="0"/>
          <c:cat>
            <c:strRef>
              <c:f>Sheet1!$A$2</c:f>
              <c:strCache>
                <c:ptCount val="1"/>
                <c:pt idx="0">
                  <c:v>P1</c:v>
                </c:pt>
              </c:strCache>
            </c:strRef>
          </c:cat>
          <c:val>
            <c:numRef>
              <c:f>Sheet1!$F$2</c:f>
              <c:numCache>
                <c:formatCode>General</c:formatCode>
                <c:ptCount val="1"/>
                <c:pt idx="0">
                  <c:v>13.75</c:v>
                </c:pt>
              </c:numCache>
            </c:numRef>
          </c:val>
          <c:extLst>
            <c:ext xmlns:c16="http://schemas.microsoft.com/office/drawing/2014/chart" uri="{C3380CC4-5D6E-409C-BE32-E72D297353CC}">
              <c16:uniqueId val="{00000003-35F7-41F5-975E-FC03B4BB6023}"/>
            </c:ext>
          </c:extLst>
        </c:ser>
        <c:ser>
          <c:idx val="6"/>
          <c:order val="6"/>
          <c:tx>
            <c:strRef>
              <c:f>Sheet1!$H$1</c:f>
              <c:strCache>
                <c:ptCount val="1"/>
                <c:pt idx="0">
                  <c:v>AttentionXML</c:v>
                </c:pt>
              </c:strCache>
            </c:strRef>
          </c:tx>
          <c:spPr>
            <a:solidFill>
              <a:schemeClr val="accent1">
                <a:lumMod val="60000"/>
              </a:schemeClr>
            </a:solidFill>
            <a:ln>
              <a:noFill/>
            </a:ln>
            <a:effectLst/>
          </c:spPr>
          <c:invertIfNegative val="0"/>
          <c:cat>
            <c:strRef>
              <c:f>Sheet1!$A$2</c:f>
              <c:strCache>
                <c:ptCount val="1"/>
                <c:pt idx="0">
                  <c:v>P1</c:v>
                </c:pt>
              </c:strCache>
            </c:strRef>
          </c:cat>
          <c:val>
            <c:numRef>
              <c:f>Sheet1!$H$2</c:f>
              <c:numCache>
                <c:formatCode>General</c:formatCode>
                <c:ptCount val="1"/>
                <c:pt idx="0">
                  <c:v>18.98</c:v>
                </c:pt>
              </c:numCache>
            </c:numRef>
          </c:val>
          <c:extLst>
            <c:ext xmlns:c16="http://schemas.microsoft.com/office/drawing/2014/chart" uri="{C3380CC4-5D6E-409C-BE32-E72D297353CC}">
              <c16:uniqueId val="{00000004-35F7-41F5-975E-FC03B4BB6023}"/>
            </c:ext>
          </c:extLst>
        </c:ser>
        <c:ser>
          <c:idx val="8"/>
          <c:order val="8"/>
          <c:tx>
            <c:strRef>
              <c:f>Sheet1!$J$1</c:f>
              <c:strCache>
                <c:ptCount val="1"/>
                <c:pt idx="0">
                  <c:v>SBERT-ANNS</c:v>
                </c:pt>
              </c:strCache>
            </c:strRef>
          </c:tx>
          <c:spPr>
            <a:solidFill>
              <a:schemeClr val="accent3">
                <a:lumMod val="60000"/>
              </a:schemeClr>
            </a:solidFill>
            <a:ln>
              <a:noFill/>
            </a:ln>
            <a:effectLst/>
          </c:spPr>
          <c:invertIfNegative val="0"/>
          <c:cat>
            <c:strRef>
              <c:f>Sheet1!$A$2</c:f>
              <c:strCache>
                <c:ptCount val="1"/>
                <c:pt idx="0">
                  <c:v>P1</c:v>
                </c:pt>
              </c:strCache>
            </c:strRef>
          </c:cat>
          <c:val>
            <c:numRef>
              <c:f>Sheet1!$J$2</c:f>
              <c:numCache>
                <c:formatCode>General</c:formatCode>
                <c:ptCount val="1"/>
                <c:pt idx="0">
                  <c:v>4.25</c:v>
                </c:pt>
              </c:numCache>
            </c:numRef>
          </c:val>
          <c:extLst>
            <c:ext xmlns:c16="http://schemas.microsoft.com/office/drawing/2014/chart" uri="{C3380CC4-5D6E-409C-BE32-E72D297353CC}">
              <c16:uniqueId val="{00000005-35F7-41F5-975E-FC03B4BB6023}"/>
            </c:ext>
          </c:extLst>
        </c:ser>
        <c:ser>
          <c:idx val="9"/>
          <c:order val="9"/>
          <c:tx>
            <c:strRef>
              <c:f>Sheet1!$K$1</c:f>
              <c:strCache>
                <c:ptCount val="1"/>
                <c:pt idx="0">
                  <c:v>F-FastText-ANNS</c:v>
                </c:pt>
              </c:strCache>
            </c:strRef>
          </c:tx>
          <c:spPr>
            <a:solidFill>
              <a:schemeClr val="accent4">
                <a:lumMod val="60000"/>
              </a:schemeClr>
            </a:solidFill>
            <a:ln>
              <a:noFill/>
            </a:ln>
            <a:effectLst/>
          </c:spPr>
          <c:invertIfNegative val="0"/>
          <c:cat>
            <c:strRef>
              <c:f>Sheet1!$A$2</c:f>
              <c:strCache>
                <c:ptCount val="1"/>
                <c:pt idx="0">
                  <c:v>P1</c:v>
                </c:pt>
              </c:strCache>
            </c:strRef>
          </c:cat>
          <c:val>
            <c:numRef>
              <c:f>Sheet1!$K$2</c:f>
              <c:numCache>
                <c:formatCode>General</c:formatCode>
                <c:ptCount val="1"/>
                <c:pt idx="0">
                  <c:v>3.68</c:v>
                </c:pt>
              </c:numCache>
            </c:numRef>
          </c:val>
          <c:extLst>
            <c:ext xmlns:c16="http://schemas.microsoft.com/office/drawing/2014/chart" uri="{C3380CC4-5D6E-409C-BE32-E72D297353CC}">
              <c16:uniqueId val="{00000006-35F7-41F5-975E-FC03B4BB6023}"/>
            </c:ext>
          </c:extLst>
        </c:ser>
        <c:ser>
          <c:idx val="12"/>
          <c:order val="12"/>
          <c:tx>
            <c:strRef>
              <c:f>Sheet1!$N$1</c:f>
              <c:strCache>
                <c:ptCount val="1"/>
                <c:pt idx="0">
                  <c:v>Topic Model</c:v>
                </c:pt>
              </c:strCache>
            </c:strRef>
          </c:tx>
          <c:spPr>
            <a:solidFill>
              <a:schemeClr val="accent1">
                <a:lumMod val="80000"/>
                <a:lumOff val="20000"/>
              </a:schemeClr>
            </a:solidFill>
            <a:ln>
              <a:noFill/>
            </a:ln>
            <a:effectLst/>
          </c:spPr>
          <c:invertIfNegative val="0"/>
          <c:cat>
            <c:strRef>
              <c:f>Sheet1!$A$2</c:f>
              <c:strCache>
                <c:ptCount val="1"/>
                <c:pt idx="0">
                  <c:v>P1</c:v>
                </c:pt>
              </c:strCache>
            </c:strRef>
          </c:cat>
          <c:val>
            <c:numRef>
              <c:f>Sheet1!$N$2</c:f>
              <c:numCache>
                <c:formatCode>General</c:formatCode>
                <c:ptCount val="1"/>
                <c:pt idx="0">
                  <c:v>1.3</c:v>
                </c:pt>
              </c:numCache>
            </c:numRef>
          </c:val>
          <c:extLst>
            <c:ext xmlns:c16="http://schemas.microsoft.com/office/drawing/2014/chart" uri="{C3380CC4-5D6E-409C-BE32-E72D297353CC}">
              <c16:uniqueId val="{00000007-35F7-41F5-975E-FC03B4BB6023}"/>
            </c:ext>
          </c:extLst>
        </c:ser>
        <c:dLbls>
          <c:showLegendKey val="0"/>
          <c:showVal val="0"/>
          <c:showCatName val="0"/>
          <c:showSerName val="0"/>
          <c:showPercent val="0"/>
          <c:showBubbleSize val="0"/>
        </c:dLbls>
        <c:gapWidth val="219"/>
        <c:overlap val="-27"/>
        <c:axId val="98753695"/>
        <c:axId val="75411695"/>
        <c:extLst>
          <c:ext xmlns:c15="http://schemas.microsoft.com/office/drawing/2012/chart" uri="{02D57815-91ED-43cb-92C2-25804820EDAC}">
            <c15:filteredBarSeries>
              <c15:ser>
                <c:idx val="3"/>
                <c:order val="3"/>
                <c:tx>
                  <c:strRef>
                    <c:extLst>
                      <c:ext uri="{02D57815-91ED-43cb-92C2-25804820EDAC}">
                        <c15:formulaRef>
                          <c15:sqref>Sheet1!$E$1</c15:sqref>
                        </c15:formulaRef>
                      </c:ext>
                    </c:extLst>
                    <c:strCache>
                      <c:ptCount val="1"/>
                      <c:pt idx="0">
                        <c:v>Slice</c:v>
                      </c:pt>
                    </c:strCache>
                  </c:strRef>
                </c:tx>
                <c:spPr>
                  <a:solidFill>
                    <a:schemeClr val="accent4"/>
                  </a:solidFill>
                  <a:ln>
                    <a:noFill/>
                  </a:ln>
                  <a:effectLst/>
                </c:spPr>
                <c:invertIfNegative val="0"/>
                <c:cat>
                  <c:strRef>
                    <c:extLst>
                      <c:ext uri="{02D57815-91ED-43cb-92C2-25804820EDAC}">
                        <c15:formulaRef>
                          <c15:sqref>Sheet1!$A$2</c15:sqref>
                        </c15:formulaRef>
                      </c:ext>
                    </c:extLst>
                    <c:strCache>
                      <c:ptCount val="1"/>
                      <c:pt idx="0">
                        <c:v>P1</c:v>
                      </c:pt>
                    </c:strCache>
                  </c:strRef>
                </c:cat>
                <c:val>
                  <c:numRef>
                    <c:extLst>
                      <c:ext uri="{02D57815-91ED-43cb-92C2-25804820EDAC}">
                        <c15:formulaRef>
                          <c15:sqref>Sheet1!$E$2</c15:sqref>
                        </c15:formulaRef>
                      </c:ext>
                    </c:extLst>
                    <c:numCache>
                      <c:formatCode>General</c:formatCode>
                      <c:ptCount val="1"/>
                      <c:pt idx="0">
                        <c:v>8.2799999999999994</c:v>
                      </c:pt>
                    </c:numCache>
                  </c:numRef>
                </c:val>
                <c:extLst>
                  <c:ext xmlns:c16="http://schemas.microsoft.com/office/drawing/2014/chart" uri="{C3380CC4-5D6E-409C-BE32-E72D297353CC}">
                    <c16:uniqueId val="{00000008-35F7-41F5-975E-FC03B4BB6023}"/>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FastText-OvA</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Sheet1!$G$2</c15:sqref>
                        </c15:formulaRef>
                      </c:ext>
                    </c:extLst>
                    <c:numCache>
                      <c:formatCode>General</c:formatCode>
                      <c:ptCount val="1"/>
                      <c:pt idx="0">
                        <c:v>8.8699999999999992</c:v>
                      </c:pt>
                    </c:numCache>
                  </c:numRef>
                </c:val>
                <c:extLst xmlns:c15="http://schemas.microsoft.com/office/drawing/2012/chart">
                  <c:ext xmlns:c16="http://schemas.microsoft.com/office/drawing/2014/chart" uri="{C3380CC4-5D6E-409C-BE32-E72D297353CC}">
                    <c16:uniqueId val="{00000009-35F7-41F5-975E-FC03B4BB6023}"/>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Sheet1!$I$1</c15:sqref>
                        </c15:formulaRef>
                      </c:ext>
                    </c:extLst>
                    <c:strCache>
                      <c:ptCount val="1"/>
                      <c:pt idx="0">
                        <c:v>F-BERT-ANNS</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Sheet1!$I$2</c15:sqref>
                        </c15:formulaRef>
                      </c:ext>
                    </c:extLst>
                    <c:numCache>
                      <c:formatCode>General</c:formatCode>
                      <c:ptCount val="1"/>
                      <c:pt idx="0">
                        <c:v>0.13</c:v>
                      </c:pt>
                    </c:numCache>
                  </c:numRef>
                </c:val>
                <c:extLst xmlns:c15="http://schemas.microsoft.com/office/drawing/2012/chart">
                  <c:ext xmlns:c16="http://schemas.microsoft.com/office/drawing/2014/chart" uri="{C3380CC4-5D6E-409C-BE32-E72D297353CC}">
                    <c16:uniqueId val="{0000000A-35F7-41F5-975E-FC03B4BB6023}"/>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Sheet1!$L$1</c15:sqref>
                        </c15:formulaRef>
                      </c:ext>
                    </c:extLst>
                    <c:strCache>
                      <c:ptCount val="1"/>
                      <c:pt idx="0">
                        <c:v>BM25</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Sheet1!$L$2</c15:sqref>
                        </c15:formulaRef>
                      </c:ext>
                    </c:extLst>
                    <c:numCache>
                      <c:formatCode>General</c:formatCode>
                      <c:ptCount val="1"/>
                      <c:pt idx="0">
                        <c:v>7.5</c:v>
                      </c:pt>
                    </c:numCache>
                  </c:numRef>
                </c:val>
                <c:extLst xmlns:c15="http://schemas.microsoft.com/office/drawing/2012/chart">
                  <c:ext xmlns:c16="http://schemas.microsoft.com/office/drawing/2014/chart" uri="{C3380CC4-5D6E-409C-BE32-E72D297353CC}">
                    <c16:uniqueId val="{0000000B-35F7-41F5-975E-FC03B4BB6023}"/>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Sheet1!$M$1</c15:sqref>
                        </c15:formulaRef>
                      </c:ext>
                    </c:extLst>
                    <c:strCache>
                      <c:ptCount val="1"/>
                      <c:pt idx="0">
                        <c:v>TF-IDF</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Sheet1!$M$2</c15:sqref>
                        </c15:formulaRef>
                      </c:ext>
                    </c:extLst>
                    <c:numCache>
                      <c:formatCode>General</c:formatCode>
                      <c:ptCount val="1"/>
                      <c:pt idx="0">
                        <c:v>8.67</c:v>
                      </c:pt>
                    </c:numCache>
                  </c:numRef>
                </c:val>
                <c:extLst xmlns:c15="http://schemas.microsoft.com/office/drawing/2012/chart">
                  <c:ext xmlns:c16="http://schemas.microsoft.com/office/drawing/2014/chart" uri="{C3380CC4-5D6E-409C-BE32-E72D297353CC}">
                    <c16:uniqueId val="{0000000C-35F7-41F5-975E-FC03B4BB6023}"/>
                  </c:ext>
                </c:extLst>
              </c15:ser>
            </c15:filteredBarSeries>
          </c:ext>
        </c:extLst>
      </c:barChart>
      <c:catAx>
        <c:axId val="98753695"/>
        <c:scaling>
          <c:orientation val="minMax"/>
        </c:scaling>
        <c:delete val="1"/>
        <c:axPos val="b"/>
        <c:numFmt formatCode="General" sourceLinked="1"/>
        <c:majorTickMark val="none"/>
        <c:minorTickMark val="none"/>
        <c:tickLblPos val="nextTo"/>
        <c:crossAx val="75411695"/>
        <c:crosses val="autoZero"/>
        <c:auto val="1"/>
        <c:lblAlgn val="ctr"/>
        <c:lblOffset val="100"/>
        <c:noMultiLvlLbl val="0"/>
      </c:catAx>
      <c:valAx>
        <c:axId val="75411695"/>
        <c:scaling>
          <c:orientation val="minMax"/>
          <c:max val="2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98753695"/>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2160" b="1" i="0" baseline="0">
                <a:solidFill>
                  <a:schemeClr val="bg1"/>
                </a:solidFill>
                <a:effectLst/>
              </a:rPr>
              <a:t>PSP@5 (%)</a:t>
            </a:r>
            <a:endParaRPr lang="en-GB" sz="2160" baseline="0">
              <a:solidFill>
                <a:schemeClr val="bg1"/>
              </a:solidFill>
              <a:effectLst/>
            </a:endParaRPr>
          </a:p>
        </c:rich>
      </c:tx>
      <c:layout>
        <c:manualLayout>
          <c:xMode val="edge"/>
          <c:yMode val="edge"/>
          <c:x val="9.1941149678343964E-2"/>
          <c:y val="4.38817848506479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428700835325078E-2"/>
          <c:y val="0.13049593712869142"/>
          <c:w val="0.54848798078852168"/>
          <c:h val="0.35854506712156831"/>
        </c:manualLayout>
      </c:layout>
      <c:barChart>
        <c:barDir val="col"/>
        <c:grouping val="clustered"/>
        <c:varyColors val="0"/>
        <c:ser>
          <c:idx val="0"/>
          <c:order val="0"/>
          <c:tx>
            <c:strRef>
              <c:f>Sheet1!$B$1</c:f>
              <c:strCache>
                <c:ptCount val="1"/>
                <c:pt idx="0">
                  <c:v>ZestXML</c:v>
                </c:pt>
              </c:strCache>
            </c:strRef>
          </c:tx>
          <c:spPr>
            <a:solidFill>
              <a:srgbClr val="FF0000"/>
            </a:solidFill>
            <a:ln>
              <a:noFill/>
            </a:ln>
            <a:effectLst/>
          </c:spPr>
          <c:invertIfNegative val="0"/>
          <c:cat>
            <c:strRef>
              <c:f>Sheet1!$A$2</c:f>
              <c:strCache>
                <c:ptCount val="1"/>
                <c:pt idx="0">
                  <c:v>P1</c:v>
                </c:pt>
              </c:strCache>
            </c:strRef>
          </c:cat>
          <c:val>
            <c:numRef>
              <c:f>Sheet1!$B$2</c:f>
              <c:numCache>
                <c:formatCode>General</c:formatCode>
                <c:ptCount val="1"/>
                <c:pt idx="0">
                  <c:v>17.309999999999999</c:v>
                </c:pt>
              </c:numCache>
            </c:numRef>
          </c:val>
          <c:extLst>
            <c:ext xmlns:c16="http://schemas.microsoft.com/office/drawing/2014/chart" uri="{C3380CC4-5D6E-409C-BE32-E72D297353CC}">
              <c16:uniqueId val="{00000000-1169-4770-9090-E002CA7891DA}"/>
            </c:ext>
          </c:extLst>
        </c:ser>
        <c:ser>
          <c:idx val="1"/>
          <c:order val="1"/>
          <c:tx>
            <c:strRef>
              <c:f>Sheet1!$C$1</c:f>
              <c:strCache>
                <c:ptCount val="1"/>
                <c:pt idx="0">
                  <c:v>Parabel</c:v>
                </c:pt>
              </c:strCache>
            </c:strRef>
          </c:tx>
          <c:spPr>
            <a:solidFill>
              <a:schemeClr val="accent2"/>
            </a:solidFill>
            <a:ln>
              <a:noFill/>
            </a:ln>
            <a:effectLst/>
          </c:spPr>
          <c:invertIfNegative val="0"/>
          <c:cat>
            <c:strRef>
              <c:f>Sheet1!$A$2</c:f>
              <c:strCache>
                <c:ptCount val="1"/>
                <c:pt idx="0">
                  <c:v>P1</c:v>
                </c:pt>
              </c:strCache>
            </c:strRef>
          </c:cat>
          <c:val>
            <c:numRef>
              <c:f>Sheet1!$C$2</c:f>
              <c:numCache>
                <c:formatCode>General</c:formatCode>
                <c:ptCount val="1"/>
                <c:pt idx="0">
                  <c:v>3.65</c:v>
                </c:pt>
              </c:numCache>
            </c:numRef>
          </c:val>
          <c:extLst>
            <c:ext xmlns:c16="http://schemas.microsoft.com/office/drawing/2014/chart" uri="{C3380CC4-5D6E-409C-BE32-E72D297353CC}">
              <c16:uniqueId val="{00000001-1169-4770-9090-E002CA7891DA}"/>
            </c:ext>
          </c:extLst>
        </c:ser>
        <c:ser>
          <c:idx val="2"/>
          <c:order val="2"/>
          <c:tx>
            <c:strRef>
              <c:f>Sheet1!$D$1</c:f>
              <c:strCache>
                <c:ptCount val="1"/>
                <c:pt idx="0">
                  <c:v>Bonsai</c:v>
                </c:pt>
              </c:strCache>
            </c:strRef>
          </c:tx>
          <c:spPr>
            <a:solidFill>
              <a:schemeClr val="accent3"/>
            </a:solidFill>
            <a:ln>
              <a:noFill/>
            </a:ln>
            <a:effectLst/>
          </c:spPr>
          <c:invertIfNegative val="0"/>
          <c:cat>
            <c:strRef>
              <c:f>Sheet1!$A$2</c:f>
              <c:strCache>
                <c:ptCount val="1"/>
                <c:pt idx="0">
                  <c:v>P1</c:v>
                </c:pt>
              </c:strCache>
            </c:strRef>
          </c:cat>
          <c:val>
            <c:numRef>
              <c:f>Sheet1!$D$2</c:f>
              <c:numCache>
                <c:formatCode>General</c:formatCode>
                <c:ptCount val="1"/>
                <c:pt idx="0">
                  <c:v>4.05</c:v>
                </c:pt>
              </c:numCache>
            </c:numRef>
          </c:val>
          <c:extLst>
            <c:ext xmlns:c16="http://schemas.microsoft.com/office/drawing/2014/chart" uri="{C3380CC4-5D6E-409C-BE32-E72D297353CC}">
              <c16:uniqueId val="{00000002-1169-4770-9090-E002CA7891DA}"/>
            </c:ext>
          </c:extLst>
        </c:ser>
        <c:ser>
          <c:idx val="4"/>
          <c:order val="4"/>
          <c:tx>
            <c:strRef>
              <c:f>Sheet1!$E$1</c:f>
              <c:strCache>
                <c:ptCount val="1"/>
                <c:pt idx="0">
                  <c:v>DiSMEC</c:v>
                </c:pt>
              </c:strCache>
            </c:strRef>
          </c:tx>
          <c:spPr>
            <a:solidFill>
              <a:schemeClr val="accent5"/>
            </a:solidFill>
            <a:ln>
              <a:noFill/>
            </a:ln>
            <a:effectLst/>
          </c:spPr>
          <c:invertIfNegative val="0"/>
          <c:cat>
            <c:strRef>
              <c:f>Sheet1!$A$2</c:f>
              <c:strCache>
                <c:ptCount val="1"/>
                <c:pt idx="0">
                  <c:v>P1</c:v>
                </c:pt>
              </c:strCache>
            </c:strRef>
          </c:cat>
          <c:val>
            <c:numRef>
              <c:f>Sheet1!$E$2</c:f>
              <c:numCache>
                <c:formatCode>General</c:formatCode>
                <c:ptCount val="1"/>
                <c:pt idx="0">
                  <c:v>3.48</c:v>
                </c:pt>
              </c:numCache>
            </c:numRef>
          </c:val>
          <c:extLst>
            <c:ext xmlns:c16="http://schemas.microsoft.com/office/drawing/2014/chart" uri="{C3380CC4-5D6E-409C-BE32-E72D297353CC}">
              <c16:uniqueId val="{00000003-1169-4770-9090-E002CA7891DA}"/>
            </c:ext>
          </c:extLst>
        </c:ser>
        <c:ser>
          <c:idx val="6"/>
          <c:order val="6"/>
          <c:tx>
            <c:strRef>
              <c:f>Sheet1!$F$1</c:f>
              <c:strCache>
                <c:ptCount val="1"/>
                <c:pt idx="0">
                  <c:v>AttentionXML</c:v>
                </c:pt>
              </c:strCache>
            </c:strRef>
          </c:tx>
          <c:spPr>
            <a:solidFill>
              <a:schemeClr val="accent1">
                <a:lumMod val="60000"/>
              </a:schemeClr>
            </a:solidFill>
            <a:ln>
              <a:noFill/>
            </a:ln>
            <a:effectLst/>
          </c:spPr>
          <c:invertIfNegative val="0"/>
          <c:cat>
            <c:strRef>
              <c:f>Sheet1!$A$2</c:f>
              <c:strCache>
                <c:ptCount val="1"/>
                <c:pt idx="0">
                  <c:v>P1</c:v>
                </c:pt>
              </c:strCache>
            </c:strRef>
          </c:cat>
          <c:val>
            <c:numRef>
              <c:f>Sheet1!$F$2</c:f>
              <c:numCache>
                <c:formatCode>General</c:formatCode>
                <c:ptCount val="1"/>
                <c:pt idx="0">
                  <c:v>5.2</c:v>
                </c:pt>
              </c:numCache>
            </c:numRef>
          </c:val>
          <c:extLst>
            <c:ext xmlns:c16="http://schemas.microsoft.com/office/drawing/2014/chart" uri="{C3380CC4-5D6E-409C-BE32-E72D297353CC}">
              <c16:uniqueId val="{00000004-1169-4770-9090-E002CA7891DA}"/>
            </c:ext>
          </c:extLst>
        </c:ser>
        <c:ser>
          <c:idx val="8"/>
          <c:order val="8"/>
          <c:tx>
            <c:strRef>
              <c:f>Sheet1!$G$1</c:f>
              <c:strCache>
                <c:ptCount val="1"/>
                <c:pt idx="0">
                  <c:v>BERT-ANNS</c:v>
                </c:pt>
              </c:strCache>
            </c:strRef>
          </c:tx>
          <c:spPr>
            <a:solidFill>
              <a:schemeClr val="accent3">
                <a:lumMod val="60000"/>
              </a:schemeClr>
            </a:solidFill>
            <a:ln>
              <a:noFill/>
            </a:ln>
            <a:effectLst/>
          </c:spPr>
          <c:invertIfNegative val="0"/>
          <c:cat>
            <c:strRef>
              <c:f>Sheet1!$A$2</c:f>
              <c:strCache>
                <c:ptCount val="1"/>
                <c:pt idx="0">
                  <c:v>P1</c:v>
                </c:pt>
              </c:strCache>
            </c:strRef>
          </c:cat>
          <c:val>
            <c:numRef>
              <c:f>Sheet1!$G$2</c:f>
              <c:numCache>
                <c:formatCode>General</c:formatCode>
                <c:ptCount val="1"/>
                <c:pt idx="0">
                  <c:v>8.1999999999999993</c:v>
                </c:pt>
              </c:numCache>
            </c:numRef>
          </c:val>
          <c:extLst>
            <c:ext xmlns:c16="http://schemas.microsoft.com/office/drawing/2014/chart" uri="{C3380CC4-5D6E-409C-BE32-E72D297353CC}">
              <c16:uniqueId val="{00000005-1169-4770-9090-E002CA7891DA}"/>
            </c:ext>
          </c:extLst>
        </c:ser>
        <c:ser>
          <c:idx val="9"/>
          <c:order val="9"/>
          <c:tx>
            <c:strRef>
              <c:f>Sheet1!$H$1</c:f>
              <c:strCache>
                <c:ptCount val="1"/>
                <c:pt idx="0">
                  <c:v>FastText-ANNS</c:v>
                </c:pt>
              </c:strCache>
            </c:strRef>
          </c:tx>
          <c:spPr>
            <a:solidFill>
              <a:schemeClr val="accent4">
                <a:lumMod val="60000"/>
              </a:schemeClr>
            </a:solidFill>
            <a:ln>
              <a:noFill/>
            </a:ln>
            <a:effectLst/>
          </c:spPr>
          <c:invertIfNegative val="0"/>
          <c:cat>
            <c:strRef>
              <c:f>Sheet1!$A$2</c:f>
              <c:strCache>
                <c:ptCount val="1"/>
                <c:pt idx="0">
                  <c:v>P1</c:v>
                </c:pt>
              </c:strCache>
            </c:strRef>
          </c:cat>
          <c:val>
            <c:numRef>
              <c:f>Sheet1!$H$2</c:f>
              <c:numCache>
                <c:formatCode>General</c:formatCode>
                <c:ptCount val="1"/>
                <c:pt idx="0">
                  <c:v>3.29</c:v>
                </c:pt>
              </c:numCache>
            </c:numRef>
          </c:val>
          <c:extLst>
            <c:ext xmlns:c16="http://schemas.microsoft.com/office/drawing/2014/chart" uri="{C3380CC4-5D6E-409C-BE32-E72D297353CC}">
              <c16:uniqueId val="{00000006-1169-4770-9090-E002CA7891DA}"/>
            </c:ext>
          </c:extLst>
        </c:ser>
        <c:ser>
          <c:idx val="12"/>
          <c:order val="12"/>
          <c:tx>
            <c:strRef>
              <c:f>Sheet1!$I$1</c:f>
              <c:strCache>
                <c:ptCount val="1"/>
                <c:pt idx="0">
                  <c:v>Topic Model</c:v>
                </c:pt>
              </c:strCache>
            </c:strRef>
          </c:tx>
          <c:spPr>
            <a:solidFill>
              <a:schemeClr val="accent1">
                <a:lumMod val="80000"/>
                <a:lumOff val="20000"/>
              </a:schemeClr>
            </a:solidFill>
            <a:ln>
              <a:noFill/>
            </a:ln>
            <a:effectLst/>
          </c:spPr>
          <c:invertIfNegative val="0"/>
          <c:cat>
            <c:strRef>
              <c:f>Sheet1!$A$2</c:f>
              <c:strCache>
                <c:ptCount val="1"/>
                <c:pt idx="0">
                  <c:v>P1</c:v>
                </c:pt>
              </c:strCache>
            </c:strRef>
          </c:cat>
          <c:val>
            <c:numRef>
              <c:f>Sheet1!$I$2</c:f>
              <c:numCache>
                <c:formatCode>General</c:formatCode>
                <c:ptCount val="1"/>
                <c:pt idx="0">
                  <c:v>2.19</c:v>
                </c:pt>
              </c:numCache>
            </c:numRef>
          </c:val>
          <c:extLst>
            <c:ext xmlns:c16="http://schemas.microsoft.com/office/drawing/2014/chart" uri="{C3380CC4-5D6E-409C-BE32-E72D297353CC}">
              <c16:uniqueId val="{00000007-1169-4770-9090-E002CA7891DA}"/>
            </c:ext>
          </c:extLst>
        </c:ser>
        <c:dLbls>
          <c:showLegendKey val="0"/>
          <c:showVal val="0"/>
          <c:showCatName val="0"/>
          <c:showSerName val="0"/>
          <c:showPercent val="0"/>
          <c:showBubbleSize val="0"/>
        </c:dLbls>
        <c:gapWidth val="219"/>
        <c:overlap val="-27"/>
        <c:axId val="98753695"/>
        <c:axId val="75411695"/>
        <c:extLst>
          <c:ext xmlns:c15="http://schemas.microsoft.com/office/drawing/2012/chart" uri="{02D57815-91ED-43cb-92C2-25804820EDAC}">
            <c15:filteredBarSeries>
              <c15:ser>
                <c:idx val="3"/>
                <c:order val="3"/>
                <c:tx>
                  <c:strRef>
                    <c:extLst>
                      <c:ext uri="{02D57815-91ED-43cb-92C2-25804820EDAC}">
                        <c15:formulaRef>
                          <c15:sqref>Sheet1!#REF!</c15:sqref>
                        </c15:formulaRef>
                      </c:ext>
                    </c:extLst>
                    <c:strCache>
                      <c:ptCount val="1"/>
                      <c:pt idx="0">
                        <c:v>#REF!</c:v>
                      </c:pt>
                    </c:strCache>
                  </c:strRef>
                </c:tx>
                <c:spPr>
                  <a:solidFill>
                    <a:schemeClr val="accent4"/>
                  </a:solidFill>
                  <a:ln>
                    <a:noFill/>
                  </a:ln>
                  <a:effectLst/>
                </c:spPr>
                <c:invertIfNegative val="0"/>
                <c:cat>
                  <c:strRef>
                    <c:extLst>
                      <c:ext uri="{02D57815-91ED-43cb-92C2-25804820EDAC}">
                        <c15:formulaRef>
                          <c15:sqref>Sheet1!$A$2</c15:sqref>
                        </c15:formulaRef>
                      </c:ext>
                    </c:extLst>
                    <c:strCache>
                      <c:ptCount val="1"/>
                      <c:pt idx="0">
                        <c:v>P1</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8-1169-4770-9090-E002CA7891DA}"/>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9-1169-4770-9090-E002CA7891DA}"/>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A-1169-4770-9090-E002CA7891DA}"/>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B-1169-4770-9090-E002CA7891DA}"/>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Sheet1!#REF!</c15:sqref>
                        </c15:formulaRef>
                      </c:ext>
                    </c:extLst>
                    <c:strCache>
                      <c:ptCount val="1"/>
                      <c:pt idx="0">
                        <c:v>#REF!</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Sheet1!#REF!</c15:sqref>
                        </c15:formulaRef>
                      </c:ext>
                    </c:extLst>
                    <c:numCache>
                      <c:formatCode>General</c:formatCode>
                      <c:ptCount val="1"/>
                      <c:pt idx="0">
                        <c:v>1</c:v>
                      </c:pt>
                    </c:numCache>
                  </c:numRef>
                </c:val>
                <c:extLst xmlns:c15="http://schemas.microsoft.com/office/drawing/2012/chart">
                  <c:ext xmlns:c16="http://schemas.microsoft.com/office/drawing/2014/chart" uri="{C3380CC4-5D6E-409C-BE32-E72D297353CC}">
                    <c16:uniqueId val="{0000000C-1169-4770-9090-E002CA7891DA}"/>
                  </c:ext>
                </c:extLst>
              </c15:ser>
            </c15:filteredBarSeries>
          </c:ext>
        </c:extLst>
      </c:barChart>
      <c:catAx>
        <c:axId val="987536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411695"/>
        <c:crosses val="autoZero"/>
        <c:auto val="1"/>
        <c:lblAlgn val="ctr"/>
        <c:lblOffset val="100"/>
        <c:noMultiLvlLbl val="0"/>
      </c:catAx>
      <c:valAx>
        <c:axId val="75411695"/>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98753695"/>
        <c:crosses val="autoZero"/>
        <c:crossBetween val="between"/>
        <c:majorUnit val="4"/>
      </c:valAx>
      <c:spPr>
        <a:noFill/>
        <a:ln>
          <a:noFill/>
        </a:ln>
        <a:effectLst/>
      </c:spPr>
    </c:plotArea>
    <c:legend>
      <c:legendPos val="r"/>
      <c:layout>
        <c:manualLayout>
          <c:xMode val="edge"/>
          <c:yMode val="edge"/>
          <c:x val="0.67309161058099576"/>
          <c:y val="0.16090304527199459"/>
          <c:w val="0.32690830292801237"/>
          <c:h val="0.7895600665628238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2160" b="1" i="0" baseline="0">
                <a:solidFill>
                  <a:schemeClr val="bg1"/>
                </a:solidFill>
                <a:effectLst/>
              </a:rPr>
              <a:t>Training time (hr)</a:t>
            </a:r>
            <a:endParaRPr lang="en-GB" sz="2160" baseline="0">
              <a:solidFill>
                <a:schemeClr val="bg1"/>
              </a:solidFill>
              <a:effectLst/>
            </a:endParaRPr>
          </a:p>
        </c:rich>
      </c:tx>
      <c:layout>
        <c:manualLayout>
          <c:xMode val="edge"/>
          <c:yMode val="edge"/>
          <c:x val="0.20366430883702694"/>
          <c:y val="8.745272180138166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428762645792448E-2"/>
          <c:y val="0.24369252376209519"/>
          <c:w val="0.81365666453504559"/>
          <c:h val="0.66591630334216068"/>
        </c:manualLayout>
      </c:layout>
      <c:barChart>
        <c:barDir val="col"/>
        <c:grouping val="clustered"/>
        <c:varyColors val="0"/>
        <c:ser>
          <c:idx val="0"/>
          <c:order val="0"/>
          <c:tx>
            <c:strRef>
              <c:f>Sheet1!$B$1</c:f>
              <c:strCache>
                <c:ptCount val="1"/>
                <c:pt idx="0">
                  <c:v>ZestXML</c:v>
                </c:pt>
              </c:strCache>
            </c:strRef>
          </c:tx>
          <c:spPr>
            <a:solidFill>
              <a:srgbClr val="FF0000"/>
            </a:solidFill>
            <a:ln>
              <a:noFill/>
            </a:ln>
            <a:effectLst/>
          </c:spPr>
          <c:invertIfNegative val="0"/>
          <c:cat>
            <c:strRef>
              <c:f>Sheet1!$A$2</c:f>
              <c:strCache>
                <c:ptCount val="1"/>
                <c:pt idx="0">
                  <c:v>P1</c:v>
                </c:pt>
              </c:strCache>
            </c:strRef>
          </c:cat>
          <c:val>
            <c:numRef>
              <c:f>Sheet1!$B$2</c:f>
              <c:numCache>
                <c:formatCode>General</c:formatCode>
                <c:ptCount val="1"/>
                <c:pt idx="0">
                  <c:v>8.0299999999999994</c:v>
                </c:pt>
              </c:numCache>
            </c:numRef>
          </c:val>
          <c:extLst>
            <c:ext xmlns:c16="http://schemas.microsoft.com/office/drawing/2014/chart" uri="{C3380CC4-5D6E-409C-BE32-E72D297353CC}">
              <c16:uniqueId val="{00000000-5B1F-41EC-8019-925A4F8FDC89}"/>
            </c:ext>
          </c:extLst>
        </c:ser>
        <c:ser>
          <c:idx val="1"/>
          <c:order val="1"/>
          <c:tx>
            <c:strRef>
              <c:f>Sheet1!$C$1</c:f>
              <c:strCache>
                <c:ptCount val="1"/>
                <c:pt idx="0">
                  <c:v>Parabel</c:v>
                </c:pt>
              </c:strCache>
            </c:strRef>
          </c:tx>
          <c:spPr>
            <a:solidFill>
              <a:schemeClr val="accent2"/>
            </a:solidFill>
            <a:ln>
              <a:noFill/>
            </a:ln>
            <a:effectLst/>
          </c:spPr>
          <c:invertIfNegative val="0"/>
          <c:cat>
            <c:strRef>
              <c:f>Sheet1!$A$2</c:f>
              <c:strCache>
                <c:ptCount val="1"/>
                <c:pt idx="0">
                  <c:v>P1</c:v>
                </c:pt>
              </c:strCache>
            </c:strRef>
          </c:cat>
          <c:val>
            <c:numRef>
              <c:f>Sheet1!$C$2</c:f>
              <c:numCache>
                <c:formatCode>General</c:formatCode>
                <c:ptCount val="1"/>
                <c:pt idx="0">
                  <c:v>5.53</c:v>
                </c:pt>
              </c:numCache>
            </c:numRef>
          </c:val>
          <c:extLst>
            <c:ext xmlns:c16="http://schemas.microsoft.com/office/drawing/2014/chart" uri="{C3380CC4-5D6E-409C-BE32-E72D297353CC}">
              <c16:uniqueId val="{00000001-5B1F-41EC-8019-925A4F8FDC89}"/>
            </c:ext>
          </c:extLst>
        </c:ser>
        <c:ser>
          <c:idx val="2"/>
          <c:order val="2"/>
          <c:tx>
            <c:strRef>
              <c:f>Sheet1!$D$1</c:f>
              <c:strCache>
                <c:ptCount val="1"/>
                <c:pt idx="0">
                  <c:v>Bonsai</c:v>
                </c:pt>
              </c:strCache>
            </c:strRef>
          </c:tx>
          <c:spPr>
            <a:solidFill>
              <a:schemeClr val="accent3"/>
            </a:solidFill>
            <a:ln>
              <a:noFill/>
            </a:ln>
            <a:effectLst/>
          </c:spPr>
          <c:invertIfNegative val="0"/>
          <c:cat>
            <c:strRef>
              <c:f>Sheet1!$A$2</c:f>
              <c:strCache>
                <c:ptCount val="1"/>
                <c:pt idx="0">
                  <c:v>P1</c:v>
                </c:pt>
              </c:strCache>
            </c:strRef>
          </c:cat>
          <c:val>
            <c:numRef>
              <c:f>Sheet1!$D$2</c:f>
              <c:numCache>
                <c:formatCode>General</c:formatCode>
                <c:ptCount val="1"/>
                <c:pt idx="0">
                  <c:v>33.799999999999997</c:v>
                </c:pt>
              </c:numCache>
            </c:numRef>
          </c:val>
          <c:extLst>
            <c:ext xmlns:c16="http://schemas.microsoft.com/office/drawing/2014/chart" uri="{C3380CC4-5D6E-409C-BE32-E72D297353CC}">
              <c16:uniqueId val="{00000002-5B1F-41EC-8019-925A4F8FDC89}"/>
            </c:ext>
          </c:extLst>
        </c:ser>
        <c:ser>
          <c:idx val="4"/>
          <c:order val="4"/>
          <c:tx>
            <c:strRef>
              <c:f>Sheet1!$F$1</c:f>
              <c:strCache>
                <c:ptCount val="1"/>
                <c:pt idx="0">
                  <c:v>DiSMEC</c:v>
                </c:pt>
              </c:strCache>
            </c:strRef>
          </c:tx>
          <c:spPr>
            <a:solidFill>
              <a:schemeClr val="accent5"/>
            </a:solidFill>
            <a:ln>
              <a:noFill/>
            </a:ln>
            <a:effectLst/>
          </c:spPr>
          <c:invertIfNegative val="0"/>
          <c:cat>
            <c:strRef>
              <c:f>Sheet1!$A$2</c:f>
              <c:strCache>
                <c:ptCount val="1"/>
                <c:pt idx="0">
                  <c:v>P1</c:v>
                </c:pt>
              </c:strCache>
            </c:strRef>
          </c:cat>
          <c:val>
            <c:numRef>
              <c:f>Sheet1!$F$2</c:f>
              <c:numCache>
                <c:formatCode>General</c:formatCode>
                <c:ptCount val="1"/>
                <c:pt idx="0">
                  <c:v>10000</c:v>
                </c:pt>
              </c:numCache>
            </c:numRef>
          </c:val>
          <c:extLst>
            <c:ext xmlns:c16="http://schemas.microsoft.com/office/drawing/2014/chart" uri="{C3380CC4-5D6E-409C-BE32-E72D297353CC}">
              <c16:uniqueId val="{00000004-5B1F-41EC-8019-925A4F8FDC89}"/>
            </c:ext>
          </c:extLst>
        </c:ser>
        <c:ser>
          <c:idx val="6"/>
          <c:order val="6"/>
          <c:tx>
            <c:strRef>
              <c:f>Sheet1!$H$1</c:f>
              <c:strCache>
                <c:ptCount val="1"/>
                <c:pt idx="0">
                  <c:v>AttentionXML</c:v>
                </c:pt>
              </c:strCache>
            </c:strRef>
          </c:tx>
          <c:spPr>
            <a:solidFill>
              <a:schemeClr val="accent1">
                <a:lumMod val="60000"/>
              </a:schemeClr>
            </a:solidFill>
            <a:ln>
              <a:noFill/>
            </a:ln>
            <a:effectLst/>
          </c:spPr>
          <c:invertIfNegative val="0"/>
          <c:cat>
            <c:strRef>
              <c:f>Sheet1!$A$2</c:f>
              <c:strCache>
                <c:ptCount val="1"/>
                <c:pt idx="0">
                  <c:v>P1</c:v>
                </c:pt>
              </c:strCache>
            </c:strRef>
          </c:cat>
          <c:val>
            <c:numRef>
              <c:f>Sheet1!$H$2</c:f>
              <c:numCache>
                <c:formatCode>General</c:formatCode>
                <c:ptCount val="1"/>
                <c:pt idx="0">
                  <c:v>96.59</c:v>
                </c:pt>
              </c:numCache>
            </c:numRef>
          </c:val>
          <c:extLst>
            <c:ext xmlns:c16="http://schemas.microsoft.com/office/drawing/2014/chart" uri="{C3380CC4-5D6E-409C-BE32-E72D297353CC}">
              <c16:uniqueId val="{00000006-5B1F-41EC-8019-925A4F8FDC89}"/>
            </c:ext>
          </c:extLst>
        </c:ser>
        <c:ser>
          <c:idx val="8"/>
          <c:order val="8"/>
          <c:tx>
            <c:strRef>
              <c:f>Sheet1!$J$1</c:f>
              <c:strCache>
                <c:ptCount val="1"/>
                <c:pt idx="0">
                  <c:v>SBERT-ANNS</c:v>
                </c:pt>
              </c:strCache>
            </c:strRef>
          </c:tx>
          <c:spPr>
            <a:solidFill>
              <a:schemeClr val="accent3">
                <a:lumMod val="60000"/>
              </a:schemeClr>
            </a:solidFill>
            <a:ln>
              <a:noFill/>
            </a:ln>
            <a:effectLst/>
          </c:spPr>
          <c:invertIfNegative val="0"/>
          <c:cat>
            <c:strRef>
              <c:f>Sheet1!$A$2</c:f>
              <c:strCache>
                <c:ptCount val="1"/>
                <c:pt idx="0">
                  <c:v>P1</c:v>
                </c:pt>
              </c:strCache>
            </c:strRef>
          </c:cat>
          <c:val>
            <c:numRef>
              <c:f>Sheet1!$J$2</c:f>
              <c:numCache>
                <c:formatCode>General</c:formatCode>
                <c:ptCount val="1"/>
                <c:pt idx="0">
                  <c:v>0.42</c:v>
                </c:pt>
              </c:numCache>
            </c:numRef>
          </c:val>
          <c:extLst>
            <c:ext xmlns:c16="http://schemas.microsoft.com/office/drawing/2014/chart" uri="{C3380CC4-5D6E-409C-BE32-E72D297353CC}">
              <c16:uniqueId val="{00000008-5B1F-41EC-8019-925A4F8FDC89}"/>
            </c:ext>
          </c:extLst>
        </c:ser>
        <c:ser>
          <c:idx val="9"/>
          <c:order val="9"/>
          <c:tx>
            <c:strRef>
              <c:f>Sheet1!$K$1</c:f>
              <c:strCache>
                <c:ptCount val="1"/>
                <c:pt idx="0">
                  <c:v>F-FastText-ANNS</c:v>
                </c:pt>
              </c:strCache>
            </c:strRef>
          </c:tx>
          <c:spPr>
            <a:solidFill>
              <a:schemeClr val="accent4">
                <a:lumMod val="60000"/>
              </a:schemeClr>
            </a:solidFill>
            <a:ln>
              <a:noFill/>
            </a:ln>
            <a:effectLst/>
          </c:spPr>
          <c:invertIfNegative val="0"/>
          <c:cat>
            <c:strRef>
              <c:f>Sheet1!$A$2</c:f>
              <c:strCache>
                <c:ptCount val="1"/>
                <c:pt idx="0">
                  <c:v>P1</c:v>
                </c:pt>
              </c:strCache>
            </c:strRef>
          </c:cat>
          <c:val>
            <c:numRef>
              <c:f>Sheet1!$K$2</c:f>
              <c:numCache>
                <c:formatCode>General</c:formatCode>
                <c:ptCount val="1"/>
                <c:pt idx="0">
                  <c:v>6.74</c:v>
                </c:pt>
              </c:numCache>
            </c:numRef>
          </c:val>
          <c:extLst>
            <c:ext xmlns:c16="http://schemas.microsoft.com/office/drawing/2014/chart" uri="{C3380CC4-5D6E-409C-BE32-E72D297353CC}">
              <c16:uniqueId val="{00000009-5B1F-41EC-8019-925A4F8FDC89}"/>
            </c:ext>
          </c:extLst>
        </c:ser>
        <c:ser>
          <c:idx val="12"/>
          <c:order val="12"/>
          <c:tx>
            <c:strRef>
              <c:f>Sheet1!$N$1</c:f>
              <c:strCache>
                <c:ptCount val="1"/>
                <c:pt idx="0">
                  <c:v>Topic Model</c:v>
                </c:pt>
              </c:strCache>
            </c:strRef>
          </c:tx>
          <c:spPr>
            <a:solidFill>
              <a:schemeClr val="accent1">
                <a:lumMod val="80000"/>
                <a:lumOff val="20000"/>
              </a:schemeClr>
            </a:solidFill>
            <a:ln>
              <a:noFill/>
            </a:ln>
            <a:effectLst/>
          </c:spPr>
          <c:invertIfNegative val="0"/>
          <c:cat>
            <c:strRef>
              <c:f>Sheet1!$A$2</c:f>
              <c:strCache>
                <c:ptCount val="1"/>
                <c:pt idx="0">
                  <c:v>P1</c:v>
                </c:pt>
              </c:strCache>
            </c:strRef>
          </c:cat>
          <c:val>
            <c:numRef>
              <c:f>Sheet1!$N$2</c:f>
              <c:numCache>
                <c:formatCode>General</c:formatCode>
                <c:ptCount val="1"/>
                <c:pt idx="0">
                  <c:v>44</c:v>
                </c:pt>
              </c:numCache>
            </c:numRef>
          </c:val>
          <c:extLst>
            <c:ext xmlns:c16="http://schemas.microsoft.com/office/drawing/2014/chart" uri="{C3380CC4-5D6E-409C-BE32-E72D297353CC}">
              <c16:uniqueId val="{0000000C-5B1F-41EC-8019-925A4F8FDC89}"/>
            </c:ext>
          </c:extLst>
        </c:ser>
        <c:dLbls>
          <c:showLegendKey val="0"/>
          <c:showVal val="0"/>
          <c:showCatName val="0"/>
          <c:showSerName val="0"/>
          <c:showPercent val="0"/>
          <c:showBubbleSize val="0"/>
        </c:dLbls>
        <c:gapWidth val="219"/>
        <c:overlap val="-27"/>
        <c:axId val="98753695"/>
        <c:axId val="75411695"/>
        <c:extLst>
          <c:ext xmlns:c15="http://schemas.microsoft.com/office/drawing/2012/chart" uri="{02D57815-91ED-43cb-92C2-25804820EDAC}">
            <c15:filteredBarSeries>
              <c15:ser>
                <c:idx val="3"/>
                <c:order val="3"/>
                <c:tx>
                  <c:strRef>
                    <c:extLst>
                      <c:ext uri="{02D57815-91ED-43cb-92C2-25804820EDAC}">
                        <c15:formulaRef>
                          <c15:sqref>Sheet1!$E$1</c15:sqref>
                        </c15:formulaRef>
                      </c:ext>
                    </c:extLst>
                    <c:strCache>
                      <c:ptCount val="1"/>
                      <c:pt idx="0">
                        <c:v>Slice</c:v>
                      </c:pt>
                    </c:strCache>
                  </c:strRef>
                </c:tx>
                <c:spPr>
                  <a:solidFill>
                    <a:schemeClr val="accent4"/>
                  </a:solidFill>
                  <a:ln>
                    <a:noFill/>
                  </a:ln>
                  <a:effectLst/>
                </c:spPr>
                <c:invertIfNegative val="0"/>
                <c:cat>
                  <c:strRef>
                    <c:extLst>
                      <c:ext uri="{02D57815-91ED-43cb-92C2-25804820EDAC}">
                        <c15:formulaRef>
                          <c15:sqref>Sheet1!$A$2</c15:sqref>
                        </c15:formulaRef>
                      </c:ext>
                    </c:extLst>
                    <c:strCache>
                      <c:ptCount val="1"/>
                      <c:pt idx="0">
                        <c:v>P1</c:v>
                      </c:pt>
                    </c:strCache>
                  </c:strRef>
                </c:cat>
                <c:val>
                  <c:numRef>
                    <c:extLst>
                      <c:ext uri="{02D57815-91ED-43cb-92C2-25804820EDAC}">
                        <c15:formulaRef>
                          <c15:sqref>Sheet1!$E$2</c15:sqref>
                        </c15:formulaRef>
                      </c:ext>
                    </c:extLst>
                    <c:numCache>
                      <c:formatCode>General</c:formatCode>
                      <c:ptCount val="1"/>
                      <c:pt idx="0">
                        <c:v>1.98</c:v>
                      </c:pt>
                    </c:numCache>
                  </c:numRef>
                </c:val>
                <c:extLst>
                  <c:ext xmlns:c16="http://schemas.microsoft.com/office/drawing/2014/chart" uri="{C3380CC4-5D6E-409C-BE32-E72D297353CC}">
                    <c16:uniqueId val="{00000003-5B1F-41EC-8019-925A4F8FDC89}"/>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FastText-OvA</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Sheet1!$G$2</c15:sqref>
                        </c15:formulaRef>
                      </c:ext>
                    </c:extLst>
                    <c:numCache>
                      <c:formatCode>General</c:formatCode>
                      <c:ptCount val="1"/>
                      <c:pt idx="0">
                        <c:v>6.24</c:v>
                      </c:pt>
                    </c:numCache>
                  </c:numRef>
                </c:val>
                <c:extLst xmlns:c15="http://schemas.microsoft.com/office/drawing/2012/chart">
                  <c:ext xmlns:c16="http://schemas.microsoft.com/office/drawing/2014/chart" uri="{C3380CC4-5D6E-409C-BE32-E72D297353CC}">
                    <c16:uniqueId val="{00000005-5B1F-41EC-8019-925A4F8FDC89}"/>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Sheet1!$I$1</c15:sqref>
                        </c15:formulaRef>
                      </c:ext>
                    </c:extLst>
                    <c:strCache>
                      <c:ptCount val="1"/>
                      <c:pt idx="0">
                        <c:v>F-BERT-ANNS</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Sheet1!$I$2</c15:sqref>
                        </c15:formulaRef>
                      </c:ext>
                    </c:extLst>
                    <c:numCache>
                      <c:formatCode>General</c:formatCode>
                      <c:ptCount val="1"/>
                      <c:pt idx="0">
                        <c:v>25</c:v>
                      </c:pt>
                    </c:numCache>
                  </c:numRef>
                </c:val>
                <c:extLst xmlns:c15="http://schemas.microsoft.com/office/drawing/2012/chart">
                  <c:ext xmlns:c16="http://schemas.microsoft.com/office/drawing/2014/chart" uri="{C3380CC4-5D6E-409C-BE32-E72D297353CC}">
                    <c16:uniqueId val="{00000007-5B1F-41EC-8019-925A4F8FDC89}"/>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Sheet1!$L$1</c15:sqref>
                        </c15:formulaRef>
                      </c:ext>
                    </c:extLst>
                    <c:strCache>
                      <c:ptCount val="1"/>
                      <c:pt idx="0">
                        <c:v>BM25</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Sheet1!$L$2</c15:sqref>
                        </c15:formulaRef>
                      </c:ext>
                    </c:extLst>
                    <c:numCache>
                      <c:formatCode>General</c:formatCode>
                      <c:ptCount val="1"/>
                      <c:pt idx="0">
                        <c:v>0</c:v>
                      </c:pt>
                    </c:numCache>
                  </c:numRef>
                </c:val>
                <c:extLst xmlns:c15="http://schemas.microsoft.com/office/drawing/2012/chart">
                  <c:ext xmlns:c16="http://schemas.microsoft.com/office/drawing/2014/chart" uri="{C3380CC4-5D6E-409C-BE32-E72D297353CC}">
                    <c16:uniqueId val="{0000000A-5B1F-41EC-8019-925A4F8FDC89}"/>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Sheet1!$M$1</c15:sqref>
                        </c15:formulaRef>
                      </c:ext>
                    </c:extLst>
                    <c:strCache>
                      <c:ptCount val="1"/>
                      <c:pt idx="0">
                        <c:v>TF-IDF</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Sheet1!$M$2</c15:sqref>
                        </c15:formulaRef>
                      </c:ext>
                    </c:extLst>
                    <c:numCache>
                      <c:formatCode>General</c:formatCode>
                      <c:ptCount val="1"/>
                      <c:pt idx="0">
                        <c:v>0</c:v>
                      </c:pt>
                    </c:numCache>
                  </c:numRef>
                </c:val>
                <c:extLst xmlns:c15="http://schemas.microsoft.com/office/drawing/2012/chart">
                  <c:ext xmlns:c16="http://schemas.microsoft.com/office/drawing/2014/chart" uri="{C3380CC4-5D6E-409C-BE32-E72D297353CC}">
                    <c16:uniqueId val="{0000000B-5B1F-41EC-8019-925A4F8FDC89}"/>
                  </c:ext>
                </c:extLst>
              </c15:ser>
            </c15:filteredBarSeries>
          </c:ext>
        </c:extLst>
      </c:barChart>
      <c:catAx>
        <c:axId val="98753695"/>
        <c:scaling>
          <c:orientation val="minMax"/>
        </c:scaling>
        <c:delete val="1"/>
        <c:axPos val="b"/>
        <c:numFmt formatCode="General" sourceLinked="1"/>
        <c:majorTickMark val="none"/>
        <c:minorTickMark val="none"/>
        <c:tickLblPos val="nextTo"/>
        <c:crossAx val="75411695"/>
        <c:crosses val="autoZero"/>
        <c:auto val="1"/>
        <c:lblAlgn val="ctr"/>
        <c:lblOffset val="100"/>
        <c:noMultiLvlLbl val="0"/>
      </c:catAx>
      <c:valAx>
        <c:axId val="75411695"/>
        <c:scaling>
          <c:orientation val="minMax"/>
          <c:max val="4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98753695"/>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2160" b="1" i="0" baseline="0">
                <a:solidFill>
                  <a:schemeClr val="bg1"/>
                </a:solidFill>
                <a:effectLst/>
              </a:rPr>
              <a:t>Test time (</a:t>
            </a:r>
            <a:r>
              <a:rPr lang="en-IN" sz="2160" b="1" i="0" baseline="0" err="1">
                <a:solidFill>
                  <a:schemeClr val="bg1"/>
                </a:solidFill>
                <a:effectLst/>
              </a:rPr>
              <a:t>ms</a:t>
            </a:r>
            <a:r>
              <a:rPr lang="en-IN" sz="2160" b="1" i="0" baseline="0">
                <a:solidFill>
                  <a:schemeClr val="bg1"/>
                </a:solidFill>
                <a:effectLst/>
              </a:rPr>
              <a:t>/point)</a:t>
            </a:r>
            <a:endParaRPr lang="en-GB" sz="2160" baseline="0">
              <a:solidFill>
                <a:schemeClr val="bg1"/>
              </a:solidFill>
              <a:effectLst/>
            </a:endParaRPr>
          </a:p>
        </c:rich>
      </c:tx>
      <c:layout>
        <c:manualLayout>
          <c:xMode val="edge"/>
          <c:yMode val="edge"/>
          <c:x val="0.16367089438023846"/>
          <c:y val="8.745272180138166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5428762645792448E-2"/>
          <c:y val="0.25717782690533886"/>
          <c:w val="0.75740901751679057"/>
          <c:h val="0.6524310001989172"/>
        </c:manualLayout>
      </c:layout>
      <c:barChart>
        <c:barDir val="col"/>
        <c:grouping val="clustered"/>
        <c:varyColors val="0"/>
        <c:ser>
          <c:idx val="0"/>
          <c:order val="0"/>
          <c:tx>
            <c:strRef>
              <c:f>Sheet1!$B$1</c:f>
              <c:strCache>
                <c:ptCount val="1"/>
                <c:pt idx="0">
                  <c:v>ZestXML</c:v>
                </c:pt>
              </c:strCache>
            </c:strRef>
          </c:tx>
          <c:spPr>
            <a:solidFill>
              <a:srgbClr val="FF0000"/>
            </a:solidFill>
            <a:ln>
              <a:noFill/>
            </a:ln>
            <a:effectLst/>
          </c:spPr>
          <c:invertIfNegative val="0"/>
          <c:cat>
            <c:strRef>
              <c:f>Sheet1!$A$2</c:f>
              <c:strCache>
                <c:ptCount val="1"/>
                <c:pt idx="0">
                  <c:v>P1</c:v>
                </c:pt>
              </c:strCache>
            </c:strRef>
          </c:cat>
          <c:val>
            <c:numRef>
              <c:f>Sheet1!$B$2</c:f>
              <c:numCache>
                <c:formatCode>General</c:formatCode>
                <c:ptCount val="1"/>
                <c:pt idx="0">
                  <c:v>4.7</c:v>
                </c:pt>
              </c:numCache>
            </c:numRef>
          </c:val>
          <c:extLst>
            <c:ext xmlns:c16="http://schemas.microsoft.com/office/drawing/2014/chart" uri="{C3380CC4-5D6E-409C-BE32-E72D297353CC}">
              <c16:uniqueId val="{00000000-1C56-4784-B279-53B3F92E4D52}"/>
            </c:ext>
          </c:extLst>
        </c:ser>
        <c:ser>
          <c:idx val="1"/>
          <c:order val="1"/>
          <c:tx>
            <c:strRef>
              <c:f>Sheet1!$C$1</c:f>
              <c:strCache>
                <c:ptCount val="1"/>
                <c:pt idx="0">
                  <c:v>Parabel</c:v>
                </c:pt>
              </c:strCache>
            </c:strRef>
          </c:tx>
          <c:spPr>
            <a:solidFill>
              <a:schemeClr val="accent2"/>
            </a:solidFill>
            <a:ln>
              <a:noFill/>
            </a:ln>
            <a:effectLst/>
          </c:spPr>
          <c:invertIfNegative val="0"/>
          <c:cat>
            <c:strRef>
              <c:f>Sheet1!$A$2</c:f>
              <c:strCache>
                <c:ptCount val="1"/>
                <c:pt idx="0">
                  <c:v>P1</c:v>
                </c:pt>
              </c:strCache>
            </c:strRef>
          </c:cat>
          <c:val>
            <c:numRef>
              <c:f>Sheet1!$C$2</c:f>
              <c:numCache>
                <c:formatCode>General</c:formatCode>
                <c:ptCount val="1"/>
                <c:pt idx="0">
                  <c:v>2.5499999999999998</c:v>
                </c:pt>
              </c:numCache>
            </c:numRef>
          </c:val>
          <c:extLst>
            <c:ext xmlns:c16="http://schemas.microsoft.com/office/drawing/2014/chart" uri="{C3380CC4-5D6E-409C-BE32-E72D297353CC}">
              <c16:uniqueId val="{00000001-1C56-4784-B279-53B3F92E4D52}"/>
            </c:ext>
          </c:extLst>
        </c:ser>
        <c:ser>
          <c:idx val="2"/>
          <c:order val="2"/>
          <c:tx>
            <c:strRef>
              <c:f>Sheet1!$D$1</c:f>
              <c:strCache>
                <c:ptCount val="1"/>
                <c:pt idx="0">
                  <c:v>Bonsai</c:v>
                </c:pt>
              </c:strCache>
            </c:strRef>
          </c:tx>
          <c:spPr>
            <a:solidFill>
              <a:schemeClr val="accent3"/>
            </a:solidFill>
            <a:ln>
              <a:noFill/>
            </a:ln>
            <a:effectLst/>
          </c:spPr>
          <c:invertIfNegative val="0"/>
          <c:cat>
            <c:strRef>
              <c:f>Sheet1!$A$2</c:f>
              <c:strCache>
                <c:ptCount val="1"/>
                <c:pt idx="0">
                  <c:v>P1</c:v>
                </c:pt>
              </c:strCache>
            </c:strRef>
          </c:cat>
          <c:val>
            <c:numRef>
              <c:f>Sheet1!$D$2</c:f>
              <c:numCache>
                <c:formatCode>General</c:formatCode>
                <c:ptCount val="1"/>
                <c:pt idx="0">
                  <c:v>18.5</c:v>
                </c:pt>
              </c:numCache>
            </c:numRef>
          </c:val>
          <c:extLst>
            <c:ext xmlns:c16="http://schemas.microsoft.com/office/drawing/2014/chart" uri="{C3380CC4-5D6E-409C-BE32-E72D297353CC}">
              <c16:uniqueId val="{00000002-1C56-4784-B279-53B3F92E4D52}"/>
            </c:ext>
          </c:extLst>
        </c:ser>
        <c:ser>
          <c:idx val="4"/>
          <c:order val="4"/>
          <c:tx>
            <c:strRef>
              <c:f>Sheet1!$F$1</c:f>
              <c:strCache>
                <c:ptCount val="1"/>
                <c:pt idx="0">
                  <c:v>DiSMEC</c:v>
                </c:pt>
              </c:strCache>
            </c:strRef>
          </c:tx>
          <c:spPr>
            <a:solidFill>
              <a:schemeClr val="accent5"/>
            </a:solidFill>
            <a:ln>
              <a:noFill/>
            </a:ln>
            <a:effectLst/>
          </c:spPr>
          <c:invertIfNegative val="0"/>
          <c:cat>
            <c:strRef>
              <c:f>Sheet1!$A$2</c:f>
              <c:strCache>
                <c:ptCount val="1"/>
                <c:pt idx="0">
                  <c:v>P1</c:v>
                </c:pt>
              </c:strCache>
            </c:strRef>
          </c:cat>
          <c:val>
            <c:numRef>
              <c:f>Sheet1!$F$2</c:f>
              <c:numCache>
                <c:formatCode>General</c:formatCode>
                <c:ptCount val="1"/>
                <c:pt idx="0">
                  <c:v>5000</c:v>
                </c:pt>
              </c:numCache>
            </c:numRef>
          </c:val>
          <c:extLst>
            <c:ext xmlns:c16="http://schemas.microsoft.com/office/drawing/2014/chart" uri="{C3380CC4-5D6E-409C-BE32-E72D297353CC}">
              <c16:uniqueId val="{00000004-1C56-4784-B279-53B3F92E4D52}"/>
            </c:ext>
          </c:extLst>
        </c:ser>
        <c:ser>
          <c:idx val="6"/>
          <c:order val="6"/>
          <c:tx>
            <c:strRef>
              <c:f>Sheet1!$H$1</c:f>
              <c:strCache>
                <c:ptCount val="1"/>
                <c:pt idx="0">
                  <c:v>AttentionXML</c:v>
                </c:pt>
              </c:strCache>
            </c:strRef>
          </c:tx>
          <c:spPr>
            <a:solidFill>
              <a:schemeClr val="accent1">
                <a:lumMod val="60000"/>
              </a:schemeClr>
            </a:solidFill>
            <a:ln>
              <a:noFill/>
            </a:ln>
            <a:effectLst/>
          </c:spPr>
          <c:invertIfNegative val="0"/>
          <c:cat>
            <c:strRef>
              <c:f>Sheet1!$A$2</c:f>
              <c:strCache>
                <c:ptCount val="1"/>
                <c:pt idx="0">
                  <c:v>P1</c:v>
                </c:pt>
              </c:strCache>
            </c:strRef>
          </c:cat>
          <c:val>
            <c:numRef>
              <c:f>Sheet1!$H$2</c:f>
              <c:numCache>
                <c:formatCode>General</c:formatCode>
                <c:ptCount val="1"/>
                <c:pt idx="0">
                  <c:v>10.44</c:v>
                </c:pt>
              </c:numCache>
            </c:numRef>
          </c:val>
          <c:extLst>
            <c:ext xmlns:c16="http://schemas.microsoft.com/office/drawing/2014/chart" uri="{C3380CC4-5D6E-409C-BE32-E72D297353CC}">
              <c16:uniqueId val="{00000006-1C56-4784-B279-53B3F92E4D52}"/>
            </c:ext>
          </c:extLst>
        </c:ser>
        <c:ser>
          <c:idx val="8"/>
          <c:order val="8"/>
          <c:tx>
            <c:strRef>
              <c:f>Sheet1!$J$1</c:f>
              <c:strCache>
                <c:ptCount val="1"/>
                <c:pt idx="0">
                  <c:v>SBERT-ANNS</c:v>
                </c:pt>
              </c:strCache>
            </c:strRef>
          </c:tx>
          <c:spPr>
            <a:solidFill>
              <a:schemeClr val="accent3">
                <a:lumMod val="60000"/>
              </a:schemeClr>
            </a:solidFill>
            <a:ln>
              <a:noFill/>
            </a:ln>
            <a:effectLst/>
          </c:spPr>
          <c:invertIfNegative val="0"/>
          <c:cat>
            <c:strRef>
              <c:f>Sheet1!$A$2</c:f>
              <c:strCache>
                <c:ptCount val="1"/>
                <c:pt idx="0">
                  <c:v>P1</c:v>
                </c:pt>
              </c:strCache>
            </c:strRef>
          </c:cat>
          <c:val>
            <c:numRef>
              <c:f>Sheet1!$J$2</c:f>
              <c:numCache>
                <c:formatCode>General</c:formatCode>
                <c:ptCount val="1"/>
                <c:pt idx="0">
                  <c:v>16.2</c:v>
                </c:pt>
              </c:numCache>
            </c:numRef>
          </c:val>
          <c:extLst>
            <c:ext xmlns:c16="http://schemas.microsoft.com/office/drawing/2014/chart" uri="{C3380CC4-5D6E-409C-BE32-E72D297353CC}">
              <c16:uniqueId val="{00000008-1C56-4784-B279-53B3F92E4D52}"/>
            </c:ext>
          </c:extLst>
        </c:ser>
        <c:ser>
          <c:idx val="9"/>
          <c:order val="9"/>
          <c:tx>
            <c:strRef>
              <c:f>Sheet1!$K$1</c:f>
              <c:strCache>
                <c:ptCount val="1"/>
                <c:pt idx="0">
                  <c:v>F-FastText-ANNS</c:v>
                </c:pt>
              </c:strCache>
            </c:strRef>
          </c:tx>
          <c:spPr>
            <a:solidFill>
              <a:schemeClr val="accent4">
                <a:lumMod val="60000"/>
              </a:schemeClr>
            </a:solidFill>
            <a:ln>
              <a:noFill/>
            </a:ln>
            <a:effectLst/>
          </c:spPr>
          <c:invertIfNegative val="0"/>
          <c:cat>
            <c:strRef>
              <c:f>Sheet1!$A$2</c:f>
              <c:strCache>
                <c:ptCount val="1"/>
                <c:pt idx="0">
                  <c:v>P1</c:v>
                </c:pt>
              </c:strCache>
            </c:strRef>
          </c:cat>
          <c:val>
            <c:numRef>
              <c:f>Sheet1!$K$2</c:f>
              <c:numCache>
                <c:formatCode>General</c:formatCode>
                <c:ptCount val="1"/>
                <c:pt idx="0">
                  <c:v>0.5</c:v>
                </c:pt>
              </c:numCache>
            </c:numRef>
          </c:val>
          <c:extLst>
            <c:ext xmlns:c16="http://schemas.microsoft.com/office/drawing/2014/chart" uri="{C3380CC4-5D6E-409C-BE32-E72D297353CC}">
              <c16:uniqueId val="{00000009-1C56-4784-B279-53B3F92E4D52}"/>
            </c:ext>
          </c:extLst>
        </c:ser>
        <c:ser>
          <c:idx val="12"/>
          <c:order val="12"/>
          <c:tx>
            <c:strRef>
              <c:f>Sheet1!$N$1</c:f>
              <c:strCache>
                <c:ptCount val="1"/>
                <c:pt idx="0">
                  <c:v>Topic Model</c:v>
                </c:pt>
              </c:strCache>
            </c:strRef>
          </c:tx>
          <c:spPr>
            <a:solidFill>
              <a:schemeClr val="accent1">
                <a:lumMod val="80000"/>
                <a:lumOff val="20000"/>
              </a:schemeClr>
            </a:solidFill>
            <a:ln>
              <a:noFill/>
            </a:ln>
            <a:effectLst/>
          </c:spPr>
          <c:invertIfNegative val="0"/>
          <c:cat>
            <c:strRef>
              <c:f>Sheet1!$A$2</c:f>
              <c:strCache>
                <c:ptCount val="1"/>
                <c:pt idx="0">
                  <c:v>P1</c:v>
                </c:pt>
              </c:strCache>
            </c:strRef>
          </c:cat>
          <c:val>
            <c:numRef>
              <c:f>Sheet1!$N$2</c:f>
              <c:numCache>
                <c:formatCode>General</c:formatCode>
                <c:ptCount val="1"/>
                <c:pt idx="0">
                  <c:v>5616</c:v>
                </c:pt>
              </c:numCache>
            </c:numRef>
          </c:val>
          <c:extLst>
            <c:ext xmlns:c16="http://schemas.microsoft.com/office/drawing/2014/chart" uri="{C3380CC4-5D6E-409C-BE32-E72D297353CC}">
              <c16:uniqueId val="{0000000C-1C56-4784-B279-53B3F92E4D52}"/>
            </c:ext>
          </c:extLst>
        </c:ser>
        <c:dLbls>
          <c:showLegendKey val="0"/>
          <c:showVal val="0"/>
          <c:showCatName val="0"/>
          <c:showSerName val="0"/>
          <c:showPercent val="0"/>
          <c:showBubbleSize val="0"/>
        </c:dLbls>
        <c:gapWidth val="219"/>
        <c:overlap val="-27"/>
        <c:axId val="98753695"/>
        <c:axId val="75411695"/>
        <c:extLst>
          <c:ext xmlns:c15="http://schemas.microsoft.com/office/drawing/2012/chart" uri="{02D57815-91ED-43cb-92C2-25804820EDAC}">
            <c15:filteredBarSeries>
              <c15:ser>
                <c:idx val="3"/>
                <c:order val="3"/>
                <c:tx>
                  <c:strRef>
                    <c:extLst>
                      <c:ext uri="{02D57815-91ED-43cb-92C2-25804820EDAC}">
                        <c15:formulaRef>
                          <c15:sqref>Sheet1!$E$1</c15:sqref>
                        </c15:formulaRef>
                      </c:ext>
                    </c:extLst>
                    <c:strCache>
                      <c:ptCount val="1"/>
                      <c:pt idx="0">
                        <c:v>Slice</c:v>
                      </c:pt>
                    </c:strCache>
                  </c:strRef>
                </c:tx>
                <c:spPr>
                  <a:solidFill>
                    <a:schemeClr val="accent4"/>
                  </a:solidFill>
                  <a:ln>
                    <a:noFill/>
                  </a:ln>
                  <a:effectLst/>
                </c:spPr>
                <c:invertIfNegative val="0"/>
                <c:cat>
                  <c:strRef>
                    <c:extLst>
                      <c:ext uri="{02D57815-91ED-43cb-92C2-25804820EDAC}">
                        <c15:formulaRef>
                          <c15:sqref>Sheet1!$A$2</c15:sqref>
                        </c15:formulaRef>
                      </c:ext>
                    </c:extLst>
                    <c:strCache>
                      <c:ptCount val="1"/>
                      <c:pt idx="0">
                        <c:v>P1</c:v>
                      </c:pt>
                    </c:strCache>
                  </c:strRef>
                </c:cat>
                <c:val>
                  <c:numRef>
                    <c:extLst>
                      <c:ext uri="{02D57815-91ED-43cb-92C2-25804820EDAC}">
                        <c15:formulaRef>
                          <c15:sqref>Sheet1!$E$2</c15:sqref>
                        </c15:formulaRef>
                      </c:ext>
                    </c:extLst>
                    <c:numCache>
                      <c:formatCode>General</c:formatCode>
                      <c:ptCount val="1"/>
                      <c:pt idx="0">
                        <c:v>0.87</c:v>
                      </c:pt>
                    </c:numCache>
                  </c:numRef>
                </c:val>
                <c:extLst>
                  <c:ext xmlns:c16="http://schemas.microsoft.com/office/drawing/2014/chart" uri="{C3380CC4-5D6E-409C-BE32-E72D297353CC}">
                    <c16:uniqueId val="{00000003-1C56-4784-B279-53B3F92E4D52}"/>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FastText-OvA</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Sheet1!$G$2</c15:sqref>
                        </c15:formulaRef>
                      </c:ext>
                    </c:extLst>
                    <c:numCache>
                      <c:formatCode>General</c:formatCode>
                      <c:ptCount val="1"/>
                      <c:pt idx="0">
                        <c:v>2.78</c:v>
                      </c:pt>
                    </c:numCache>
                  </c:numRef>
                </c:val>
                <c:extLst xmlns:c15="http://schemas.microsoft.com/office/drawing/2012/chart">
                  <c:ext xmlns:c16="http://schemas.microsoft.com/office/drawing/2014/chart" uri="{C3380CC4-5D6E-409C-BE32-E72D297353CC}">
                    <c16:uniqueId val="{00000005-1C56-4784-B279-53B3F92E4D52}"/>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Sheet1!$I$1</c15:sqref>
                        </c15:formulaRef>
                      </c:ext>
                    </c:extLst>
                    <c:strCache>
                      <c:ptCount val="1"/>
                      <c:pt idx="0">
                        <c:v>F-BERT-ANNS</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Sheet1!$I$2</c15:sqref>
                        </c15:formulaRef>
                      </c:ext>
                    </c:extLst>
                    <c:numCache>
                      <c:formatCode>General</c:formatCode>
                      <c:ptCount val="1"/>
                      <c:pt idx="0">
                        <c:v>16.2</c:v>
                      </c:pt>
                    </c:numCache>
                  </c:numRef>
                </c:val>
                <c:extLst xmlns:c15="http://schemas.microsoft.com/office/drawing/2012/chart">
                  <c:ext xmlns:c16="http://schemas.microsoft.com/office/drawing/2014/chart" uri="{C3380CC4-5D6E-409C-BE32-E72D297353CC}">
                    <c16:uniqueId val="{00000007-1C56-4784-B279-53B3F92E4D52}"/>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Sheet1!$L$1</c15:sqref>
                        </c15:formulaRef>
                      </c:ext>
                    </c:extLst>
                    <c:strCache>
                      <c:ptCount val="1"/>
                      <c:pt idx="0">
                        <c:v>BM25</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Sheet1!$L$2</c15:sqref>
                        </c15:formulaRef>
                      </c:ext>
                    </c:extLst>
                    <c:numCache>
                      <c:formatCode>General</c:formatCode>
                      <c:ptCount val="1"/>
                      <c:pt idx="0">
                        <c:v>20</c:v>
                      </c:pt>
                    </c:numCache>
                  </c:numRef>
                </c:val>
                <c:extLst xmlns:c15="http://schemas.microsoft.com/office/drawing/2012/chart">
                  <c:ext xmlns:c16="http://schemas.microsoft.com/office/drawing/2014/chart" uri="{C3380CC4-5D6E-409C-BE32-E72D297353CC}">
                    <c16:uniqueId val="{0000000A-1C56-4784-B279-53B3F92E4D52}"/>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Sheet1!$M$1</c15:sqref>
                        </c15:formulaRef>
                      </c:ext>
                    </c:extLst>
                    <c:strCache>
                      <c:ptCount val="1"/>
                      <c:pt idx="0">
                        <c:v>TF-IDF</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P1</c:v>
                      </c:pt>
                    </c:strCache>
                  </c:strRef>
                </c:cat>
                <c:val>
                  <c:numRef>
                    <c:extLst xmlns:c15="http://schemas.microsoft.com/office/drawing/2012/chart">
                      <c:ext xmlns:c15="http://schemas.microsoft.com/office/drawing/2012/chart" uri="{02D57815-91ED-43cb-92C2-25804820EDAC}">
                        <c15:formulaRef>
                          <c15:sqref>Sheet1!$M$2</c15:sqref>
                        </c15:formulaRef>
                      </c:ext>
                    </c:extLst>
                    <c:numCache>
                      <c:formatCode>General</c:formatCode>
                      <c:ptCount val="1"/>
                      <c:pt idx="0">
                        <c:v>20</c:v>
                      </c:pt>
                    </c:numCache>
                  </c:numRef>
                </c:val>
                <c:extLst xmlns:c15="http://schemas.microsoft.com/office/drawing/2012/chart">
                  <c:ext xmlns:c16="http://schemas.microsoft.com/office/drawing/2014/chart" uri="{C3380CC4-5D6E-409C-BE32-E72D297353CC}">
                    <c16:uniqueId val="{0000000B-1C56-4784-B279-53B3F92E4D52}"/>
                  </c:ext>
                </c:extLst>
              </c15:ser>
            </c15:filteredBarSeries>
          </c:ext>
        </c:extLst>
      </c:barChart>
      <c:catAx>
        <c:axId val="98753695"/>
        <c:scaling>
          <c:orientation val="minMax"/>
        </c:scaling>
        <c:delete val="1"/>
        <c:axPos val="b"/>
        <c:numFmt formatCode="General" sourceLinked="1"/>
        <c:majorTickMark val="none"/>
        <c:minorTickMark val="none"/>
        <c:tickLblPos val="nextTo"/>
        <c:crossAx val="75411695"/>
        <c:crosses val="autoZero"/>
        <c:auto val="1"/>
        <c:lblAlgn val="ctr"/>
        <c:lblOffset val="100"/>
        <c:noMultiLvlLbl val="0"/>
      </c:catAx>
      <c:valAx>
        <c:axId val="75411695"/>
        <c:scaling>
          <c:orientation val="minMax"/>
          <c:max val="2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98753695"/>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ZestXML</c:v>
                </c:pt>
              </c:strCache>
            </c:strRef>
          </c:tx>
          <c:spPr>
            <a:solidFill>
              <a:schemeClr val="accent1"/>
            </a:solidFill>
            <a:ln>
              <a:noFill/>
            </a:ln>
            <a:effectLst/>
          </c:spPr>
          <c:invertIfNegative val="0"/>
          <c:cat>
            <c:strRef>
              <c:f>Sheet1!$A$2:$A$4</c:f>
              <c:strCache>
                <c:ptCount val="3"/>
                <c:pt idx="0">
                  <c:v>Recall@10</c:v>
                </c:pt>
                <c:pt idx="1">
                  <c:v>Recall@50</c:v>
                </c:pt>
                <c:pt idx="2">
                  <c:v>Recall@100</c:v>
                </c:pt>
              </c:strCache>
            </c:strRef>
          </c:cat>
          <c:val>
            <c:numRef>
              <c:f>Sheet1!$B$2:$B$4</c:f>
              <c:numCache>
                <c:formatCode>General</c:formatCode>
                <c:ptCount val="3"/>
                <c:pt idx="0">
                  <c:v>39.770000000000003</c:v>
                </c:pt>
                <c:pt idx="1">
                  <c:v>54.61</c:v>
                </c:pt>
                <c:pt idx="2">
                  <c:v>60.05</c:v>
                </c:pt>
              </c:numCache>
            </c:numRef>
          </c:val>
          <c:extLst>
            <c:ext xmlns:c16="http://schemas.microsoft.com/office/drawing/2014/chart" uri="{C3380CC4-5D6E-409C-BE32-E72D297353CC}">
              <c16:uniqueId val="{00000000-099C-43C9-9D9D-FCCCE7DC3F52}"/>
            </c:ext>
          </c:extLst>
        </c:ser>
        <c:ser>
          <c:idx val="1"/>
          <c:order val="1"/>
          <c:tx>
            <c:strRef>
              <c:f>Sheet1!$C$1</c:f>
              <c:strCache>
                <c:ptCount val="1"/>
                <c:pt idx="0">
                  <c:v>BM25</c:v>
                </c:pt>
              </c:strCache>
            </c:strRef>
          </c:tx>
          <c:spPr>
            <a:solidFill>
              <a:schemeClr val="accent2"/>
            </a:solidFill>
            <a:ln>
              <a:noFill/>
            </a:ln>
            <a:effectLst/>
          </c:spPr>
          <c:invertIfNegative val="0"/>
          <c:cat>
            <c:strRef>
              <c:f>Sheet1!$A$2:$A$4</c:f>
              <c:strCache>
                <c:ptCount val="3"/>
                <c:pt idx="0">
                  <c:v>Recall@10</c:v>
                </c:pt>
                <c:pt idx="1">
                  <c:v>Recall@50</c:v>
                </c:pt>
                <c:pt idx="2">
                  <c:v>Recall@100</c:v>
                </c:pt>
              </c:strCache>
            </c:strRef>
          </c:cat>
          <c:val>
            <c:numRef>
              <c:f>Sheet1!$C$2:$C$4</c:f>
              <c:numCache>
                <c:formatCode>General</c:formatCode>
                <c:ptCount val="3"/>
                <c:pt idx="0">
                  <c:v>33.619999999999997</c:v>
                </c:pt>
                <c:pt idx="1">
                  <c:v>46.61</c:v>
                </c:pt>
                <c:pt idx="2">
                  <c:v>52.25</c:v>
                </c:pt>
              </c:numCache>
            </c:numRef>
          </c:val>
          <c:extLst>
            <c:ext xmlns:c16="http://schemas.microsoft.com/office/drawing/2014/chart" uri="{C3380CC4-5D6E-409C-BE32-E72D297353CC}">
              <c16:uniqueId val="{00000001-099C-43C9-9D9D-FCCCE7DC3F52}"/>
            </c:ext>
          </c:extLst>
        </c:ser>
        <c:ser>
          <c:idx val="2"/>
          <c:order val="2"/>
          <c:tx>
            <c:strRef>
              <c:f>Sheet1!$D$1</c:f>
              <c:strCache>
                <c:ptCount val="1"/>
                <c:pt idx="0">
                  <c:v>Tf-IDF</c:v>
                </c:pt>
              </c:strCache>
            </c:strRef>
          </c:tx>
          <c:spPr>
            <a:solidFill>
              <a:schemeClr val="accent3"/>
            </a:solidFill>
            <a:ln>
              <a:noFill/>
            </a:ln>
            <a:effectLst/>
          </c:spPr>
          <c:invertIfNegative val="0"/>
          <c:cat>
            <c:strRef>
              <c:f>Sheet1!$A$2:$A$4</c:f>
              <c:strCache>
                <c:ptCount val="3"/>
                <c:pt idx="0">
                  <c:v>Recall@10</c:v>
                </c:pt>
                <c:pt idx="1">
                  <c:v>Recall@50</c:v>
                </c:pt>
                <c:pt idx="2">
                  <c:v>Recall@100</c:v>
                </c:pt>
              </c:strCache>
            </c:strRef>
          </c:cat>
          <c:val>
            <c:numRef>
              <c:f>Sheet1!$D$2:$D$4</c:f>
              <c:numCache>
                <c:formatCode>General</c:formatCode>
                <c:ptCount val="3"/>
                <c:pt idx="0">
                  <c:v>31.08</c:v>
                </c:pt>
                <c:pt idx="1">
                  <c:v>44.7</c:v>
                </c:pt>
                <c:pt idx="2">
                  <c:v>50.65</c:v>
                </c:pt>
              </c:numCache>
            </c:numRef>
          </c:val>
          <c:extLst>
            <c:ext xmlns:c16="http://schemas.microsoft.com/office/drawing/2014/chart" uri="{C3380CC4-5D6E-409C-BE32-E72D297353CC}">
              <c16:uniqueId val="{00000002-099C-43C9-9D9D-FCCCE7DC3F52}"/>
            </c:ext>
          </c:extLst>
        </c:ser>
        <c:dLbls>
          <c:showLegendKey val="0"/>
          <c:showVal val="0"/>
          <c:showCatName val="0"/>
          <c:showSerName val="0"/>
          <c:showPercent val="0"/>
          <c:showBubbleSize val="0"/>
        </c:dLbls>
        <c:gapWidth val="219"/>
        <c:overlap val="-27"/>
        <c:axId val="321598016"/>
        <c:axId val="321601760"/>
      </c:barChart>
      <c:catAx>
        <c:axId val="32159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321601760"/>
        <c:crosses val="autoZero"/>
        <c:auto val="1"/>
        <c:lblAlgn val="ctr"/>
        <c:lblOffset val="100"/>
        <c:noMultiLvlLbl val="0"/>
      </c:catAx>
      <c:valAx>
        <c:axId val="321601760"/>
        <c:scaling>
          <c:orientation val="minMax"/>
          <c:max val="60"/>
          <c:min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321598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ZestXML</c:v>
                </c:pt>
              </c:strCache>
            </c:strRef>
          </c:tx>
          <c:spPr>
            <a:solidFill>
              <a:schemeClr val="accent1"/>
            </a:solidFill>
            <a:ln>
              <a:noFill/>
            </a:ln>
            <a:effectLst/>
          </c:spPr>
          <c:invertIfNegative val="0"/>
          <c:cat>
            <c:strRef>
              <c:f>Sheet1!$A$2:$A$3</c:f>
              <c:strCache>
                <c:ptCount val="2"/>
                <c:pt idx="0">
                  <c:v>Zero-Shot</c:v>
                </c:pt>
                <c:pt idx="1">
                  <c:v>Few-Shot</c:v>
                </c:pt>
              </c:strCache>
            </c:strRef>
          </c:cat>
          <c:val>
            <c:numRef>
              <c:f>Sheet1!$B$2:$B$3</c:f>
              <c:numCache>
                <c:formatCode>General</c:formatCode>
                <c:ptCount val="2"/>
                <c:pt idx="0">
                  <c:v>44.9</c:v>
                </c:pt>
                <c:pt idx="1">
                  <c:v>44.5</c:v>
                </c:pt>
              </c:numCache>
            </c:numRef>
          </c:val>
          <c:extLst>
            <c:ext xmlns:c16="http://schemas.microsoft.com/office/drawing/2014/chart" uri="{C3380CC4-5D6E-409C-BE32-E72D297353CC}">
              <c16:uniqueId val="{00000000-099C-43C9-9D9D-FCCCE7DC3F52}"/>
            </c:ext>
          </c:extLst>
        </c:ser>
        <c:ser>
          <c:idx val="1"/>
          <c:order val="1"/>
          <c:tx>
            <c:strRef>
              <c:f>Sheet1!$C$1</c:f>
              <c:strCache>
                <c:ptCount val="1"/>
                <c:pt idx="0">
                  <c:v>BERT-ANNS</c:v>
                </c:pt>
              </c:strCache>
            </c:strRef>
          </c:tx>
          <c:spPr>
            <a:solidFill>
              <a:schemeClr val="accent2"/>
            </a:solidFill>
            <a:ln>
              <a:noFill/>
            </a:ln>
            <a:effectLst/>
          </c:spPr>
          <c:invertIfNegative val="0"/>
          <c:cat>
            <c:strRef>
              <c:f>Sheet1!$A$2:$A$3</c:f>
              <c:strCache>
                <c:ptCount val="2"/>
                <c:pt idx="0">
                  <c:v>Zero-Shot</c:v>
                </c:pt>
                <c:pt idx="1">
                  <c:v>Few-Shot</c:v>
                </c:pt>
              </c:strCache>
            </c:strRef>
          </c:cat>
          <c:val>
            <c:numRef>
              <c:f>Sheet1!$C$2:$C$3</c:f>
              <c:numCache>
                <c:formatCode>General</c:formatCode>
                <c:ptCount val="2"/>
                <c:pt idx="0">
                  <c:v>43</c:v>
                </c:pt>
                <c:pt idx="1">
                  <c:v>32.5</c:v>
                </c:pt>
              </c:numCache>
            </c:numRef>
          </c:val>
          <c:extLst>
            <c:ext xmlns:c16="http://schemas.microsoft.com/office/drawing/2014/chart" uri="{C3380CC4-5D6E-409C-BE32-E72D297353CC}">
              <c16:uniqueId val="{00000001-099C-43C9-9D9D-FCCCE7DC3F52}"/>
            </c:ext>
          </c:extLst>
        </c:ser>
        <c:ser>
          <c:idx val="2"/>
          <c:order val="2"/>
          <c:tx>
            <c:strRef>
              <c:f>Sheet1!$D$1</c:f>
              <c:strCache>
                <c:ptCount val="1"/>
                <c:pt idx="0">
                  <c:v>FastText-ANNS</c:v>
                </c:pt>
              </c:strCache>
            </c:strRef>
          </c:tx>
          <c:spPr>
            <a:solidFill>
              <a:schemeClr val="accent3"/>
            </a:solidFill>
            <a:ln>
              <a:noFill/>
            </a:ln>
            <a:effectLst/>
          </c:spPr>
          <c:invertIfNegative val="0"/>
          <c:cat>
            <c:strRef>
              <c:f>Sheet1!$A$2:$A$3</c:f>
              <c:strCache>
                <c:ptCount val="2"/>
                <c:pt idx="0">
                  <c:v>Zero-Shot</c:v>
                </c:pt>
                <c:pt idx="1">
                  <c:v>Few-Shot</c:v>
                </c:pt>
              </c:strCache>
            </c:strRef>
          </c:cat>
          <c:val>
            <c:numRef>
              <c:f>Sheet1!$D$2:$D$3</c:f>
              <c:numCache>
                <c:formatCode>General</c:formatCode>
                <c:ptCount val="2"/>
                <c:pt idx="0">
                  <c:v>33</c:v>
                </c:pt>
                <c:pt idx="1">
                  <c:v>21.5</c:v>
                </c:pt>
              </c:numCache>
            </c:numRef>
          </c:val>
          <c:extLst>
            <c:ext xmlns:c16="http://schemas.microsoft.com/office/drawing/2014/chart" uri="{C3380CC4-5D6E-409C-BE32-E72D297353CC}">
              <c16:uniqueId val="{00000002-099C-43C9-9D9D-FCCCE7DC3F52}"/>
            </c:ext>
          </c:extLst>
        </c:ser>
        <c:ser>
          <c:idx val="3"/>
          <c:order val="3"/>
          <c:tx>
            <c:strRef>
              <c:f>Sheet1!$E$1</c:f>
              <c:strCache>
                <c:ptCount val="1"/>
                <c:pt idx="0">
                  <c:v>DECAF</c:v>
                </c:pt>
              </c:strCache>
            </c:strRef>
          </c:tx>
          <c:spPr>
            <a:solidFill>
              <a:schemeClr val="accent4"/>
            </a:solidFill>
            <a:ln>
              <a:noFill/>
            </a:ln>
            <a:effectLst/>
          </c:spPr>
          <c:invertIfNegative val="0"/>
          <c:cat>
            <c:strRef>
              <c:f>Sheet1!$A$2:$A$3</c:f>
              <c:strCache>
                <c:ptCount val="2"/>
                <c:pt idx="0">
                  <c:v>Zero-Shot</c:v>
                </c:pt>
                <c:pt idx="1">
                  <c:v>Few-Shot</c:v>
                </c:pt>
              </c:strCache>
            </c:strRef>
          </c:cat>
          <c:val>
            <c:numRef>
              <c:f>Sheet1!$E$2:$E$3</c:f>
              <c:numCache>
                <c:formatCode>General</c:formatCode>
                <c:ptCount val="2"/>
                <c:pt idx="1">
                  <c:v>45</c:v>
                </c:pt>
              </c:numCache>
            </c:numRef>
          </c:val>
          <c:extLst>
            <c:ext xmlns:c16="http://schemas.microsoft.com/office/drawing/2014/chart" uri="{C3380CC4-5D6E-409C-BE32-E72D297353CC}">
              <c16:uniqueId val="{00000001-2714-4056-A449-DA0FF2E58F56}"/>
            </c:ext>
          </c:extLst>
        </c:ser>
        <c:ser>
          <c:idx val="4"/>
          <c:order val="4"/>
          <c:tx>
            <c:strRef>
              <c:f>Sheet1!$F$1</c:f>
              <c:strCache>
                <c:ptCount val="1"/>
                <c:pt idx="0">
                  <c:v>DiSMEC</c:v>
                </c:pt>
              </c:strCache>
            </c:strRef>
          </c:tx>
          <c:spPr>
            <a:solidFill>
              <a:schemeClr val="accent5"/>
            </a:solidFill>
            <a:ln>
              <a:noFill/>
            </a:ln>
            <a:effectLst/>
          </c:spPr>
          <c:invertIfNegative val="0"/>
          <c:cat>
            <c:strRef>
              <c:f>Sheet1!$A$2:$A$3</c:f>
              <c:strCache>
                <c:ptCount val="2"/>
                <c:pt idx="0">
                  <c:v>Zero-Shot</c:v>
                </c:pt>
                <c:pt idx="1">
                  <c:v>Few-Shot</c:v>
                </c:pt>
              </c:strCache>
            </c:strRef>
          </c:cat>
          <c:val>
            <c:numRef>
              <c:f>Sheet1!$F$2:$F$3</c:f>
              <c:numCache>
                <c:formatCode>General</c:formatCode>
                <c:ptCount val="2"/>
                <c:pt idx="1">
                  <c:v>37</c:v>
                </c:pt>
              </c:numCache>
            </c:numRef>
          </c:val>
          <c:extLst>
            <c:ext xmlns:c16="http://schemas.microsoft.com/office/drawing/2014/chart" uri="{C3380CC4-5D6E-409C-BE32-E72D297353CC}">
              <c16:uniqueId val="{00000002-2714-4056-A449-DA0FF2E58F56}"/>
            </c:ext>
          </c:extLst>
        </c:ser>
        <c:ser>
          <c:idx val="5"/>
          <c:order val="5"/>
          <c:tx>
            <c:strRef>
              <c:f>Sheet1!$G$1</c:f>
              <c:strCache>
                <c:ptCount val="1"/>
                <c:pt idx="0">
                  <c:v>Astec</c:v>
                </c:pt>
              </c:strCache>
            </c:strRef>
          </c:tx>
          <c:spPr>
            <a:solidFill>
              <a:schemeClr val="accent6"/>
            </a:solidFill>
            <a:ln>
              <a:noFill/>
            </a:ln>
            <a:effectLst/>
          </c:spPr>
          <c:invertIfNegative val="0"/>
          <c:cat>
            <c:strRef>
              <c:f>Sheet1!$A$2:$A$3</c:f>
              <c:strCache>
                <c:ptCount val="2"/>
                <c:pt idx="0">
                  <c:v>Zero-Shot</c:v>
                </c:pt>
                <c:pt idx="1">
                  <c:v>Few-Shot</c:v>
                </c:pt>
              </c:strCache>
            </c:strRef>
          </c:cat>
          <c:val>
            <c:numRef>
              <c:f>Sheet1!$G$2:$G$3</c:f>
              <c:numCache>
                <c:formatCode>General</c:formatCode>
                <c:ptCount val="2"/>
                <c:pt idx="1">
                  <c:v>32.5</c:v>
                </c:pt>
              </c:numCache>
            </c:numRef>
          </c:val>
          <c:extLst>
            <c:ext xmlns:c16="http://schemas.microsoft.com/office/drawing/2014/chart" uri="{C3380CC4-5D6E-409C-BE32-E72D297353CC}">
              <c16:uniqueId val="{00000003-2714-4056-A449-DA0FF2E58F56}"/>
            </c:ext>
          </c:extLst>
        </c:ser>
        <c:ser>
          <c:idx val="6"/>
          <c:order val="6"/>
          <c:tx>
            <c:strRef>
              <c:f>Sheet1!$H$1</c:f>
              <c:strCache>
                <c:ptCount val="1"/>
                <c:pt idx="0">
                  <c:v>Xreg</c:v>
                </c:pt>
              </c:strCache>
            </c:strRef>
          </c:tx>
          <c:spPr>
            <a:solidFill>
              <a:schemeClr val="accent1">
                <a:lumMod val="60000"/>
              </a:schemeClr>
            </a:solidFill>
            <a:ln>
              <a:noFill/>
            </a:ln>
            <a:effectLst/>
          </c:spPr>
          <c:invertIfNegative val="0"/>
          <c:cat>
            <c:strRef>
              <c:f>Sheet1!$A$2:$A$3</c:f>
              <c:strCache>
                <c:ptCount val="2"/>
                <c:pt idx="0">
                  <c:v>Zero-Shot</c:v>
                </c:pt>
                <c:pt idx="1">
                  <c:v>Few-Shot</c:v>
                </c:pt>
              </c:strCache>
            </c:strRef>
          </c:cat>
          <c:val>
            <c:numRef>
              <c:f>Sheet1!$H$2:$H$3</c:f>
              <c:numCache>
                <c:formatCode>General</c:formatCode>
                <c:ptCount val="2"/>
                <c:pt idx="1">
                  <c:v>32.4</c:v>
                </c:pt>
              </c:numCache>
            </c:numRef>
          </c:val>
          <c:extLst>
            <c:ext xmlns:c16="http://schemas.microsoft.com/office/drawing/2014/chart" uri="{C3380CC4-5D6E-409C-BE32-E72D297353CC}">
              <c16:uniqueId val="{00000004-2714-4056-A449-DA0FF2E58F56}"/>
            </c:ext>
          </c:extLst>
        </c:ser>
        <c:ser>
          <c:idx val="7"/>
          <c:order val="7"/>
          <c:tx>
            <c:strRef>
              <c:f>Sheet1!$I$1</c:f>
              <c:strCache>
                <c:ptCount val="1"/>
                <c:pt idx="0">
                  <c:v>AttentionXML</c:v>
                </c:pt>
              </c:strCache>
            </c:strRef>
          </c:tx>
          <c:spPr>
            <a:solidFill>
              <a:schemeClr val="accent2">
                <a:lumMod val="60000"/>
              </a:schemeClr>
            </a:solidFill>
            <a:ln>
              <a:noFill/>
            </a:ln>
            <a:effectLst/>
          </c:spPr>
          <c:invertIfNegative val="0"/>
          <c:cat>
            <c:strRef>
              <c:f>Sheet1!$A$2:$A$3</c:f>
              <c:strCache>
                <c:ptCount val="2"/>
                <c:pt idx="0">
                  <c:v>Zero-Shot</c:v>
                </c:pt>
                <c:pt idx="1">
                  <c:v>Few-Shot</c:v>
                </c:pt>
              </c:strCache>
            </c:strRef>
          </c:cat>
          <c:val>
            <c:numRef>
              <c:f>Sheet1!$I$2:$I$3</c:f>
              <c:numCache>
                <c:formatCode>General</c:formatCode>
                <c:ptCount val="2"/>
                <c:pt idx="1">
                  <c:v>30.8</c:v>
                </c:pt>
              </c:numCache>
            </c:numRef>
          </c:val>
          <c:extLst>
            <c:ext xmlns:c16="http://schemas.microsoft.com/office/drawing/2014/chart" uri="{C3380CC4-5D6E-409C-BE32-E72D297353CC}">
              <c16:uniqueId val="{00000005-2714-4056-A449-DA0FF2E58F56}"/>
            </c:ext>
          </c:extLst>
        </c:ser>
        <c:ser>
          <c:idx val="8"/>
          <c:order val="8"/>
          <c:tx>
            <c:strRef>
              <c:f>Sheet1!$J$1</c:f>
              <c:strCache>
                <c:ptCount val="1"/>
                <c:pt idx="0">
                  <c:v>Parabel</c:v>
                </c:pt>
              </c:strCache>
            </c:strRef>
          </c:tx>
          <c:spPr>
            <a:solidFill>
              <a:schemeClr val="accent3">
                <a:lumMod val="60000"/>
              </a:schemeClr>
            </a:solidFill>
            <a:ln>
              <a:noFill/>
            </a:ln>
            <a:effectLst/>
          </c:spPr>
          <c:invertIfNegative val="0"/>
          <c:cat>
            <c:strRef>
              <c:f>Sheet1!$A$2:$A$3</c:f>
              <c:strCache>
                <c:ptCount val="2"/>
                <c:pt idx="0">
                  <c:v>Zero-Shot</c:v>
                </c:pt>
                <c:pt idx="1">
                  <c:v>Few-Shot</c:v>
                </c:pt>
              </c:strCache>
            </c:strRef>
          </c:cat>
          <c:val>
            <c:numRef>
              <c:f>Sheet1!$J$2:$J$3</c:f>
              <c:numCache>
                <c:formatCode>General</c:formatCode>
                <c:ptCount val="2"/>
                <c:pt idx="1">
                  <c:v>26</c:v>
                </c:pt>
              </c:numCache>
            </c:numRef>
          </c:val>
          <c:extLst>
            <c:ext xmlns:c16="http://schemas.microsoft.com/office/drawing/2014/chart" uri="{C3380CC4-5D6E-409C-BE32-E72D297353CC}">
              <c16:uniqueId val="{00000006-2714-4056-A449-DA0FF2E58F56}"/>
            </c:ext>
          </c:extLst>
        </c:ser>
        <c:dLbls>
          <c:showLegendKey val="0"/>
          <c:showVal val="0"/>
          <c:showCatName val="0"/>
          <c:showSerName val="0"/>
          <c:showPercent val="0"/>
          <c:showBubbleSize val="0"/>
        </c:dLbls>
        <c:gapWidth val="219"/>
        <c:overlap val="-27"/>
        <c:axId val="321598016"/>
        <c:axId val="321601760"/>
      </c:barChart>
      <c:catAx>
        <c:axId val="32159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321601760"/>
        <c:crosses val="autoZero"/>
        <c:auto val="1"/>
        <c:lblAlgn val="ctr"/>
        <c:lblOffset val="100"/>
        <c:noMultiLvlLbl val="0"/>
      </c:catAx>
      <c:valAx>
        <c:axId val="321601760"/>
        <c:scaling>
          <c:orientation val="minMax"/>
          <c:max val="48"/>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321598016"/>
        <c:crosses val="autoZero"/>
        <c:crossBetween val="between"/>
      </c:valAx>
      <c:spPr>
        <a:noFill/>
        <a:ln>
          <a:noFill/>
        </a:ln>
        <a:effectLst/>
      </c:spPr>
    </c:plotArea>
    <c:legend>
      <c:legendPos val="r"/>
      <c:layout>
        <c:manualLayout>
          <c:xMode val="edge"/>
          <c:yMode val="edge"/>
          <c:x val="0.76542197326005401"/>
          <c:y val="4.2915971669111319E-2"/>
          <c:w val="0.22652433546477832"/>
          <c:h val="0.93237815055522921"/>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solidFill>
                  <a:schemeClr val="bg1"/>
                </a:solidFill>
              </a:rPr>
              <a:t>Offline</a:t>
            </a:r>
            <a:r>
              <a:rPr lang="en-US" sz="2400" baseline="0">
                <a:solidFill>
                  <a:schemeClr val="bg1"/>
                </a:solidFill>
              </a:rPr>
              <a:t> evaluation on Ads-31M</a:t>
            </a:r>
            <a:endParaRPr lang="en-US" sz="2400">
              <a:solidFill>
                <a:schemeClr val="bg1"/>
              </a:solidFill>
            </a:endParaRPr>
          </a:p>
        </c:rich>
      </c:tx>
      <c:layout>
        <c:manualLayout>
          <c:xMode val="edge"/>
          <c:yMode val="edge"/>
          <c:x val="0.26196114109163138"/>
          <c:y val="0.17252003008312081"/>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ZestXML</c:v>
                </c:pt>
              </c:strCache>
            </c:strRef>
          </c:tx>
          <c:spPr>
            <a:solidFill>
              <a:schemeClr val="accent1"/>
            </a:solidFill>
            <a:ln>
              <a:noFill/>
            </a:ln>
            <a:effectLst/>
          </c:spPr>
          <c:invertIfNegative val="0"/>
          <c:cat>
            <c:strRef>
              <c:f>Sheet1!$A$2</c:f>
              <c:strCache>
                <c:ptCount val="1"/>
                <c:pt idx="0">
                  <c:v>PSP@5</c:v>
                </c:pt>
              </c:strCache>
            </c:strRef>
          </c:cat>
          <c:val>
            <c:numRef>
              <c:f>Sheet1!$B$2</c:f>
              <c:numCache>
                <c:formatCode>General</c:formatCode>
                <c:ptCount val="1"/>
                <c:pt idx="0">
                  <c:v>22.01</c:v>
                </c:pt>
              </c:numCache>
            </c:numRef>
          </c:val>
          <c:extLst>
            <c:ext xmlns:c16="http://schemas.microsoft.com/office/drawing/2014/chart" uri="{C3380CC4-5D6E-409C-BE32-E72D297353CC}">
              <c16:uniqueId val="{00000000-860F-40E7-A994-C3707E9AA1E9}"/>
            </c:ext>
          </c:extLst>
        </c:ser>
        <c:ser>
          <c:idx val="1"/>
          <c:order val="1"/>
          <c:tx>
            <c:strRef>
              <c:f>Sheet1!$C$1</c:f>
              <c:strCache>
                <c:ptCount val="1"/>
                <c:pt idx="0">
                  <c:v>BERT-ANNS</c:v>
                </c:pt>
              </c:strCache>
            </c:strRef>
          </c:tx>
          <c:spPr>
            <a:solidFill>
              <a:schemeClr val="accent2"/>
            </a:solidFill>
            <a:ln>
              <a:noFill/>
            </a:ln>
            <a:effectLst/>
          </c:spPr>
          <c:invertIfNegative val="0"/>
          <c:cat>
            <c:strRef>
              <c:f>Sheet1!$A$2</c:f>
              <c:strCache>
                <c:ptCount val="1"/>
                <c:pt idx="0">
                  <c:v>PSP@5</c:v>
                </c:pt>
              </c:strCache>
            </c:strRef>
          </c:cat>
          <c:val>
            <c:numRef>
              <c:f>Sheet1!$C$2</c:f>
              <c:numCache>
                <c:formatCode>General</c:formatCode>
                <c:ptCount val="1"/>
                <c:pt idx="0">
                  <c:v>11.15</c:v>
                </c:pt>
              </c:numCache>
            </c:numRef>
          </c:val>
          <c:extLst>
            <c:ext xmlns:c16="http://schemas.microsoft.com/office/drawing/2014/chart" uri="{C3380CC4-5D6E-409C-BE32-E72D297353CC}">
              <c16:uniqueId val="{00000001-860F-40E7-A994-C3707E9AA1E9}"/>
            </c:ext>
          </c:extLst>
        </c:ser>
        <c:ser>
          <c:idx val="2"/>
          <c:order val="2"/>
          <c:tx>
            <c:strRef>
              <c:f>Sheet1!$D$1</c:f>
              <c:strCache>
                <c:ptCount val="1"/>
                <c:pt idx="0">
                  <c:v>FastText-ANNS</c:v>
                </c:pt>
              </c:strCache>
            </c:strRef>
          </c:tx>
          <c:spPr>
            <a:solidFill>
              <a:schemeClr val="accent3"/>
            </a:solidFill>
            <a:ln>
              <a:noFill/>
            </a:ln>
            <a:effectLst/>
          </c:spPr>
          <c:invertIfNegative val="0"/>
          <c:cat>
            <c:strRef>
              <c:f>Sheet1!$A$2</c:f>
              <c:strCache>
                <c:ptCount val="1"/>
                <c:pt idx="0">
                  <c:v>PSP@5</c:v>
                </c:pt>
              </c:strCache>
            </c:strRef>
          </c:cat>
          <c:val>
            <c:numRef>
              <c:f>Sheet1!$D$2</c:f>
              <c:numCache>
                <c:formatCode>General</c:formatCode>
                <c:ptCount val="1"/>
                <c:pt idx="0">
                  <c:v>8.16</c:v>
                </c:pt>
              </c:numCache>
            </c:numRef>
          </c:val>
          <c:extLst>
            <c:ext xmlns:c16="http://schemas.microsoft.com/office/drawing/2014/chart" uri="{C3380CC4-5D6E-409C-BE32-E72D297353CC}">
              <c16:uniqueId val="{00000002-860F-40E7-A994-C3707E9AA1E9}"/>
            </c:ext>
          </c:extLst>
        </c:ser>
        <c:ser>
          <c:idx val="6"/>
          <c:order val="6"/>
          <c:tx>
            <c:strRef>
              <c:f>Sheet1!$H$1</c:f>
              <c:strCache>
                <c:ptCount val="1"/>
                <c:pt idx="0">
                  <c:v>Xreg</c:v>
                </c:pt>
              </c:strCache>
            </c:strRef>
          </c:tx>
          <c:spPr>
            <a:solidFill>
              <a:schemeClr val="accent1">
                <a:lumMod val="60000"/>
              </a:schemeClr>
            </a:solidFill>
            <a:ln>
              <a:noFill/>
            </a:ln>
            <a:effectLst/>
          </c:spPr>
          <c:invertIfNegative val="0"/>
          <c:cat>
            <c:strRef>
              <c:f>Sheet1!$A$2</c:f>
              <c:strCache>
                <c:ptCount val="1"/>
                <c:pt idx="0">
                  <c:v>PSP@5</c:v>
                </c:pt>
              </c:strCache>
            </c:strRef>
          </c:cat>
          <c:val>
            <c:numRef>
              <c:f>Sheet1!$H$2</c:f>
              <c:numCache>
                <c:formatCode>General</c:formatCode>
                <c:ptCount val="1"/>
                <c:pt idx="0">
                  <c:v>4.43</c:v>
                </c:pt>
              </c:numCache>
            </c:numRef>
          </c:val>
          <c:extLst>
            <c:ext xmlns:c16="http://schemas.microsoft.com/office/drawing/2014/chart" uri="{C3380CC4-5D6E-409C-BE32-E72D297353CC}">
              <c16:uniqueId val="{00000006-860F-40E7-A994-C3707E9AA1E9}"/>
            </c:ext>
          </c:extLst>
        </c:ser>
        <c:ser>
          <c:idx val="8"/>
          <c:order val="8"/>
          <c:tx>
            <c:strRef>
              <c:f>Sheet1!$J$1</c:f>
              <c:strCache>
                <c:ptCount val="1"/>
                <c:pt idx="0">
                  <c:v>Parabel</c:v>
                </c:pt>
              </c:strCache>
            </c:strRef>
          </c:tx>
          <c:spPr>
            <a:solidFill>
              <a:schemeClr val="accent3">
                <a:lumMod val="60000"/>
              </a:schemeClr>
            </a:solidFill>
            <a:ln>
              <a:noFill/>
            </a:ln>
            <a:effectLst/>
          </c:spPr>
          <c:invertIfNegative val="0"/>
          <c:cat>
            <c:strRef>
              <c:f>Sheet1!$A$2</c:f>
              <c:strCache>
                <c:ptCount val="1"/>
                <c:pt idx="0">
                  <c:v>PSP@5</c:v>
                </c:pt>
              </c:strCache>
            </c:strRef>
          </c:cat>
          <c:val>
            <c:numRef>
              <c:f>Sheet1!$J$2</c:f>
              <c:numCache>
                <c:formatCode>General</c:formatCode>
                <c:ptCount val="1"/>
                <c:pt idx="0">
                  <c:v>3.53</c:v>
                </c:pt>
              </c:numCache>
            </c:numRef>
          </c:val>
          <c:extLst>
            <c:ext xmlns:c16="http://schemas.microsoft.com/office/drawing/2014/chart" uri="{C3380CC4-5D6E-409C-BE32-E72D297353CC}">
              <c16:uniqueId val="{00000008-860F-40E7-A994-C3707E9AA1E9}"/>
            </c:ext>
          </c:extLst>
        </c:ser>
        <c:ser>
          <c:idx val="9"/>
          <c:order val="9"/>
          <c:tx>
            <c:strRef>
              <c:f>Sheet1!$K$1</c:f>
              <c:strCache>
                <c:ptCount val="1"/>
                <c:pt idx="0">
                  <c:v>Topic Model</c:v>
                </c:pt>
              </c:strCache>
            </c:strRef>
          </c:tx>
          <c:spPr>
            <a:solidFill>
              <a:schemeClr val="accent4">
                <a:lumMod val="60000"/>
              </a:schemeClr>
            </a:solidFill>
            <a:ln>
              <a:noFill/>
            </a:ln>
            <a:effectLst/>
          </c:spPr>
          <c:invertIfNegative val="0"/>
          <c:cat>
            <c:strRef>
              <c:f>Sheet1!$A$2</c:f>
              <c:strCache>
                <c:ptCount val="1"/>
                <c:pt idx="0">
                  <c:v>PSP@5</c:v>
                </c:pt>
              </c:strCache>
            </c:strRef>
          </c:cat>
          <c:val>
            <c:numRef>
              <c:f>Sheet1!$K$2</c:f>
              <c:numCache>
                <c:formatCode>General</c:formatCode>
                <c:ptCount val="1"/>
                <c:pt idx="0">
                  <c:v>2.87</c:v>
                </c:pt>
              </c:numCache>
            </c:numRef>
          </c:val>
          <c:extLst>
            <c:ext xmlns:c16="http://schemas.microsoft.com/office/drawing/2014/chart" uri="{C3380CC4-5D6E-409C-BE32-E72D297353CC}">
              <c16:uniqueId val="{00000001-6405-41E8-BE6D-33B9EACB2C54}"/>
            </c:ext>
          </c:extLst>
        </c:ser>
        <c:dLbls>
          <c:showLegendKey val="0"/>
          <c:showVal val="0"/>
          <c:showCatName val="0"/>
          <c:showSerName val="0"/>
          <c:showPercent val="0"/>
          <c:showBubbleSize val="0"/>
        </c:dLbls>
        <c:gapWidth val="219"/>
        <c:overlap val="-27"/>
        <c:axId val="321598016"/>
        <c:axId val="321601760"/>
        <c:extLst>
          <c:ext xmlns:c15="http://schemas.microsoft.com/office/drawing/2012/chart" uri="{02D57815-91ED-43cb-92C2-25804820EDAC}">
            <c15:filteredBarSeries>
              <c15:ser>
                <c:idx val="3"/>
                <c:order val="3"/>
                <c:tx>
                  <c:strRef>
                    <c:extLst>
                      <c:ext uri="{02D57815-91ED-43cb-92C2-25804820EDAC}">
                        <c15:formulaRef>
                          <c15:sqref>Sheet1!$E$1</c15:sqref>
                        </c15:formulaRef>
                      </c:ext>
                    </c:extLst>
                    <c:strCache>
                      <c:ptCount val="1"/>
                      <c:pt idx="0">
                        <c:v>DECAF</c:v>
                      </c:pt>
                    </c:strCache>
                  </c:strRef>
                </c:tx>
                <c:spPr>
                  <a:solidFill>
                    <a:schemeClr val="accent4"/>
                  </a:solidFill>
                  <a:ln>
                    <a:noFill/>
                  </a:ln>
                  <a:effectLst/>
                </c:spPr>
                <c:invertIfNegative val="0"/>
                <c:cat>
                  <c:strRef>
                    <c:extLst>
                      <c:ext uri="{02D57815-91ED-43cb-92C2-25804820EDAC}">
                        <c15:formulaRef>
                          <c15:sqref>Sheet1!$A$2</c15:sqref>
                        </c15:formulaRef>
                      </c:ext>
                    </c:extLst>
                    <c:strCache>
                      <c:ptCount val="1"/>
                      <c:pt idx="0">
                        <c:v>PSP@5</c:v>
                      </c:pt>
                    </c:strCache>
                  </c:strRef>
                </c:cat>
                <c:val>
                  <c:numRef>
                    <c:extLst>
                      <c:ext uri="{02D57815-91ED-43cb-92C2-25804820EDAC}">
                        <c15:formulaRef>
                          <c15:sqref>Sheet1!$E$2</c15:sqref>
                        </c15:formulaRef>
                      </c:ext>
                    </c:extLst>
                    <c:numCache>
                      <c:formatCode>General</c:formatCode>
                      <c:ptCount val="1"/>
                    </c:numCache>
                  </c:numRef>
                </c:val>
                <c:extLst>
                  <c:ext xmlns:c16="http://schemas.microsoft.com/office/drawing/2014/chart" uri="{C3380CC4-5D6E-409C-BE32-E72D297353CC}">
                    <c16:uniqueId val="{00000003-860F-40E7-A994-C3707E9AA1E9}"/>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DiSMEC</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PSP@5</c:v>
                      </c:pt>
                    </c:strCache>
                  </c:strRef>
                </c:cat>
                <c:val>
                  <c:numRef>
                    <c:extLst xmlns:c15="http://schemas.microsoft.com/office/drawing/2012/chart">
                      <c:ext xmlns:c15="http://schemas.microsoft.com/office/drawing/2012/chart" uri="{02D57815-91ED-43cb-92C2-25804820EDAC}">
                        <c15:formulaRef>
                          <c15:sqref>Sheet1!$F$2</c15:sqref>
                        </c15:formulaRef>
                      </c:ext>
                    </c:extLst>
                    <c:numCache>
                      <c:formatCode>General</c:formatCode>
                      <c:ptCount val="1"/>
                    </c:numCache>
                  </c:numRef>
                </c:val>
                <c:extLst xmlns:c15="http://schemas.microsoft.com/office/drawing/2012/chart">
                  <c:ext xmlns:c16="http://schemas.microsoft.com/office/drawing/2014/chart" uri="{C3380CC4-5D6E-409C-BE32-E72D297353CC}">
                    <c16:uniqueId val="{00000004-860F-40E7-A994-C3707E9AA1E9}"/>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Astec</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PSP@5</c:v>
                      </c:pt>
                    </c:strCache>
                  </c:strRef>
                </c:cat>
                <c:val>
                  <c:numRef>
                    <c:extLst xmlns:c15="http://schemas.microsoft.com/office/drawing/2012/chart">
                      <c:ext xmlns:c15="http://schemas.microsoft.com/office/drawing/2012/chart" uri="{02D57815-91ED-43cb-92C2-25804820EDAC}">
                        <c15:formulaRef>
                          <c15:sqref>Sheet1!$G$2</c15:sqref>
                        </c15:formulaRef>
                      </c:ext>
                    </c:extLst>
                    <c:numCache>
                      <c:formatCode>General</c:formatCode>
                      <c:ptCount val="1"/>
                    </c:numCache>
                  </c:numRef>
                </c:val>
                <c:extLst xmlns:c15="http://schemas.microsoft.com/office/drawing/2012/chart">
                  <c:ext xmlns:c16="http://schemas.microsoft.com/office/drawing/2014/chart" uri="{C3380CC4-5D6E-409C-BE32-E72D297353CC}">
                    <c16:uniqueId val="{00000005-860F-40E7-A994-C3707E9AA1E9}"/>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Sheet1!$I$1</c15:sqref>
                        </c15:formulaRef>
                      </c:ext>
                    </c:extLst>
                    <c:strCache>
                      <c:ptCount val="1"/>
                      <c:pt idx="0">
                        <c:v>AttentionXML</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c15:sqref>
                        </c15:formulaRef>
                      </c:ext>
                    </c:extLst>
                    <c:strCache>
                      <c:ptCount val="1"/>
                      <c:pt idx="0">
                        <c:v>PSP@5</c:v>
                      </c:pt>
                    </c:strCache>
                  </c:strRef>
                </c:cat>
                <c:val>
                  <c:numRef>
                    <c:extLst xmlns:c15="http://schemas.microsoft.com/office/drawing/2012/chart">
                      <c:ext xmlns:c15="http://schemas.microsoft.com/office/drawing/2012/chart" uri="{02D57815-91ED-43cb-92C2-25804820EDAC}">
                        <c15:formulaRef>
                          <c15:sqref>Sheet1!$I$2</c15:sqref>
                        </c15:formulaRef>
                      </c:ext>
                    </c:extLst>
                    <c:numCache>
                      <c:formatCode>General</c:formatCode>
                      <c:ptCount val="1"/>
                    </c:numCache>
                  </c:numRef>
                </c:val>
                <c:extLst xmlns:c15="http://schemas.microsoft.com/office/drawing/2012/chart">
                  <c:ext xmlns:c16="http://schemas.microsoft.com/office/drawing/2014/chart" uri="{C3380CC4-5D6E-409C-BE32-E72D297353CC}">
                    <c16:uniqueId val="{00000007-860F-40E7-A994-C3707E9AA1E9}"/>
                  </c:ext>
                </c:extLst>
              </c15:ser>
            </c15:filteredBarSeries>
          </c:ext>
        </c:extLst>
      </c:barChart>
      <c:catAx>
        <c:axId val="321598016"/>
        <c:scaling>
          <c:orientation val="minMax"/>
        </c:scaling>
        <c:delete val="1"/>
        <c:axPos val="b"/>
        <c:numFmt formatCode="General" sourceLinked="1"/>
        <c:majorTickMark val="none"/>
        <c:minorTickMark val="none"/>
        <c:tickLblPos val="nextTo"/>
        <c:crossAx val="321601760"/>
        <c:crosses val="autoZero"/>
        <c:auto val="1"/>
        <c:lblAlgn val="ctr"/>
        <c:lblOffset val="100"/>
        <c:noMultiLvlLbl val="0"/>
      </c:catAx>
      <c:valAx>
        <c:axId val="321601760"/>
        <c:scaling>
          <c:orientation val="minMax"/>
          <c:max val="2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321598016"/>
        <c:crosses val="autoZero"/>
        <c:crossBetween val="between"/>
      </c:valAx>
      <c:spPr>
        <a:noFill/>
        <a:ln>
          <a:noFill/>
        </a:ln>
        <a:effectLst/>
      </c:spPr>
    </c:plotArea>
    <c:legend>
      <c:legendPos val="r"/>
      <c:layout>
        <c:manualLayout>
          <c:xMode val="edge"/>
          <c:yMode val="edge"/>
          <c:x val="0.76542201701268109"/>
          <c:y val="0.24967683466199239"/>
          <c:w val="0.23194794573255631"/>
          <c:h val="0.726462915951277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I am Nilesh Gupta and today I'll be talking about our recent work on generalized zero-shot extreme multi-label learning. This work was done at Microsoft Research India in collaboration with Microsoft Bing Ads team. Before we delve in, let’s quickly take an overview of extreme multi-label learning which in shorthand is often referred to as XML in the literature.</a:t>
            </a:r>
          </a:p>
        </p:txBody>
      </p:sp>
      <p:sp>
        <p:nvSpPr>
          <p:cNvPr id="4" name="Slide Number Placeholder 3"/>
          <p:cNvSpPr>
            <a:spLocks noGrp="1"/>
          </p:cNvSpPr>
          <p:nvPr>
            <p:ph type="sldNum" sz="quarter" idx="5"/>
          </p:nvPr>
        </p:nvSpPr>
        <p:spPr/>
        <p:txBody>
          <a:bodyPr/>
          <a:lstStyle/>
          <a:p>
            <a:fld id="{C26E7B1E-ABB1-46B6-B8A6-8D4F0CECF6C4}" type="slidenum">
              <a:rPr lang="en-US" smtClean="0"/>
              <a:t>1</a:t>
            </a:fld>
            <a:endParaRPr lang="en-US"/>
          </a:p>
        </p:txBody>
      </p:sp>
    </p:spTree>
    <p:extLst>
      <p:ext uri="{BB962C8B-B14F-4D97-AF65-F5344CB8AC3E}">
        <p14:creationId xmlns:p14="http://schemas.microsoft.com/office/powerpoint/2010/main" val="3928198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prediction, ZestXML adopts an inverted index based search algorithm i.e. it maintains an inverted index over the labels where the keys are the label features and each label is indexed against all of its label features. When a test point comes its features are first projected onto the label feature space by applying the learnt matrix W, we denote the projected sparse vector as x bar, now for each non-zero feature in x bar, its inverted index list is perused and the scores for the indexed labels are aggregated. Because of the simplicity of inverted index data structure, adding a new label during prediction is fairly straightforward. This sums up the details of the zestxml algorithm, let’s examine the performance of zestxml in comparison to other baseline methods. </a:t>
            </a:r>
          </a:p>
        </p:txBody>
      </p:sp>
      <p:sp>
        <p:nvSpPr>
          <p:cNvPr id="4" name="Slide Number Placeholder 3"/>
          <p:cNvSpPr>
            <a:spLocks noGrp="1"/>
          </p:cNvSpPr>
          <p:nvPr>
            <p:ph type="sldNum" sz="quarter" idx="5"/>
          </p:nvPr>
        </p:nvSpPr>
        <p:spPr/>
        <p:txBody>
          <a:bodyPr/>
          <a:lstStyle/>
          <a:p>
            <a:fld id="{C26E7B1E-ABB1-46B6-B8A6-8D4F0CECF6C4}" type="slidenum">
              <a:rPr lang="en-US" smtClean="0"/>
              <a:t>10</a:t>
            </a:fld>
            <a:endParaRPr lang="en-US"/>
          </a:p>
        </p:txBody>
      </p:sp>
    </p:spTree>
    <p:extLst>
      <p:ext uri="{BB962C8B-B14F-4D97-AF65-F5344CB8AC3E}">
        <p14:creationId xmlns:p14="http://schemas.microsoft.com/office/powerpoint/2010/main" val="3526237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 the public wikipedia-1M dataset which has over 1 million labels and 2.2 million training points, the task is to tag a wikipedia page with the most relevant subset of tags. As we can see in the plots below Zestxml trains in a few hours on a single core of a commodity desktop and performs significantly better than the baselines on propensity scored precision values with few milliseconds of prediction latency. This shows that ZestXML can accurately predict tail labels while being very efficient at the same time. We request the audience to have a look at our paper for the full set of results on various other datasets.</a:t>
            </a:r>
          </a:p>
        </p:txBody>
      </p:sp>
      <p:sp>
        <p:nvSpPr>
          <p:cNvPr id="4" name="Slide Number Placeholder 3"/>
          <p:cNvSpPr>
            <a:spLocks noGrp="1"/>
          </p:cNvSpPr>
          <p:nvPr>
            <p:ph type="sldNum" sz="quarter" idx="5"/>
          </p:nvPr>
        </p:nvSpPr>
        <p:spPr/>
        <p:txBody>
          <a:bodyPr/>
          <a:lstStyle/>
          <a:p>
            <a:fld id="{C26E7B1E-ABB1-46B6-B8A6-8D4F0CECF6C4}" type="slidenum">
              <a:rPr lang="en-US" smtClean="0"/>
              <a:t>11</a:t>
            </a:fld>
            <a:endParaRPr lang="en-US"/>
          </a:p>
        </p:txBody>
      </p:sp>
    </p:spTree>
    <p:extLst>
      <p:ext uri="{BB962C8B-B14F-4D97-AF65-F5344CB8AC3E}">
        <p14:creationId xmlns:p14="http://schemas.microsoft.com/office/powerpoint/2010/main" val="366098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compared against traditional Information retrieval methods such as Tf Idf and BM25, the shortlisting performance of zestxml is significantly superior to the baselines. In-particular ZestXML can be upto 10% and 8% better than Tf-idf and BM25 respectively. This demonstrates that ZestXML brings many useful cross feature correlations which TFIDF and BM25 fail to capture.</a:t>
            </a:r>
          </a:p>
        </p:txBody>
      </p:sp>
      <p:sp>
        <p:nvSpPr>
          <p:cNvPr id="4" name="Slide Number Placeholder 3"/>
          <p:cNvSpPr>
            <a:spLocks noGrp="1"/>
          </p:cNvSpPr>
          <p:nvPr>
            <p:ph type="sldNum" sz="quarter" idx="5"/>
          </p:nvPr>
        </p:nvSpPr>
        <p:spPr/>
        <p:txBody>
          <a:bodyPr/>
          <a:lstStyle/>
          <a:p>
            <a:fld id="{C26E7B1E-ABB1-46B6-B8A6-8D4F0CECF6C4}" type="slidenum">
              <a:rPr lang="en-US" smtClean="0"/>
              <a:t>12</a:t>
            </a:fld>
            <a:endParaRPr lang="en-US"/>
          </a:p>
        </p:txBody>
      </p:sp>
    </p:spTree>
    <p:extLst>
      <p:ext uri="{BB962C8B-B14F-4D97-AF65-F5344CB8AC3E}">
        <p14:creationId xmlns:p14="http://schemas.microsoft.com/office/powerpoint/2010/main" val="906015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following plot shows PSP values of different methods in zero-shot and few-shot label regimes, as we can see ZestXML consistently performs better on both regimes of rare labels whereas existing extreme classification methods make no predictions for zero-shot labels and most of them perform poorly on few-shot labels since not much training data is available for such labels. On the other hand BERT and Fasttext embedding based ANNS approaches perform reasonably well on zero-shot labels but ZestXML significantly outperforms them on few-shot labels.</a:t>
            </a:r>
          </a:p>
        </p:txBody>
      </p:sp>
      <p:sp>
        <p:nvSpPr>
          <p:cNvPr id="4" name="Slide Number Placeholder 3"/>
          <p:cNvSpPr>
            <a:spLocks noGrp="1"/>
          </p:cNvSpPr>
          <p:nvPr>
            <p:ph type="sldNum" sz="quarter" idx="5"/>
          </p:nvPr>
        </p:nvSpPr>
        <p:spPr/>
        <p:txBody>
          <a:bodyPr/>
          <a:lstStyle/>
          <a:p>
            <a:fld id="{C26E7B1E-ABB1-46B6-B8A6-8D4F0CECF6C4}" type="slidenum">
              <a:rPr lang="en-US" smtClean="0"/>
              <a:t>13</a:t>
            </a:fld>
            <a:endParaRPr lang="en-US"/>
          </a:p>
        </p:txBody>
      </p:sp>
    </p:spTree>
    <p:extLst>
      <p:ext uri="{BB962C8B-B14F-4D97-AF65-F5344CB8AC3E}">
        <p14:creationId xmlns:p14="http://schemas.microsoft.com/office/powerpoint/2010/main" val="547277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Deployment of ZestXML for sponsored search advertising on bing, led to significant gains and helped in boosting the contribution of click yield of IR based system by 17% in online A/B testing. The algorithm also helped in expanding the coverage to completely unseen queries by a factor of 3.4%.</a:t>
            </a:r>
          </a:p>
        </p:txBody>
      </p:sp>
      <p:sp>
        <p:nvSpPr>
          <p:cNvPr id="4" name="Slide Number Placeholder 3"/>
          <p:cNvSpPr>
            <a:spLocks noGrp="1"/>
          </p:cNvSpPr>
          <p:nvPr>
            <p:ph type="sldNum" sz="quarter" idx="5"/>
          </p:nvPr>
        </p:nvSpPr>
        <p:spPr/>
        <p:txBody>
          <a:bodyPr/>
          <a:lstStyle/>
          <a:p>
            <a:fld id="{C26E7B1E-ABB1-46B6-B8A6-8D4F0CECF6C4}" type="slidenum">
              <a:rPr lang="en-US" smtClean="0"/>
              <a:t>14</a:t>
            </a:fld>
            <a:endParaRPr lang="en-US"/>
          </a:p>
        </p:txBody>
      </p:sp>
    </p:spTree>
    <p:extLst>
      <p:ext uri="{BB962C8B-B14F-4D97-AF65-F5344CB8AC3E}">
        <p14:creationId xmlns:p14="http://schemas.microsoft.com/office/powerpoint/2010/main" val="3702121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summary, with this work we explore the problem of zero-shot labels in extreme multi-label learning and develop the novel ZestXML algorithm for generalized zero-shot predictions. On public datasets ZestXML can be upto 14% and 10% more accurate at generalized zero-shot learning problem when compared to leading XML methods and dense ANNS methods. At the same time ZestXML is highly efficient and on the largest dataset with 31 million labels, it trains in just 30 hours on a single core and predicts in ~20ms prediction latency. Deploying ZestXML in Sponsored Search Advertising on Bing improved the click yield and unseen query coverage by 17% and 3.4% resp.</a:t>
            </a:r>
          </a:p>
        </p:txBody>
      </p:sp>
      <p:sp>
        <p:nvSpPr>
          <p:cNvPr id="4" name="Slide Number Placeholder 3"/>
          <p:cNvSpPr>
            <a:spLocks noGrp="1"/>
          </p:cNvSpPr>
          <p:nvPr>
            <p:ph type="sldNum" sz="quarter" idx="5"/>
          </p:nvPr>
        </p:nvSpPr>
        <p:spPr/>
        <p:txBody>
          <a:bodyPr/>
          <a:lstStyle/>
          <a:p>
            <a:fld id="{C26E7B1E-ABB1-46B6-B8A6-8D4F0CECF6C4}" type="slidenum">
              <a:rPr lang="en-US" smtClean="0"/>
              <a:t>15</a:t>
            </a:fld>
            <a:endParaRPr lang="en-US"/>
          </a:p>
        </p:txBody>
      </p:sp>
    </p:spTree>
    <p:extLst>
      <p:ext uri="{BB962C8B-B14F-4D97-AF65-F5344CB8AC3E}">
        <p14:creationId xmlns:p14="http://schemas.microsoft.com/office/powerpoint/2010/main" val="440719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this, we have reached the end of the presentation. I thank everyone for taking their time to listen to the talk and hope that you enjoyed it. We’ll release the code of zestxml and public datasets used in the work at the link below.</a:t>
            </a:r>
          </a:p>
          <a:p>
            <a:br>
              <a:rPr lang="en-US" dirty="0"/>
            </a:br>
            <a:endParaRPr lang="en-US" dirty="0"/>
          </a:p>
        </p:txBody>
      </p:sp>
      <p:sp>
        <p:nvSpPr>
          <p:cNvPr id="4" name="Slide Number Placeholder 3"/>
          <p:cNvSpPr>
            <a:spLocks noGrp="1"/>
          </p:cNvSpPr>
          <p:nvPr>
            <p:ph type="sldNum" sz="quarter" idx="5"/>
          </p:nvPr>
        </p:nvSpPr>
        <p:spPr/>
        <p:txBody>
          <a:bodyPr/>
          <a:lstStyle/>
          <a:p>
            <a:fld id="{C26E7B1E-ABB1-46B6-B8A6-8D4F0CECF6C4}" type="slidenum">
              <a:rPr lang="en-US" smtClean="0"/>
              <a:t>16</a:t>
            </a:fld>
            <a:endParaRPr lang="en-US"/>
          </a:p>
        </p:txBody>
      </p:sp>
    </p:spTree>
    <p:extLst>
      <p:ext uri="{BB962C8B-B14F-4D97-AF65-F5344CB8AC3E}">
        <p14:creationId xmlns:p14="http://schemas.microsoft.com/office/powerpoint/2010/main" val="385586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Extreme multi-label learning involves tagging a data point with the most relevant subset of labels from an extremely large set of label choices. This research area has seen a surge in popularity in recent years owing to its numerous applications in document tagging, product recommendation, computational advertising and language modeling.</a:t>
            </a:r>
          </a:p>
        </p:txBody>
      </p:sp>
      <p:sp>
        <p:nvSpPr>
          <p:cNvPr id="4" name="Slide Number Placeholder 3"/>
          <p:cNvSpPr>
            <a:spLocks noGrp="1"/>
          </p:cNvSpPr>
          <p:nvPr>
            <p:ph type="sldNum" sz="quarter" idx="5"/>
          </p:nvPr>
        </p:nvSpPr>
        <p:spPr/>
        <p:txBody>
          <a:bodyPr/>
          <a:lstStyle/>
          <a:p>
            <a:fld id="{C26E7B1E-ABB1-46B6-B8A6-8D4F0CECF6C4}" type="slidenum">
              <a:rPr lang="en-US" smtClean="0"/>
              <a:t>2</a:t>
            </a:fld>
            <a:endParaRPr lang="en-US"/>
          </a:p>
        </p:txBody>
      </p:sp>
    </p:spTree>
    <p:extLst>
      <p:ext uri="{BB962C8B-B14F-4D97-AF65-F5344CB8AC3E}">
        <p14:creationId xmlns:p14="http://schemas.microsoft.com/office/powerpoint/2010/main" val="1087410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instance, the search advertising task can be posed as predicting the subset of all possible search queries (labels) from users for which an ad (a data point) could receive clicks. In this particular example, the ad document is of a car insurance page from geico and the most relevant queries that can lead a click to this ad are geico auto insurance, geico car insurance, need cheap auto insurance, etc. Since the total number of queries that can get asked on a search engine can easily go beyond millions, this problem becomes non-trivial for traditional ML methods and requires special solutions developed for XML. </a:t>
            </a:r>
          </a:p>
        </p:txBody>
      </p:sp>
      <p:sp>
        <p:nvSpPr>
          <p:cNvPr id="4" name="Slide Number Placeholder 3"/>
          <p:cNvSpPr>
            <a:spLocks noGrp="1"/>
          </p:cNvSpPr>
          <p:nvPr>
            <p:ph type="sldNum" sz="quarter" idx="5"/>
          </p:nvPr>
        </p:nvSpPr>
        <p:spPr/>
        <p:txBody>
          <a:bodyPr/>
          <a:lstStyle/>
          <a:p>
            <a:fld id="{C26E7B1E-ABB1-46B6-B8A6-8D4F0CECF6C4}" type="slidenum">
              <a:rPr lang="en-US" smtClean="0"/>
              <a:t>3</a:t>
            </a:fld>
            <a:endParaRPr lang="en-US"/>
          </a:p>
        </p:txBody>
      </p:sp>
    </p:spTree>
    <p:extLst>
      <p:ext uri="{BB962C8B-B14F-4D97-AF65-F5344CB8AC3E}">
        <p14:creationId xmlns:p14="http://schemas.microsoft.com/office/powerpoint/2010/main" val="1087410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unaddressed challenge in XML is that of predicting unseen labels. XML makes a critical assumption that the set of label choices is fixed and every label has been seen at least once during training. However in many practical scenarios like this one this is not the case since the label set grows continuously over time with evolving user activities and needs. The labels that have no training instance but are available for prediction are often referred to as zero-shot labels or unseen labels.</a:t>
            </a:r>
          </a:p>
        </p:txBody>
      </p:sp>
      <p:sp>
        <p:nvSpPr>
          <p:cNvPr id="4" name="Slide Number Placeholder 3"/>
          <p:cNvSpPr>
            <a:spLocks noGrp="1"/>
          </p:cNvSpPr>
          <p:nvPr>
            <p:ph type="sldNum" sz="quarter" idx="5"/>
          </p:nvPr>
        </p:nvSpPr>
        <p:spPr/>
        <p:txBody>
          <a:bodyPr/>
          <a:lstStyle/>
          <a:p>
            <a:fld id="{C26E7B1E-ABB1-46B6-B8A6-8D4F0CECF6C4}" type="slidenum">
              <a:rPr lang="en-US" smtClean="0"/>
              <a:t>4</a:t>
            </a:fld>
            <a:endParaRPr lang="en-US"/>
          </a:p>
        </p:txBody>
      </p:sp>
    </p:spTree>
    <p:extLst>
      <p:ext uri="{BB962C8B-B14F-4D97-AF65-F5344CB8AC3E}">
        <p14:creationId xmlns:p14="http://schemas.microsoft.com/office/powerpoint/2010/main" val="232959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Zero-shot labels are abundant in large-scale recommendation applications and correctly predicting them is highly desirable as oftentimes they serve fresh and specific information to the end user. Motivated by these observations, our work explores the Generalized Zero-Shot extreme multi-label learning problem where the task is to tag a data point with the most relevant labels from a large universe of both seen and unseen labels. Existing XML approaches sidestep this challenge by completely discarding unseen labels and restricting their learning to only the seen labels that have enough training points. In consequence, they need frequent and expensive model re-trainings to mitigate the label churn and are still unable to predict completely new labels.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C26E7B1E-ABB1-46B6-B8A6-8D4F0CECF6C4}" type="slidenum">
              <a:rPr lang="en-US" smtClean="0"/>
              <a:t>5</a:t>
            </a:fld>
            <a:endParaRPr lang="en-US"/>
          </a:p>
        </p:txBody>
      </p:sp>
    </p:spTree>
    <p:extLst>
      <p:ext uri="{BB962C8B-B14F-4D97-AF65-F5344CB8AC3E}">
        <p14:creationId xmlns:p14="http://schemas.microsoft.com/office/powerpoint/2010/main" val="108741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successful solution to the GZXML problem should address the following 3 key challenges: First of all, it should seamlessly model labels belonging to all data regimes. The data regimes can be roughly categorized into many-shot labels i.e. popular labels, few-shot labels i.e. rare but seen labels and zero-shot labels i.e. unseen labels. This is important because labels belonging to different regimes have different characteristics such as many-shot labels have enough training instances for them but may require a complex model to fit all their training points, on the other hand rare labels lack representative training points hence they require information sharing between labels for the model to generalize well during prediction. Second challenge is that it should be efficient and both training and prediction should scale sub-linearly with the number of labels. This is essential to scale to applications with several million labels. Finally, the underlying data structure used for efficient prediction should support real-time label updates, since new labels continuously arrive in large-scale applications. To address these challenges we propose the ZestXML algorithm which effectively leverages label features to model both seen and unseen labels.</a:t>
            </a:r>
          </a:p>
        </p:txBody>
      </p:sp>
      <p:sp>
        <p:nvSpPr>
          <p:cNvPr id="4" name="Slide Number Placeholder 3"/>
          <p:cNvSpPr>
            <a:spLocks noGrp="1"/>
          </p:cNvSpPr>
          <p:nvPr>
            <p:ph type="sldNum" sz="quarter" idx="5"/>
          </p:nvPr>
        </p:nvSpPr>
        <p:spPr/>
        <p:txBody>
          <a:bodyPr/>
          <a:lstStyle/>
          <a:p>
            <a:fld id="{C26E7B1E-ABB1-46B6-B8A6-8D4F0CECF6C4}" type="slidenum">
              <a:rPr lang="en-US" smtClean="0"/>
              <a:t>6</a:t>
            </a:fld>
            <a:endParaRPr lang="en-US"/>
          </a:p>
        </p:txBody>
      </p:sp>
    </p:spTree>
    <p:extLst>
      <p:ext uri="{BB962C8B-B14F-4D97-AF65-F5344CB8AC3E}">
        <p14:creationId xmlns:p14="http://schemas.microsoft.com/office/powerpoint/2010/main" val="375160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motivate the modelling intuition of zestxml let’s look at the following example where our data-point is the wikipedia page of geoff hinton and we want to predict the tag “artificial intelligence researchers” for it. We represent both the document and label as their sparse tf idf weighted bag of words representation, notice that even though the token “researcher” never occurs in the document text, but there are plenty of tokens like “scientist”, “computer scientist”, etc in the document text which are very relevant to the “researcher” label feature. Similarly, document features like “deep learning”, “neural networks” strongly support for “artificial intelligence” label feature.</a:t>
            </a:r>
          </a:p>
        </p:txBody>
      </p:sp>
      <p:sp>
        <p:nvSpPr>
          <p:cNvPr id="4" name="Slide Number Placeholder 3"/>
          <p:cNvSpPr>
            <a:spLocks noGrp="1"/>
          </p:cNvSpPr>
          <p:nvPr>
            <p:ph type="sldNum" sz="quarter" idx="5"/>
          </p:nvPr>
        </p:nvSpPr>
        <p:spPr/>
        <p:txBody>
          <a:bodyPr/>
          <a:lstStyle/>
          <a:p>
            <a:fld id="{C26E7B1E-ABB1-46B6-B8A6-8D4F0CECF6C4}" type="slidenum">
              <a:rPr lang="en-US" smtClean="0"/>
              <a:t>7</a:t>
            </a:fld>
            <a:endParaRPr lang="en-US"/>
          </a:p>
        </p:txBody>
      </p:sp>
    </p:spTree>
    <p:extLst>
      <p:ext uri="{BB962C8B-B14F-4D97-AF65-F5344CB8AC3E}">
        <p14:creationId xmlns:p14="http://schemas.microsoft.com/office/powerpoint/2010/main" val="289782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describe this intuition formally let the document feature vector be xi and the label feature vector be zl, here both the feature vectors are sparse tf idf weighted bag of unigrams and bigrams. We model the relevance between a document and label by the numerical value of xiTWzl, where W is a matrix and each entry in this matrix captures the relevance of each document feature, label feature pair. For example in this particular case notice that we want the entry corresponding to “researcher” and “scientist” in the W matrix to be higher. A typical way of learning W is by defining negative log likelihood over this relevance function. But there are two challenges here that make this problem in-tractable, first, since the dimension of both label feature vector and document feature vector can be in millions, size of W matrix is extremely huge, second considering all labels for all points in the loss function is also humongous since typically both labels and documents can easily be in millions for large-scale problems.</a:t>
            </a:r>
          </a:p>
        </p:txBody>
      </p:sp>
      <p:sp>
        <p:nvSpPr>
          <p:cNvPr id="4" name="Slide Number Placeholder 3"/>
          <p:cNvSpPr>
            <a:spLocks noGrp="1"/>
          </p:cNvSpPr>
          <p:nvPr>
            <p:ph type="sldNum" sz="quarter" idx="5"/>
          </p:nvPr>
        </p:nvSpPr>
        <p:spPr/>
        <p:txBody>
          <a:bodyPr/>
          <a:lstStyle/>
          <a:p>
            <a:fld id="{C26E7B1E-ABB1-46B6-B8A6-8D4F0CECF6C4}" type="slidenum">
              <a:rPr lang="en-US" smtClean="0"/>
              <a:t>8</a:t>
            </a:fld>
            <a:endParaRPr lang="en-US"/>
          </a:p>
        </p:txBody>
      </p:sp>
    </p:spTree>
    <p:extLst>
      <p:ext uri="{BB962C8B-B14F-4D97-AF65-F5344CB8AC3E}">
        <p14:creationId xmlns:p14="http://schemas.microsoft.com/office/powerpoint/2010/main" val="4022438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key to solving this problem is the observation that only a few document feature and label feature interactions are relevant and the rest of the interactions can be safely ignored. More formally this boils down to making the W matrix row-wise sparse i.e. we enforce that each document feature is only relevant to upto K label features. ZestXML efficiently solves this new objective by using the novel XHTP optimizer which stands for extreme hard thresholding pursuit. The highlights of the XHTP optimizer can be summarized in following 3 steps: </a:t>
            </a:r>
          </a:p>
          <a:p>
            <a:r>
              <a:rPr lang="en-US"/>
              <a:t>In the first step, it approximately solves the objective to get an approximation of W and then we retain only top K parameters in each row of W to satisfy the sparsity constraint. Typically in an iterative hard thresholding pursuit method, W is approximated using the newton approximation by calculating the hessian, but at the extreme scale computing the hessian is just not at all feasible. So we make the assumption that the features in xi and zl are independent of each other, and under this assumption the first newton update term takes a simple form which can be computed very efficiently. In practice the approximate obtained using this assumption gives fairly good estimate of W.</a:t>
            </a:r>
            <a:endParaRPr lang="en-GB"/>
          </a:p>
          <a:p>
            <a:r>
              <a:rPr lang="en-US"/>
              <a:t>In the second step, using the sparsified approximate W we shortlist O(100) labels for each data-point based on the relevance scores, notice that since W is sparse this shortlist can be computed very efficiently</a:t>
            </a:r>
            <a:endParaRPr lang="en-GB"/>
          </a:p>
          <a:p>
            <a:r>
              <a:rPr lang="en-US"/>
              <a:t>In the third step we re-learn the non-zero values of W to better fit the original objective with the loss function applied only over the shortlisted labels. Notice that because we are only learning the non-zero values in W and for each data-point we are only considering a few labels in the loss function, the loss function becomes tractable and a standard optimizer can be used to learn this objective.</a:t>
            </a:r>
            <a:endParaRPr lang="en-GB"/>
          </a:p>
          <a:p>
            <a:br>
              <a:rPr lang="en-US" dirty="0"/>
            </a:br>
            <a:endParaRPr lang="en-US" dirty="0"/>
          </a:p>
        </p:txBody>
      </p:sp>
      <p:sp>
        <p:nvSpPr>
          <p:cNvPr id="4" name="Slide Number Placeholder 3"/>
          <p:cNvSpPr>
            <a:spLocks noGrp="1"/>
          </p:cNvSpPr>
          <p:nvPr>
            <p:ph type="sldNum" sz="quarter" idx="5"/>
          </p:nvPr>
        </p:nvSpPr>
        <p:spPr/>
        <p:txBody>
          <a:bodyPr/>
          <a:lstStyle/>
          <a:p>
            <a:fld id="{C26E7B1E-ABB1-46B6-B8A6-8D4F0CECF6C4}" type="slidenum">
              <a:rPr lang="en-US" smtClean="0"/>
              <a:t>9</a:t>
            </a:fld>
            <a:endParaRPr lang="en-US"/>
          </a:p>
        </p:txBody>
      </p:sp>
    </p:spTree>
    <p:extLst>
      <p:ext uri="{BB962C8B-B14F-4D97-AF65-F5344CB8AC3E}">
        <p14:creationId xmlns:p14="http://schemas.microsoft.com/office/powerpoint/2010/main" val="264682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8/16/2021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4BCA7-61FF-4C69-83B4-1EE7F9C38FAE}"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26122-0BE0-446C-A2FF-4796182DFFAC}"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8/16/2021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val="5763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27D2D-9EC0-4F31-85D2-F4C48BAC2F55}"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33234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bg1"/>
                </a:solidFill>
              </a:defRPr>
            </a:lvl1pPr>
          </a:lstStyle>
          <a:p>
            <a:r>
              <a:rPr lang="en-US"/>
              <a:t>Click to edit Master title style</a:t>
            </a:r>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endParaRPr lang="en-US"/>
          </a:p>
          <a:p>
            <a:pPr lvl="2"/>
            <a:endParaRPr lang="en-US"/>
          </a:p>
        </p:txBody>
      </p:sp>
      <p:sp>
        <p:nvSpPr>
          <p:cNvPr id="4" name="Date Placeholder 3"/>
          <p:cNvSpPr>
            <a:spLocks noGrp="1"/>
          </p:cNvSpPr>
          <p:nvPr>
            <p:ph type="dt" sz="half" idx="10"/>
          </p:nvPr>
        </p:nvSpPr>
        <p:spPr/>
        <p:txBody>
          <a:bodyPr/>
          <a:lstStyle/>
          <a:p>
            <a:fld id="{384E5460-7712-4DAC-A337-BB4CDDFDE11E}"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208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D96965-36E5-4BBA-B60B-6A05499492A8}"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4156846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FF4975-A1F7-4E83-8D89-D5C6A414E393}" type="datetime1">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129068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43C323-1D9C-4347-AB6E-A56B8A43D30E}" type="datetime1">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330863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367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15923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27D2D-9EC0-4F31-85D2-F4C48BAC2F55}"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8/16/2021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328860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4BCA7-61FF-4C69-83B4-1EE7F9C38FAE}"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54712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426122-0BE0-446C-A2FF-4796182DFFAC}"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763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bg1"/>
                </a:solidFill>
              </a:defRPr>
            </a:lvl1pPr>
          </a:lstStyle>
          <a:p>
            <a:r>
              <a:rPr lang="en-US"/>
              <a:t>Click to edit Master title style</a:t>
            </a:r>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endParaRPr lang="en-US"/>
          </a:p>
          <a:p>
            <a:pPr lvl="2"/>
            <a:endParaRPr lang="en-US"/>
          </a:p>
        </p:txBody>
      </p:sp>
      <p:sp>
        <p:nvSpPr>
          <p:cNvPr id="4" name="Date Placeholder 3"/>
          <p:cNvSpPr>
            <a:spLocks noGrp="1"/>
          </p:cNvSpPr>
          <p:nvPr>
            <p:ph type="dt" sz="half" idx="10"/>
          </p:nvPr>
        </p:nvSpPr>
        <p:spPr/>
        <p:txBody>
          <a:bodyPr/>
          <a:lstStyle/>
          <a:p>
            <a:fld id="{384E5460-7712-4DAC-A337-BB4CDDFDE11E}" type="datetime1">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D96965-36E5-4BBA-B60B-6A05499492A8}"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FF4975-A1F7-4E83-8D89-D5C6A414E393}" type="datetime1">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43C323-1D9C-4347-AB6E-A56B8A43D30E}" type="datetime1">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8/16/2021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bg1"/>
                </a:solidFill>
              </a:defRPr>
            </a:lvl1pPr>
          </a:lstStyle>
          <a:p>
            <a:fld id="{B8DB072C-F5A4-4FFF-AAE2-73A8228D61CF}" type="datetime1">
              <a:rPr lang="en-US" smtClean="0"/>
              <a:pPr/>
              <a:t>8/16/2021</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bg1"/>
                </a:solidFill>
              </a:defRPr>
            </a:lvl1pPr>
          </a:lstStyle>
          <a:p>
            <a:endParaRPr lang="en-US"/>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chemeClr val="bg1"/>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bg1"/>
                </a:solidFill>
              </a:defRPr>
            </a:lvl1pPr>
          </a:lstStyle>
          <a:p>
            <a:fld id="{B8DB072C-F5A4-4FFF-AAE2-73A8228D61CF}" type="datetime1">
              <a:rPr lang="en-US" smtClean="0"/>
              <a:pPr/>
              <a:t>8/16/2021</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bg1"/>
                </a:solidFill>
              </a:defRPr>
            </a:lvl1pPr>
          </a:lstStyle>
          <a:p>
            <a:endParaRPr lang="en-US"/>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a:p>
        </p:txBody>
      </p:sp>
    </p:spTree>
    <p:extLst>
      <p:ext uri="{BB962C8B-B14F-4D97-AF65-F5344CB8AC3E}">
        <p14:creationId xmlns:p14="http://schemas.microsoft.com/office/powerpoint/2010/main" val="31088358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85000"/>
        </a:lnSpc>
        <a:spcBef>
          <a:spcPct val="0"/>
        </a:spcBef>
        <a:buNone/>
        <a:defRPr sz="5400" kern="1200" spc="-120" baseline="0">
          <a:solidFill>
            <a:schemeClr val="bg1"/>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18" Type="http://schemas.openxmlformats.org/officeDocument/2006/relationships/image" Target="../media/image16.png"/><Relationship Id="rId3" Type="http://schemas.openxmlformats.org/officeDocument/2006/relationships/image" Target="../media/image5.png"/><Relationship Id="rId21" Type="http://schemas.openxmlformats.org/officeDocument/2006/relationships/image" Target="../media/image19.png"/><Relationship Id="rId7" Type="http://schemas.openxmlformats.org/officeDocument/2006/relationships/image" Target="../media/image3.png"/><Relationship Id="rId12" Type="http://schemas.openxmlformats.org/officeDocument/2006/relationships/image" Target="../media/image9.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8.png"/><Relationship Id="rId5" Type="http://schemas.openxmlformats.org/officeDocument/2006/relationships/image" Target="../media/image1.png"/><Relationship Id="rId15" Type="http://schemas.openxmlformats.org/officeDocument/2006/relationships/image" Target="../media/image13.png"/><Relationship Id="rId10" Type="http://schemas.openxmlformats.org/officeDocument/2006/relationships/image" Target="../media/image7.png"/><Relationship Id="rId19"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6.pn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508" y="892366"/>
            <a:ext cx="10782300" cy="2067889"/>
          </a:xfrm>
        </p:spPr>
        <p:txBody>
          <a:bodyPr/>
          <a:lstStyle/>
          <a:p>
            <a:r>
              <a:rPr lang="en-US" sz="6800">
                <a:solidFill>
                  <a:srgbClr val="FFC000"/>
                </a:solidFill>
                <a:latin typeface="Arial" panose="020B0604020202020204" pitchFamily="34" charset="0"/>
                <a:ea typeface="Source Sans Pro" panose="020B0503030403020204" pitchFamily="34" charset="0"/>
                <a:cs typeface="Arial" panose="020B0604020202020204" pitchFamily="34" charset="0"/>
              </a:rPr>
              <a:t>Generalized Zero-Shot Extreme Multi-label Learning</a:t>
            </a:r>
          </a:p>
        </p:txBody>
      </p:sp>
      <p:sp>
        <p:nvSpPr>
          <p:cNvPr id="3" name="Subtitle 2"/>
          <p:cNvSpPr>
            <a:spLocks noGrp="1"/>
          </p:cNvSpPr>
          <p:nvPr>
            <p:ph type="subTitle" idx="1"/>
          </p:nvPr>
        </p:nvSpPr>
        <p:spPr>
          <a:xfrm>
            <a:off x="635508" y="4856902"/>
            <a:ext cx="10718292" cy="1268361"/>
          </a:xfrm>
        </p:spPr>
        <p:txBody>
          <a:bodyPr>
            <a:normAutofit/>
          </a:bodyPr>
          <a:lstStyle/>
          <a:p>
            <a:r>
              <a:rPr lang="en-US" sz="2400">
                <a:latin typeface="+mn-lt"/>
                <a:ea typeface="Source Sans Pro" panose="020B0503030403020204" pitchFamily="34" charset="0"/>
              </a:rPr>
              <a:t>Nilesh Gupta</a:t>
            </a:r>
            <a:r>
              <a:rPr lang="en-US" sz="2400" baseline="30000">
                <a:latin typeface="+mn-lt"/>
                <a:ea typeface="Source Sans Pro" panose="020B0503030403020204" pitchFamily="34" charset="0"/>
                <a:cs typeface="+mn-lt"/>
              </a:rPr>
              <a:t>*</a:t>
            </a:r>
            <a:r>
              <a:rPr lang="en-US" sz="2400">
                <a:latin typeface="+mn-lt"/>
                <a:ea typeface="Source Sans Pro" panose="020B0503030403020204" pitchFamily="34" charset="0"/>
              </a:rPr>
              <a:t>, Sakina Bohra</a:t>
            </a:r>
            <a:r>
              <a:rPr lang="en-US" sz="2400" baseline="30000">
                <a:latin typeface="+mn-lt"/>
                <a:ea typeface="Source Sans Pro" panose="020B0503030403020204" pitchFamily="34" charset="0"/>
                <a:cs typeface="+mn-lt"/>
              </a:rPr>
              <a:t>‡</a:t>
            </a:r>
            <a:r>
              <a:rPr lang="en-US" sz="2400">
                <a:latin typeface="+mn-lt"/>
                <a:ea typeface="Source Sans Pro" panose="020B0503030403020204" pitchFamily="34" charset="0"/>
              </a:rPr>
              <a:t>, Yashoteja Prabhu</a:t>
            </a:r>
            <a:r>
              <a:rPr lang="en-US" sz="2400" baseline="30000">
                <a:latin typeface="+mn-lt"/>
                <a:ea typeface="Source Sans Pro" panose="020B0503030403020204" pitchFamily="34" charset="0"/>
                <a:cs typeface="+mn-lt"/>
              </a:rPr>
              <a:t>*</a:t>
            </a:r>
            <a:r>
              <a:rPr lang="en-US" sz="2400">
                <a:latin typeface="+mn-lt"/>
                <a:ea typeface="Source Sans Pro" panose="020B0503030403020204" pitchFamily="34" charset="0"/>
              </a:rPr>
              <a:t>, Saurabh Purohit</a:t>
            </a:r>
            <a:r>
              <a:rPr lang="en-US" sz="2400" baseline="30000">
                <a:latin typeface="+mn-lt"/>
                <a:ea typeface="Source Sans Pro" panose="020B0503030403020204" pitchFamily="34" charset="0"/>
                <a:cs typeface="+mn-lt"/>
              </a:rPr>
              <a:t>*</a:t>
            </a:r>
            <a:r>
              <a:rPr lang="en-US" sz="2400">
                <a:latin typeface="+mn-lt"/>
                <a:ea typeface="Source Sans Pro" panose="020B0503030403020204" pitchFamily="34" charset="0"/>
              </a:rPr>
              <a:t>,  Manik Varma</a:t>
            </a:r>
            <a:r>
              <a:rPr lang="en-US" sz="2400" baseline="30000">
                <a:latin typeface="+mn-lt"/>
                <a:ea typeface="Source Sans Pro" panose="020B0503030403020204" pitchFamily="34" charset="0"/>
                <a:cs typeface="+mn-lt"/>
              </a:rPr>
              <a:t>*†</a:t>
            </a:r>
            <a:endParaRPr lang="en-US" sz="2400">
              <a:latin typeface="+mn-lt"/>
              <a:ea typeface="Source Sans Pro" panose="020B0503030403020204" pitchFamily="34" charset="0"/>
            </a:endParaRPr>
          </a:p>
          <a:p>
            <a:r>
              <a:rPr lang="en-IN" sz="2400">
                <a:latin typeface="+mn-lt"/>
                <a:ea typeface="Source Sans Pro" panose="020B0503030403020204" pitchFamily="34" charset="0"/>
              </a:rPr>
              <a:t>(</a:t>
            </a:r>
            <a:r>
              <a:rPr lang="en-US" sz="2400" baseline="30000">
                <a:latin typeface="+mn-lt"/>
                <a:ea typeface="Source Sans Pro" panose="020B0503030403020204" pitchFamily="34" charset="0"/>
                <a:cs typeface="+mn-lt"/>
              </a:rPr>
              <a:t>*</a:t>
            </a:r>
            <a:r>
              <a:rPr lang="en-US" sz="2400">
                <a:latin typeface="+mn-lt"/>
                <a:ea typeface="Source Sans Pro" panose="020B0503030403020204" pitchFamily="34" charset="0"/>
                <a:cs typeface="+mn-lt"/>
              </a:rPr>
              <a:t>: Microsoft Research, </a:t>
            </a:r>
            <a:r>
              <a:rPr lang="en-US" sz="2400" baseline="30000">
                <a:latin typeface="+mn-lt"/>
                <a:ea typeface="Source Sans Pro" panose="020B0503030403020204" pitchFamily="34" charset="0"/>
                <a:cs typeface="+mn-lt"/>
              </a:rPr>
              <a:t>†</a:t>
            </a:r>
            <a:r>
              <a:rPr lang="en-US" sz="2400">
                <a:latin typeface="+mn-lt"/>
                <a:ea typeface="Source Sans Pro" panose="020B0503030403020204" pitchFamily="34" charset="0"/>
                <a:cs typeface="+mn-lt"/>
              </a:rPr>
              <a:t>: IIT Delhi, </a:t>
            </a:r>
            <a:r>
              <a:rPr lang="en-US" sz="2400" baseline="30000">
                <a:latin typeface="+mn-lt"/>
                <a:ea typeface="Source Sans Pro" panose="020B0503030403020204" pitchFamily="34" charset="0"/>
                <a:cs typeface="+mn-lt"/>
              </a:rPr>
              <a:t>‡</a:t>
            </a:r>
            <a:r>
              <a:rPr lang="en-US" sz="2400">
                <a:latin typeface="+mn-lt"/>
                <a:ea typeface="Source Sans Pro" panose="020B0503030403020204" pitchFamily="34" charset="0"/>
                <a:cs typeface="+mn-lt"/>
              </a:rPr>
              <a:t>: Microsoft</a:t>
            </a:r>
            <a:r>
              <a:rPr lang="en-IN" sz="2400">
                <a:latin typeface="+mn-lt"/>
                <a:ea typeface="Source Sans Pro" panose="020B0503030403020204" pitchFamily="34" charset="0"/>
              </a:rPr>
              <a:t>)</a:t>
            </a:r>
            <a:r>
              <a:rPr lang="en-US" sz="2400">
                <a:latin typeface="+mn-lt"/>
                <a:ea typeface="Source Sans Pro" panose="020B0503030403020204" pitchFamily="34" charset="0"/>
              </a:rPr>
              <a:t> </a:t>
            </a:r>
          </a:p>
        </p:txBody>
      </p:sp>
    </p:spTree>
    <p:extLst>
      <p:ext uri="{BB962C8B-B14F-4D97-AF65-F5344CB8AC3E}">
        <p14:creationId xmlns:p14="http://schemas.microsoft.com/office/powerpoint/2010/main" val="2330200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Arial" panose="020B0604020202020204" pitchFamily="34" charset="0"/>
                <a:cs typeface="Arial" panose="020B0604020202020204" pitchFamily="34" charset="0"/>
              </a:rPr>
              <a:t>Prediction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6327" y="1108364"/>
                <a:ext cx="11905673" cy="5749636"/>
              </a:xfrm>
            </p:spPr>
            <p:txBody>
              <a:bodyPr>
                <a:normAutofit/>
              </a:bodyPr>
              <a:lstStyle/>
              <a:p>
                <a:pPr marL="0" lvl="2" indent="0">
                  <a:buNone/>
                </a:pPr>
                <a:r>
                  <a:rPr lang="en-IN" sz="3200" i="0"/>
                  <a:t>Maintain </a:t>
                </a:r>
                <a:r>
                  <a:rPr lang="en-IN" sz="3200" i="0">
                    <a:solidFill>
                      <a:srgbClr val="FFC000"/>
                    </a:solidFill>
                  </a:rPr>
                  <a:t>inverted index </a:t>
                </a:r>
                <a:r>
                  <a:rPr lang="en-IN" sz="3200" i="0"/>
                  <a:t>over labels, label indexed against its features </a:t>
                </a:r>
                <a14:m>
                  <m:oMath xmlns:m="http://schemas.openxmlformats.org/officeDocument/2006/math">
                    <m:sSub>
                      <m:sSubPr>
                        <m:ctrlPr>
                          <a:rPr lang="en-US" sz="3200" i="1">
                            <a:latin typeface="Cambria Math" panose="02040503050406030204" pitchFamily="18" charset="0"/>
                          </a:rPr>
                        </m:ctrlPr>
                      </m:sSubPr>
                      <m:e>
                        <m:r>
                          <a:rPr lang="en-US" sz="3200" b="1">
                            <a:latin typeface="Cambria Math" panose="02040503050406030204" pitchFamily="18" charset="0"/>
                          </a:rPr>
                          <m:t>𝒛</m:t>
                        </m:r>
                      </m:e>
                      <m:sub>
                        <m:r>
                          <a:rPr lang="en-US" sz="3200">
                            <a:latin typeface="Cambria Math" panose="02040503050406030204" pitchFamily="18" charset="0"/>
                          </a:rPr>
                          <m:t>𝑙</m:t>
                        </m:r>
                      </m:sub>
                    </m:sSub>
                  </m:oMath>
                </a14:m>
                <a:endParaRPr lang="en-IN" sz="3200" i="0"/>
              </a:p>
              <a:p>
                <a:pPr marL="0" lvl="2" indent="0">
                  <a:spcBef>
                    <a:spcPts val="2400"/>
                  </a:spcBef>
                  <a:buNone/>
                </a:pPr>
                <a:r>
                  <a:rPr lang="en-IN" sz="3200" i="0"/>
                  <a:t>For a test point </a:t>
                </a:r>
                <a14:m>
                  <m:oMath xmlns:m="http://schemas.openxmlformats.org/officeDocument/2006/math">
                    <m:sSub>
                      <m:sSubPr>
                        <m:ctrlPr>
                          <a:rPr lang="en-US" sz="3200" i="1">
                            <a:latin typeface="Cambria Math" panose="02040503050406030204" pitchFamily="18" charset="0"/>
                          </a:rPr>
                        </m:ctrlPr>
                      </m:sSubPr>
                      <m:e>
                        <m:r>
                          <a:rPr lang="en-US" sz="3200" b="1">
                            <a:latin typeface="Cambria Math" panose="02040503050406030204" pitchFamily="18" charset="0"/>
                          </a:rPr>
                          <m:t>𝐱</m:t>
                        </m:r>
                      </m:e>
                      <m:sub>
                        <m:r>
                          <a:rPr lang="en-US" sz="3200">
                            <a:latin typeface="Cambria Math" panose="02040503050406030204" pitchFamily="18" charset="0"/>
                          </a:rPr>
                          <m:t>𝑖</m:t>
                        </m:r>
                      </m:sub>
                    </m:sSub>
                  </m:oMath>
                </a14:m>
                <a:r>
                  <a:rPr lang="en-US" sz="3200"/>
                  <a:t> </a:t>
                </a:r>
                <a:r>
                  <a:rPr lang="en-US" sz="3200" i="0"/>
                  <a:t>get</a:t>
                </a:r>
                <a:r>
                  <a:rPr lang="en-US" sz="3200"/>
                  <a:t> </a:t>
                </a:r>
                <a14:m>
                  <m:oMath xmlns:m="http://schemas.openxmlformats.org/officeDocument/2006/math">
                    <m:sSup>
                      <m:sSupPr>
                        <m:ctrlPr>
                          <a:rPr lang="en-US" sz="3200" i="1">
                            <a:latin typeface="Cambria Math" panose="02040503050406030204" pitchFamily="18" charset="0"/>
                          </a:rPr>
                        </m:ctrlPr>
                      </m:sSupPr>
                      <m:e>
                        <m:bar>
                          <m:barPr>
                            <m:pos m:val="top"/>
                            <m:ctrlPr>
                              <a:rPr lang="en-US" sz="3200" i="1" smtClean="0">
                                <a:latin typeface="Cambria Math" panose="02040503050406030204" pitchFamily="18" charset="0"/>
                              </a:rPr>
                            </m:ctrlPr>
                          </m:barPr>
                          <m:e>
                            <m:sSub>
                              <m:sSubPr>
                                <m:ctrlPr>
                                  <a:rPr lang="en-US" sz="3200" i="1">
                                    <a:latin typeface="Cambria Math" panose="02040503050406030204" pitchFamily="18" charset="0"/>
                                  </a:rPr>
                                </m:ctrlPr>
                              </m:sSubPr>
                              <m:e>
                                <m:r>
                                  <a:rPr lang="en-US" sz="3200" b="1">
                                    <a:latin typeface="Cambria Math" panose="02040503050406030204" pitchFamily="18" charset="0"/>
                                  </a:rPr>
                                  <m:t>𝐱</m:t>
                                </m:r>
                              </m:e>
                              <m:sub>
                                <m:r>
                                  <a:rPr lang="en-US" sz="3200">
                                    <a:latin typeface="Cambria Math" panose="02040503050406030204" pitchFamily="18" charset="0"/>
                                  </a:rPr>
                                  <m:t>𝑖</m:t>
                                </m:r>
                              </m:sub>
                            </m:sSub>
                          </m:e>
                        </m:bar>
                        <m:r>
                          <a:rPr lang="en-US" sz="3200" b="0" i="1" smtClean="0">
                            <a:latin typeface="Cambria Math" panose="02040503050406030204" pitchFamily="18" charset="0"/>
                          </a:rPr>
                          <m:t>=</m:t>
                        </m:r>
                        <m:r>
                          <a:rPr lang="en-US" sz="3200" b="0" i="1" smtClean="0">
                            <a:latin typeface="Cambria Math" panose="02040503050406030204" pitchFamily="18" charset="0"/>
                          </a:rPr>
                          <m:t>𝑊</m:t>
                        </m:r>
                      </m:e>
                      <m:sup>
                        <m:r>
                          <a:rPr lang="en-US" sz="3200">
                            <a:latin typeface="Cambria Math" panose="02040503050406030204" pitchFamily="18" charset="0"/>
                          </a:rPr>
                          <m:t>𝑇</m:t>
                        </m:r>
                      </m:sup>
                    </m:sSup>
                    <m:sSub>
                      <m:sSubPr>
                        <m:ctrlPr>
                          <a:rPr lang="en-US" sz="3200" i="1">
                            <a:latin typeface="Cambria Math" panose="02040503050406030204" pitchFamily="18" charset="0"/>
                          </a:rPr>
                        </m:ctrlPr>
                      </m:sSubPr>
                      <m:e>
                        <m:r>
                          <a:rPr lang="en-US" sz="3200" b="1">
                            <a:latin typeface="Cambria Math" panose="02040503050406030204" pitchFamily="18" charset="0"/>
                          </a:rPr>
                          <m:t>𝐱</m:t>
                        </m:r>
                      </m:e>
                      <m:sub>
                        <m:r>
                          <a:rPr lang="en-US" sz="3200">
                            <a:latin typeface="Cambria Math" panose="02040503050406030204" pitchFamily="18" charset="0"/>
                          </a:rPr>
                          <m:t>𝑖</m:t>
                        </m:r>
                      </m:sub>
                    </m:sSub>
                  </m:oMath>
                </a14:m>
                <a:r>
                  <a:rPr lang="en-US" sz="3200"/>
                  <a:t>, </a:t>
                </a:r>
                <a:r>
                  <a:rPr lang="en-US" sz="3200" i="0">
                    <a:latin typeface="+mj-lt"/>
                  </a:rPr>
                  <a:t>for each non-zero dimension of </a:t>
                </a:r>
                <a14:m>
                  <m:oMath xmlns:m="http://schemas.openxmlformats.org/officeDocument/2006/math">
                    <m:bar>
                      <m:barPr>
                        <m:pos m:val="top"/>
                        <m:ctrlPr>
                          <a:rPr lang="en-US" sz="3200" i="1" smtClean="0">
                            <a:latin typeface="Cambria Math" panose="02040503050406030204" pitchFamily="18" charset="0"/>
                          </a:rPr>
                        </m:ctrlPr>
                      </m:barPr>
                      <m:e>
                        <m:sSub>
                          <m:sSubPr>
                            <m:ctrlPr>
                              <a:rPr lang="en-US" sz="3200" i="1">
                                <a:latin typeface="Cambria Math" panose="02040503050406030204" pitchFamily="18" charset="0"/>
                              </a:rPr>
                            </m:ctrlPr>
                          </m:sSubPr>
                          <m:e>
                            <m:r>
                              <a:rPr lang="en-US" sz="3200" b="1" i="0">
                                <a:latin typeface="Cambria Math" panose="02040503050406030204" pitchFamily="18" charset="0"/>
                              </a:rPr>
                              <m:t>𝐱</m:t>
                            </m:r>
                          </m:e>
                          <m:sub>
                            <m:r>
                              <m:rPr>
                                <m:sty m:val="p"/>
                              </m:rPr>
                              <a:rPr lang="en-US" sz="3200" i="0">
                                <a:latin typeface="Cambria Math" panose="02040503050406030204" pitchFamily="18" charset="0"/>
                              </a:rPr>
                              <m:t>i</m:t>
                            </m:r>
                          </m:sub>
                        </m:sSub>
                      </m:e>
                    </m:bar>
                  </m:oMath>
                </a14:m>
                <a:r>
                  <a:rPr lang="en-US" sz="3200" i="0">
                    <a:latin typeface="+mj-lt"/>
                  </a:rPr>
                  <a:t>, its inverted index list is perused and the scores for the indexed labels are aggregated</a:t>
                </a:r>
              </a:p>
              <a:p>
                <a:pPr marL="0" lvl="2" indent="0">
                  <a:spcBef>
                    <a:spcPts val="2400"/>
                  </a:spcBef>
                  <a:buNone/>
                </a:pPr>
                <a:endParaRPr lang="en-US" sz="3200" i="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6327" y="1108364"/>
                <a:ext cx="11905673" cy="5749636"/>
              </a:xfrm>
              <a:blipFill>
                <a:blip r:embed="rId3"/>
                <a:stretch>
                  <a:fillRect l="-1331" t="-2545"/>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0421FEAE-A9A8-472D-8C9D-B5E0712182CD}"/>
              </a:ext>
            </a:extLst>
          </p:cNvPr>
          <p:cNvSpPr/>
          <p:nvPr/>
        </p:nvSpPr>
        <p:spPr>
          <a:xfrm>
            <a:off x="3257051" y="3709379"/>
            <a:ext cx="1296865" cy="476651"/>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Researcher</a:t>
            </a:r>
          </a:p>
        </p:txBody>
      </p:sp>
      <p:sp>
        <p:nvSpPr>
          <p:cNvPr id="5" name="Rectangle 4">
            <a:extLst>
              <a:ext uri="{FF2B5EF4-FFF2-40B4-BE49-F238E27FC236}">
                <a16:creationId xmlns:a16="http://schemas.microsoft.com/office/drawing/2014/main" id="{B09E9F0D-DC9B-44F8-922E-8F05A629F5E5}"/>
              </a:ext>
            </a:extLst>
          </p:cNvPr>
          <p:cNvSpPr/>
          <p:nvPr/>
        </p:nvSpPr>
        <p:spPr>
          <a:xfrm>
            <a:off x="3240288" y="5677549"/>
            <a:ext cx="1313628" cy="612275"/>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Artificial Intelligence</a:t>
            </a:r>
          </a:p>
        </p:txBody>
      </p:sp>
      <p:sp>
        <p:nvSpPr>
          <p:cNvPr id="6" name="Rectangle 5">
            <a:extLst>
              <a:ext uri="{FF2B5EF4-FFF2-40B4-BE49-F238E27FC236}">
                <a16:creationId xmlns:a16="http://schemas.microsoft.com/office/drawing/2014/main" id="{D100CF93-4A8B-44A1-B148-FC08126CB87B}"/>
              </a:ext>
            </a:extLst>
          </p:cNvPr>
          <p:cNvSpPr/>
          <p:nvPr/>
        </p:nvSpPr>
        <p:spPr>
          <a:xfrm>
            <a:off x="3257051" y="4903209"/>
            <a:ext cx="1317445" cy="476651"/>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Intelligence</a:t>
            </a:r>
          </a:p>
        </p:txBody>
      </p:sp>
      <p:sp>
        <p:nvSpPr>
          <p:cNvPr id="8" name="TextBox 7">
            <a:extLst>
              <a:ext uri="{FF2B5EF4-FFF2-40B4-BE49-F238E27FC236}">
                <a16:creationId xmlns:a16="http://schemas.microsoft.com/office/drawing/2014/main" id="{AEFFA927-0C6A-4D0D-B4D1-91AF41EBCE84}"/>
              </a:ext>
            </a:extLst>
          </p:cNvPr>
          <p:cNvSpPr txBox="1"/>
          <p:nvPr/>
        </p:nvSpPr>
        <p:spPr>
          <a:xfrm rot="10800000">
            <a:off x="3766533" y="4326738"/>
            <a:ext cx="298480" cy="584775"/>
          </a:xfrm>
          <a:prstGeom prst="rect">
            <a:avLst/>
          </a:prstGeom>
          <a:noFill/>
        </p:spPr>
        <p:txBody>
          <a:bodyPr wrap="square" rtlCol="0">
            <a:spAutoFit/>
          </a:bodyPr>
          <a:lstStyle/>
          <a:p>
            <a:r>
              <a:rPr lang="en-US" sz="3200" b="1">
                <a:solidFill>
                  <a:schemeClr val="bg1"/>
                </a:solidFill>
              </a:rPr>
              <a:t>:</a:t>
            </a:r>
          </a:p>
        </p:txBody>
      </p:sp>
      <p:sp>
        <p:nvSpPr>
          <p:cNvPr id="16" name="Rectangle 15">
            <a:extLst>
              <a:ext uri="{FF2B5EF4-FFF2-40B4-BE49-F238E27FC236}">
                <a16:creationId xmlns:a16="http://schemas.microsoft.com/office/drawing/2014/main" id="{C187D774-F037-4938-9096-7B0EFED2D733}"/>
              </a:ext>
            </a:extLst>
          </p:cNvPr>
          <p:cNvSpPr/>
          <p:nvPr/>
        </p:nvSpPr>
        <p:spPr>
          <a:xfrm>
            <a:off x="5041900" y="3709379"/>
            <a:ext cx="457200" cy="476651"/>
          </a:xfrm>
          <a:prstGeom prst="rect">
            <a:avLst/>
          </a:prstGeom>
          <a:solidFill>
            <a:srgbClr val="FFC000">
              <a:alpha val="6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72E2CD-0E51-42D5-A5A6-4F99B812D057}"/>
              </a:ext>
            </a:extLst>
          </p:cNvPr>
          <p:cNvSpPr/>
          <p:nvPr/>
        </p:nvSpPr>
        <p:spPr>
          <a:xfrm>
            <a:off x="5638800" y="3709378"/>
            <a:ext cx="457200" cy="476651"/>
          </a:xfrm>
          <a:prstGeom prst="rect">
            <a:avLst/>
          </a:prstGeom>
          <a:solidFill>
            <a:srgbClr val="FFC000">
              <a:alpha val="37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032666B-5EAD-4580-B37E-24D9F26EF4B9}"/>
              </a:ext>
            </a:extLst>
          </p:cNvPr>
          <p:cNvSpPr/>
          <p:nvPr/>
        </p:nvSpPr>
        <p:spPr>
          <a:xfrm>
            <a:off x="6235700" y="3709378"/>
            <a:ext cx="457200" cy="476651"/>
          </a:xfrm>
          <a:prstGeom prst="rect">
            <a:avLst/>
          </a:prstGeom>
          <a:solidFill>
            <a:srgbClr val="FFC000">
              <a:alpha val="38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5418973-D26E-43A6-810F-12436E702FFB}"/>
                  </a:ext>
                </a:extLst>
              </p:cNvPr>
              <p:cNvSpPr txBox="1"/>
              <p:nvPr/>
            </p:nvSpPr>
            <p:spPr>
              <a:xfrm>
                <a:off x="6657007" y="3649384"/>
                <a:ext cx="6286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panose="02040503050406030204" pitchFamily="18" charset="0"/>
                          <a:ea typeface="Cambria Math" panose="02040503050406030204" pitchFamily="18" charset="0"/>
                        </a:rPr>
                        <m:t>⋯</m:t>
                      </m:r>
                    </m:oMath>
                  </m:oMathPara>
                </a14:m>
                <a:endParaRPr lang="en-US" sz="3200">
                  <a:solidFill>
                    <a:schemeClr val="bg1"/>
                  </a:solidFill>
                </a:endParaRPr>
              </a:p>
            </p:txBody>
          </p:sp>
        </mc:Choice>
        <mc:Fallback xmlns="">
          <p:sp>
            <p:nvSpPr>
              <p:cNvPr id="22" name="TextBox 21">
                <a:extLst>
                  <a:ext uri="{FF2B5EF4-FFF2-40B4-BE49-F238E27FC236}">
                    <a16:creationId xmlns:a16="http://schemas.microsoft.com/office/drawing/2014/main" id="{B5418973-D26E-43A6-810F-12436E702FFB}"/>
                  </a:ext>
                </a:extLst>
              </p:cNvPr>
              <p:cNvSpPr txBox="1">
                <a:spLocks noRot="1" noChangeAspect="1" noMove="1" noResize="1" noEditPoints="1" noAdjustHandles="1" noChangeArrowheads="1" noChangeShapeType="1" noTextEdit="1"/>
              </p:cNvSpPr>
              <p:nvPr/>
            </p:nvSpPr>
            <p:spPr>
              <a:xfrm>
                <a:off x="6657007" y="3649384"/>
                <a:ext cx="628698" cy="584775"/>
              </a:xfrm>
              <a:prstGeom prst="rect">
                <a:avLst/>
              </a:prstGeom>
              <a:blipFill>
                <a:blip r:embed="rId4"/>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773F1DA1-2D0E-4260-BC9C-5BC0FD1C5ECF}"/>
              </a:ext>
            </a:extLst>
          </p:cNvPr>
          <p:cNvSpPr/>
          <p:nvPr/>
        </p:nvSpPr>
        <p:spPr>
          <a:xfrm>
            <a:off x="5041900" y="4899019"/>
            <a:ext cx="457200" cy="476651"/>
          </a:xfrm>
          <a:prstGeom prst="rect">
            <a:avLst/>
          </a:prstGeom>
          <a:solidFill>
            <a:srgbClr val="FFC000">
              <a:alpha val="46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E2FAFD-2B2B-46A6-A2E4-16B3EFEF9069}"/>
              </a:ext>
            </a:extLst>
          </p:cNvPr>
          <p:cNvSpPr/>
          <p:nvPr/>
        </p:nvSpPr>
        <p:spPr>
          <a:xfrm>
            <a:off x="5638800" y="4899018"/>
            <a:ext cx="457200" cy="476651"/>
          </a:xfrm>
          <a:prstGeom prst="rect">
            <a:avLst/>
          </a:prstGeom>
          <a:solidFill>
            <a:srgbClr val="FFC000">
              <a:alpha val="33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7D4738F-F5E4-49E8-BCDD-96A63A7EE639}"/>
              </a:ext>
            </a:extLst>
          </p:cNvPr>
          <p:cNvSpPr/>
          <p:nvPr/>
        </p:nvSpPr>
        <p:spPr>
          <a:xfrm>
            <a:off x="6235700" y="4893501"/>
            <a:ext cx="457200" cy="476651"/>
          </a:xfrm>
          <a:prstGeom prst="rect">
            <a:avLst/>
          </a:prstGeom>
          <a:solidFill>
            <a:srgbClr val="FFC000">
              <a:alpha val="23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B2D72CE-6CFB-4DF0-BC10-8553D09412E4}"/>
                  </a:ext>
                </a:extLst>
              </p:cNvPr>
              <p:cNvSpPr txBox="1"/>
              <p:nvPr/>
            </p:nvSpPr>
            <p:spPr>
              <a:xfrm>
                <a:off x="6657007" y="4839024"/>
                <a:ext cx="6286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panose="02040503050406030204" pitchFamily="18" charset="0"/>
                          <a:ea typeface="Cambria Math" panose="02040503050406030204" pitchFamily="18" charset="0"/>
                        </a:rPr>
                        <m:t>⋯</m:t>
                      </m:r>
                    </m:oMath>
                  </m:oMathPara>
                </a14:m>
                <a:endParaRPr lang="en-US" sz="3200">
                  <a:solidFill>
                    <a:schemeClr val="bg1"/>
                  </a:solidFill>
                </a:endParaRPr>
              </a:p>
            </p:txBody>
          </p:sp>
        </mc:Choice>
        <mc:Fallback xmlns="">
          <p:sp>
            <p:nvSpPr>
              <p:cNvPr id="30" name="TextBox 29">
                <a:extLst>
                  <a:ext uri="{FF2B5EF4-FFF2-40B4-BE49-F238E27FC236}">
                    <a16:creationId xmlns:a16="http://schemas.microsoft.com/office/drawing/2014/main" id="{9B2D72CE-6CFB-4DF0-BC10-8553D09412E4}"/>
                  </a:ext>
                </a:extLst>
              </p:cNvPr>
              <p:cNvSpPr txBox="1">
                <a:spLocks noRot="1" noChangeAspect="1" noMove="1" noResize="1" noEditPoints="1" noAdjustHandles="1" noChangeArrowheads="1" noChangeShapeType="1" noTextEdit="1"/>
              </p:cNvSpPr>
              <p:nvPr/>
            </p:nvSpPr>
            <p:spPr>
              <a:xfrm>
                <a:off x="6657007" y="4839024"/>
                <a:ext cx="628698" cy="584775"/>
              </a:xfrm>
              <a:prstGeom prst="rect">
                <a:avLst/>
              </a:prstGeom>
              <a:blipFill>
                <a:blip r:embed="rId5"/>
                <a:stretch>
                  <a:fillRect/>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7ABF9E77-71B5-4960-9F97-056905FA04EB}"/>
              </a:ext>
            </a:extLst>
          </p:cNvPr>
          <p:cNvSpPr/>
          <p:nvPr/>
        </p:nvSpPr>
        <p:spPr>
          <a:xfrm>
            <a:off x="5041900" y="5749636"/>
            <a:ext cx="457200" cy="476651"/>
          </a:xfrm>
          <a:prstGeom prst="rect">
            <a:avLst/>
          </a:prstGeom>
          <a:solidFill>
            <a:srgbClr val="FFC000">
              <a:alpha val="81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89CF75-3FEC-4B23-905F-8D27B6AB4DD8}"/>
              </a:ext>
            </a:extLst>
          </p:cNvPr>
          <p:cNvSpPr/>
          <p:nvPr/>
        </p:nvSpPr>
        <p:spPr>
          <a:xfrm>
            <a:off x="5638800" y="5749635"/>
            <a:ext cx="457200" cy="476651"/>
          </a:xfrm>
          <a:prstGeom prst="rect">
            <a:avLst/>
          </a:prstGeom>
          <a:solidFill>
            <a:srgbClr val="FFC000">
              <a:alpha val="5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D202C58-B47A-4E45-B0BD-CBE5ACDA927E}"/>
              </a:ext>
            </a:extLst>
          </p:cNvPr>
          <p:cNvSpPr/>
          <p:nvPr/>
        </p:nvSpPr>
        <p:spPr>
          <a:xfrm>
            <a:off x="6236327" y="5749635"/>
            <a:ext cx="457200" cy="476651"/>
          </a:xfrm>
          <a:prstGeom prst="rect">
            <a:avLst/>
          </a:prstGeom>
          <a:solidFill>
            <a:srgbClr val="FFC000">
              <a:alpha val="23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696F884-BD67-46DE-B15A-C997BD453A7A}"/>
                  </a:ext>
                </a:extLst>
              </p:cNvPr>
              <p:cNvSpPr txBox="1"/>
              <p:nvPr/>
            </p:nvSpPr>
            <p:spPr>
              <a:xfrm>
                <a:off x="6657007" y="5689641"/>
                <a:ext cx="6286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bg1"/>
                          </a:solidFill>
                          <a:latin typeface="Cambria Math" panose="02040503050406030204" pitchFamily="18" charset="0"/>
                          <a:ea typeface="Cambria Math" panose="02040503050406030204" pitchFamily="18" charset="0"/>
                        </a:rPr>
                        <m:t>⋯</m:t>
                      </m:r>
                    </m:oMath>
                  </m:oMathPara>
                </a14:m>
                <a:endParaRPr lang="en-US" sz="3200">
                  <a:solidFill>
                    <a:schemeClr val="bg1"/>
                  </a:solidFill>
                </a:endParaRPr>
              </a:p>
            </p:txBody>
          </p:sp>
        </mc:Choice>
        <mc:Fallback xmlns="">
          <p:sp>
            <p:nvSpPr>
              <p:cNvPr id="38" name="TextBox 37">
                <a:extLst>
                  <a:ext uri="{FF2B5EF4-FFF2-40B4-BE49-F238E27FC236}">
                    <a16:creationId xmlns:a16="http://schemas.microsoft.com/office/drawing/2014/main" id="{6696F884-BD67-46DE-B15A-C997BD453A7A}"/>
                  </a:ext>
                </a:extLst>
              </p:cNvPr>
              <p:cNvSpPr txBox="1">
                <a:spLocks noRot="1" noChangeAspect="1" noMove="1" noResize="1" noEditPoints="1" noAdjustHandles="1" noChangeArrowheads="1" noChangeShapeType="1" noTextEdit="1"/>
              </p:cNvSpPr>
              <p:nvPr/>
            </p:nvSpPr>
            <p:spPr>
              <a:xfrm>
                <a:off x="6657007" y="5689641"/>
                <a:ext cx="628698" cy="584775"/>
              </a:xfrm>
              <a:prstGeom prst="rect">
                <a:avLst/>
              </a:prstGeom>
              <a:blipFill>
                <a:blip r:embed="rId6"/>
                <a:stretch>
                  <a:fillRect/>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F7B03A92-BE37-4249-B80C-ED5A4E54602A}"/>
              </a:ext>
            </a:extLst>
          </p:cNvPr>
          <p:cNvCxnSpPr>
            <a:stCxn id="4" idx="3"/>
            <a:endCxn id="16" idx="1"/>
          </p:cNvCxnSpPr>
          <p:nvPr/>
        </p:nvCxnSpPr>
        <p:spPr>
          <a:xfrm>
            <a:off x="4553916" y="3947705"/>
            <a:ext cx="487984"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7B9E4E7-A73A-4DDF-A7D5-E3108DA0B412}"/>
              </a:ext>
            </a:extLst>
          </p:cNvPr>
          <p:cNvCxnSpPr>
            <a:cxnSpLocks/>
            <a:stCxn id="6" idx="3"/>
            <a:endCxn id="24" idx="1"/>
          </p:cNvCxnSpPr>
          <p:nvPr/>
        </p:nvCxnSpPr>
        <p:spPr>
          <a:xfrm flipV="1">
            <a:off x="4574496" y="5137345"/>
            <a:ext cx="467404" cy="419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4D52F31-5B9D-4E95-81F5-9012700647B8}"/>
              </a:ext>
            </a:extLst>
          </p:cNvPr>
          <p:cNvCxnSpPr>
            <a:cxnSpLocks/>
            <a:stCxn id="5" idx="3"/>
            <a:endCxn id="32" idx="1"/>
          </p:cNvCxnSpPr>
          <p:nvPr/>
        </p:nvCxnSpPr>
        <p:spPr>
          <a:xfrm>
            <a:off x="4553916" y="5983687"/>
            <a:ext cx="487984" cy="427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C23CCB6-5CE2-4746-B22D-A61E95E96944}"/>
              </a:ext>
            </a:extLst>
          </p:cNvPr>
          <p:cNvSpPr txBox="1"/>
          <p:nvPr/>
        </p:nvSpPr>
        <p:spPr>
          <a:xfrm>
            <a:off x="8583312" y="3862863"/>
            <a:ext cx="2101729" cy="646331"/>
          </a:xfrm>
          <a:prstGeom prst="rect">
            <a:avLst/>
          </a:prstGeom>
          <a:noFill/>
          <a:ln w="34925">
            <a:solidFill>
              <a:srgbClr val="01ACB6"/>
            </a:solidFill>
          </a:ln>
        </p:spPr>
        <p:txBody>
          <a:bodyPr wrap="none" rtlCol="0">
            <a:spAutoFit/>
          </a:bodyPr>
          <a:lstStyle/>
          <a:p>
            <a:pPr algn="ctr"/>
            <a:r>
              <a:rPr lang="en-US">
                <a:solidFill>
                  <a:schemeClr val="bg1"/>
                </a:solidFill>
              </a:rPr>
              <a:t>Artificial Intelligence</a:t>
            </a:r>
          </a:p>
          <a:p>
            <a:pPr algn="ctr"/>
            <a:r>
              <a:rPr lang="en-US">
                <a:solidFill>
                  <a:schemeClr val="bg1"/>
                </a:solidFill>
              </a:rPr>
              <a:t>Researcher</a:t>
            </a:r>
          </a:p>
        </p:txBody>
      </p:sp>
      <p:cxnSp>
        <p:nvCxnSpPr>
          <p:cNvPr id="58" name="Connector: Elbow 57">
            <a:extLst>
              <a:ext uri="{FF2B5EF4-FFF2-40B4-BE49-F238E27FC236}">
                <a16:creationId xmlns:a16="http://schemas.microsoft.com/office/drawing/2014/main" id="{53A6C63B-86FD-4EC0-B606-348D65CA153B}"/>
              </a:ext>
            </a:extLst>
          </p:cNvPr>
          <p:cNvCxnSpPr>
            <a:cxnSpLocks/>
            <a:stCxn id="18" idx="0"/>
            <a:endCxn id="52" idx="1"/>
          </p:cNvCxnSpPr>
          <p:nvPr/>
        </p:nvCxnSpPr>
        <p:spPr>
          <a:xfrm rot="16200000" flipH="1">
            <a:off x="6987030" y="2589747"/>
            <a:ext cx="476651" cy="2715912"/>
          </a:xfrm>
          <a:prstGeom prst="bentConnector4">
            <a:avLst>
              <a:gd name="adj1" fmla="val -47960"/>
              <a:gd name="adj2" fmla="val 5420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79FFABA-1215-410E-ADC4-205C5ED2FAF8}"/>
              </a:ext>
            </a:extLst>
          </p:cNvPr>
          <p:cNvCxnSpPr>
            <a:cxnSpLocks/>
            <a:stCxn id="28" idx="0"/>
            <a:endCxn id="52" idx="2"/>
          </p:cNvCxnSpPr>
          <p:nvPr/>
        </p:nvCxnSpPr>
        <p:spPr>
          <a:xfrm rot="5400000" flipH="1" flipV="1">
            <a:off x="7857085" y="3116410"/>
            <a:ext cx="384307" cy="3169877"/>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C5319576-4124-4197-87B8-1EA0C8A0D3F8}"/>
              </a:ext>
            </a:extLst>
          </p:cNvPr>
          <p:cNvCxnSpPr>
            <a:cxnSpLocks/>
            <a:stCxn id="32" idx="2"/>
            <a:endCxn id="52" idx="2"/>
          </p:cNvCxnSpPr>
          <p:nvPr/>
        </p:nvCxnSpPr>
        <p:spPr>
          <a:xfrm rot="5400000" flipH="1" flipV="1">
            <a:off x="6593791" y="3185902"/>
            <a:ext cx="1717093" cy="4363677"/>
          </a:xfrm>
          <a:prstGeom prst="bentConnector3">
            <a:avLst>
              <a:gd name="adj1" fmla="val -1331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E7FECB-58F4-416A-8134-2669269364B8}"/>
              </a:ext>
            </a:extLst>
          </p:cNvPr>
          <p:cNvCxnSpPr>
            <a:stCxn id="16" idx="3"/>
            <a:endCxn id="18" idx="1"/>
          </p:cNvCxnSpPr>
          <p:nvPr/>
        </p:nvCxnSpPr>
        <p:spPr>
          <a:xfrm flipV="1">
            <a:off x="5499100" y="3947704"/>
            <a:ext cx="1397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1F39028-FA11-42BF-880C-2C0283490DC5}"/>
              </a:ext>
            </a:extLst>
          </p:cNvPr>
          <p:cNvCxnSpPr>
            <a:cxnSpLocks/>
            <a:stCxn id="20" idx="1"/>
            <a:endCxn id="18" idx="3"/>
          </p:cNvCxnSpPr>
          <p:nvPr/>
        </p:nvCxnSpPr>
        <p:spPr>
          <a:xfrm flipH="1">
            <a:off x="6096000" y="3947704"/>
            <a:ext cx="1397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101E60E-FE64-4A1E-8228-47A0326DB430}"/>
              </a:ext>
            </a:extLst>
          </p:cNvPr>
          <p:cNvCxnSpPr>
            <a:cxnSpLocks/>
            <a:stCxn id="24" idx="3"/>
            <a:endCxn id="26" idx="1"/>
          </p:cNvCxnSpPr>
          <p:nvPr/>
        </p:nvCxnSpPr>
        <p:spPr>
          <a:xfrm flipV="1">
            <a:off x="5499100" y="5137344"/>
            <a:ext cx="1397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AF4E59E-D105-4B1D-94A9-3E1618813603}"/>
              </a:ext>
            </a:extLst>
          </p:cNvPr>
          <p:cNvCxnSpPr>
            <a:cxnSpLocks/>
            <a:stCxn id="26" idx="3"/>
            <a:endCxn id="28" idx="1"/>
          </p:cNvCxnSpPr>
          <p:nvPr/>
        </p:nvCxnSpPr>
        <p:spPr>
          <a:xfrm flipV="1">
            <a:off x="6096000" y="5131827"/>
            <a:ext cx="139700" cy="55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3699235-B96F-4AAD-BA03-0E308E025E43}"/>
              </a:ext>
            </a:extLst>
          </p:cNvPr>
          <p:cNvCxnSpPr>
            <a:cxnSpLocks/>
            <a:stCxn id="32" idx="3"/>
            <a:endCxn id="34" idx="1"/>
          </p:cNvCxnSpPr>
          <p:nvPr/>
        </p:nvCxnSpPr>
        <p:spPr>
          <a:xfrm flipV="1">
            <a:off x="5499100" y="5987961"/>
            <a:ext cx="1397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FC48712-C06A-4F1F-AD7E-66835272ABA7}"/>
              </a:ext>
            </a:extLst>
          </p:cNvPr>
          <p:cNvCxnSpPr>
            <a:cxnSpLocks/>
            <a:stCxn id="34" idx="3"/>
            <a:endCxn id="36" idx="1"/>
          </p:cNvCxnSpPr>
          <p:nvPr/>
        </p:nvCxnSpPr>
        <p:spPr>
          <a:xfrm>
            <a:off x="6096000" y="5987961"/>
            <a:ext cx="1403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7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8" grpId="0"/>
      <p:bldP spid="16" grpId="0" animBg="1"/>
      <p:bldP spid="18" grpId="0" animBg="1"/>
      <p:bldP spid="20" grpId="0" animBg="1"/>
      <p:bldP spid="22" grpId="0"/>
      <p:bldP spid="24" grpId="0" animBg="1"/>
      <p:bldP spid="26" grpId="0" animBg="1"/>
      <p:bldP spid="28" grpId="0" animBg="1"/>
      <p:bldP spid="30" grpId="0"/>
      <p:bldP spid="32" grpId="0" animBg="1"/>
      <p:bldP spid="34" grpId="0" animBg="1"/>
      <p:bldP spid="36" grpId="0" animBg="1"/>
      <p:bldP spid="38" grpId="0"/>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Arial" panose="020B0604020202020204" pitchFamily="34" charset="0"/>
                <a:cs typeface="Arial" panose="020B0604020202020204" pitchFamily="34" charset="0"/>
              </a:rPr>
              <a:t>Results on </a:t>
            </a:r>
            <a:r>
              <a:rPr lang="en-IN">
                <a:solidFill>
                  <a:srgbClr val="FFC000"/>
                </a:solidFill>
                <a:latin typeface="Arial" panose="020B0604020202020204" pitchFamily="34" charset="0"/>
                <a:cs typeface="Arial" panose="020B0604020202020204" pitchFamily="34" charset="0"/>
              </a:rPr>
              <a:t>Wikipedia-1M</a:t>
            </a:r>
          </a:p>
        </p:txBody>
      </p:sp>
      <p:graphicFrame>
        <p:nvGraphicFramePr>
          <p:cNvPr id="10" name="Chart 9">
            <a:extLst>
              <a:ext uri="{FF2B5EF4-FFF2-40B4-BE49-F238E27FC236}">
                <a16:creationId xmlns:a16="http://schemas.microsoft.com/office/drawing/2014/main" id="{EB1F6633-4CF7-480C-BFA2-32D2741AEA8A}"/>
              </a:ext>
            </a:extLst>
          </p:cNvPr>
          <p:cNvGraphicFramePr/>
          <p:nvPr>
            <p:extLst>
              <p:ext uri="{D42A27DB-BD31-4B8C-83A1-F6EECF244321}">
                <p14:modId xmlns:p14="http://schemas.microsoft.com/office/powerpoint/2010/main" val="1846185015"/>
              </p:ext>
            </p:extLst>
          </p:nvPr>
        </p:nvGraphicFramePr>
        <p:xfrm>
          <a:off x="1814087" y="859994"/>
          <a:ext cx="3723114" cy="2761505"/>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BE2DF94C-C546-42D7-9119-E00DD7F416D5}"/>
              </a:ext>
            </a:extLst>
          </p:cNvPr>
          <p:cNvSpPr txBox="1">
            <a:spLocks/>
          </p:cNvSpPr>
          <p:nvPr/>
        </p:nvSpPr>
        <p:spPr>
          <a:xfrm>
            <a:off x="1941482" y="802848"/>
            <a:ext cx="8929718" cy="5572164"/>
          </a:xfrm>
          <a:prstGeom prst="rect">
            <a:avLst/>
          </a:prstGeom>
        </p:spPr>
        <p:txBody>
          <a:bodyPr vert="horz" lIns="91440" tIns="45720" rIns="91440" bIns="45720" rtlCol="0" anchor="t" anchorCtr="0">
            <a:noAutofit/>
          </a:bodyPr>
          <a:lstStyle/>
          <a:p>
            <a:pPr>
              <a:spcBef>
                <a:spcPct val="0"/>
              </a:spcBef>
              <a:defRPr/>
            </a:pPr>
            <a:r>
              <a:rPr lang="en-US" sz="2400">
                <a:solidFill>
                  <a:prstClr val="white"/>
                </a:solidFill>
              </a:rPr>
              <a:t> </a:t>
            </a: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defRPr/>
            </a:pPr>
            <a:endParaRPr lang="en-US" sz="3200">
              <a:solidFill>
                <a:prstClr val="white"/>
              </a:solidFill>
            </a:endParaRPr>
          </a:p>
        </p:txBody>
      </p:sp>
      <p:graphicFrame>
        <p:nvGraphicFramePr>
          <p:cNvPr id="12" name="Chart 11">
            <a:extLst>
              <a:ext uri="{FF2B5EF4-FFF2-40B4-BE49-F238E27FC236}">
                <a16:creationId xmlns:a16="http://schemas.microsoft.com/office/drawing/2014/main" id="{327BCAFC-12E3-42F4-B4B5-D34DB26627CA}"/>
              </a:ext>
            </a:extLst>
          </p:cNvPr>
          <p:cNvGraphicFramePr/>
          <p:nvPr>
            <p:extLst>
              <p:ext uri="{D42A27DB-BD31-4B8C-83A1-F6EECF244321}">
                <p14:modId xmlns:p14="http://schemas.microsoft.com/office/powerpoint/2010/main" val="1623847806"/>
              </p:ext>
            </p:extLst>
          </p:nvPr>
        </p:nvGraphicFramePr>
        <p:xfrm>
          <a:off x="5675284" y="798102"/>
          <a:ext cx="5488016" cy="52617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5DEE989B-149A-4758-B883-6B70B033A908}"/>
              </a:ext>
            </a:extLst>
          </p:cNvPr>
          <p:cNvGraphicFramePr/>
          <p:nvPr>
            <p:extLst>
              <p:ext uri="{D42A27DB-BD31-4B8C-83A1-F6EECF244321}">
                <p14:modId xmlns:p14="http://schemas.microsoft.com/office/powerpoint/2010/main" val="3678885828"/>
              </p:ext>
            </p:extLst>
          </p:nvPr>
        </p:nvGraphicFramePr>
        <p:xfrm>
          <a:off x="1803401" y="3840204"/>
          <a:ext cx="3733801" cy="282529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5FB6D621-8E1F-4B0F-BFCA-D1B6CA461962}"/>
              </a:ext>
            </a:extLst>
          </p:cNvPr>
          <p:cNvGraphicFramePr/>
          <p:nvPr>
            <p:extLst>
              <p:ext uri="{D42A27DB-BD31-4B8C-83A1-F6EECF244321}">
                <p14:modId xmlns:p14="http://schemas.microsoft.com/office/powerpoint/2010/main" val="2256736983"/>
              </p:ext>
            </p:extLst>
          </p:nvPr>
        </p:nvGraphicFramePr>
        <p:xfrm>
          <a:off x="5765801" y="3806479"/>
          <a:ext cx="3612591" cy="2825298"/>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B6C81834-025D-486E-BAB5-8B485F3F1FB0}"/>
              </a:ext>
            </a:extLst>
          </p:cNvPr>
          <p:cNvSpPr txBox="1"/>
          <p:nvPr/>
        </p:nvSpPr>
        <p:spPr>
          <a:xfrm>
            <a:off x="8276461" y="4227102"/>
            <a:ext cx="533400" cy="369332"/>
          </a:xfrm>
          <a:prstGeom prst="rect">
            <a:avLst/>
          </a:prstGeom>
          <a:noFill/>
        </p:spPr>
        <p:txBody>
          <a:bodyPr wrap="square" rtlCol="0">
            <a:spAutoFit/>
          </a:bodyPr>
          <a:lstStyle/>
          <a:p>
            <a:pPr algn="ctr"/>
            <a:r>
              <a:rPr lang="en-US">
                <a:solidFill>
                  <a:schemeClr val="bg1"/>
                </a:solidFill>
              </a:rPr>
              <a:t>44</a:t>
            </a:r>
          </a:p>
        </p:txBody>
      </p:sp>
      <p:sp>
        <p:nvSpPr>
          <p:cNvPr id="17" name="TextBox 16">
            <a:extLst>
              <a:ext uri="{FF2B5EF4-FFF2-40B4-BE49-F238E27FC236}">
                <a16:creationId xmlns:a16="http://schemas.microsoft.com/office/drawing/2014/main" id="{1748C6EA-E392-4B7A-AAF6-16EF682ADF57}"/>
              </a:ext>
            </a:extLst>
          </p:cNvPr>
          <p:cNvSpPr txBox="1"/>
          <p:nvPr/>
        </p:nvSpPr>
        <p:spPr>
          <a:xfrm>
            <a:off x="7022131" y="4227102"/>
            <a:ext cx="685800" cy="369332"/>
          </a:xfrm>
          <a:prstGeom prst="rect">
            <a:avLst/>
          </a:prstGeom>
          <a:noFill/>
        </p:spPr>
        <p:txBody>
          <a:bodyPr wrap="square" rtlCol="0">
            <a:spAutoFit/>
          </a:bodyPr>
          <a:lstStyle/>
          <a:p>
            <a:pPr algn="ctr"/>
            <a:r>
              <a:rPr lang="en-US">
                <a:solidFill>
                  <a:schemeClr val="bg1"/>
                </a:solidFill>
              </a:rPr>
              <a:t>5000</a:t>
            </a:r>
          </a:p>
        </p:txBody>
      </p:sp>
      <p:sp>
        <p:nvSpPr>
          <p:cNvPr id="19" name="TextBox 18">
            <a:extLst>
              <a:ext uri="{FF2B5EF4-FFF2-40B4-BE49-F238E27FC236}">
                <a16:creationId xmlns:a16="http://schemas.microsoft.com/office/drawing/2014/main" id="{27AA1CAF-1BC4-49B6-A18C-88A6CFADF5B9}"/>
              </a:ext>
            </a:extLst>
          </p:cNvPr>
          <p:cNvSpPr txBox="1"/>
          <p:nvPr/>
        </p:nvSpPr>
        <p:spPr>
          <a:xfrm>
            <a:off x="3088669" y="4227102"/>
            <a:ext cx="800100" cy="369332"/>
          </a:xfrm>
          <a:prstGeom prst="rect">
            <a:avLst/>
          </a:prstGeom>
          <a:noFill/>
        </p:spPr>
        <p:txBody>
          <a:bodyPr wrap="square" rtlCol="0">
            <a:spAutoFit/>
          </a:bodyPr>
          <a:lstStyle/>
          <a:p>
            <a:pPr algn="ctr"/>
            <a:r>
              <a:rPr lang="en-US">
                <a:solidFill>
                  <a:schemeClr val="bg1"/>
                </a:solidFill>
              </a:rPr>
              <a:t>10000</a:t>
            </a:r>
          </a:p>
        </p:txBody>
      </p:sp>
      <p:sp>
        <p:nvSpPr>
          <p:cNvPr id="21" name="TextBox 20">
            <a:extLst>
              <a:ext uri="{FF2B5EF4-FFF2-40B4-BE49-F238E27FC236}">
                <a16:creationId xmlns:a16="http://schemas.microsoft.com/office/drawing/2014/main" id="{23397D25-FC8E-4432-86DE-AA42437E18B9}"/>
              </a:ext>
            </a:extLst>
          </p:cNvPr>
          <p:cNvSpPr txBox="1"/>
          <p:nvPr/>
        </p:nvSpPr>
        <p:spPr>
          <a:xfrm>
            <a:off x="3716034" y="4227102"/>
            <a:ext cx="438151" cy="369332"/>
          </a:xfrm>
          <a:prstGeom prst="rect">
            <a:avLst/>
          </a:prstGeom>
          <a:noFill/>
        </p:spPr>
        <p:txBody>
          <a:bodyPr wrap="square" rtlCol="0">
            <a:spAutoFit/>
          </a:bodyPr>
          <a:lstStyle/>
          <a:p>
            <a:pPr algn="ctr"/>
            <a:r>
              <a:rPr lang="en-US">
                <a:solidFill>
                  <a:schemeClr val="bg1"/>
                </a:solidFill>
              </a:rPr>
              <a:t>96</a:t>
            </a:r>
          </a:p>
        </p:txBody>
      </p:sp>
    </p:spTree>
    <p:extLst>
      <p:ext uri="{BB962C8B-B14F-4D97-AF65-F5344CB8AC3E}">
        <p14:creationId xmlns:p14="http://schemas.microsoft.com/office/powerpoint/2010/main" val="158895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Arial" panose="020B0604020202020204" pitchFamily="34" charset="0"/>
                <a:cs typeface="Arial" panose="020B0604020202020204" pitchFamily="34" charset="0"/>
              </a:rPr>
              <a:t>Comparison with IR Methods</a:t>
            </a:r>
            <a:endParaRPr lang="en-IN">
              <a:solidFill>
                <a:srgbClr val="FFC000"/>
              </a:solidFill>
              <a:latin typeface="Arial" panose="020B0604020202020204" pitchFamily="34" charset="0"/>
              <a:cs typeface="Arial" panose="020B0604020202020204" pitchFamily="34" charset="0"/>
            </a:endParaRPr>
          </a:p>
        </p:txBody>
      </p:sp>
      <p:graphicFrame>
        <p:nvGraphicFramePr>
          <p:cNvPr id="18" name="Chart 17">
            <a:extLst>
              <a:ext uri="{FF2B5EF4-FFF2-40B4-BE49-F238E27FC236}">
                <a16:creationId xmlns:a16="http://schemas.microsoft.com/office/drawing/2014/main" id="{2B30FAEE-904C-4A36-8D11-E8ABFB44A019}"/>
              </a:ext>
            </a:extLst>
          </p:cNvPr>
          <p:cNvGraphicFramePr/>
          <p:nvPr>
            <p:extLst>
              <p:ext uri="{D42A27DB-BD31-4B8C-83A1-F6EECF244321}">
                <p14:modId xmlns:p14="http://schemas.microsoft.com/office/powerpoint/2010/main" val="11373364"/>
              </p:ext>
            </p:extLst>
          </p:nvPr>
        </p:nvGraphicFramePr>
        <p:xfrm>
          <a:off x="1508413" y="2151302"/>
          <a:ext cx="9461500" cy="3598334"/>
        </p:xfrm>
        <a:graphic>
          <a:graphicData uri="http://schemas.openxmlformats.org/drawingml/2006/chart">
            <c:chart xmlns:c="http://schemas.openxmlformats.org/drawingml/2006/chart" xmlns:r="http://schemas.openxmlformats.org/officeDocument/2006/relationships" r:id="rId3"/>
          </a:graphicData>
        </a:graphic>
      </p:graphicFrame>
      <p:sp>
        <p:nvSpPr>
          <p:cNvPr id="23" name="Content Placeholder 2">
            <a:extLst>
              <a:ext uri="{FF2B5EF4-FFF2-40B4-BE49-F238E27FC236}">
                <a16:creationId xmlns:a16="http://schemas.microsoft.com/office/drawing/2014/main" id="{460F72EE-152D-4FFA-8BEE-4F07C40043E9}"/>
              </a:ext>
            </a:extLst>
          </p:cNvPr>
          <p:cNvSpPr>
            <a:spLocks noGrp="1"/>
          </p:cNvSpPr>
          <p:nvPr>
            <p:ph idx="1"/>
          </p:nvPr>
        </p:nvSpPr>
        <p:spPr>
          <a:xfrm>
            <a:off x="286327" y="1108364"/>
            <a:ext cx="11905673" cy="5749636"/>
          </a:xfrm>
        </p:spPr>
        <p:txBody>
          <a:bodyPr>
            <a:normAutofit/>
          </a:bodyPr>
          <a:lstStyle/>
          <a:p>
            <a:pPr marL="0" lvl="2" indent="0">
              <a:buNone/>
            </a:pPr>
            <a:r>
              <a:rPr lang="en-IN" sz="3200" i="0"/>
              <a:t>ZestXML significantly outperforms IR methods on Wikipedia-1M</a:t>
            </a:r>
          </a:p>
        </p:txBody>
      </p:sp>
    </p:spTree>
    <p:extLst>
      <p:ext uri="{BB962C8B-B14F-4D97-AF65-F5344CB8AC3E}">
        <p14:creationId xmlns:p14="http://schemas.microsoft.com/office/powerpoint/2010/main" val="202785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Arial" panose="020B0604020202020204" pitchFamily="34" charset="0"/>
                <a:cs typeface="Arial" panose="020B0604020202020204" pitchFamily="34" charset="0"/>
              </a:rPr>
              <a:t>Performance on Rare Labels</a:t>
            </a:r>
            <a:endParaRPr lang="en-IN">
              <a:solidFill>
                <a:srgbClr val="FFC000"/>
              </a:solidFill>
              <a:latin typeface="Arial" panose="020B0604020202020204" pitchFamily="34" charset="0"/>
              <a:cs typeface="Arial" panose="020B0604020202020204" pitchFamily="34" charset="0"/>
            </a:endParaRPr>
          </a:p>
        </p:txBody>
      </p:sp>
      <p:graphicFrame>
        <p:nvGraphicFramePr>
          <p:cNvPr id="18" name="Chart 17">
            <a:extLst>
              <a:ext uri="{FF2B5EF4-FFF2-40B4-BE49-F238E27FC236}">
                <a16:creationId xmlns:a16="http://schemas.microsoft.com/office/drawing/2014/main" id="{2B30FAEE-904C-4A36-8D11-E8ABFB44A019}"/>
              </a:ext>
            </a:extLst>
          </p:cNvPr>
          <p:cNvGraphicFramePr/>
          <p:nvPr>
            <p:extLst>
              <p:ext uri="{D42A27DB-BD31-4B8C-83A1-F6EECF244321}">
                <p14:modId xmlns:p14="http://schemas.microsoft.com/office/powerpoint/2010/main" val="2618812672"/>
              </p:ext>
            </p:extLst>
          </p:nvPr>
        </p:nvGraphicFramePr>
        <p:xfrm>
          <a:off x="1040532" y="2151302"/>
          <a:ext cx="10397261" cy="3598334"/>
        </p:xfrm>
        <a:graphic>
          <a:graphicData uri="http://schemas.openxmlformats.org/drawingml/2006/chart">
            <c:chart xmlns:c="http://schemas.openxmlformats.org/drawingml/2006/chart" xmlns:r="http://schemas.openxmlformats.org/officeDocument/2006/relationships" r:id="rId3"/>
          </a:graphicData>
        </a:graphic>
      </p:graphicFrame>
      <p:sp>
        <p:nvSpPr>
          <p:cNvPr id="23" name="Content Placeholder 2">
            <a:extLst>
              <a:ext uri="{FF2B5EF4-FFF2-40B4-BE49-F238E27FC236}">
                <a16:creationId xmlns:a16="http://schemas.microsoft.com/office/drawing/2014/main" id="{460F72EE-152D-4FFA-8BEE-4F07C40043E9}"/>
              </a:ext>
            </a:extLst>
          </p:cNvPr>
          <p:cNvSpPr>
            <a:spLocks noGrp="1"/>
          </p:cNvSpPr>
          <p:nvPr>
            <p:ph idx="1"/>
          </p:nvPr>
        </p:nvSpPr>
        <p:spPr>
          <a:xfrm>
            <a:off x="286327" y="1108364"/>
            <a:ext cx="11905673" cy="5749636"/>
          </a:xfrm>
        </p:spPr>
        <p:txBody>
          <a:bodyPr>
            <a:normAutofit/>
          </a:bodyPr>
          <a:lstStyle/>
          <a:p>
            <a:pPr marL="0" lvl="2" indent="0">
              <a:buNone/>
            </a:pPr>
            <a:r>
              <a:rPr lang="en-IN" sz="3200" i="0"/>
              <a:t>ZestXML performs well across both Zero-Shot and Few-Shot regimes</a:t>
            </a:r>
          </a:p>
        </p:txBody>
      </p:sp>
      <p:sp>
        <p:nvSpPr>
          <p:cNvPr id="3" name="TextBox 2">
            <a:extLst>
              <a:ext uri="{FF2B5EF4-FFF2-40B4-BE49-F238E27FC236}">
                <a16:creationId xmlns:a16="http://schemas.microsoft.com/office/drawing/2014/main" id="{E8DBCD93-D927-4C40-9375-BB3709DCD937}"/>
              </a:ext>
            </a:extLst>
          </p:cNvPr>
          <p:cNvSpPr txBox="1"/>
          <p:nvPr/>
        </p:nvSpPr>
        <p:spPr>
          <a:xfrm rot="16200000">
            <a:off x="272533" y="3515667"/>
            <a:ext cx="1074333" cy="461665"/>
          </a:xfrm>
          <a:prstGeom prst="rect">
            <a:avLst/>
          </a:prstGeom>
          <a:noFill/>
        </p:spPr>
        <p:txBody>
          <a:bodyPr wrap="none" rtlCol="0">
            <a:spAutoFit/>
          </a:bodyPr>
          <a:lstStyle/>
          <a:p>
            <a:r>
              <a:rPr lang="en-US" sz="2400">
                <a:solidFill>
                  <a:schemeClr val="bg1"/>
                </a:solidFill>
                <a:cs typeface="Arial" panose="020B0604020202020204" pitchFamily="34" charset="0"/>
              </a:rPr>
              <a:t>PSP@5</a:t>
            </a:r>
          </a:p>
        </p:txBody>
      </p:sp>
    </p:spTree>
    <p:extLst>
      <p:ext uri="{BB962C8B-B14F-4D97-AF65-F5344CB8AC3E}">
        <p14:creationId xmlns:p14="http://schemas.microsoft.com/office/powerpoint/2010/main" val="287774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atin typeface="Arial" panose="020B0604020202020204" pitchFamily="34" charset="0"/>
                <a:cs typeface="Arial" panose="020B0604020202020204" pitchFamily="34" charset="0"/>
              </a:rPr>
              <a:t>Application to Computational Advertising</a:t>
            </a:r>
            <a:endParaRPr lang="en-IN">
              <a:solidFill>
                <a:srgbClr val="FFC000"/>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E2DF94C-C546-42D7-9119-E00DD7F416D5}"/>
              </a:ext>
            </a:extLst>
          </p:cNvPr>
          <p:cNvSpPr txBox="1">
            <a:spLocks/>
          </p:cNvSpPr>
          <p:nvPr/>
        </p:nvSpPr>
        <p:spPr>
          <a:xfrm>
            <a:off x="1941482" y="802848"/>
            <a:ext cx="8929718" cy="5572164"/>
          </a:xfrm>
          <a:prstGeom prst="rect">
            <a:avLst/>
          </a:prstGeom>
        </p:spPr>
        <p:txBody>
          <a:bodyPr vert="horz" lIns="91440" tIns="45720" rIns="91440" bIns="45720" rtlCol="0" anchor="t" anchorCtr="0">
            <a:noAutofit/>
          </a:bodyPr>
          <a:lstStyle/>
          <a:p>
            <a:pPr>
              <a:spcBef>
                <a:spcPct val="0"/>
              </a:spcBef>
              <a:defRPr/>
            </a:pPr>
            <a:r>
              <a:rPr lang="en-US" sz="2400">
                <a:solidFill>
                  <a:prstClr val="white"/>
                </a:solidFill>
              </a:rPr>
              <a:t> </a:t>
            </a: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buFont typeface="Arial" pitchFamily="34" charset="0"/>
              <a:buChar char="•"/>
              <a:defRPr/>
            </a:pPr>
            <a:endParaRPr lang="en-US" sz="3200">
              <a:solidFill>
                <a:prstClr val="white"/>
              </a:solidFill>
            </a:endParaRPr>
          </a:p>
          <a:p>
            <a:pPr>
              <a:spcBef>
                <a:spcPct val="0"/>
              </a:spcBef>
              <a:defRPr/>
            </a:pPr>
            <a:endParaRPr lang="en-US" sz="3200">
              <a:solidFill>
                <a:prstClr val="white"/>
              </a:solidFill>
            </a:endParaRPr>
          </a:p>
        </p:txBody>
      </p:sp>
      <p:graphicFrame>
        <p:nvGraphicFramePr>
          <p:cNvPr id="3" name="Chart 2">
            <a:extLst>
              <a:ext uri="{FF2B5EF4-FFF2-40B4-BE49-F238E27FC236}">
                <a16:creationId xmlns:a16="http://schemas.microsoft.com/office/drawing/2014/main" id="{F953A3AA-B799-4C55-8DAF-CAE11DCD8FE5}"/>
              </a:ext>
            </a:extLst>
          </p:cNvPr>
          <p:cNvGraphicFramePr/>
          <p:nvPr>
            <p:extLst>
              <p:ext uri="{D42A27DB-BD31-4B8C-83A1-F6EECF244321}">
                <p14:modId xmlns:p14="http://schemas.microsoft.com/office/powerpoint/2010/main" val="2969184566"/>
              </p:ext>
            </p:extLst>
          </p:nvPr>
        </p:nvGraphicFramePr>
        <p:xfrm>
          <a:off x="1837023" y="2863797"/>
          <a:ext cx="9725389" cy="305952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F4DBE60-1673-4E35-8D1C-F6D6E4937E0D}"/>
              </a:ext>
            </a:extLst>
          </p:cNvPr>
          <p:cNvSpPr txBox="1"/>
          <p:nvPr/>
        </p:nvSpPr>
        <p:spPr>
          <a:xfrm rot="16200000">
            <a:off x="1014466" y="4584303"/>
            <a:ext cx="1074333" cy="461665"/>
          </a:xfrm>
          <a:prstGeom prst="rect">
            <a:avLst/>
          </a:prstGeom>
          <a:noFill/>
        </p:spPr>
        <p:txBody>
          <a:bodyPr wrap="none" rtlCol="0">
            <a:spAutoFit/>
          </a:bodyPr>
          <a:lstStyle/>
          <a:p>
            <a:r>
              <a:rPr lang="en-US" sz="2400">
                <a:solidFill>
                  <a:schemeClr val="bg1"/>
                </a:solidFill>
                <a:cs typeface="Arial" panose="020B0604020202020204" pitchFamily="34" charset="0"/>
              </a:rPr>
              <a:t>PSP@5</a:t>
            </a:r>
          </a:p>
        </p:txBody>
      </p:sp>
      <p:sp>
        <p:nvSpPr>
          <p:cNvPr id="22" name="Content Placeholder 2">
            <a:extLst>
              <a:ext uri="{FF2B5EF4-FFF2-40B4-BE49-F238E27FC236}">
                <a16:creationId xmlns:a16="http://schemas.microsoft.com/office/drawing/2014/main" id="{F750F7C3-795C-45C1-8BE9-8D1DF46B446D}"/>
              </a:ext>
            </a:extLst>
          </p:cNvPr>
          <p:cNvSpPr>
            <a:spLocks noGrp="1"/>
          </p:cNvSpPr>
          <p:nvPr>
            <p:ph idx="1"/>
          </p:nvPr>
        </p:nvSpPr>
        <p:spPr>
          <a:xfrm>
            <a:off x="286327" y="1108364"/>
            <a:ext cx="11997480" cy="5749636"/>
          </a:xfrm>
        </p:spPr>
        <p:txBody>
          <a:bodyPr>
            <a:normAutofit/>
          </a:bodyPr>
          <a:lstStyle/>
          <a:p>
            <a:pPr marL="0" lvl="2" indent="0">
              <a:spcBef>
                <a:spcPts val="2400"/>
              </a:spcBef>
              <a:buNone/>
            </a:pPr>
            <a:r>
              <a:rPr lang="en-US" sz="3200" i="0">
                <a:ea typeface="Source Sans Pro" panose="020B0503030403020204" pitchFamily="34" charset="0"/>
              </a:rPr>
              <a:t>Improved Click Yield and unseen query coverage by 17% and 3.4% resp.</a:t>
            </a:r>
          </a:p>
          <a:p>
            <a:pPr marL="0" lvl="2" indent="0">
              <a:spcBef>
                <a:spcPts val="2400"/>
              </a:spcBef>
              <a:buNone/>
            </a:pPr>
            <a:r>
              <a:rPr lang="en-US" sz="3200" i="0">
                <a:ea typeface="Source Sans Pro" panose="020B0503030403020204" pitchFamily="34" charset="0"/>
              </a:rPr>
              <a:t>Trains in just 30 hours on single core and predicts in ∼20 </a:t>
            </a:r>
            <a:r>
              <a:rPr lang="en-US" sz="3200" i="0" err="1">
                <a:ea typeface="Source Sans Pro" panose="020B0503030403020204" pitchFamily="34" charset="0"/>
              </a:rPr>
              <a:t>ms</a:t>
            </a:r>
            <a:r>
              <a:rPr lang="en-US" sz="3200" i="0">
                <a:ea typeface="Source Sans Pro" panose="020B0503030403020204" pitchFamily="34" charset="0"/>
              </a:rPr>
              <a:t> latency</a:t>
            </a:r>
          </a:p>
        </p:txBody>
      </p:sp>
    </p:spTree>
    <p:extLst>
      <p:ext uri="{BB962C8B-B14F-4D97-AF65-F5344CB8AC3E}">
        <p14:creationId xmlns:p14="http://schemas.microsoft.com/office/powerpoint/2010/main" val="227842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solidFill>
                  <a:srgbClr val="FFC000"/>
                </a:solidFill>
                <a:latin typeface="Arial" panose="020B0604020202020204" pitchFamily="34" charset="0"/>
                <a:cs typeface="Arial" panose="020B0604020202020204" pitchFamily="34" charset="0"/>
              </a:rPr>
              <a:t>Summary</a:t>
            </a:r>
          </a:p>
        </p:txBody>
      </p:sp>
      <p:sp>
        <p:nvSpPr>
          <p:cNvPr id="3" name="Content Placeholder 2"/>
          <p:cNvSpPr>
            <a:spLocks noGrp="1"/>
          </p:cNvSpPr>
          <p:nvPr>
            <p:ph idx="1"/>
          </p:nvPr>
        </p:nvSpPr>
        <p:spPr>
          <a:xfrm>
            <a:off x="286327" y="1108364"/>
            <a:ext cx="11905673" cy="5749636"/>
          </a:xfrm>
        </p:spPr>
        <p:txBody>
          <a:bodyPr>
            <a:normAutofit/>
          </a:bodyPr>
          <a:lstStyle/>
          <a:p>
            <a:pPr marL="0" lvl="2" indent="0">
              <a:spcBef>
                <a:spcPts val="2400"/>
              </a:spcBef>
              <a:buNone/>
            </a:pPr>
            <a:r>
              <a:rPr lang="en-IN" sz="3200" i="0">
                <a:latin typeface="+mj-lt"/>
                <a:ea typeface="Source Sans Pro" panose="020B0503030403020204" pitchFamily="34" charset="0"/>
              </a:rPr>
              <a:t>Explore the problem of </a:t>
            </a:r>
            <a:r>
              <a:rPr lang="en-US" sz="3200" i="0">
                <a:latin typeface="+mj-lt"/>
                <a:ea typeface="Source Sans Pro" panose="020B0503030403020204" pitchFamily="34" charset="0"/>
              </a:rPr>
              <a:t>zero-shot labels in extreme multi-label learning</a:t>
            </a:r>
            <a:endParaRPr lang="en-IN" sz="3200" i="0">
              <a:latin typeface="+mj-lt"/>
              <a:ea typeface="Source Sans Pro" panose="020B0503030403020204" pitchFamily="34" charset="0"/>
            </a:endParaRPr>
          </a:p>
          <a:p>
            <a:pPr marL="0" lvl="2" indent="0">
              <a:spcBef>
                <a:spcPts val="2400"/>
              </a:spcBef>
              <a:buNone/>
            </a:pPr>
            <a:r>
              <a:rPr lang="en-US" sz="3200" i="0">
                <a:latin typeface="+mj-lt"/>
                <a:ea typeface="Source Sans Pro" panose="020B0503030403020204" pitchFamily="34" charset="0"/>
                <a:cs typeface="Calibri" panose="020F0502020204030204" pitchFamily="34" charset="0"/>
              </a:rPr>
              <a:t>Develop novel ZestXML algorithm for generalized zero-shot predictions</a:t>
            </a:r>
            <a:endParaRPr lang="en-IN" sz="3200" i="0">
              <a:latin typeface="+mj-lt"/>
              <a:ea typeface="Source Sans Pro" panose="020B0503030403020204" pitchFamily="34" charset="0"/>
            </a:endParaRPr>
          </a:p>
          <a:p>
            <a:pPr marL="0" lvl="2" indent="0">
              <a:spcBef>
                <a:spcPts val="2400"/>
              </a:spcBef>
              <a:buNone/>
            </a:pPr>
            <a:r>
              <a:rPr lang="en-US" sz="3200" i="0">
                <a:latin typeface="+mj-lt"/>
                <a:ea typeface="Source Sans Pro" panose="020B0503030403020204" pitchFamily="34" charset="0"/>
              </a:rPr>
              <a:t>ZestXML is up to 14% and 10% more accurate at generalized zero-shot learning relative to leading XML methods and dense ANNS methods</a:t>
            </a:r>
          </a:p>
          <a:p>
            <a:pPr marL="0" lvl="2" indent="0">
              <a:spcBef>
                <a:spcPts val="2400"/>
              </a:spcBef>
              <a:buNone/>
            </a:pPr>
            <a:r>
              <a:rPr lang="en-US" sz="3200" i="0">
                <a:latin typeface="+mj-lt"/>
                <a:ea typeface="Source Sans Pro" panose="020B0503030403020204" pitchFamily="34" charset="0"/>
              </a:rPr>
              <a:t>ZestXML trains in just 30 hours on single core and predicts in ∼20 </a:t>
            </a:r>
            <a:r>
              <a:rPr lang="en-US" sz="3200" i="0" err="1">
                <a:latin typeface="+mj-lt"/>
                <a:ea typeface="Source Sans Pro" panose="020B0503030403020204" pitchFamily="34" charset="0"/>
              </a:rPr>
              <a:t>ms</a:t>
            </a:r>
            <a:r>
              <a:rPr lang="en-US" sz="3200" i="0">
                <a:latin typeface="+mj-lt"/>
                <a:ea typeface="Source Sans Pro" panose="020B0503030403020204" pitchFamily="34" charset="0"/>
              </a:rPr>
              <a:t> latency on largest dataset with 31 million labels</a:t>
            </a:r>
          </a:p>
          <a:p>
            <a:pPr marL="0" lvl="2" indent="0">
              <a:spcBef>
                <a:spcPts val="2400"/>
              </a:spcBef>
              <a:buNone/>
            </a:pPr>
            <a:r>
              <a:rPr lang="en-US" sz="3200" i="0">
                <a:latin typeface="+mj-lt"/>
                <a:ea typeface="Source Sans Pro" panose="020B0503030403020204" pitchFamily="34" charset="0"/>
              </a:rPr>
              <a:t>Deploying ZestXML in Sponsored Search Advertising on Bing improved the click yield and unseen query coverage by 17% and 3.4% resp.</a:t>
            </a:r>
            <a:endParaRPr lang="en-IN" sz="3200" i="0">
              <a:latin typeface="+mj-lt"/>
              <a:ea typeface="Source Sans Pro" panose="020B0503030403020204" pitchFamily="34" charset="0"/>
            </a:endParaRPr>
          </a:p>
        </p:txBody>
      </p:sp>
    </p:spTree>
    <p:extLst>
      <p:ext uri="{BB962C8B-B14F-4D97-AF65-F5344CB8AC3E}">
        <p14:creationId xmlns:p14="http://schemas.microsoft.com/office/powerpoint/2010/main" val="88551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3503" y="76200"/>
            <a:ext cx="10782300" cy="3352800"/>
          </a:xfrm>
        </p:spPr>
        <p:txBody>
          <a:bodyPr/>
          <a:lstStyle/>
          <a:p>
            <a:r>
              <a:rPr lang="en-IN"/>
              <a:t>Thanks!</a:t>
            </a:r>
            <a:endParaRPr lang="en-US"/>
          </a:p>
        </p:txBody>
      </p:sp>
      <p:sp>
        <p:nvSpPr>
          <p:cNvPr id="7" name="Rectangle 6"/>
          <p:cNvSpPr/>
          <p:nvPr/>
        </p:nvSpPr>
        <p:spPr>
          <a:xfrm>
            <a:off x="603503" y="4706143"/>
            <a:ext cx="11588496" cy="1096198"/>
          </a:xfrm>
          <a:prstGeom prst="rect">
            <a:avLst/>
          </a:prstGeom>
        </p:spPr>
        <p:txBody>
          <a:bodyPr wrap="square">
            <a:spAutoFit/>
          </a:bodyPr>
          <a:lstStyle/>
          <a:p>
            <a:pPr marL="91440" lvl="0" indent="-91440">
              <a:lnSpc>
                <a:spcPct val="85000"/>
              </a:lnSpc>
              <a:spcBef>
                <a:spcPts val="1300"/>
              </a:spcBef>
              <a:buFont typeface="Arial" pitchFamily="34" charset="0"/>
              <a:buChar char=" "/>
            </a:pPr>
            <a:r>
              <a:rPr lang="en-US" sz="3200">
                <a:solidFill>
                  <a:srgbClr val="FFC000"/>
                </a:solidFill>
                <a:latin typeface="Calibri Light" panose="020F0302020204030204" pitchFamily="34" charset="0"/>
                <a:cs typeface="Calibri Light" panose="020F0302020204030204" pitchFamily="34" charset="0"/>
              </a:rPr>
              <a:t>Paper</a:t>
            </a:r>
            <a:r>
              <a:rPr lang="en-US" sz="3200">
                <a:solidFill>
                  <a:prstClr val="white"/>
                </a:solidFill>
                <a:latin typeface="Calibri Light" panose="020F0302020204030204" pitchFamily="34" charset="0"/>
                <a:cs typeface="Calibri Light" panose="020F0302020204030204" pitchFamily="34" charset="0"/>
              </a:rPr>
              <a:t>: http://manikvarma.org/pubs/gupta21.pdf</a:t>
            </a:r>
          </a:p>
          <a:p>
            <a:pPr marL="91440" lvl="0" indent="-91440">
              <a:lnSpc>
                <a:spcPct val="85000"/>
              </a:lnSpc>
              <a:spcBef>
                <a:spcPts val="1300"/>
              </a:spcBef>
              <a:buFont typeface="Arial" pitchFamily="34" charset="0"/>
              <a:buChar char=" "/>
            </a:pPr>
            <a:r>
              <a:rPr lang="en-US" sz="3200">
                <a:solidFill>
                  <a:srgbClr val="FFC000"/>
                </a:solidFill>
                <a:latin typeface="Calibri Light" panose="020F0302020204030204" pitchFamily="34" charset="0"/>
                <a:cs typeface="Calibri Light" panose="020F0302020204030204" pitchFamily="34" charset="0"/>
              </a:rPr>
              <a:t>Code &amp; Datasets</a:t>
            </a:r>
            <a:r>
              <a:rPr lang="en-US" sz="3200">
                <a:solidFill>
                  <a:prstClr val="white"/>
                </a:solidFill>
                <a:latin typeface="Calibri Light" panose="020F0302020204030204" pitchFamily="34" charset="0"/>
                <a:cs typeface="Calibri Light" panose="020F0302020204030204" pitchFamily="34" charset="0"/>
              </a:rPr>
              <a:t>: https://github.com/nilesh2797/zestxml</a:t>
            </a:r>
          </a:p>
        </p:txBody>
      </p:sp>
    </p:spTree>
    <p:extLst>
      <p:ext uri="{BB962C8B-B14F-4D97-AF65-F5344CB8AC3E}">
        <p14:creationId xmlns:p14="http://schemas.microsoft.com/office/powerpoint/2010/main" val="409384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rial" panose="020B0604020202020204" pitchFamily="34" charset="0"/>
                <a:cs typeface="Arial" panose="020B0604020202020204" pitchFamily="34" charset="0"/>
              </a:rPr>
              <a:t>e</a:t>
            </a:r>
            <a:r>
              <a:rPr lang="en-IN">
                <a:solidFill>
                  <a:srgbClr val="FFC000"/>
                </a:solidFill>
                <a:latin typeface="Arial" panose="020B0604020202020204" pitchFamily="34" charset="0"/>
                <a:cs typeface="Arial" panose="020B0604020202020204" pitchFamily="34" charset="0"/>
              </a:rPr>
              <a:t>X</a:t>
            </a:r>
            <a:r>
              <a:rPr lang="en-IN">
                <a:latin typeface="Arial" panose="020B0604020202020204" pitchFamily="34" charset="0"/>
                <a:cs typeface="Arial" panose="020B0604020202020204" pitchFamily="34" charset="0"/>
              </a:rPr>
              <a:t>treme </a:t>
            </a:r>
            <a:r>
              <a:rPr lang="en-IN">
                <a:solidFill>
                  <a:srgbClr val="FFC000"/>
                </a:solidFill>
                <a:latin typeface="Arial" panose="020B0604020202020204" pitchFamily="34" charset="0"/>
                <a:cs typeface="Arial" panose="020B0604020202020204" pitchFamily="34" charset="0"/>
              </a:rPr>
              <a:t>M</a:t>
            </a:r>
            <a:r>
              <a:rPr lang="en-IN">
                <a:latin typeface="Arial" panose="020B0604020202020204" pitchFamily="34" charset="0"/>
                <a:cs typeface="Arial" panose="020B0604020202020204" pitchFamily="34" charset="0"/>
              </a:rPr>
              <a:t>ulti-label </a:t>
            </a:r>
            <a:r>
              <a:rPr lang="en-IN">
                <a:solidFill>
                  <a:srgbClr val="FFC000"/>
                </a:solidFill>
                <a:latin typeface="Arial" panose="020B0604020202020204" pitchFamily="34" charset="0"/>
                <a:cs typeface="Arial" panose="020B0604020202020204" pitchFamily="34" charset="0"/>
              </a:rPr>
              <a:t>L</a:t>
            </a:r>
            <a:r>
              <a:rPr lang="en-IN">
                <a:latin typeface="Arial" panose="020B0604020202020204" pitchFamily="34" charset="0"/>
                <a:cs typeface="Arial" panose="020B0604020202020204" pitchFamily="34" charset="0"/>
              </a:rPr>
              <a:t>earning (</a:t>
            </a:r>
            <a:r>
              <a:rPr lang="en-IN">
                <a:solidFill>
                  <a:srgbClr val="FFC000"/>
                </a:solidFill>
                <a:latin typeface="Arial" panose="020B0604020202020204" pitchFamily="34" charset="0"/>
                <a:cs typeface="Arial" panose="020B0604020202020204" pitchFamily="34" charset="0"/>
              </a:rPr>
              <a:t>XML</a:t>
            </a:r>
            <a:r>
              <a:rPr lang="en-I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7" cy="5746376"/>
              </a:xfrm>
            </p:spPr>
            <p:txBody>
              <a:bodyPr>
                <a:normAutofit/>
              </a:bodyPr>
              <a:lstStyle/>
              <a:p>
                <a:r>
                  <a:rPr lang="en-IN"/>
                  <a:t>Given a data point, </a:t>
                </a:r>
                <a:r>
                  <a:rPr lang="en-US"/>
                  <a:t>tag it with the most relevant (subset of) labels from a large universe of </a:t>
                </a:r>
                <a14:m>
                  <m:oMath xmlns:m="http://schemas.openxmlformats.org/officeDocument/2006/math">
                    <m:r>
                      <a:rPr lang="en-IN" i="1">
                        <a:latin typeface="Cambria Math" panose="02040503050406030204" pitchFamily="18" charset="0"/>
                      </a:rPr>
                      <m:t>𝐿</m:t>
                    </m:r>
                  </m:oMath>
                </a14:m>
                <a:r>
                  <a:rPr lang="en-US"/>
                  <a:t> labels</a:t>
                </a:r>
                <a:endParaRPr lang="en-IN"/>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7" cy="5746376"/>
              </a:xfrm>
              <a:blipFill>
                <a:blip r:embed="rId3"/>
                <a:stretch>
                  <a:fillRect l="-562" t="-2545" r="-970"/>
                </a:stretch>
              </a:blipFill>
            </p:spPr>
            <p:txBody>
              <a:bodyPr/>
              <a:lstStyle/>
              <a:p>
                <a:r>
                  <a:rPr lang="en-US">
                    <a:noFill/>
                  </a:rPr>
                  <a:t> </a:t>
                </a:r>
              </a:p>
            </p:txBody>
          </p:sp>
        </mc:Fallback>
      </mc:AlternateContent>
      <p:sp>
        <p:nvSpPr>
          <p:cNvPr id="20" name="Content Placeholder 2">
            <a:extLst>
              <a:ext uri="{FF2B5EF4-FFF2-40B4-BE49-F238E27FC236}">
                <a16:creationId xmlns:a16="http://schemas.microsoft.com/office/drawing/2014/main" id="{AF009F15-D500-4E72-9047-C2D4C7512DDD}"/>
              </a:ext>
            </a:extLst>
          </p:cNvPr>
          <p:cNvSpPr txBox="1">
            <a:spLocks/>
          </p:cNvSpPr>
          <p:nvPr/>
        </p:nvSpPr>
        <p:spPr>
          <a:xfrm>
            <a:off x="267402" y="1111624"/>
            <a:ext cx="8453767" cy="57463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en-US"/>
          </a:p>
        </p:txBody>
      </p:sp>
      <p:sp>
        <p:nvSpPr>
          <p:cNvPr id="25" name="Oval 24">
            <a:extLst>
              <a:ext uri="{FF2B5EF4-FFF2-40B4-BE49-F238E27FC236}">
                <a16:creationId xmlns:a16="http://schemas.microsoft.com/office/drawing/2014/main" id="{2D642341-A8F6-4282-A25A-708E254358AC}"/>
              </a:ext>
            </a:extLst>
          </p:cNvPr>
          <p:cNvSpPr/>
          <p:nvPr/>
        </p:nvSpPr>
        <p:spPr>
          <a:xfrm>
            <a:off x="7501969" y="2532034"/>
            <a:ext cx="2819400" cy="3287632"/>
          </a:xfrm>
          <a:prstGeom prst="ellipse">
            <a:avLst/>
          </a:prstGeom>
          <a:solidFill>
            <a:srgbClr val="01ACB6">
              <a:alpha val="60000"/>
            </a:srgbClr>
          </a:solidFill>
          <a:ln w="50800">
            <a:solidFill>
              <a:srgbClr val="01ACB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itle 1">
            <a:extLst>
              <a:ext uri="{FF2B5EF4-FFF2-40B4-BE49-F238E27FC236}">
                <a16:creationId xmlns:a16="http://schemas.microsoft.com/office/drawing/2014/main" id="{09CB7E52-4024-497D-BB55-AF4B4D76B924}"/>
              </a:ext>
            </a:extLst>
          </p:cNvPr>
          <p:cNvSpPr txBox="1">
            <a:spLocks/>
          </p:cNvSpPr>
          <p:nvPr/>
        </p:nvSpPr>
        <p:spPr>
          <a:xfrm>
            <a:off x="1863169" y="6045368"/>
            <a:ext cx="2209800" cy="53629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solidFill>
                  <a:schemeClr val="bg1"/>
                </a:solidFill>
              </a:rPr>
              <a:t>X: Data Points</a:t>
            </a:r>
          </a:p>
        </p:txBody>
      </p:sp>
      <p:sp>
        <p:nvSpPr>
          <p:cNvPr id="29" name="Title 1">
            <a:extLst>
              <a:ext uri="{FF2B5EF4-FFF2-40B4-BE49-F238E27FC236}">
                <a16:creationId xmlns:a16="http://schemas.microsoft.com/office/drawing/2014/main" id="{D8CD58ED-0982-4DE6-9CB5-45F536D59F50}"/>
              </a:ext>
            </a:extLst>
          </p:cNvPr>
          <p:cNvSpPr txBox="1">
            <a:spLocks/>
          </p:cNvSpPr>
          <p:nvPr/>
        </p:nvSpPr>
        <p:spPr>
          <a:xfrm>
            <a:off x="8263646" y="5999990"/>
            <a:ext cx="1524323" cy="53629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a:solidFill>
                  <a:schemeClr val="bg1"/>
                </a:solidFill>
              </a:rPr>
              <a:t>Y: Labels</a:t>
            </a:r>
          </a:p>
        </p:txBody>
      </p:sp>
      <p:sp>
        <p:nvSpPr>
          <p:cNvPr id="31" name="Right Arrow 99">
            <a:extLst>
              <a:ext uri="{FF2B5EF4-FFF2-40B4-BE49-F238E27FC236}">
                <a16:creationId xmlns:a16="http://schemas.microsoft.com/office/drawing/2014/main" id="{3505E071-42A0-4128-AB79-527884BF0A36}"/>
              </a:ext>
            </a:extLst>
          </p:cNvPr>
          <p:cNvSpPr/>
          <p:nvPr/>
        </p:nvSpPr>
        <p:spPr>
          <a:xfrm>
            <a:off x="5139768" y="3907742"/>
            <a:ext cx="1981201" cy="536216"/>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itle 1">
                <a:extLst>
                  <a:ext uri="{FF2B5EF4-FFF2-40B4-BE49-F238E27FC236}">
                    <a16:creationId xmlns:a16="http://schemas.microsoft.com/office/drawing/2014/main" id="{CF9AB72B-0263-4C7D-9EBA-65D67662E493}"/>
                  </a:ext>
                </a:extLst>
              </p:cNvPr>
              <p:cNvSpPr txBox="1">
                <a:spLocks/>
              </p:cNvSpPr>
              <p:nvPr/>
            </p:nvSpPr>
            <p:spPr>
              <a:xfrm>
                <a:off x="5063568" y="3305066"/>
                <a:ext cx="2057401" cy="72408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i="1">
                    <a:solidFill>
                      <a:schemeClr val="bg1"/>
                    </a:solidFill>
                  </a:rPr>
                  <a:t>f</a:t>
                </a:r>
                <a:r>
                  <a:rPr lang="en-US" sz="3200" b="1">
                    <a:solidFill>
                      <a:schemeClr val="bg1"/>
                    </a:solidFill>
                  </a:rPr>
                  <a:t> : X </a:t>
                </a:r>
                <a14:m>
                  <m:oMath xmlns:m="http://schemas.openxmlformats.org/officeDocument/2006/math">
                    <m:r>
                      <a:rPr lang="en-US" sz="3200" b="1" i="1" smtClean="0">
                        <a:solidFill>
                          <a:schemeClr val="bg1"/>
                        </a:solidFill>
                        <a:latin typeface="Cambria Math"/>
                      </a:rPr>
                      <m:t>→</m:t>
                    </m:r>
                  </m:oMath>
                </a14:m>
                <a:r>
                  <a:rPr lang="en-US" sz="3200" b="1">
                    <a:solidFill>
                      <a:schemeClr val="bg1"/>
                    </a:solidFill>
                  </a:rPr>
                  <a:t> 2</a:t>
                </a:r>
                <a:r>
                  <a:rPr lang="en-US" sz="3200" b="1" baseline="30000">
                    <a:solidFill>
                      <a:schemeClr val="bg1"/>
                    </a:solidFill>
                  </a:rPr>
                  <a:t>Y</a:t>
                </a:r>
              </a:p>
            </p:txBody>
          </p:sp>
        </mc:Choice>
        <mc:Fallback xmlns="">
          <p:sp>
            <p:nvSpPr>
              <p:cNvPr id="32" name="Title 1">
                <a:extLst>
                  <a:ext uri="{FF2B5EF4-FFF2-40B4-BE49-F238E27FC236}">
                    <a16:creationId xmlns:a16="http://schemas.microsoft.com/office/drawing/2014/main" id="{CF9AB72B-0263-4C7D-9EBA-65D67662E493}"/>
                  </a:ext>
                </a:extLst>
              </p:cNvPr>
              <p:cNvSpPr txBox="1">
                <a:spLocks noRot="1" noChangeAspect="1" noMove="1" noResize="1" noEditPoints="1" noAdjustHandles="1" noChangeArrowheads="1" noChangeShapeType="1" noTextEdit="1"/>
              </p:cNvSpPr>
              <p:nvPr/>
            </p:nvSpPr>
            <p:spPr>
              <a:xfrm>
                <a:off x="5063568" y="3305066"/>
                <a:ext cx="2057401" cy="724081"/>
              </a:xfrm>
              <a:prstGeom prst="rect">
                <a:avLst/>
              </a:prstGeom>
              <a:blipFill>
                <a:blip r:embed="rId4"/>
                <a:stretch>
                  <a:fillRect b="-18487"/>
                </a:stretch>
              </a:blipFill>
            </p:spPr>
            <p:txBody>
              <a:bodyPr/>
              <a:lstStyle/>
              <a:p>
                <a:r>
                  <a:rPr lang="en-US">
                    <a:noFill/>
                  </a:rPr>
                  <a:t> </a:t>
                </a:r>
              </a:p>
            </p:txBody>
          </p:sp>
        </mc:Fallback>
      </mc:AlternateContent>
      <p:pic>
        <p:nvPicPr>
          <p:cNvPr id="33" name="Picture 13" descr="Z:\media\yashoteja\Storage\Learning\Research\Ppt\KDD14\Oral\icons\bananas.png">
            <a:extLst>
              <a:ext uri="{FF2B5EF4-FFF2-40B4-BE49-F238E27FC236}">
                <a16:creationId xmlns:a16="http://schemas.microsoft.com/office/drawing/2014/main" id="{D5407FC7-2F65-46F3-A0B9-658647F55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1569" y="2840431"/>
            <a:ext cx="464635" cy="46463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Z:\media\yashoteja\Storage\Learning\Research\Ppt\KDD14\Oral\icons\apple.png">
            <a:extLst>
              <a:ext uri="{FF2B5EF4-FFF2-40B4-BE49-F238E27FC236}">
                <a16:creationId xmlns:a16="http://schemas.microsoft.com/office/drawing/2014/main" id="{9C2730A6-DD43-49D5-ABBC-0BEF1E763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4040" y="3429000"/>
            <a:ext cx="457129" cy="457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Z:\media\yashoteja\Storage\Learning\Research\Ppt\KDD14\Oral\icons\orange.png">
            <a:extLst>
              <a:ext uri="{FF2B5EF4-FFF2-40B4-BE49-F238E27FC236}">
                <a16:creationId xmlns:a16="http://schemas.microsoft.com/office/drawing/2014/main" id="{FC41C245-B121-40C7-8C30-564BD5C515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6553" y="4175850"/>
            <a:ext cx="500816" cy="5008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9" descr="Z:\media\yashoteja\Storage\Learning\Research\Ppt\KDD14\Oral\original_icons\pineapple.png">
            <a:extLst>
              <a:ext uri="{FF2B5EF4-FFF2-40B4-BE49-F238E27FC236}">
                <a16:creationId xmlns:a16="http://schemas.microsoft.com/office/drawing/2014/main" id="{69DCF827-ACF1-409B-B180-51CE46BC002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59169" y="4752866"/>
            <a:ext cx="609600" cy="60960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39813952-75F8-425A-A139-561516728F08}"/>
              </a:ext>
            </a:extLst>
          </p:cNvPr>
          <p:cNvGrpSpPr/>
          <p:nvPr/>
        </p:nvGrpSpPr>
        <p:grpSpPr>
          <a:xfrm>
            <a:off x="1558369" y="2613750"/>
            <a:ext cx="3200400" cy="2977316"/>
            <a:chOff x="-533400" y="2737684"/>
            <a:chExt cx="3733800" cy="3124200"/>
          </a:xfrm>
        </p:grpSpPr>
        <p:sp>
          <p:nvSpPr>
            <p:cNvPr id="38" name="Flowchart: Delay 37">
              <a:extLst>
                <a:ext uri="{FF2B5EF4-FFF2-40B4-BE49-F238E27FC236}">
                  <a16:creationId xmlns:a16="http://schemas.microsoft.com/office/drawing/2014/main" id="{76806A35-FAB1-4CB3-9D4A-BC43429229DB}"/>
                </a:ext>
              </a:extLst>
            </p:cNvPr>
            <p:cNvSpPr/>
            <p:nvPr/>
          </p:nvSpPr>
          <p:spPr>
            <a:xfrm>
              <a:off x="-533400" y="2737684"/>
              <a:ext cx="3733800" cy="3124200"/>
            </a:xfrm>
            <a:prstGeom prst="flowChartDelay">
              <a:avLst/>
            </a:prstGeom>
            <a:solidFill>
              <a:schemeClr val="accent3">
                <a:lumMod val="50000"/>
                <a:alpha val="60000"/>
              </a:schemeClr>
            </a:solidFill>
            <a:ln w="50800">
              <a:solidFill>
                <a:schemeClr val="accent3">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5" descr="Z:\media\yashoteja\Storage\Learning\Research\Ppt\KDD14\Oral\original_icons\girl.png">
              <a:extLst>
                <a:ext uri="{FF2B5EF4-FFF2-40B4-BE49-F238E27FC236}">
                  <a16:creationId xmlns:a16="http://schemas.microsoft.com/office/drawing/2014/main" id="{02F1F528-2118-4EA5-B781-5B99050E21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886200"/>
              <a:ext cx="844561" cy="84456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Z:\media\yashoteja\Storage\Learning\Research\Ppt\KDD14\Oral\original_icons\old.png">
              <a:extLst>
                <a:ext uri="{FF2B5EF4-FFF2-40B4-BE49-F238E27FC236}">
                  <a16:creationId xmlns:a16="http://schemas.microsoft.com/office/drawing/2014/main" id="{4C13B98E-328D-4463-A3B4-FB08655555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876800"/>
              <a:ext cx="875278" cy="87527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Z:\media\yashoteja\Storage\Learning\Research\Ppt\KDD14\Oral\original_icons\boy.png">
              <a:extLst>
                <a:ext uri="{FF2B5EF4-FFF2-40B4-BE49-F238E27FC236}">
                  <a16:creationId xmlns:a16="http://schemas.microsoft.com/office/drawing/2014/main" id="{C27D6176-CAFF-4AF8-A005-3A5EED4130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2895600"/>
              <a:ext cx="876299" cy="876299"/>
            </a:xfrm>
            <a:prstGeom prst="rect">
              <a:avLst/>
            </a:prstGeom>
            <a:noFill/>
            <a:extLst>
              <a:ext uri="{909E8E84-426E-40DD-AFC4-6F175D3DCCD1}">
                <a14:hiddenFill xmlns:a14="http://schemas.microsoft.com/office/drawing/2010/main">
                  <a:solidFill>
                    <a:srgbClr val="FFFFFF"/>
                  </a:solidFill>
                </a14:hiddenFill>
              </a:ext>
            </a:extLst>
          </p:spPr>
        </p:pic>
      </p:grpSp>
      <p:pic>
        <p:nvPicPr>
          <p:cNvPr id="42" name="Picture 2" descr="Z:\media\yashoteja\Storage\Learning\Research\Ppt\KDD14\Oral\original_icons\kiwi.png">
            <a:extLst>
              <a:ext uri="{FF2B5EF4-FFF2-40B4-BE49-F238E27FC236}">
                <a16:creationId xmlns:a16="http://schemas.microsoft.com/office/drawing/2014/main" id="{5E8E599C-40CA-4349-BE00-0FCFEBB3C31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21169" y="284786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Z:\media\yashoteja\Storage\Learning\Research\Ppt\KDD14\Oral\original_icons\lemon.png">
            <a:extLst>
              <a:ext uri="{FF2B5EF4-FFF2-40B4-BE49-F238E27FC236}">
                <a16:creationId xmlns:a16="http://schemas.microsoft.com/office/drawing/2014/main" id="{203AFD05-278E-4411-82D8-2866C416333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873568" y="3513845"/>
            <a:ext cx="406645" cy="4066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Z:\media\yashoteja\Storage\Learning\Research\Ppt\KDD14\Oral\original_icons\mango.png">
            <a:extLst>
              <a:ext uri="{FF2B5EF4-FFF2-40B4-BE49-F238E27FC236}">
                <a16:creationId xmlns:a16="http://schemas.microsoft.com/office/drawing/2014/main" id="{6FA7497C-C342-4912-8211-FEE0A5EEF7EF}"/>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949769" y="4238021"/>
            <a:ext cx="558679" cy="51484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Z:\media\yashoteja\Storage\Learning\Research\Ppt\KDD14\Oral\original_icons\grape.png">
            <a:extLst>
              <a:ext uri="{FF2B5EF4-FFF2-40B4-BE49-F238E27FC236}">
                <a16:creationId xmlns:a16="http://schemas.microsoft.com/office/drawing/2014/main" id="{4164CD9C-212C-403B-8DAC-7B059D9055B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30569" y="342900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Z:\media\yashoteja\Storage\Learning\Research\Ppt\KDD14\Oral\original_icons\strawberry.png">
            <a:extLst>
              <a:ext uri="{FF2B5EF4-FFF2-40B4-BE49-F238E27FC236}">
                <a16:creationId xmlns:a16="http://schemas.microsoft.com/office/drawing/2014/main" id="{4AD4DE73-FC13-4A5B-9EDB-C18A2650E05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54369" y="414326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7" descr="Z:\media\yashoteja\Storage\Learning\Research\Ppt\KDD14\Oral\original_icons\pomegranate.png">
            <a:extLst>
              <a:ext uri="{FF2B5EF4-FFF2-40B4-BE49-F238E27FC236}">
                <a16:creationId xmlns:a16="http://schemas.microsoft.com/office/drawing/2014/main" id="{3EA1D416-B41F-4B09-AE49-7119CB6DF29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644969" y="5037004"/>
            <a:ext cx="457362" cy="55406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Z:\media\yashoteja\Storage\Learning\Research\Ppt\KDD14\Oral\original_icons\tomato.png">
            <a:extLst>
              <a:ext uri="{FF2B5EF4-FFF2-40B4-BE49-F238E27FC236}">
                <a16:creationId xmlns:a16="http://schemas.microsoft.com/office/drawing/2014/main" id="{D9793F0F-54A5-4365-BDFE-E61CB3748D8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330769" y="292406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Z:\media\yashoteja\Storage\Learning\Research\Ppt\KDD14\Oral\original_icons\watermelon.png">
            <a:extLst>
              <a:ext uri="{FF2B5EF4-FFF2-40B4-BE49-F238E27FC236}">
                <a16:creationId xmlns:a16="http://schemas.microsoft.com/office/drawing/2014/main" id="{41075218-0254-412B-8341-A7A5A02C7395}"/>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483169" y="3505200"/>
            <a:ext cx="485666" cy="4856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Z:\media\yashoteja\Storage\Learning\Research\Ppt\KDD14\Oral\original_icons\jackfruit.png">
            <a:extLst>
              <a:ext uri="{FF2B5EF4-FFF2-40B4-BE49-F238E27FC236}">
                <a16:creationId xmlns:a16="http://schemas.microsoft.com/office/drawing/2014/main" id="{81F227D0-44EB-401B-86C7-4EC76631EAD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559369" y="4143266"/>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Z:\media\yashoteja\Storage\Learning\Research\Ppt\KDD14\Oral\original_icons\papaya.png">
            <a:extLst>
              <a:ext uri="{FF2B5EF4-FFF2-40B4-BE49-F238E27FC236}">
                <a16:creationId xmlns:a16="http://schemas.microsoft.com/office/drawing/2014/main" id="{B9CC29A0-C91B-49F3-BE55-8504D25B18CF}"/>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330769" y="4981466"/>
            <a:ext cx="571554" cy="448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8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solidFill>
                  <a:srgbClr val="FFC000"/>
                </a:solidFill>
                <a:latin typeface="Arial" panose="020B0604020202020204" pitchFamily="34" charset="0"/>
                <a:cs typeface="Arial" panose="020B0604020202020204" pitchFamily="34" charset="0"/>
              </a:rPr>
              <a:t>XML</a:t>
            </a:r>
            <a:r>
              <a:rPr lang="en-IN">
                <a:latin typeface="Arial" panose="020B0604020202020204" pitchFamily="34" charset="0"/>
                <a:cs typeface="Arial" panose="020B0604020202020204" pitchFamily="34" charset="0"/>
              </a:rPr>
              <a:t> Ranking and Recommendation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3353" y="1111624"/>
            <a:ext cx="11938647" cy="5746376"/>
          </a:xfrm>
        </p:spPr>
        <p:txBody>
          <a:bodyPr>
            <a:normAutofit/>
          </a:bodyPr>
          <a:lstStyle/>
          <a:p>
            <a:r>
              <a:rPr lang="en-US"/>
              <a:t>Recommend most relevant queries for an ad</a:t>
            </a:r>
            <a:endParaRPr lang="en-IN"/>
          </a:p>
        </p:txBody>
      </p:sp>
      <p:sp>
        <p:nvSpPr>
          <p:cNvPr id="20" name="Content Placeholder 2">
            <a:extLst>
              <a:ext uri="{FF2B5EF4-FFF2-40B4-BE49-F238E27FC236}">
                <a16:creationId xmlns:a16="http://schemas.microsoft.com/office/drawing/2014/main" id="{AF009F15-D500-4E72-9047-C2D4C7512DDD}"/>
              </a:ext>
            </a:extLst>
          </p:cNvPr>
          <p:cNvSpPr txBox="1">
            <a:spLocks/>
          </p:cNvSpPr>
          <p:nvPr/>
        </p:nvSpPr>
        <p:spPr>
          <a:xfrm>
            <a:off x="267402" y="1111624"/>
            <a:ext cx="8453767" cy="57463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en-US"/>
          </a:p>
        </p:txBody>
      </p:sp>
      <p:graphicFrame>
        <p:nvGraphicFramePr>
          <p:cNvPr id="56" name="Table 55">
            <a:extLst>
              <a:ext uri="{FF2B5EF4-FFF2-40B4-BE49-F238E27FC236}">
                <a16:creationId xmlns:a16="http://schemas.microsoft.com/office/drawing/2014/main" id="{79513F24-EAB4-43C9-BAD2-444EA867D8E5}"/>
              </a:ext>
            </a:extLst>
          </p:cNvPr>
          <p:cNvGraphicFramePr>
            <a:graphicFrameLocks noGrp="1"/>
          </p:cNvGraphicFramePr>
          <p:nvPr>
            <p:extLst>
              <p:ext uri="{D42A27DB-BD31-4B8C-83A1-F6EECF244321}">
                <p14:modId xmlns:p14="http://schemas.microsoft.com/office/powerpoint/2010/main" val="2250944028"/>
              </p:ext>
            </p:extLst>
          </p:nvPr>
        </p:nvGraphicFramePr>
        <p:xfrm>
          <a:off x="6184900" y="2232212"/>
          <a:ext cx="4457700" cy="2556988"/>
        </p:xfrm>
        <a:graphic>
          <a:graphicData uri="http://schemas.openxmlformats.org/drawingml/2006/table">
            <a:tbl>
              <a:tblPr bandRow="1"/>
              <a:tblGrid>
                <a:gridCol w="4457700">
                  <a:extLst>
                    <a:ext uri="{9D8B030D-6E8A-4147-A177-3AD203B41FA5}">
                      <a16:colId xmlns:a16="http://schemas.microsoft.com/office/drawing/2014/main" val="20000"/>
                    </a:ext>
                  </a:extLst>
                </a:gridCol>
              </a:tblGrid>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dirty="0" err="1">
                          <a:solidFill>
                            <a:schemeClr val="bg1"/>
                          </a:solidFill>
                          <a:latin typeface="+mn-lt"/>
                          <a:ea typeface="+mn-ea"/>
                          <a:cs typeface="+mn-cs"/>
                        </a:rPr>
                        <a:t>geico</a:t>
                      </a:r>
                      <a:r>
                        <a:rPr lang="en-US" sz="2000" b="1" i="0" u="none" strike="noStrike" kern="1200" baseline="0" dirty="0">
                          <a:solidFill>
                            <a:schemeClr val="bg1"/>
                          </a:solidFill>
                          <a:latin typeface="+mn-lt"/>
                          <a:ea typeface="+mn-ea"/>
                          <a:cs typeface="+mn-cs"/>
                        </a:rPr>
                        <a:t> auto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75000"/>
                      </a:srgbClr>
                    </a:solidFill>
                  </a:tcPr>
                </a:tc>
                <a:extLst>
                  <a:ext uri="{0D108BD9-81ED-4DB2-BD59-A6C34878D82A}">
                    <a16:rowId xmlns:a16="http://schemas.microsoft.com/office/drawing/2014/main" val="10000"/>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dirty="0" err="1">
                          <a:solidFill>
                            <a:schemeClr val="bg1"/>
                          </a:solidFill>
                          <a:latin typeface="+mn-lt"/>
                          <a:ea typeface="+mn-ea"/>
                          <a:cs typeface="+mn-cs"/>
                        </a:rPr>
                        <a:t>geico</a:t>
                      </a:r>
                      <a:r>
                        <a:rPr lang="en-US" sz="2000" b="1" i="0" u="none" strike="noStrike" kern="1200" baseline="0" dirty="0">
                          <a:solidFill>
                            <a:schemeClr val="bg1"/>
                          </a:solidFill>
                          <a:latin typeface="+mn-lt"/>
                          <a:ea typeface="+mn-ea"/>
                          <a:cs typeface="+mn-cs"/>
                        </a:rPr>
                        <a:t> car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1"/>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dirty="0" err="1">
                          <a:solidFill>
                            <a:schemeClr val="bg1"/>
                          </a:solidFill>
                          <a:latin typeface="+mn-lt"/>
                          <a:ea typeface="+mn-ea"/>
                          <a:cs typeface="+mn-cs"/>
                        </a:rPr>
                        <a:t>geico</a:t>
                      </a:r>
                      <a:r>
                        <a:rPr lang="en-US" sz="2000" b="1" i="0" u="none" strike="noStrike" kern="1200" baseline="0" dirty="0">
                          <a:solidFill>
                            <a:schemeClr val="bg1"/>
                          </a:solidFill>
                          <a:latin typeface="+mn-lt"/>
                          <a:ea typeface="+mn-ea"/>
                          <a:cs typeface="+mn-cs"/>
                        </a:rPr>
                        <a:t>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75000"/>
                      </a:srgbClr>
                    </a:solidFill>
                  </a:tcPr>
                </a:tc>
                <a:extLst>
                  <a:ext uri="{0D108BD9-81ED-4DB2-BD59-A6C34878D82A}">
                    <a16:rowId xmlns:a16="http://schemas.microsoft.com/office/drawing/2014/main" val="10002"/>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dirty="0">
                          <a:solidFill>
                            <a:schemeClr val="bg1"/>
                          </a:solidFill>
                          <a:latin typeface="+mn-lt"/>
                          <a:ea typeface="+mn-ea"/>
                          <a:cs typeface="+mn-cs"/>
                        </a:rPr>
                        <a:t>www </a:t>
                      </a:r>
                      <a:r>
                        <a:rPr lang="en-US" sz="2000" b="1" i="0" u="none" strike="noStrike" kern="1200" baseline="0" dirty="0" err="1">
                          <a:solidFill>
                            <a:schemeClr val="bg1"/>
                          </a:solidFill>
                          <a:latin typeface="+mn-lt"/>
                          <a:ea typeface="+mn-ea"/>
                          <a:cs typeface="+mn-cs"/>
                        </a:rPr>
                        <a:t>geico</a:t>
                      </a:r>
                      <a:r>
                        <a:rPr lang="en-US" sz="2000" b="1" i="0" u="none" strike="noStrike" kern="1200" baseline="0" dirty="0">
                          <a:solidFill>
                            <a:schemeClr val="bg1"/>
                          </a:solidFill>
                          <a:latin typeface="+mn-lt"/>
                          <a:ea typeface="+mn-ea"/>
                          <a:cs typeface="+mn-cs"/>
                        </a:rPr>
                        <a:t> com</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3"/>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dirty="0">
                          <a:solidFill>
                            <a:schemeClr val="bg1"/>
                          </a:solidFill>
                          <a:latin typeface="+mn-lt"/>
                          <a:ea typeface="+mn-ea"/>
                          <a:cs typeface="+mn-cs"/>
                        </a:rPr>
                        <a:t>care </a:t>
                      </a:r>
                      <a:r>
                        <a:rPr lang="en-US" sz="2000" b="1" i="0" u="none" strike="noStrike" kern="1200" baseline="0" dirty="0" err="1">
                          <a:solidFill>
                            <a:schemeClr val="bg1"/>
                          </a:solidFill>
                          <a:latin typeface="+mn-lt"/>
                          <a:ea typeface="+mn-ea"/>
                          <a:cs typeface="+mn-cs"/>
                        </a:rPr>
                        <a:t>geicos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50000"/>
                      </a:srgbClr>
                    </a:solidFill>
                  </a:tcPr>
                </a:tc>
                <a:extLst>
                  <a:ext uri="{0D108BD9-81ED-4DB2-BD59-A6C34878D82A}">
                    <a16:rowId xmlns:a16="http://schemas.microsoft.com/office/drawing/2014/main" val="10004"/>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dirty="0" err="1">
                          <a:solidFill>
                            <a:schemeClr val="bg1"/>
                          </a:solidFill>
                          <a:latin typeface="+mn-lt"/>
                          <a:ea typeface="+mn-ea"/>
                          <a:cs typeface="+mn-cs"/>
                        </a:rPr>
                        <a:t>geico</a:t>
                      </a:r>
                      <a:r>
                        <a:rPr lang="en-US" sz="2000" b="1" i="0" u="none" strike="noStrike" kern="1200" baseline="0" dirty="0">
                          <a:solidFill>
                            <a:schemeClr val="bg1"/>
                          </a:solidFill>
                          <a:latin typeface="+mn-lt"/>
                          <a:ea typeface="+mn-ea"/>
                          <a:cs typeface="+mn-cs"/>
                        </a:rPr>
                        <a:t> com</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5"/>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dirty="0">
                          <a:solidFill>
                            <a:schemeClr val="bg1"/>
                          </a:solidFill>
                          <a:latin typeface="+mn-lt"/>
                          <a:ea typeface="+mn-ea"/>
                          <a:cs typeface="+mn-cs"/>
                        </a:rPr>
                        <a:t>need cheap auto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50000"/>
                      </a:srgbClr>
                    </a:solidFill>
                  </a:tcPr>
                </a:tc>
                <a:extLst>
                  <a:ext uri="{0D108BD9-81ED-4DB2-BD59-A6C34878D82A}">
                    <a16:rowId xmlns:a16="http://schemas.microsoft.com/office/drawing/2014/main" val="10006"/>
                  </a:ext>
                </a:extLst>
              </a:tr>
            </a:tbl>
          </a:graphicData>
        </a:graphic>
      </p:graphicFrame>
      <p:pic>
        <p:nvPicPr>
          <p:cNvPr id="57" name="Picture 2">
            <a:extLst>
              <a:ext uri="{FF2B5EF4-FFF2-40B4-BE49-F238E27FC236}">
                <a16:creationId xmlns:a16="http://schemas.microsoft.com/office/drawing/2014/main" id="{4390FFF2-CA14-4584-ACC6-664E69D146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260" y="2232212"/>
            <a:ext cx="4232340" cy="400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itle 1">
            <a:extLst>
              <a:ext uri="{FF2B5EF4-FFF2-40B4-BE49-F238E27FC236}">
                <a16:creationId xmlns:a16="http://schemas.microsoft.com/office/drawing/2014/main" id="{B126A598-BB10-4641-820E-02909014119C}"/>
              </a:ext>
            </a:extLst>
          </p:cNvPr>
          <p:cNvSpPr txBox="1">
            <a:spLocks/>
          </p:cNvSpPr>
          <p:nvPr/>
        </p:nvSpPr>
        <p:spPr>
          <a:xfrm>
            <a:off x="1803400" y="1736274"/>
            <a:ext cx="4114800" cy="533400"/>
          </a:xfrm>
          <a:prstGeom prst="rect">
            <a:avLst/>
          </a:prstGeom>
        </p:spPr>
        <p:txBody>
          <a:bodyPr vert="horz" lIns="91440" tIns="45720" rIns="91440" bIns="45720" rtlCol="0" anchor="t"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800" b="0" i="0" u="none" strike="noStrike" kern="0" cap="none" spc="0" normalizeH="0" baseline="0" noProof="0">
                <a:ln>
                  <a:noFill/>
                </a:ln>
                <a:solidFill>
                  <a:prstClr val="white"/>
                </a:solidFill>
                <a:effectLst/>
                <a:uLnTx/>
                <a:uFillTx/>
              </a:rPr>
              <a:t>Ad</a:t>
            </a:r>
          </a:p>
        </p:txBody>
      </p:sp>
      <p:sp>
        <p:nvSpPr>
          <p:cNvPr id="59" name="Title 1">
            <a:extLst>
              <a:ext uri="{FF2B5EF4-FFF2-40B4-BE49-F238E27FC236}">
                <a16:creationId xmlns:a16="http://schemas.microsoft.com/office/drawing/2014/main" id="{958BBAEE-1B35-4D74-8294-8B0F434FE6AF}"/>
              </a:ext>
            </a:extLst>
          </p:cNvPr>
          <p:cNvSpPr txBox="1">
            <a:spLocks/>
          </p:cNvSpPr>
          <p:nvPr/>
        </p:nvSpPr>
        <p:spPr>
          <a:xfrm>
            <a:off x="6299200" y="1736274"/>
            <a:ext cx="4114800" cy="533400"/>
          </a:xfrm>
          <a:prstGeom prst="rect">
            <a:avLst/>
          </a:prstGeom>
        </p:spPr>
        <p:txBody>
          <a:bodyPr vert="horz" lIns="91440" tIns="45720" rIns="91440" bIns="45720" rtlCol="0" anchor="t"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800" b="0" i="0" u="none" strike="noStrike" kern="0" cap="none" spc="0" normalizeH="0" baseline="0" noProof="0">
                <a:ln>
                  <a:noFill/>
                </a:ln>
                <a:solidFill>
                  <a:prstClr val="white"/>
                </a:solidFill>
                <a:effectLst/>
                <a:uLnTx/>
                <a:uFillTx/>
              </a:rPr>
              <a:t>Predicted Bing Queries</a:t>
            </a:r>
          </a:p>
        </p:txBody>
      </p:sp>
    </p:spTree>
    <p:extLst>
      <p:ext uri="{BB962C8B-B14F-4D97-AF65-F5344CB8AC3E}">
        <p14:creationId xmlns:p14="http://schemas.microsoft.com/office/powerpoint/2010/main" val="194129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solidFill>
                  <a:srgbClr val="FFC000"/>
                </a:solidFill>
                <a:latin typeface="Arial" panose="020B0604020202020204" pitchFamily="34" charset="0"/>
                <a:cs typeface="Arial" panose="020B0604020202020204" pitchFamily="34" charset="0"/>
              </a:rPr>
              <a:t>XML</a:t>
            </a:r>
            <a:r>
              <a:rPr lang="en-IN">
                <a:latin typeface="Arial" panose="020B0604020202020204" pitchFamily="34" charset="0"/>
                <a:cs typeface="Arial" panose="020B0604020202020204" pitchFamily="34" charset="0"/>
              </a:rPr>
              <a:t> Ranking and Recommendation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3353" y="1111624"/>
            <a:ext cx="11938647" cy="5746376"/>
          </a:xfrm>
        </p:spPr>
        <p:txBody>
          <a:bodyPr>
            <a:normAutofit/>
          </a:bodyPr>
          <a:lstStyle/>
          <a:p>
            <a:r>
              <a:rPr lang="en-US"/>
              <a:t>Recommend most relevant queries for an ad</a:t>
            </a:r>
            <a:endParaRPr lang="en-IN"/>
          </a:p>
        </p:txBody>
      </p:sp>
      <p:sp>
        <p:nvSpPr>
          <p:cNvPr id="20" name="Content Placeholder 2">
            <a:extLst>
              <a:ext uri="{FF2B5EF4-FFF2-40B4-BE49-F238E27FC236}">
                <a16:creationId xmlns:a16="http://schemas.microsoft.com/office/drawing/2014/main" id="{AF009F15-D500-4E72-9047-C2D4C7512DDD}"/>
              </a:ext>
            </a:extLst>
          </p:cNvPr>
          <p:cNvSpPr txBox="1">
            <a:spLocks/>
          </p:cNvSpPr>
          <p:nvPr/>
        </p:nvSpPr>
        <p:spPr>
          <a:xfrm>
            <a:off x="267402" y="1111624"/>
            <a:ext cx="8453767" cy="57463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en-US"/>
          </a:p>
        </p:txBody>
      </p:sp>
      <p:graphicFrame>
        <p:nvGraphicFramePr>
          <p:cNvPr id="56" name="Table 55">
            <a:extLst>
              <a:ext uri="{FF2B5EF4-FFF2-40B4-BE49-F238E27FC236}">
                <a16:creationId xmlns:a16="http://schemas.microsoft.com/office/drawing/2014/main" id="{79513F24-EAB4-43C9-BAD2-444EA867D8E5}"/>
              </a:ext>
            </a:extLst>
          </p:cNvPr>
          <p:cNvGraphicFramePr>
            <a:graphicFrameLocks noGrp="1"/>
          </p:cNvGraphicFramePr>
          <p:nvPr/>
        </p:nvGraphicFramePr>
        <p:xfrm>
          <a:off x="6184900" y="2232212"/>
          <a:ext cx="4457700" cy="4001138"/>
        </p:xfrm>
        <a:graphic>
          <a:graphicData uri="http://schemas.openxmlformats.org/drawingml/2006/table">
            <a:tbl>
              <a:tblPr bandRow="1"/>
              <a:tblGrid>
                <a:gridCol w="4457700">
                  <a:extLst>
                    <a:ext uri="{9D8B030D-6E8A-4147-A177-3AD203B41FA5}">
                      <a16:colId xmlns:a16="http://schemas.microsoft.com/office/drawing/2014/main" val="20000"/>
                    </a:ext>
                  </a:extLst>
                </a:gridCol>
              </a:tblGrid>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geico auto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75000"/>
                      </a:srgbClr>
                    </a:solidFill>
                  </a:tcPr>
                </a:tc>
                <a:extLst>
                  <a:ext uri="{0D108BD9-81ED-4DB2-BD59-A6C34878D82A}">
                    <a16:rowId xmlns:a16="http://schemas.microsoft.com/office/drawing/2014/main" val="10000"/>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geico car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1"/>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geico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75000"/>
                      </a:srgbClr>
                    </a:solidFill>
                  </a:tcPr>
                </a:tc>
                <a:extLst>
                  <a:ext uri="{0D108BD9-81ED-4DB2-BD59-A6C34878D82A}">
                    <a16:rowId xmlns:a16="http://schemas.microsoft.com/office/drawing/2014/main" val="10002"/>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www geico com</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3"/>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care geicos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50000"/>
                      </a:srgbClr>
                    </a:solidFill>
                  </a:tcPr>
                </a:tc>
                <a:extLst>
                  <a:ext uri="{0D108BD9-81ED-4DB2-BD59-A6C34878D82A}">
                    <a16:rowId xmlns:a16="http://schemas.microsoft.com/office/drawing/2014/main" val="10004"/>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geico com</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5"/>
                  </a:ext>
                </a:extLst>
              </a:tr>
              <a:tr h="36528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need cheap auto insurance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50000"/>
                      </a:srgbClr>
                    </a:solidFill>
                  </a:tcPr>
                </a:tc>
                <a:extLst>
                  <a:ext uri="{0D108BD9-81ED-4DB2-BD59-A6C34878D82A}">
                    <a16:rowId xmlns:a16="http://schemas.microsoft.com/office/drawing/2014/main" val="10006"/>
                  </a:ext>
                </a:extLst>
              </a:tr>
              <a:tr h="53826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fr-FR" sz="2000" b="1" i="0" u="none" strike="noStrike" kern="1200" baseline="0">
                          <a:solidFill>
                            <a:schemeClr val="bg1"/>
                          </a:solidFill>
                          <a:latin typeface="+mn-lt"/>
                          <a:ea typeface="+mn-ea"/>
                          <a:cs typeface="+mn-cs"/>
                        </a:rPr>
                        <a:t>wisconsin cheap car insurance quotes</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7"/>
                  </a:ext>
                </a:extLst>
              </a:tr>
              <a:tr h="3676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cheap auto insurance florida</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50000"/>
                      </a:srgbClr>
                    </a:solidFill>
                  </a:tcPr>
                </a:tc>
                <a:extLst>
                  <a:ext uri="{0D108BD9-81ED-4DB2-BD59-A6C34878D82A}">
                    <a16:rowId xmlns:a16="http://schemas.microsoft.com/office/drawing/2014/main" val="10008"/>
                  </a:ext>
                </a:extLst>
              </a:tr>
              <a:tr h="53826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US" sz="2000" b="1" i="0" u="none" strike="noStrike" kern="1200" baseline="0">
                          <a:solidFill>
                            <a:schemeClr val="bg1"/>
                          </a:solidFill>
                          <a:latin typeface="+mn-lt"/>
                          <a:ea typeface="+mn-ea"/>
                          <a:cs typeface="+mn-cs"/>
                        </a:rPr>
                        <a:t>all state car insurance coupon code</a:t>
                      </a: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lumMod val="50000"/>
                      </a:srgbClr>
                    </a:solidFill>
                  </a:tcPr>
                </a:tc>
                <a:extLst>
                  <a:ext uri="{0D108BD9-81ED-4DB2-BD59-A6C34878D82A}">
                    <a16:rowId xmlns:a16="http://schemas.microsoft.com/office/drawing/2014/main" val="10009"/>
                  </a:ext>
                </a:extLst>
              </a:tr>
            </a:tbl>
          </a:graphicData>
        </a:graphic>
      </p:graphicFrame>
      <p:pic>
        <p:nvPicPr>
          <p:cNvPr id="57" name="Picture 2">
            <a:extLst>
              <a:ext uri="{FF2B5EF4-FFF2-40B4-BE49-F238E27FC236}">
                <a16:creationId xmlns:a16="http://schemas.microsoft.com/office/drawing/2014/main" id="{4390FFF2-CA14-4584-ACC6-664E69D146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8260" y="2232212"/>
            <a:ext cx="4232340" cy="400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itle 1">
            <a:extLst>
              <a:ext uri="{FF2B5EF4-FFF2-40B4-BE49-F238E27FC236}">
                <a16:creationId xmlns:a16="http://schemas.microsoft.com/office/drawing/2014/main" id="{B126A598-BB10-4641-820E-02909014119C}"/>
              </a:ext>
            </a:extLst>
          </p:cNvPr>
          <p:cNvSpPr txBox="1">
            <a:spLocks/>
          </p:cNvSpPr>
          <p:nvPr/>
        </p:nvSpPr>
        <p:spPr>
          <a:xfrm>
            <a:off x="1803400" y="1736274"/>
            <a:ext cx="4114800" cy="533400"/>
          </a:xfrm>
          <a:prstGeom prst="rect">
            <a:avLst/>
          </a:prstGeom>
        </p:spPr>
        <p:txBody>
          <a:bodyPr vert="horz" lIns="91440" tIns="45720" rIns="91440" bIns="45720" rtlCol="0" anchor="t"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800" b="0" i="0" u="none" strike="noStrike" kern="0" cap="none" spc="0" normalizeH="0" baseline="0" noProof="0">
                <a:ln>
                  <a:noFill/>
                </a:ln>
                <a:solidFill>
                  <a:prstClr val="white"/>
                </a:solidFill>
                <a:effectLst/>
                <a:uLnTx/>
                <a:uFillTx/>
              </a:rPr>
              <a:t>Ad</a:t>
            </a:r>
          </a:p>
        </p:txBody>
      </p:sp>
      <p:sp>
        <p:nvSpPr>
          <p:cNvPr id="59" name="Title 1">
            <a:extLst>
              <a:ext uri="{FF2B5EF4-FFF2-40B4-BE49-F238E27FC236}">
                <a16:creationId xmlns:a16="http://schemas.microsoft.com/office/drawing/2014/main" id="{958BBAEE-1B35-4D74-8294-8B0F434FE6AF}"/>
              </a:ext>
            </a:extLst>
          </p:cNvPr>
          <p:cNvSpPr txBox="1">
            <a:spLocks/>
          </p:cNvSpPr>
          <p:nvPr/>
        </p:nvSpPr>
        <p:spPr>
          <a:xfrm>
            <a:off x="6299200" y="1736274"/>
            <a:ext cx="4114800" cy="533400"/>
          </a:xfrm>
          <a:prstGeom prst="rect">
            <a:avLst/>
          </a:prstGeom>
        </p:spPr>
        <p:txBody>
          <a:bodyPr vert="horz" lIns="91440" tIns="45720" rIns="91440" bIns="45720" rtlCol="0" anchor="t"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2800" b="0" i="0" u="none" strike="noStrike" kern="0" cap="none" spc="0" normalizeH="0" baseline="0" noProof="0">
                <a:ln>
                  <a:noFill/>
                </a:ln>
                <a:solidFill>
                  <a:prstClr val="white"/>
                </a:solidFill>
                <a:effectLst/>
                <a:uLnTx/>
                <a:uFillTx/>
              </a:rPr>
              <a:t>Predicted Bing Queries</a:t>
            </a:r>
          </a:p>
        </p:txBody>
      </p:sp>
      <p:pic>
        <p:nvPicPr>
          <p:cNvPr id="4" name="Picture 4">
            <a:extLst>
              <a:ext uri="{FF2B5EF4-FFF2-40B4-BE49-F238E27FC236}">
                <a16:creationId xmlns:a16="http://schemas.microsoft.com/office/drawing/2014/main" id="{AB65EA64-4E35-4E02-B923-11D67189F9E5}"/>
              </a:ext>
            </a:extLst>
          </p:cNvPr>
          <p:cNvPicPr>
            <a:picLocks noChangeAspect="1"/>
          </p:cNvPicPr>
          <p:nvPr/>
        </p:nvPicPr>
        <p:blipFill>
          <a:blip r:embed="rId4"/>
          <a:stretch>
            <a:fillRect/>
          </a:stretch>
        </p:blipFill>
        <p:spPr>
          <a:xfrm>
            <a:off x="10415126" y="4742067"/>
            <a:ext cx="757699" cy="335834"/>
          </a:xfrm>
          <a:prstGeom prst="rect">
            <a:avLst/>
          </a:prstGeom>
        </p:spPr>
      </p:pic>
      <p:pic>
        <p:nvPicPr>
          <p:cNvPr id="10" name="Picture 4" descr="A picture containing text, clipart&#10;&#10;Description automatically generated">
            <a:extLst>
              <a:ext uri="{FF2B5EF4-FFF2-40B4-BE49-F238E27FC236}">
                <a16:creationId xmlns:a16="http://schemas.microsoft.com/office/drawing/2014/main" id="{C6917BBA-23F0-48C5-9F82-76FCB29DA40C}"/>
              </a:ext>
            </a:extLst>
          </p:cNvPr>
          <p:cNvPicPr>
            <a:picLocks noChangeAspect="1"/>
          </p:cNvPicPr>
          <p:nvPr/>
        </p:nvPicPr>
        <p:blipFill>
          <a:blip r:embed="rId4"/>
          <a:stretch>
            <a:fillRect/>
          </a:stretch>
        </p:blipFill>
        <p:spPr>
          <a:xfrm>
            <a:off x="10415125" y="5252115"/>
            <a:ext cx="757699" cy="335834"/>
          </a:xfrm>
          <a:prstGeom prst="rect">
            <a:avLst/>
          </a:prstGeom>
        </p:spPr>
      </p:pic>
      <p:pic>
        <p:nvPicPr>
          <p:cNvPr id="11" name="Picture 4" descr="A picture containing text, clipart&#10;&#10;Description automatically generated">
            <a:extLst>
              <a:ext uri="{FF2B5EF4-FFF2-40B4-BE49-F238E27FC236}">
                <a16:creationId xmlns:a16="http://schemas.microsoft.com/office/drawing/2014/main" id="{CFF71D35-ED72-49CF-812F-BC0EC9B50098}"/>
              </a:ext>
            </a:extLst>
          </p:cNvPr>
          <p:cNvPicPr>
            <a:picLocks noChangeAspect="1"/>
          </p:cNvPicPr>
          <p:nvPr/>
        </p:nvPicPr>
        <p:blipFill>
          <a:blip r:embed="rId4"/>
          <a:stretch>
            <a:fillRect/>
          </a:stretch>
        </p:blipFill>
        <p:spPr>
          <a:xfrm>
            <a:off x="10415124" y="5799034"/>
            <a:ext cx="757699" cy="335834"/>
          </a:xfrm>
          <a:prstGeom prst="rect">
            <a:avLst/>
          </a:prstGeom>
        </p:spPr>
      </p:pic>
    </p:spTree>
    <p:extLst>
      <p:ext uri="{BB962C8B-B14F-4D97-AF65-F5344CB8AC3E}">
        <p14:creationId xmlns:p14="http://schemas.microsoft.com/office/powerpoint/2010/main" val="15070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FFC000"/>
                </a:solidFill>
                <a:latin typeface="Arial" panose="020B0604020202020204" pitchFamily="34" charset="0"/>
                <a:cs typeface="Arial" panose="020B0604020202020204" pitchFamily="34" charset="0"/>
              </a:rPr>
              <a:t>Zero-Shot</a:t>
            </a:r>
            <a:r>
              <a:rPr lang="en-IN">
                <a:latin typeface="Arial" panose="020B0604020202020204" pitchFamily="34" charset="0"/>
                <a:cs typeface="Arial" panose="020B0604020202020204" pitchFamily="34" charset="0"/>
              </a:rPr>
              <a:t> Labels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3353" y="1111624"/>
            <a:ext cx="11938648" cy="5746376"/>
          </a:xfrm>
        </p:spPr>
        <p:txBody>
          <a:bodyPr>
            <a:normAutofit/>
          </a:bodyPr>
          <a:lstStyle/>
          <a:p>
            <a:pPr>
              <a:spcBef>
                <a:spcPts val="1800"/>
              </a:spcBef>
            </a:pPr>
            <a:r>
              <a:rPr lang="en-US"/>
              <a:t>Zero-shot labels have no train instance, but available for prediction</a:t>
            </a:r>
            <a:endParaRPr lang="en-IN">
              <a:ea typeface="Source Sans Pro" panose="020B0503030403020204" pitchFamily="34" charset="0"/>
            </a:endParaRPr>
          </a:p>
          <a:p>
            <a:pPr marL="457200" lvl="1">
              <a:buFont typeface="Arial" panose="020B0604020202020204" pitchFamily="34" charset="0"/>
              <a:buChar char="•"/>
            </a:pPr>
            <a:r>
              <a:rPr lang="en-US" sz="2800" i="1">
                <a:ea typeface="Source Sans Pro" panose="020B0503030403020204" pitchFamily="34" charset="0"/>
              </a:rPr>
              <a:t>Abundant in many applications, majority of user queries in Bing are new</a:t>
            </a:r>
          </a:p>
          <a:p>
            <a:pPr marL="457200" lvl="1">
              <a:buFont typeface="Arial" panose="020B0604020202020204" pitchFamily="34" charset="0"/>
              <a:buChar char="•"/>
            </a:pPr>
            <a:r>
              <a:rPr lang="en-US" sz="2800" i="1"/>
              <a:t>Often serve fresh and personalized information desired by the end users</a:t>
            </a:r>
            <a:endParaRPr lang="en-US"/>
          </a:p>
          <a:p>
            <a:pPr>
              <a:spcBef>
                <a:spcPts val="3600"/>
              </a:spcBef>
            </a:pPr>
            <a:r>
              <a:rPr lang="en-US"/>
              <a:t>Generalized Zero-Shot XML (GZXML) paradigm</a:t>
            </a:r>
          </a:p>
          <a:p>
            <a:pPr marL="457200" lvl="1">
              <a:buFont typeface="Arial" panose="020B0604020202020204" pitchFamily="34" charset="0"/>
              <a:buChar char="•"/>
            </a:pPr>
            <a:r>
              <a:rPr lang="en-US" sz="2800" i="1"/>
              <a:t>Tag a data point with the most relevant labels from a large universe of both </a:t>
            </a:r>
            <a:r>
              <a:rPr lang="en-US" sz="2800" i="1">
                <a:solidFill>
                  <a:srgbClr val="FFC000"/>
                </a:solidFill>
              </a:rPr>
              <a:t>seen and unseen </a:t>
            </a:r>
            <a:r>
              <a:rPr lang="en-US" sz="2800" i="1"/>
              <a:t>labels</a:t>
            </a:r>
          </a:p>
          <a:p>
            <a:pPr marL="457200" lvl="1">
              <a:buFont typeface="Arial" panose="020B0604020202020204" pitchFamily="34" charset="0"/>
              <a:buChar char="•"/>
            </a:pPr>
            <a:r>
              <a:rPr lang="en-US" sz="2800" i="1">
                <a:ea typeface="Source Sans Pro" panose="020B0503030403020204" pitchFamily="34" charset="0"/>
              </a:rPr>
              <a:t>Better suited for large-scale ranking and recommendation than XML</a:t>
            </a:r>
          </a:p>
          <a:p>
            <a:pPr>
              <a:spcBef>
                <a:spcPts val="3600"/>
              </a:spcBef>
            </a:pPr>
            <a:r>
              <a:rPr lang="en-US"/>
              <a:t>Existing XML methods incapable of modelling such new labels</a:t>
            </a:r>
          </a:p>
          <a:p>
            <a:pPr marL="457200" lvl="1">
              <a:buFont typeface="Arial" panose="020B0604020202020204" pitchFamily="34" charset="0"/>
              <a:buChar char="•"/>
            </a:pPr>
            <a:r>
              <a:rPr lang="en-US" sz="2800" i="1">
                <a:ea typeface="Source Sans Pro" panose="020B0503030403020204" pitchFamily="34" charset="0"/>
              </a:rPr>
              <a:t>Need frequent and expensive re-training to mitigate the label churn</a:t>
            </a:r>
          </a:p>
          <a:p>
            <a:endParaRPr lang="en-US"/>
          </a:p>
        </p:txBody>
      </p:sp>
      <p:sp>
        <p:nvSpPr>
          <p:cNvPr id="20" name="Content Placeholder 2">
            <a:extLst>
              <a:ext uri="{FF2B5EF4-FFF2-40B4-BE49-F238E27FC236}">
                <a16:creationId xmlns:a16="http://schemas.microsoft.com/office/drawing/2014/main" id="{AF009F15-D500-4E72-9047-C2D4C7512DDD}"/>
              </a:ext>
            </a:extLst>
          </p:cNvPr>
          <p:cNvSpPr txBox="1">
            <a:spLocks/>
          </p:cNvSpPr>
          <p:nvPr/>
        </p:nvSpPr>
        <p:spPr>
          <a:xfrm>
            <a:off x="267402" y="1111624"/>
            <a:ext cx="8453767" cy="57463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en-US"/>
          </a:p>
        </p:txBody>
      </p:sp>
    </p:spTree>
    <p:extLst>
      <p:ext uri="{BB962C8B-B14F-4D97-AF65-F5344CB8AC3E}">
        <p14:creationId xmlns:p14="http://schemas.microsoft.com/office/powerpoint/2010/main" val="3040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rial" panose="020B0604020202020204" pitchFamily="34" charset="0"/>
                <a:cs typeface="Arial" panose="020B0604020202020204" pitchFamily="34" charset="0"/>
              </a:rPr>
              <a:t>GZXML </a:t>
            </a:r>
            <a:r>
              <a:rPr lang="en-IN">
                <a:solidFill>
                  <a:srgbClr val="FFC000"/>
                </a:solidFill>
                <a:latin typeface="Arial" panose="020B0604020202020204" pitchFamily="34" charset="0"/>
                <a:cs typeface="Arial" panose="020B0604020202020204" pitchFamily="34" charset="0"/>
              </a:rPr>
              <a:t>Challenges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6327" y="1108364"/>
                <a:ext cx="8641275" cy="5749636"/>
              </a:xfrm>
            </p:spPr>
            <p:txBody>
              <a:bodyPr>
                <a:normAutofit/>
              </a:bodyPr>
              <a:lstStyle/>
              <a:p>
                <a:pPr>
                  <a:spcBef>
                    <a:spcPts val="1800"/>
                  </a:spcBef>
                </a:pPr>
                <a:r>
                  <a:rPr lang="en-IN">
                    <a:latin typeface="+mj-lt"/>
                    <a:ea typeface="Source Sans Pro" panose="020B0503030403020204" pitchFamily="34" charset="0"/>
                  </a:rPr>
                  <a:t>Seamlessly</a:t>
                </a:r>
                <a:r>
                  <a:rPr lang="en-IN">
                    <a:solidFill>
                      <a:srgbClr val="FFC000"/>
                    </a:solidFill>
                    <a:latin typeface="+mj-lt"/>
                    <a:ea typeface="Source Sans Pro" panose="020B0503030403020204" pitchFamily="34" charset="0"/>
                  </a:rPr>
                  <a:t> </a:t>
                </a:r>
                <a:r>
                  <a:rPr lang="en-IN">
                    <a:latin typeface="+mj-lt"/>
                    <a:ea typeface="Source Sans Pro" panose="020B0503030403020204" pitchFamily="34" charset="0"/>
                  </a:rPr>
                  <a:t>model</a:t>
                </a:r>
                <a:r>
                  <a:rPr lang="en-IN">
                    <a:solidFill>
                      <a:srgbClr val="FFC000"/>
                    </a:solidFill>
                    <a:latin typeface="+mj-lt"/>
                    <a:ea typeface="Source Sans Pro" panose="020B0503030403020204" pitchFamily="34" charset="0"/>
                  </a:rPr>
                  <a:t> many, few </a:t>
                </a:r>
                <a:r>
                  <a:rPr lang="en-IN">
                    <a:latin typeface="+mj-lt"/>
                    <a:ea typeface="Source Sans Pro" panose="020B0503030403020204" pitchFamily="34" charset="0"/>
                  </a:rPr>
                  <a:t>and</a:t>
                </a:r>
                <a:r>
                  <a:rPr lang="en-IN">
                    <a:solidFill>
                      <a:srgbClr val="FFC000"/>
                    </a:solidFill>
                    <a:latin typeface="+mj-lt"/>
                    <a:ea typeface="Source Sans Pro" panose="020B0503030403020204" pitchFamily="34" charset="0"/>
                  </a:rPr>
                  <a:t> zero shot </a:t>
                </a:r>
                <a:r>
                  <a:rPr lang="en-IN">
                    <a:latin typeface="+mj-lt"/>
                    <a:ea typeface="Source Sans Pro" panose="020B0503030403020204" pitchFamily="34" charset="0"/>
                  </a:rPr>
                  <a:t>labels</a:t>
                </a:r>
              </a:p>
              <a:p>
                <a:pPr marL="457200" lvl="1">
                  <a:buFont typeface="Arial" panose="020B0604020202020204" pitchFamily="34" charset="0"/>
                  <a:buChar char="•"/>
                </a:pPr>
                <a:r>
                  <a:rPr lang="en-IN" sz="2800" i="1">
                    <a:latin typeface="+mj-lt"/>
                    <a:ea typeface="Source Sans Pro" panose="020B0503030403020204" pitchFamily="34" charset="0"/>
                  </a:rPr>
                  <a:t>Many-shot labels may require complex representation</a:t>
                </a:r>
              </a:p>
              <a:p>
                <a:pPr marL="457200" lvl="1">
                  <a:buFont typeface="Arial" panose="020B0604020202020204" pitchFamily="34" charset="0"/>
                  <a:buChar char="•"/>
                </a:pPr>
                <a:r>
                  <a:rPr lang="en-IN" sz="2800" i="1">
                    <a:latin typeface="+mj-lt"/>
                    <a:ea typeface="Source Sans Pro" panose="020B0503030403020204" pitchFamily="34" charset="0"/>
                  </a:rPr>
                  <a:t>Few and zero-shot labels require information sharing</a:t>
                </a:r>
              </a:p>
              <a:p>
                <a:pPr>
                  <a:spcBef>
                    <a:spcPts val="2400"/>
                  </a:spcBef>
                </a:pPr>
                <a:r>
                  <a:rPr lang="en-US">
                    <a:solidFill>
                      <a:srgbClr val="FFC000"/>
                    </a:solidFill>
                    <a:ea typeface="Source Sans Pro" panose="020B0503030403020204" pitchFamily="34" charset="0"/>
                  </a:rPr>
                  <a:t>Efficient</a:t>
                </a:r>
                <a:r>
                  <a:rPr lang="en-US">
                    <a:ea typeface="Source Sans Pro" panose="020B0503030403020204" pitchFamily="34" charset="0"/>
                  </a:rPr>
                  <a:t> training and prediction both in terms of time and memory</a:t>
                </a:r>
                <a:endParaRPr lang="en-IN">
                  <a:ea typeface="Source Sans Pro" panose="020B0503030403020204" pitchFamily="34" charset="0"/>
                </a:endParaRPr>
              </a:p>
              <a:p>
                <a:pPr marL="457200" lvl="1">
                  <a:buFont typeface="Arial" panose="020B0604020202020204" pitchFamily="34" charset="0"/>
                  <a:buChar char="•"/>
                </a:pPr>
                <a:r>
                  <a:rPr lang="en-IN" sz="2800" i="1">
                    <a:ea typeface="Source Sans Pro" panose="020B0503030403020204" pitchFamily="34" charset="0"/>
                  </a:rPr>
                  <a:t>Sub-linear scaling with </a:t>
                </a:r>
                <a14:m>
                  <m:oMath xmlns:m="http://schemas.openxmlformats.org/officeDocument/2006/math">
                    <m:r>
                      <a:rPr lang="en-IN" sz="2800" i="1">
                        <a:latin typeface="Cambria Math" panose="02040503050406030204" pitchFamily="18" charset="0"/>
                      </a:rPr>
                      <m:t>𝐿</m:t>
                    </m:r>
                  </m:oMath>
                </a14:m>
                <a:r>
                  <a:rPr lang="en-IN" sz="2800" i="1">
                    <a:ea typeface="Source Sans Pro" panose="020B0503030403020204" pitchFamily="34" charset="0"/>
                  </a:rPr>
                  <a:t>, critical at extreme scales </a:t>
                </a:r>
              </a:p>
              <a:p>
                <a:pPr>
                  <a:spcBef>
                    <a:spcPts val="2400"/>
                  </a:spcBef>
                </a:pPr>
                <a:r>
                  <a:rPr lang="en-US">
                    <a:solidFill>
                      <a:srgbClr val="FFC000"/>
                    </a:solidFill>
                    <a:ea typeface="Source Sans Pro" panose="020B0503030403020204" pitchFamily="34" charset="0"/>
                  </a:rPr>
                  <a:t>Real-time label updates </a:t>
                </a:r>
                <a:r>
                  <a:rPr lang="en-US">
                    <a:ea typeface="Source Sans Pro" panose="020B0503030403020204" pitchFamily="34" charset="0"/>
                  </a:rPr>
                  <a:t>during prediction</a:t>
                </a:r>
                <a:endParaRPr lang="en-IN">
                  <a:ea typeface="Source Sans Pro" panose="020B0503030403020204" pitchFamily="34" charset="0"/>
                </a:endParaRPr>
              </a:p>
              <a:p>
                <a:pPr marL="457200" lvl="1">
                  <a:buFont typeface="Arial" panose="020B0604020202020204" pitchFamily="34" charset="0"/>
                  <a:buChar char="•"/>
                </a:pPr>
                <a:r>
                  <a:rPr lang="en-US" sz="2800" i="1">
                    <a:ea typeface="Source Sans Pro" panose="020B0503030403020204" pitchFamily="34" charset="0"/>
                  </a:rPr>
                  <a:t>New labels continually arrive in practical applications (e.g., queries in Bing Ads)</a:t>
                </a:r>
              </a:p>
              <a:p>
                <a:pPr>
                  <a:spcBef>
                    <a:spcPts val="2400"/>
                  </a:spcBef>
                </a:pPr>
                <a:r>
                  <a:rPr lang="en-US">
                    <a:solidFill>
                      <a:srgbClr val="FFC000"/>
                    </a:solidFill>
                    <a:ea typeface="Source Sans Pro" panose="020B0503030403020204" pitchFamily="34" charset="0"/>
                  </a:rPr>
                  <a:t>ZestXML, </a:t>
                </a:r>
                <a:r>
                  <a:rPr lang="en-US">
                    <a:ea typeface="Source Sans Pro" panose="020B0503030403020204" pitchFamily="34" charset="0"/>
                  </a:rPr>
                  <a:t>highly scalable solution to GZXML</a:t>
                </a:r>
                <a:endParaRPr lang="en-IN">
                  <a:ea typeface="Source Sans Pro" panose="020B0503030403020204" pitchFamily="34" charset="0"/>
                </a:endParaRPr>
              </a:p>
              <a:p>
                <a:pPr marL="457200" lvl="1">
                  <a:buFont typeface="Arial" panose="020B0604020202020204" pitchFamily="34" charset="0"/>
                  <a:buChar char="•"/>
                </a:pPr>
                <a:r>
                  <a:rPr lang="en-US" sz="2800" i="1">
                    <a:ea typeface="Source Sans Pro" panose="020B0503030403020204" pitchFamily="34" charset="0"/>
                  </a:rPr>
                  <a:t>leverages label features to address these challenges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6327" y="1108364"/>
                <a:ext cx="8641275" cy="5749636"/>
              </a:xfrm>
              <a:blipFill>
                <a:blip r:embed="rId3"/>
                <a:stretch>
                  <a:fillRect l="-776" t="-2545" b="-1166"/>
                </a:stretch>
              </a:blipFill>
            </p:spPr>
            <p:txBody>
              <a:bodyPr/>
              <a:lstStyle/>
              <a:p>
                <a:r>
                  <a:rPr lang="en-US">
                    <a:noFill/>
                  </a:rPr>
                  <a:t> </a:t>
                </a:r>
              </a:p>
            </p:txBody>
          </p:sp>
        </mc:Fallback>
      </mc:AlternateContent>
      <p:pic>
        <p:nvPicPr>
          <p:cNvPr id="6" name="Picture 5" descr="Chart, line chart&#10;&#10;Description automatically generated">
            <a:extLst>
              <a:ext uri="{FF2B5EF4-FFF2-40B4-BE49-F238E27FC236}">
                <a16:creationId xmlns:a16="http://schemas.microsoft.com/office/drawing/2014/main" id="{18318A8B-7D76-4C03-82B6-B9AA87F55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829" y="979124"/>
            <a:ext cx="3405626" cy="2485681"/>
          </a:xfrm>
          <a:prstGeom prst="rect">
            <a:avLst/>
          </a:prstGeom>
        </p:spPr>
      </p:pic>
      <p:pic>
        <p:nvPicPr>
          <p:cNvPr id="8" name="Picture 7" descr="Chart, histogram&#10;&#10;Description automatically generated">
            <a:extLst>
              <a:ext uri="{FF2B5EF4-FFF2-40B4-BE49-F238E27FC236}">
                <a16:creationId xmlns:a16="http://schemas.microsoft.com/office/drawing/2014/main" id="{79AA027B-AAEF-4C28-9E12-E670A57C5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7829" y="3757643"/>
            <a:ext cx="3405626" cy="2393495"/>
          </a:xfrm>
          <a:prstGeom prst="rect">
            <a:avLst/>
          </a:prstGeom>
        </p:spPr>
      </p:pic>
    </p:spTree>
    <p:extLst>
      <p:ext uri="{BB962C8B-B14F-4D97-AF65-F5344CB8AC3E}">
        <p14:creationId xmlns:p14="http://schemas.microsoft.com/office/powerpoint/2010/main" val="30252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rial" panose="020B0604020202020204" pitchFamily="34" charset="0"/>
                <a:cs typeface="Arial" panose="020B0604020202020204" pitchFamily="34" charset="0"/>
              </a:rPr>
              <a:t>ZestXML </a:t>
            </a:r>
            <a:r>
              <a:rPr lang="en-IN">
                <a:solidFill>
                  <a:srgbClr val="FFC000"/>
                </a:solidFill>
                <a:latin typeface="Arial" panose="020B0604020202020204" pitchFamily="34" charset="0"/>
                <a:cs typeface="Arial" panose="020B0604020202020204" pitchFamily="34" charset="0"/>
              </a:rPr>
              <a:t>Modelling Motivation</a:t>
            </a:r>
          </a:p>
        </p:txBody>
      </p:sp>
      <p:sp>
        <p:nvSpPr>
          <p:cNvPr id="9" name="Rectangle 8">
            <a:extLst>
              <a:ext uri="{FF2B5EF4-FFF2-40B4-BE49-F238E27FC236}">
                <a16:creationId xmlns:a16="http://schemas.microsoft.com/office/drawing/2014/main" id="{629B0A59-F4BD-4787-9D46-F5BA320BA585}"/>
              </a:ext>
            </a:extLst>
          </p:cNvPr>
          <p:cNvSpPr/>
          <p:nvPr/>
        </p:nvSpPr>
        <p:spPr>
          <a:xfrm>
            <a:off x="360165" y="3302517"/>
            <a:ext cx="3289431" cy="97275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Graphical user interface&#10;&#10;Description automatically generated">
            <a:extLst>
              <a:ext uri="{FF2B5EF4-FFF2-40B4-BE49-F238E27FC236}">
                <a16:creationId xmlns:a16="http://schemas.microsoft.com/office/drawing/2014/main" id="{497DCBBC-4726-45CB-9954-76D7754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53" y="1099528"/>
            <a:ext cx="3146562" cy="5536662"/>
          </a:xfrm>
          <a:prstGeom prst="rect">
            <a:avLst/>
          </a:prstGeom>
        </p:spPr>
      </p:pic>
      <p:pic>
        <p:nvPicPr>
          <p:cNvPr id="11" name="Picture 10" descr="A person in a suit&#10;&#10;Description automatically generated with low confidence">
            <a:extLst>
              <a:ext uri="{FF2B5EF4-FFF2-40B4-BE49-F238E27FC236}">
                <a16:creationId xmlns:a16="http://schemas.microsoft.com/office/drawing/2014/main" id="{AA9CAFD5-D268-480F-AA7D-6917F5795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83" y="1717018"/>
            <a:ext cx="2618895" cy="3483851"/>
          </a:xfrm>
          <a:prstGeom prst="rect">
            <a:avLst/>
          </a:prstGeom>
        </p:spPr>
      </p:pic>
      <p:sp>
        <p:nvSpPr>
          <p:cNvPr id="12" name="Rectangle 11">
            <a:extLst>
              <a:ext uri="{FF2B5EF4-FFF2-40B4-BE49-F238E27FC236}">
                <a16:creationId xmlns:a16="http://schemas.microsoft.com/office/drawing/2014/main" id="{57E57EC6-948B-4285-893C-C4E8E4945099}"/>
              </a:ext>
            </a:extLst>
          </p:cNvPr>
          <p:cNvSpPr/>
          <p:nvPr/>
        </p:nvSpPr>
        <p:spPr>
          <a:xfrm>
            <a:off x="253353" y="1099528"/>
            <a:ext cx="3146562" cy="5536662"/>
          </a:xfrm>
          <a:prstGeom prst="rect">
            <a:avLst/>
          </a:prstGeom>
          <a:solidFill>
            <a:schemeClr val="accent1">
              <a:alpha val="0"/>
            </a:schemeClr>
          </a:solidFill>
          <a:ln w="34925">
            <a:solidFill>
              <a:srgbClr val="FFC000"/>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A1AB6D8-CC1A-4DFF-9288-0AF2B417C380}"/>
              </a:ext>
            </a:extLst>
          </p:cNvPr>
          <p:cNvSpPr/>
          <p:nvPr/>
        </p:nvSpPr>
        <p:spPr>
          <a:xfrm>
            <a:off x="3398111" y="1099528"/>
            <a:ext cx="3416844" cy="5536662"/>
          </a:xfrm>
          <a:prstGeom prst="rect">
            <a:avLst/>
          </a:prstGeom>
          <a:solidFill>
            <a:srgbClr val="FFC000">
              <a:alpha val="0"/>
            </a:srgbClr>
          </a:solidFill>
          <a:ln w="34925">
            <a:solidFill>
              <a:srgbClr val="FFC000"/>
            </a:solidFill>
            <a:prstDash val="solid"/>
          </a:ln>
        </p:spPr>
        <p:style>
          <a:lnRef idx="1">
            <a:schemeClr val="dk1"/>
          </a:lnRef>
          <a:fillRef idx="2">
            <a:schemeClr val="dk1"/>
          </a:fillRef>
          <a:effectRef idx="1">
            <a:schemeClr val="dk1"/>
          </a:effectRef>
          <a:fontRef idx="minor">
            <a:schemeClr val="dk1"/>
          </a:fontRef>
        </p:style>
        <p:txBody>
          <a:bodyPr rtlCol="0" anchor="ctr"/>
          <a:lstStyle/>
          <a:p>
            <a:r>
              <a:rPr lang="en-US">
                <a:solidFill>
                  <a:schemeClr val="bg1"/>
                </a:solidFill>
              </a:rPr>
              <a:t>Geoffrey Everest Hinton CC FRS FRSC[11] (born 6 December 1947) is a British-Canadian cognitive psychologist and </a:t>
            </a:r>
            <a:r>
              <a:rPr lang="en-US">
                <a:solidFill>
                  <a:schemeClr val="bg1"/>
                </a:solidFill>
                <a:highlight>
                  <a:srgbClr val="01ACB6"/>
                </a:highlight>
              </a:rPr>
              <a:t>computer scientist</a:t>
            </a:r>
            <a:r>
              <a:rPr lang="en-US">
                <a:solidFill>
                  <a:schemeClr val="bg1"/>
                </a:solidFill>
              </a:rPr>
              <a:t>, most noted for his work on artificial </a:t>
            </a:r>
            <a:r>
              <a:rPr lang="en-US">
                <a:solidFill>
                  <a:schemeClr val="bg1"/>
                </a:solidFill>
                <a:highlight>
                  <a:srgbClr val="01ACB6"/>
                </a:highlight>
              </a:rPr>
              <a:t>neural networks</a:t>
            </a:r>
            <a:r>
              <a:rPr lang="en-US">
                <a:solidFill>
                  <a:schemeClr val="bg1"/>
                </a:solidFill>
              </a:rPr>
              <a:t>. Since 2013, he has divided his time working for Google (</a:t>
            </a:r>
            <a:r>
              <a:rPr lang="en-US">
                <a:solidFill>
                  <a:schemeClr val="bg1"/>
                </a:solidFill>
                <a:highlight>
                  <a:srgbClr val="01ACB6"/>
                </a:highlight>
              </a:rPr>
              <a:t>Google Brain</a:t>
            </a:r>
            <a:r>
              <a:rPr lang="en-US">
                <a:solidFill>
                  <a:schemeClr val="bg1"/>
                </a:solidFill>
              </a:rPr>
              <a:t>) and the University of Toronto. In 2017, he co-founded and became the Chief Scientific Advisor of the Vector Institute in Toronto… Hinton is viewed as a leading figure in the </a:t>
            </a:r>
            <a:r>
              <a:rPr lang="en-US">
                <a:solidFill>
                  <a:schemeClr val="bg1"/>
                </a:solidFill>
                <a:highlight>
                  <a:srgbClr val="01ACB6"/>
                </a:highlight>
              </a:rPr>
              <a:t>deep learning </a:t>
            </a:r>
            <a:r>
              <a:rPr lang="en-US">
                <a:solidFill>
                  <a:schemeClr val="bg1"/>
                </a:solidFill>
              </a:rPr>
              <a:t>community …Hinton received the 2018 </a:t>
            </a:r>
            <a:r>
              <a:rPr lang="en-US">
                <a:solidFill>
                  <a:schemeClr val="bg1"/>
                </a:solidFill>
                <a:highlight>
                  <a:srgbClr val="01ACB6"/>
                </a:highlight>
              </a:rPr>
              <a:t>Turing Award</a:t>
            </a:r>
            <a:r>
              <a:rPr lang="en-US">
                <a:solidFill>
                  <a:schemeClr val="bg1"/>
                </a:solidFill>
              </a:rPr>
              <a:t>, together with </a:t>
            </a:r>
            <a:r>
              <a:rPr lang="en-US" err="1">
                <a:solidFill>
                  <a:schemeClr val="bg1"/>
                </a:solidFill>
              </a:rPr>
              <a:t>Yoshua</a:t>
            </a:r>
            <a:r>
              <a:rPr lang="en-US">
                <a:solidFill>
                  <a:schemeClr val="bg1"/>
                </a:solidFill>
              </a:rPr>
              <a:t> </a:t>
            </a:r>
            <a:r>
              <a:rPr lang="en-US" err="1">
                <a:solidFill>
                  <a:schemeClr val="bg1"/>
                </a:solidFill>
              </a:rPr>
              <a:t>Bengio</a:t>
            </a:r>
            <a:r>
              <a:rPr lang="en-US">
                <a:solidFill>
                  <a:schemeClr val="bg1"/>
                </a:solidFill>
              </a:rPr>
              <a:t> and Yann </a:t>
            </a:r>
            <a:r>
              <a:rPr lang="en-US" err="1">
                <a:solidFill>
                  <a:schemeClr val="bg1"/>
                </a:solidFill>
              </a:rPr>
              <a:t>LeCun</a:t>
            </a:r>
            <a:r>
              <a:rPr lang="en-US">
                <a:solidFill>
                  <a:schemeClr val="bg1"/>
                </a:solidFill>
              </a:rPr>
              <a:t>, for their work on deep learning…</a:t>
            </a:r>
          </a:p>
        </p:txBody>
      </p:sp>
      <p:sp>
        <p:nvSpPr>
          <p:cNvPr id="19" name="Rectangle 18">
            <a:extLst>
              <a:ext uri="{FF2B5EF4-FFF2-40B4-BE49-F238E27FC236}">
                <a16:creationId xmlns:a16="http://schemas.microsoft.com/office/drawing/2014/main" id="{C18C249A-686A-45C0-B952-594BA21DE253}"/>
              </a:ext>
            </a:extLst>
          </p:cNvPr>
          <p:cNvSpPr/>
          <p:nvPr/>
        </p:nvSpPr>
        <p:spPr>
          <a:xfrm rot="5400000">
            <a:off x="10217532" y="3603657"/>
            <a:ext cx="2625227" cy="714142"/>
          </a:xfrm>
          <a:prstGeom prst="rect">
            <a:avLst/>
          </a:prstGeom>
          <a:solidFill>
            <a:srgbClr val="01ACB6">
              <a:alpha val="0"/>
            </a:srgbClr>
          </a:solidFill>
          <a:ln w="34925">
            <a:solidFill>
              <a:srgbClr val="01ACB6"/>
            </a:solidFill>
            <a:prstDash val="solid"/>
          </a:ln>
        </p:spPr>
        <p:style>
          <a:lnRef idx="1">
            <a:schemeClr val="dk1"/>
          </a:lnRef>
          <a:fillRef idx="2">
            <a:schemeClr val="dk1"/>
          </a:fillRef>
          <a:effectRef idx="1">
            <a:schemeClr val="dk1"/>
          </a:effectRef>
          <a:fontRef idx="minor">
            <a:schemeClr val="dk1"/>
          </a:fontRef>
        </p:style>
        <p:txBody>
          <a:bodyPr rtlCol="0" anchor="ctr"/>
          <a:lstStyle/>
          <a:p>
            <a:pPr algn="ctr"/>
            <a:r>
              <a:rPr lang="en-US" sz="2000">
                <a:solidFill>
                  <a:schemeClr val="bg1"/>
                </a:solidFill>
                <a:latin typeface="Arial" panose="020B0604020202020204" pitchFamily="34" charset="0"/>
                <a:cs typeface="Arial" panose="020B0604020202020204" pitchFamily="34" charset="0"/>
              </a:rPr>
              <a:t>Artificial Intelligence Researchers</a:t>
            </a:r>
          </a:p>
        </p:txBody>
      </p:sp>
      <p:pic>
        <p:nvPicPr>
          <p:cNvPr id="54" name="Picture 53">
            <a:extLst>
              <a:ext uri="{FF2B5EF4-FFF2-40B4-BE49-F238E27FC236}">
                <a16:creationId xmlns:a16="http://schemas.microsoft.com/office/drawing/2014/main" id="{47274F19-63D1-4B30-A4D9-A0532EF1E6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941598"/>
            <a:ext cx="908394" cy="1112740"/>
          </a:xfrm>
          <a:prstGeom prst="rect">
            <a:avLst/>
          </a:prstGeom>
        </p:spPr>
      </p:pic>
      <p:sp>
        <p:nvSpPr>
          <p:cNvPr id="56" name="Rectangle 55">
            <a:extLst>
              <a:ext uri="{FF2B5EF4-FFF2-40B4-BE49-F238E27FC236}">
                <a16:creationId xmlns:a16="http://schemas.microsoft.com/office/drawing/2014/main" id="{882B3C6A-0B98-4991-B68E-F040FC348810}"/>
              </a:ext>
            </a:extLst>
          </p:cNvPr>
          <p:cNvSpPr/>
          <p:nvPr/>
        </p:nvSpPr>
        <p:spPr>
          <a:xfrm>
            <a:off x="7060743" y="1295047"/>
            <a:ext cx="1423533" cy="573161"/>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Computer Scientist</a:t>
            </a:r>
          </a:p>
        </p:txBody>
      </p:sp>
      <p:sp>
        <p:nvSpPr>
          <p:cNvPr id="58" name="Rectangle 57">
            <a:extLst>
              <a:ext uri="{FF2B5EF4-FFF2-40B4-BE49-F238E27FC236}">
                <a16:creationId xmlns:a16="http://schemas.microsoft.com/office/drawing/2014/main" id="{56D0BA78-EE11-4A05-83DC-B9DD1FC8555F}"/>
              </a:ext>
            </a:extLst>
          </p:cNvPr>
          <p:cNvSpPr/>
          <p:nvPr/>
        </p:nvSpPr>
        <p:spPr>
          <a:xfrm>
            <a:off x="7065929" y="4131578"/>
            <a:ext cx="1423533" cy="573161"/>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Neural Networks</a:t>
            </a:r>
          </a:p>
        </p:txBody>
      </p:sp>
      <p:sp>
        <p:nvSpPr>
          <p:cNvPr id="60" name="Rectangle 59">
            <a:extLst>
              <a:ext uri="{FF2B5EF4-FFF2-40B4-BE49-F238E27FC236}">
                <a16:creationId xmlns:a16="http://schemas.microsoft.com/office/drawing/2014/main" id="{35765876-569D-44D2-827D-46BA64CEC1AF}"/>
              </a:ext>
            </a:extLst>
          </p:cNvPr>
          <p:cNvSpPr/>
          <p:nvPr/>
        </p:nvSpPr>
        <p:spPr>
          <a:xfrm>
            <a:off x="7060743" y="5005592"/>
            <a:ext cx="1423533" cy="573161"/>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Deep learning</a:t>
            </a:r>
          </a:p>
        </p:txBody>
      </p:sp>
      <p:sp>
        <p:nvSpPr>
          <p:cNvPr id="62" name="Rectangle 61">
            <a:extLst>
              <a:ext uri="{FF2B5EF4-FFF2-40B4-BE49-F238E27FC236}">
                <a16:creationId xmlns:a16="http://schemas.microsoft.com/office/drawing/2014/main" id="{E3813B8D-6F04-4D8E-9008-6DB7D7E6B9E6}"/>
              </a:ext>
            </a:extLst>
          </p:cNvPr>
          <p:cNvSpPr/>
          <p:nvPr/>
        </p:nvSpPr>
        <p:spPr>
          <a:xfrm>
            <a:off x="7060742" y="2169061"/>
            <a:ext cx="1423533" cy="573161"/>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Scientist</a:t>
            </a:r>
          </a:p>
        </p:txBody>
      </p:sp>
      <p:sp>
        <p:nvSpPr>
          <p:cNvPr id="64" name="Rectangle 63">
            <a:extLst>
              <a:ext uri="{FF2B5EF4-FFF2-40B4-BE49-F238E27FC236}">
                <a16:creationId xmlns:a16="http://schemas.microsoft.com/office/drawing/2014/main" id="{A7561ED7-9241-4D5F-A1DF-5D95960BDC83}"/>
              </a:ext>
            </a:extLst>
          </p:cNvPr>
          <p:cNvSpPr/>
          <p:nvPr/>
        </p:nvSpPr>
        <p:spPr>
          <a:xfrm>
            <a:off x="7042801" y="3024989"/>
            <a:ext cx="1423533" cy="573161"/>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Turing Award</a:t>
            </a:r>
          </a:p>
        </p:txBody>
      </p:sp>
      <p:sp>
        <p:nvSpPr>
          <p:cNvPr id="66" name="Rectangle 65">
            <a:extLst>
              <a:ext uri="{FF2B5EF4-FFF2-40B4-BE49-F238E27FC236}">
                <a16:creationId xmlns:a16="http://schemas.microsoft.com/office/drawing/2014/main" id="{C3ABBE51-DDD6-4E4F-A0E8-DA6EA1778175}"/>
              </a:ext>
            </a:extLst>
          </p:cNvPr>
          <p:cNvSpPr/>
          <p:nvPr/>
        </p:nvSpPr>
        <p:spPr>
          <a:xfrm>
            <a:off x="9549673" y="3676563"/>
            <a:ext cx="1423533" cy="573161"/>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Artificial Intelligence</a:t>
            </a:r>
          </a:p>
        </p:txBody>
      </p:sp>
      <p:sp>
        <p:nvSpPr>
          <p:cNvPr id="68" name="Rectangle 67">
            <a:extLst>
              <a:ext uri="{FF2B5EF4-FFF2-40B4-BE49-F238E27FC236}">
                <a16:creationId xmlns:a16="http://schemas.microsoft.com/office/drawing/2014/main" id="{8726BB4D-E199-4CBC-851E-2A87BB09D922}"/>
              </a:ext>
            </a:extLst>
          </p:cNvPr>
          <p:cNvSpPr/>
          <p:nvPr/>
        </p:nvSpPr>
        <p:spPr>
          <a:xfrm>
            <a:off x="9555183" y="2842141"/>
            <a:ext cx="1423533" cy="573161"/>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Researcher</a:t>
            </a:r>
          </a:p>
        </p:txBody>
      </p:sp>
      <p:sp>
        <p:nvSpPr>
          <p:cNvPr id="70" name="Rectangle 69">
            <a:extLst>
              <a:ext uri="{FF2B5EF4-FFF2-40B4-BE49-F238E27FC236}">
                <a16:creationId xmlns:a16="http://schemas.microsoft.com/office/drawing/2014/main" id="{2EB9E92A-C361-4403-BCEB-5328F145C408}"/>
              </a:ext>
            </a:extLst>
          </p:cNvPr>
          <p:cNvSpPr/>
          <p:nvPr/>
        </p:nvSpPr>
        <p:spPr>
          <a:xfrm>
            <a:off x="9549673" y="4495223"/>
            <a:ext cx="1423533" cy="573161"/>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Intelligence</a:t>
            </a:r>
          </a:p>
        </p:txBody>
      </p:sp>
      <p:cxnSp>
        <p:nvCxnSpPr>
          <p:cNvPr id="72" name="Straight Connector 71">
            <a:extLst>
              <a:ext uri="{FF2B5EF4-FFF2-40B4-BE49-F238E27FC236}">
                <a16:creationId xmlns:a16="http://schemas.microsoft.com/office/drawing/2014/main" id="{6496B59F-4855-4D72-B87A-D1FCC2B0C2C2}"/>
              </a:ext>
            </a:extLst>
          </p:cNvPr>
          <p:cNvCxnSpPr>
            <a:stCxn id="62" idx="3"/>
            <a:endCxn id="68" idx="1"/>
          </p:cNvCxnSpPr>
          <p:nvPr/>
        </p:nvCxnSpPr>
        <p:spPr>
          <a:xfrm>
            <a:off x="8484275" y="2455642"/>
            <a:ext cx="1070908" cy="67308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85D2BDF-5E36-4EF4-88E5-D469DEEF57C3}"/>
              </a:ext>
            </a:extLst>
          </p:cNvPr>
          <p:cNvCxnSpPr>
            <a:cxnSpLocks/>
            <a:stCxn id="56" idx="3"/>
            <a:endCxn id="68" idx="1"/>
          </p:cNvCxnSpPr>
          <p:nvPr/>
        </p:nvCxnSpPr>
        <p:spPr>
          <a:xfrm>
            <a:off x="8484276" y="1581628"/>
            <a:ext cx="1070907" cy="1547094"/>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1AB7D96-F457-4F2A-9E84-939CCFBD3F33}"/>
              </a:ext>
            </a:extLst>
          </p:cNvPr>
          <p:cNvCxnSpPr>
            <a:cxnSpLocks/>
            <a:stCxn id="64" idx="3"/>
            <a:endCxn id="68" idx="1"/>
          </p:cNvCxnSpPr>
          <p:nvPr/>
        </p:nvCxnSpPr>
        <p:spPr>
          <a:xfrm flipV="1">
            <a:off x="8466334" y="3128722"/>
            <a:ext cx="1088849" cy="18284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9BC4B8E-DC15-42DB-9948-E26DAB191442}"/>
              </a:ext>
            </a:extLst>
          </p:cNvPr>
          <p:cNvCxnSpPr>
            <a:cxnSpLocks/>
            <a:stCxn id="60" idx="3"/>
            <a:endCxn id="66" idx="1"/>
          </p:cNvCxnSpPr>
          <p:nvPr/>
        </p:nvCxnSpPr>
        <p:spPr>
          <a:xfrm flipV="1">
            <a:off x="8484276" y="3963144"/>
            <a:ext cx="1065397" cy="1329029"/>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E2DADD-F57B-4DCD-A9FC-2FAC180844F5}"/>
              </a:ext>
            </a:extLst>
          </p:cNvPr>
          <p:cNvCxnSpPr>
            <a:cxnSpLocks/>
            <a:stCxn id="58" idx="3"/>
            <a:endCxn id="66" idx="1"/>
          </p:cNvCxnSpPr>
          <p:nvPr/>
        </p:nvCxnSpPr>
        <p:spPr>
          <a:xfrm flipV="1">
            <a:off x="8489462" y="3963144"/>
            <a:ext cx="1060211" cy="45501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42E13CF-B3CA-4743-B016-922F31FBDDA2}"/>
              </a:ext>
            </a:extLst>
          </p:cNvPr>
          <p:cNvCxnSpPr>
            <a:cxnSpLocks/>
            <a:stCxn id="58" idx="3"/>
            <a:endCxn id="70" idx="1"/>
          </p:cNvCxnSpPr>
          <p:nvPr/>
        </p:nvCxnSpPr>
        <p:spPr>
          <a:xfrm>
            <a:off x="8489462" y="4418159"/>
            <a:ext cx="1060211" cy="363645"/>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76256B0-3E03-4962-9A05-DB22C1E47EDB}"/>
              </a:ext>
            </a:extLst>
          </p:cNvPr>
          <p:cNvCxnSpPr>
            <a:cxnSpLocks/>
            <a:stCxn id="60" idx="3"/>
            <a:endCxn id="70" idx="1"/>
          </p:cNvCxnSpPr>
          <p:nvPr/>
        </p:nvCxnSpPr>
        <p:spPr>
          <a:xfrm flipV="1">
            <a:off x="8484276" y="4781804"/>
            <a:ext cx="1065397" cy="510369"/>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C7185B4-629A-45E0-AC94-036B3BA55CE1}"/>
              </a:ext>
            </a:extLst>
          </p:cNvPr>
          <p:cNvSpPr/>
          <p:nvPr/>
        </p:nvSpPr>
        <p:spPr>
          <a:xfrm>
            <a:off x="7060741" y="5879606"/>
            <a:ext cx="1423533" cy="573161"/>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latin typeface="Arial" panose="020B0604020202020204" pitchFamily="34" charset="0"/>
                <a:cs typeface="Arial" panose="020B0604020202020204" pitchFamily="34" charset="0"/>
              </a:rPr>
              <a:t>Google brain</a:t>
            </a:r>
          </a:p>
        </p:txBody>
      </p:sp>
      <p:cxnSp>
        <p:nvCxnSpPr>
          <p:cNvPr id="101" name="Straight Connector 100">
            <a:extLst>
              <a:ext uri="{FF2B5EF4-FFF2-40B4-BE49-F238E27FC236}">
                <a16:creationId xmlns:a16="http://schemas.microsoft.com/office/drawing/2014/main" id="{BCAF1FB2-F318-4AFD-845B-6358E92779BD}"/>
              </a:ext>
            </a:extLst>
          </p:cNvPr>
          <p:cNvCxnSpPr>
            <a:cxnSpLocks/>
            <a:stCxn id="98" idx="3"/>
            <a:endCxn id="68" idx="1"/>
          </p:cNvCxnSpPr>
          <p:nvPr/>
        </p:nvCxnSpPr>
        <p:spPr>
          <a:xfrm flipV="1">
            <a:off x="8484274" y="3128722"/>
            <a:ext cx="1070909" cy="303746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450769A-0F73-4E25-990D-52AEFD53A4C7}"/>
              </a:ext>
            </a:extLst>
          </p:cNvPr>
          <p:cNvCxnSpPr>
            <a:cxnSpLocks/>
            <a:stCxn id="98" idx="3"/>
            <a:endCxn id="66" idx="1"/>
          </p:cNvCxnSpPr>
          <p:nvPr/>
        </p:nvCxnSpPr>
        <p:spPr>
          <a:xfrm flipV="1">
            <a:off x="8484274" y="3963144"/>
            <a:ext cx="1065399" cy="220304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931D512-ECDA-4EC3-82C5-B4F6C4D7ABE9}"/>
              </a:ext>
            </a:extLst>
          </p:cNvPr>
          <p:cNvCxnSpPr>
            <a:cxnSpLocks/>
            <a:stCxn id="56" idx="3"/>
          </p:cNvCxnSpPr>
          <p:nvPr/>
        </p:nvCxnSpPr>
        <p:spPr>
          <a:xfrm>
            <a:off x="8484276" y="1581628"/>
            <a:ext cx="1052965" cy="228623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0D5683D2-FFFD-4EF0-B661-196949984AC6}"/>
              </a:ext>
            </a:extLst>
          </p:cNvPr>
          <p:cNvSpPr txBox="1"/>
          <p:nvPr/>
        </p:nvSpPr>
        <p:spPr>
          <a:xfrm>
            <a:off x="7653095" y="3529550"/>
            <a:ext cx="298480" cy="584775"/>
          </a:xfrm>
          <a:prstGeom prst="rect">
            <a:avLst/>
          </a:prstGeom>
          <a:noFill/>
        </p:spPr>
        <p:txBody>
          <a:bodyPr wrap="none" rtlCol="0">
            <a:spAutoFit/>
          </a:bodyPr>
          <a:lstStyle/>
          <a:p>
            <a:r>
              <a:rPr lang="en-US" sz="3200" b="1">
                <a:solidFill>
                  <a:schemeClr val="bg1"/>
                </a:solidFill>
              </a:rPr>
              <a:t>:</a:t>
            </a:r>
          </a:p>
        </p:txBody>
      </p:sp>
    </p:spTree>
    <p:extLst>
      <p:ext uri="{BB962C8B-B14F-4D97-AF65-F5344CB8AC3E}">
        <p14:creationId xmlns:p14="http://schemas.microsoft.com/office/powerpoint/2010/main" val="322329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500"/>
                                        <p:tgtEl>
                                          <p:spTgt spid="6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500"/>
                                        <p:tgtEl>
                                          <p:spTgt spid="9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fade">
                                      <p:cBhvr>
                                        <p:cTn id="41" dur="500"/>
                                        <p:tgtEl>
                                          <p:spTgt spid="1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down)">
                                      <p:cBhvr>
                                        <p:cTn id="55" dur="500"/>
                                        <p:tgtEl>
                                          <p:spTgt spid="72"/>
                                        </p:tgtEl>
                                      </p:cBhvr>
                                    </p:animEffect>
                                  </p:childTnLst>
                                </p:cTn>
                              </p:par>
                              <p:par>
                                <p:cTn id="56" presetID="22" presetClass="entr" presetSubtype="4"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down)">
                                      <p:cBhvr>
                                        <p:cTn id="58" dur="500"/>
                                        <p:tgtEl>
                                          <p:spTgt spid="74"/>
                                        </p:tgtEl>
                                      </p:cBhvr>
                                    </p:animEffect>
                                  </p:childTnLst>
                                </p:cTn>
                              </p:par>
                              <p:par>
                                <p:cTn id="59" presetID="22" presetClass="entr" presetSubtype="4" fill="hold"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down)">
                                      <p:cBhvr>
                                        <p:cTn id="61" dur="500"/>
                                        <p:tgtEl>
                                          <p:spTgt spid="78"/>
                                        </p:tgtEl>
                                      </p:cBhvr>
                                    </p:animEffect>
                                  </p:childTnLst>
                                </p:cTn>
                              </p:par>
                              <p:par>
                                <p:cTn id="62" presetID="22" presetClass="entr" presetSubtype="4" fill="hold"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wipe(down)">
                                      <p:cBhvr>
                                        <p:cTn id="64" dur="500"/>
                                        <p:tgtEl>
                                          <p:spTgt spid="82"/>
                                        </p:tgtEl>
                                      </p:cBhvr>
                                    </p:animEffect>
                                  </p:childTnLst>
                                </p:cTn>
                              </p:par>
                              <p:par>
                                <p:cTn id="65" presetID="22" presetClass="entr" presetSubtype="4"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down)">
                                      <p:cBhvr>
                                        <p:cTn id="67" dur="500"/>
                                        <p:tgtEl>
                                          <p:spTgt spid="86"/>
                                        </p:tgtEl>
                                      </p:cBhvr>
                                    </p:animEffect>
                                  </p:childTnLst>
                                </p:cTn>
                              </p:par>
                              <p:par>
                                <p:cTn id="68" presetID="22" presetClass="entr" presetSubtype="4" fill="hold"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wipe(down)">
                                      <p:cBhvr>
                                        <p:cTn id="70" dur="500"/>
                                        <p:tgtEl>
                                          <p:spTgt spid="90"/>
                                        </p:tgtEl>
                                      </p:cBhvr>
                                    </p:animEffect>
                                  </p:childTnLst>
                                </p:cTn>
                              </p:par>
                              <p:par>
                                <p:cTn id="71" presetID="22" presetClass="entr" presetSubtype="4" fill="hold" nodeType="withEffect">
                                  <p:stCondLst>
                                    <p:cond delay="0"/>
                                  </p:stCondLst>
                                  <p:childTnLst>
                                    <p:set>
                                      <p:cBhvr>
                                        <p:cTn id="72" dur="1" fill="hold">
                                          <p:stCondLst>
                                            <p:cond delay="0"/>
                                          </p:stCondLst>
                                        </p:cTn>
                                        <p:tgtEl>
                                          <p:spTgt spid="94"/>
                                        </p:tgtEl>
                                        <p:attrNameLst>
                                          <p:attrName>style.visibility</p:attrName>
                                        </p:attrNameLst>
                                      </p:cBhvr>
                                      <p:to>
                                        <p:strVal val="visible"/>
                                      </p:to>
                                    </p:set>
                                    <p:animEffect transition="in" filter="wipe(down)">
                                      <p:cBhvr>
                                        <p:cTn id="73" dur="500"/>
                                        <p:tgtEl>
                                          <p:spTgt spid="94"/>
                                        </p:tgtEl>
                                      </p:cBhvr>
                                    </p:animEffect>
                                  </p:childTnLst>
                                </p:cTn>
                              </p:par>
                              <p:par>
                                <p:cTn id="74" presetID="22" presetClass="entr" presetSubtype="4" fill="hold" nodeType="with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wipe(down)">
                                      <p:cBhvr>
                                        <p:cTn id="76" dur="500"/>
                                        <p:tgtEl>
                                          <p:spTgt spid="101"/>
                                        </p:tgtEl>
                                      </p:cBhvr>
                                    </p:animEffect>
                                  </p:childTnLst>
                                </p:cTn>
                              </p:par>
                              <p:par>
                                <p:cTn id="77" presetID="22" presetClass="entr" presetSubtype="4" fill="hold" nodeType="withEffect">
                                  <p:stCondLst>
                                    <p:cond delay="0"/>
                                  </p:stCondLst>
                                  <p:childTnLst>
                                    <p:set>
                                      <p:cBhvr>
                                        <p:cTn id="78" dur="1" fill="hold">
                                          <p:stCondLst>
                                            <p:cond delay="0"/>
                                          </p:stCondLst>
                                        </p:cTn>
                                        <p:tgtEl>
                                          <p:spTgt spid="105"/>
                                        </p:tgtEl>
                                        <p:attrNameLst>
                                          <p:attrName>style.visibility</p:attrName>
                                        </p:attrNameLst>
                                      </p:cBhvr>
                                      <p:to>
                                        <p:strVal val="visible"/>
                                      </p:to>
                                    </p:set>
                                    <p:animEffect transition="in" filter="wipe(down)">
                                      <p:cBhvr>
                                        <p:cTn id="79" dur="500"/>
                                        <p:tgtEl>
                                          <p:spTgt spid="105"/>
                                        </p:tgtEl>
                                      </p:cBhvr>
                                    </p:animEffect>
                                  </p:childTnLst>
                                </p:cTn>
                              </p:par>
                              <p:par>
                                <p:cTn id="80" presetID="22" presetClass="entr" presetSubtype="4" fill="hold" nodeType="withEffect">
                                  <p:stCondLst>
                                    <p:cond delay="0"/>
                                  </p:stCondLst>
                                  <p:childTnLst>
                                    <p:set>
                                      <p:cBhvr>
                                        <p:cTn id="81" dur="1" fill="hold">
                                          <p:stCondLst>
                                            <p:cond delay="0"/>
                                          </p:stCondLst>
                                        </p:cTn>
                                        <p:tgtEl>
                                          <p:spTgt spid="127"/>
                                        </p:tgtEl>
                                        <p:attrNameLst>
                                          <p:attrName>style.visibility</p:attrName>
                                        </p:attrNameLst>
                                      </p:cBhvr>
                                      <p:to>
                                        <p:strVal val="visible"/>
                                      </p:to>
                                    </p:set>
                                    <p:animEffect transition="in" filter="wipe(down)">
                                      <p:cBhvr>
                                        <p:cTn id="8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9" grpId="0" animBg="1"/>
      <p:bldP spid="56" grpId="0" animBg="1"/>
      <p:bldP spid="58" grpId="0" animBg="1"/>
      <p:bldP spid="60" grpId="0" animBg="1"/>
      <p:bldP spid="62" grpId="0" animBg="1"/>
      <p:bldP spid="64" grpId="0" animBg="1"/>
      <p:bldP spid="66" grpId="0" animBg="1"/>
      <p:bldP spid="68" grpId="0" animBg="1"/>
      <p:bldP spid="70" grpId="0" animBg="1"/>
      <p:bldP spid="98" grpId="0" animBg="1"/>
      <p:bldP spid="1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Arial" panose="020B0604020202020204" pitchFamily="34" charset="0"/>
                <a:cs typeface="Arial" panose="020B0604020202020204" pitchFamily="34" charset="0"/>
              </a:rPr>
              <a:t>ZestXML </a:t>
            </a:r>
            <a:r>
              <a:rPr lang="en-IN">
                <a:solidFill>
                  <a:srgbClr val="FFC000"/>
                </a:solidFill>
                <a:latin typeface="Arial" panose="020B0604020202020204" pitchFamily="34" charset="0"/>
                <a:cs typeface="Arial" panose="020B0604020202020204" pitchFamily="34" charset="0"/>
              </a:rPr>
              <a:t>Formulation</a:t>
            </a:r>
          </a:p>
        </p:txBody>
      </p:sp>
      <p:sp>
        <p:nvSpPr>
          <p:cNvPr id="3" name="Content Placeholder 2"/>
          <p:cNvSpPr>
            <a:spLocks noGrp="1"/>
          </p:cNvSpPr>
          <p:nvPr>
            <p:ph idx="1"/>
          </p:nvPr>
        </p:nvSpPr>
        <p:spPr>
          <a:xfrm>
            <a:off x="286327" y="1108364"/>
            <a:ext cx="8641275" cy="5749636"/>
          </a:xfrm>
        </p:spPr>
        <p:txBody>
          <a:bodyPr>
            <a:normAutofit/>
          </a:bodyPr>
          <a:lstStyle/>
          <a:p>
            <a:pPr>
              <a:spcBef>
                <a:spcPts val="1800"/>
              </a:spcBef>
            </a:pPr>
            <a:br>
              <a:rPr lang="en-IN">
                <a:solidFill>
                  <a:srgbClr val="99CCFF"/>
                </a:solidFill>
                <a:latin typeface="+mj-lt"/>
                <a:ea typeface="Source Sans Pro" panose="020B0503030403020204" pitchFamily="34" charset="0"/>
              </a:rPr>
            </a:br>
            <a:endParaRPr lang="en-IN">
              <a:latin typeface="+mj-lt"/>
              <a:ea typeface="Source Sans Pro" panose="020B0503030403020204" pitchFamily="34" charset="0"/>
            </a:endParaRPr>
          </a:p>
        </p:txBody>
      </p:sp>
      <p:sp>
        <p:nvSpPr>
          <p:cNvPr id="9" name="Rectangle 8">
            <a:extLst>
              <a:ext uri="{FF2B5EF4-FFF2-40B4-BE49-F238E27FC236}">
                <a16:creationId xmlns:a16="http://schemas.microsoft.com/office/drawing/2014/main" id="{1315395C-E248-46D1-BCE3-23CE4210E70A}"/>
              </a:ext>
            </a:extLst>
          </p:cNvPr>
          <p:cNvSpPr/>
          <p:nvPr/>
        </p:nvSpPr>
        <p:spPr>
          <a:xfrm>
            <a:off x="253628" y="1149778"/>
            <a:ext cx="2048431" cy="414598"/>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Computer Scientist</a:t>
            </a:r>
          </a:p>
        </p:txBody>
      </p:sp>
      <p:sp>
        <p:nvSpPr>
          <p:cNvPr id="28" name="TextBox 27">
            <a:extLst>
              <a:ext uri="{FF2B5EF4-FFF2-40B4-BE49-F238E27FC236}">
                <a16:creationId xmlns:a16="http://schemas.microsoft.com/office/drawing/2014/main" id="{DB83D228-EDA9-4B51-92E2-17EE3E2BF8AA}"/>
              </a:ext>
            </a:extLst>
          </p:cNvPr>
          <p:cNvSpPr txBox="1"/>
          <p:nvPr/>
        </p:nvSpPr>
        <p:spPr>
          <a:xfrm>
            <a:off x="1128601" y="2868408"/>
            <a:ext cx="298480" cy="584775"/>
          </a:xfrm>
          <a:prstGeom prst="rect">
            <a:avLst/>
          </a:prstGeom>
          <a:noFill/>
        </p:spPr>
        <p:txBody>
          <a:bodyPr wrap="square" rtlCol="0">
            <a:spAutoFit/>
          </a:bodyPr>
          <a:lstStyle/>
          <a:p>
            <a:r>
              <a:rPr lang="en-US" sz="3200" b="1">
                <a:solidFill>
                  <a:schemeClr val="bg1"/>
                </a:solidFill>
              </a:rPr>
              <a:t>:</a:t>
            </a:r>
          </a:p>
        </p:txBody>
      </p:sp>
      <p:graphicFrame>
        <p:nvGraphicFramePr>
          <p:cNvPr id="29" name="Table 29">
            <a:extLst>
              <a:ext uri="{FF2B5EF4-FFF2-40B4-BE49-F238E27FC236}">
                <a16:creationId xmlns:a16="http://schemas.microsoft.com/office/drawing/2014/main" id="{94376D24-62ED-452E-80E8-2962C6C869C7}"/>
              </a:ext>
            </a:extLst>
          </p:cNvPr>
          <p:cNvGraphicFramePr>
            <a:graphicFrameLocks noGrp="1"/>
          </p:cNvGraphicFramePr>
          <p:nvPr>
            <p:extLst>
              <p:ext uri="{D42A27DB-BD31-4B8C-83A1-F6EECF244321}">
                <p14:modId xmlns:p14="http://schemas.microsoft.com/office/powerpoint/2010/main" val="3607242305"/>
              </p:ext>
            </p:extLst>
          </p:nvPr>
        </p:nvGraphicFramePr>
        <p:xfrm>
          <a:off x="2482753" y="1069849"/>
          <a:ext cx="4503384" cy="4270903"/>
        </p:xfrm>
        <a:graphic>
          <a:graphicData uri="http://schemas.openxmlformats.org/drawingml/2006/table">
            <a:tbl>
              <a:tblPr firstRow="1" bandRow="1">
                <a:tableStyleId>{2D5ABB26-0587-4C30-8999-92F81FD0307C}</a:tableStyleId>
              </a:tblPr>
              <a:tblGrid>
                <a:gridCol w="750564">
                  <a:extLst>
                    <a:ext uri="{9D8B030D-6E8A-4147-A177-3AD203B41FA5}">
                      <a16:colId xmlns:a16="http://schemas.microsoft.com/office/drawing/2014/main" val="1038816597"/>
                    </a:ext>
                  </a:extLst>
                </a:gridCol>
                <a:gridCol w="750564">
                  <a:extLst>
                    <a:ext uri="{9D8B030D-6E8A-4147-A177-3AD203B41FA5}">
                      <a16:colId xmlns:a16="http://schemas.microsoft.com/office/drawing/2014/main" val="325126518"/>
                    </a:ext>
                  </a:extLst>
                </a:gridCol>
                <a:gridCol w="750564">
                  <a:extLst>
                    <a:ext uri="{9D8B030D-6E8A-4147-A177-3AD203B41FA5}">
                      <a16:colId xmlns:a16="http://schemas.microsoft.com/office/drawing/2014/main" val="2252885539"/>
                    </a:ext>
                  </a:extLst>
                </a:gridCol>
                <a:gridCol w="750564">
                  <a:extLst>
                    <a:ext uri="{9D8B030D-6E8A-4147-A177-3AD203B41FA5}">
                      <a16:colId xmlns:a16="http://schemas.microsoft.com/office/drawing/2014/main" val="1974554795"/>
                    </a:ext>
                  </a:extLst>
                </a:gridCol>
                <a:gridCol w="750564">
                  <a:extLst>
                    <a:ext uri="{9D8B030D-6E8A-4147-A177-3AD203B41FA5}">
                      <a16:colId xmlns:a16="http://schemas.microsoft.com/office/drawing/2014/main" val="1580246393"/>
                    </a:ext>
                  </a:extLst>
                </a:gridCol>
                <a:gridCol w="750564">
                  <a:extLst>
                    <a:ext uri="{9D8B030D-6E8A-4147-A177-3AD203B41FA5}">
                      <a16:colId xmlns:a16="http://schemas.microsoft.com/office/drawing/2014/main" val="3540745424"/>
                    </a:ext>
                  </a:extLst>
                </a:gridCol>
              </a:tblGrid>
              <a:tr h="610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50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20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extLst>
                  <a:ext uri="{0D108BD9-81ED-4DB2-BD59-A6C34878D82A}">
                    <a16:rowId xmlns:a16="http://schemas.microsoft.com/office/drawing/2014/main" val="3408549214"/>
                  </a:ext>
                </a:extLst>
              </a:tr>
              <a:tr h="610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75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extLst>
                  <a:ext uri="{0D108BD9-81ED-4DB2-BD59-A6C34878D82A}">
                    <a16:rowId xmlns:a16="http://schemas.microsoft.com/office/drawing/2014/main" val="3743645125"/>
                  </a:ext>
                </a:extLst>
              </a:tr>
              <a:tr h="610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20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extLst>
                  <a:ext uri="{0D108BD9-81ED-4DB2-BD59-A6C34878D82A}">
                    <a16:rowId xmlns:a16="http://schemas.microsoft.com/office/drawing/2014/main" val="1144839165"/>
                  </a:ext>
                </a:extLst>
              </a:tr>
              <a:tr h="610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extLst>
                  <a:ext uri="{0D108BD9-81ED-4DB2-BD59-A6C34878D82A}">
                    <a16:rowId xmlns:a16="http://schemas.microsoft.com/office/drawing/2014/main" val="1566399558"/>
                  </a:ext>
                </a:extLst>
              </a:tr>
              <a:tr h="610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20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70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extLst>
                  <a:ext uri="{0D108BD9-81ED-4DB2-BD59-A6C34878D82A}">
                    <a16:rowId xmlns:a16="http://schemas.microsoft.com/office/drawing/2014/main" val="1320515154"/>
                  </a:ext>
                </a:extLst>
              </a:tr>
              <a:tr h="610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14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5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C000">
                        <a:alpha val="8000"/>
                      </a:srgbClr>
                    </a:solidFill>
                  </a:tcPr>
                </a:tc>
                <a:extLst>
                  <a:ext uri="{0D108BD9-81ED-4DB2-BD59-A6C34878D82A}">
                    <a16:rowId xmlns:a16="http://schemas.microsoft.com/office/drawing/2014/main" val="921594347"/>
                  </a:ext>
                </a:extLst>
              </a:tr>
              <a:tr h="610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50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alpha val="8000"/>
                      </a:srgb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C000">
                        <a:alpha val="8000"/>
                      </a:srgbClr>
                    </a:solidFill>
                  </a:tcPr>
                </a:tc>
                <a:extLst>
                  <a:ext uri="{0D108BD9-81ED-4DB2-BD59-A6C34878D82A}">
                    <a16:rowId xmlns:a16="http://schemas.microsoft.com/office/drawing/2014/main" val="3321655121"/>
                  </a:ext>
                </a:extLst>
              </a:tr>
            </a:tbl>
          </a:graphicData>
        </a:graphic>
      </p:graphicFrame>
      <p:sp>
        <p:nvSpPr>
          <p:cNvPr id="30" name="Rectangle 29">
            <a:extLst>
              <a:ext uri="{FF2B5EF4-FFF2-40B4-BE49-F238E27FC236}">
                <a16:creationId xmlns:a16="http://schemas.microsoft.com/office/drawing/2014/main" id="{E3DB1FB4-1926-402F-B453-D01F03B3C5CB}"/>
              </a:ext>
            </a:extLst>
          </p:cNvPr>
          <p:cNvSpPr/>
          <p:nvPr/>
        </p:nvSpPr>
        <p:spPr>
          <a:xfrm>
            <a:off x="253629" y="1775760"/>
            <a:ext cx="2048431" cy="414598"/>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Scientist</a:t>
            </a:r>
          </a:p>
        </p:txBody>
      </p:sp>
      <p:sp>
        <p:nvSpPr>
          <p:cNvPr id="31" name="Rectangle 30">
            <a:extLst>
              <a:ext uri="{FF2B5EF4-FFF2-40B4-BE49-F238E27FC236}">
                <a16:creationId xmlns:a16="http://schemas.microsoft.com/office/drawing/2014/main" id="{CAE41A19-21D4-423B-A4B0-7011F994DEBD}"/>
              </a:ext>
            </a:extLst>
          </p:cNvPr>
          <p:cNvSpPr/>
          <p:nvPr/>
        </p:nvSpPr>
        <p:spPr>
          <a:xfrm>
            <a:off x="253628" y="2381792"/>
            <a:ext cx="2048431" cy="414598"/>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Turing Award</a:t>
            </a:r>
          </a:p>
        </p:txBody>
      </p:sp>
      <p:sp>
        <p:nvSpPr>
          <p:cNvPr id="32" name="Rectangle 31">
            <a:extLst>
              <a:ext uri="{FF2B5EF4-FFF2-40B4-BE49-F238E27FC236}">
                <a16:creationId xmlns:a16="http://schemas.microsoft.com/office/drawing/2014/main" id="{EAA7A33F-6C15-4D1F-97C8-9C2CB987232D}"/>
              </a:ext>
            </a:extLst>
          </p:cNvPr>
          <p:cNvSpPr/>
          <p:nvPr/>
        </p:nvSpPr>
        <p:spPr>
          <a:xfrm>
            <a:off x="253627" y="3571773"/>
            <a:ext cx="2048431" cy="414598"/>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Neural networks</a:t>
            </a:r>
          </a:p>
        </p:txBody>
      </p:sp>
      <p:sp>
        <p:nvSpPr>
          <p:cNvPr id="33" name="Rectangle 32">
            <a:extLst>
              <a:ext uri="{FF2B5EF4-FFF2-40B4-BE49-F238E27FC236}">
                <a16:creationId xmlns:a16="http://schemas.microsoft.com/office/drawing/2014/main" id="{14D6A0CB-798F-4E7B-B6CD-DA757223FF27}"/>
              </a:ext>
            </a:extLst>
          </p:cNvPr>
          <p:cNvSpPr/>
          <p:nvPr/>
        </p:nvSpPr>
        <p:spPr>
          <a:xfrm>
            <a:off x="253626" y="4166588"/>
            <a:ext cx="2048431" cy="414598"/>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Deep learning</a:t>
            </a:r>
          </a:p>
        </p:txBody>
      </p:sp>
      <p:sp>
        <p:nvSpPr>
          <p:cNvPr id="34" name="Rectangle 33">
            <a:extLst>
              <a:ext uri="{FF2B5EF4-FFF2-40B4-BE49-F238E27FC236}">
                <a16:creationId xmlns:a16="http://schemas.microsoft.com/office/drawing/2014/main" id="{B27D60B6-450A-4990-AA78-E528F1508660}"/>
              </a:ext>
            </a:extLst>
          </p:cNvPr>
          <p:cNvSpPr/>
          <p:nvPr/>
        </p:nvSpPr>
        <p:spPr>
          <a:xfrm>
            <a:off x="253626" y="4792570"/>
            <a:ext cx="2048431" cy="414598"/>
          </a:xfrm>
          <a:prstGeom prst="rect">
            <a:avLst/>
          </a:prstGeom>
          <a:solidFill>
            <a:srgbClr val="FFC000">
              <a:alpha val="20000"/>
            </a:srgbClr>
          </a:solidFill>
          <a:ln w="34925">
            <a:solidFill>
              <a:srgbClr val="FFC000"/>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Google brain</a:t>
            </a:r>
          </a:p>
        </p:txBody>
      </p:sp>
      <p:sp>
        <p:nvSpPr>
          <p:cNvPr id="35" name="Rectangle 34">
            <a:extLst>
              <a:ext uri="{FF2B5EF4-FFF2-40B4-BE49-F238E27FC236}">
                <a16:creationId xmlns:a16="http://schemas.microsoft.com/office/drawing/2014/main" id="{A64340F2-9EAE-474E-BD42-B5A5991EC982}"/>
              </a:ext>
            </a:extLst>
          </p:cNvPr>
          <p:cNvSpPr/>
          <p:nvPr/>
        </p:nvSpPr>
        <p:spPr>
          <a:xfrm rot="5400000">
            <a:off x="2196035" y="5935050"/>
            <a:ext cx="1296865" cy="476651"/>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Researcher</a:t>
            </a:r>
          </a:p>
        </p:txBody>
      </p:sp>
      <p:sp>
        <p:nvSpPr>
          <p:cNvPr id="37" name="Rectangle 36">
            <a:extLst>
              <a:ext uri="{FF2B5EF4-FFF2-40B4-BE49-F238E27FC236}">
                <a16:creationId xmlns:a16="http://schemas.microsoft.com/office/drawing/2014/main" id="{597390BF-5F42-4375-B541-5264E1F61B70}"/>
              </a:ext>
            </a:extLst>
          </p:cNvPr>
          <p:cNvSpPr/>
          <p:nvPr/>
        </p:nvSpPr>
        <p:spPr>
          <a:xfrm rot="5400000">
            <a:off x="4446694" y="5858857"/>
            <a:ext cx="1313628" cy="612275"/>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Artificial Intelligence</a:t>
            </a:r>
          </a:p>
        </p:txBody>
      </p:sp>
      <p:sp>
        <p:nvSpPr>
          <p:cNvPr id="38" name="Rectangle 37">
            <a:extLst>
              <a:ext uri="{FF2B5EF4-FFF2-40B4-BE49-F238E27FC236}">
                <a16:creationId xmlns:a16="http://schemas.microsoft.com/office/drawing/2014/main" id="{331CBED8-3A57-4E0D-9C9D-0482188FD3D9}"/>
              </a:ext>
            </a:extLst>
          </p:cNvPr>
          <p:cNvSpPr/>
          <p:nvPr/>
        </p:nvSpPr>
        <p:spPr>
          <a:xfrm rot="5400000">
            <a:off x="3660074" y="5924760"/>
            <a:ext cx="1317445" cy="476651"/>
          </a:xfrm>
          <a:prstGeom prst="rect">
            <a:avLst/>
          </a:prstGeom>
          <a:solidFill>
            <a:srgbClr val="01ACB6">
              <a:alpha val="20000"/>
            </a:srgbClr>
          </a:solidFill>
          <a:ln w="34925">
            <a:solidFill>
              <a:srgbClr val="01ACB6"/>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Intelligence</a:t>
            </a:r>
          </a:p>
        </p:txBody>
      </p:sp>
      <p:sp>
        <p:nvSpPr>
          <p:cNvPr id="40" name="TextBox 39">
            <a:extLst>
              <a:ext uri="{FF2B5EF4-FFF2-40B4-BE49-F238E27FC236}">
                <a16:creationId xmlns:a16="http://schemas.microsoft.com/office/drawing/2014/main" id="{2141BB8F-1380-47B1-92DD-F653F15EC212}"/>
              </a:ext>
            </a:extLst>
          </p:cNvPr>
          <p:cNvSpPr txBox="1"/>
          <p:nvPr/>
        </p:nvSpPr>
        <p:spPr>
          <a:xfrm rot="16200000">
            <a:off x="3377479" y="5870697"/>
            <a:ext cx="298480" cy="584775"/>
          </a:xfrm>
          <a:prstGeom prst="rect">
            <a:avLst/>
          </a:prstGeom>
          <a:noFill/>
        </p:spPr>
        <p:txBody>
          <a:bodyPr wrap="square" rtlCol="0">
            <a:spAutoFit/>
          </a:bodyPr>
          <a:lstStyle/>
          <a:p>
            <a:r>
              <a:rPr lang="en-US" sz="3200" b="1">
                <a:solidFill>
                  <a:schemeClr val="bg1"/>
                </a:solidFill>
              </a:rPr>
              <a:t>:</a:t>
            </a:r>
          </a:p>
        </p:txBody>
      </p:sp>
      <p:sp>
        <p:nvSpPr>
          <p:cNvPr id="42" name="TextBox 41">
            <a:extLst>
              <a:ext uri="{FF2B5EF4-FFF2-40B4-BE49-F238E27FC236}">
                <a16:creationId xmlns:a16="http://schemas.microsoft.com/office/drawing/2014/main" id="{A42A5FDD-5557-499D-A0E9-9C52AB7360BC}"/>
              </a:ext>
            </a:extLst>
          </p:cNvPr>
          <p:cNvSpPr txBox="1"/>
          <p:nvPr/>
        </p:nvSpPr>
        <p:spPr>
          <a:xfrm rot="16200000">
            <a:off x="5736932" y="5923783"/>
            <a:ext cx="298480" cy="584775"/>
          </a:xfrm>
          <a:prstGeom prst="rect">
            <a:avLst/>
          </a:prstGeom>
          <a:noFill/>
        </p:spPr>
        <p:txBody>
          <a:bodyPr wrap="square" rtlCol="0">
            <a:spAutoFit/>
          </a:bodyPr>
          <a:lstStyle/>
          <a:p>
            <a:r>
              <a:rPr lang="en-US" sz="3200" b="1">
                <a:solidFill>
                  <a:schemeClr val="bg1"/>
                </a:solidFill>
              </a:rPr>
              <a:t>:</a:t>
            </a:r>
          </a:p>
        </p:txBody>
      </p:sp>
      <p:sp>
        <p:nvSpPr>
          <p:cNvPr id="44" name="TextBox 43">
            <a:extLst>
              <a:ext uri="{FF2B5EF4-FFF2-40B4-BE49-F238E27FC236}">
                <a16:creationId xmlns:a16="http://schemas.microsoft.com/office/drawing/2014/main" id="{2585512E-8D9F-4D68-AC5A-E4EED08BD41F}"/>
              </a:ext>
            </a:extLst>
          </p:cNvPr>
          <p:cNvSpPr txBox="1"/>
          <p:nvPr/>
        </p:nvSpPr>
        <p:spPr>
          <a:xfrm rot="16200000">
            <a:off x="6010528" y="5923782"/>
            <a:ext cx="298480" cy="584775"/>
          </a:xfrm>
          <a:prstGeom prst="rect">
            <a:avLst/>
          </a:prstGeom>
          <a:noFill/>
        </p:spPr>
        <p:txBody>
          <a:bodyPr wrap="square" rtlCol="0">
            <a:spAutoFit/>
          </a:bodyPr>
          <a:lstStyle/>
          <a:p>
            <a:r>
              <a:rPr lang="en-US" sz="3200" b="1">
                <a:solidFill>
                  <a:schemeClr val="bg1"/>
                </a:solidFill>
              </a:rPr>
              <a: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134A442-ECA5-4389-A139-58CDF357A505}"/>
                  </a:ext>
                </a:extLst>
              </p:cNvPr>
              <p:cNvSpPr txBox="1"/>
              <p:nvPr/>
            </p:nvSpPr>
            <p:spPr>
              <a:xfrm>
                <a:off x="6531350" y="586936"/>
                <a:ext cx="443845"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𝑊</m:t>
                      </m:r>
                    </m:oMath>
                  </m:oMathPara>
                </a14:m>
                <a:endParaRPr lang="en-US" sz="3200">
                  <a:solidFill>
                    <a:schemeClr val="bg1"/>
                  </a:solidFill>
                </a:endParaRPr>
              </a:p>
            </p:txBody>
          </p:sp>
        </mc:Choice>
        <mc:Fallback xmlns="">
          <p:sp>
            <p:nvSpPr>
              <p:cNvPr id="47" name="TextBox 46">
                <a:extLst>
                  <a:ext uri="{FF2B5EF4-FFF2-40B4-BE49-F238E27FC236}">
                    <a16:creationId xmlns:a16="http://schemas.microsoft.com/office/drawing/2014/main" id="{C134A442-ECA5-4389-A139-58CDF357A505}"/>
                  </a:ext>
                </a:extLst>
              </p:cNvPr>
              <p:cNvSpPr txBox="1">
                <a:spLocks noRot="1" noChangeAspect="1" noMove="1" noResize="1" noEditPoints="1" noAdjustHandles="1" noChangeArrowheads="1" noChangeShapeType="1" noTextEdit="1"/>
              </p:cNvSpPr>
              <p:nvPr/>
            </p:nvSpPr>
            <p:spPr>
              <a:xfrm>
                <a:off x="6531350" y="586936"/>
                <a:ext cx="443845" cy="584775"/>
              </a:xfrm>
              <a:prstGeom prst="rect">
                <a:avLst/>
              </a:prstGeom>
              <a:blipFill>
                <a:blip r:embed="rId3"/>
                <a:stretch>
                  <a:fillRect r="-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2C4611B-AD29-447D-AF27-5228B12DD994}"/>
                  </a:ext>
                </a:extLst>
              </p:cNvPr>
              <p:cNvSpPr txBox="1"/>
              <p:nvPr/>
            </p:nvSpPr>
            <p:spPr>
              <a:xfrm>
                <a:off x="986025" y="5211976"/>
                <a:ext cx="5261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bg1"/>
                              </a:solidFill>
                              <a:latin typeface="Cambria Math" panose="02040503050406030204" pitchFamily="18" charset="0"/>
                            </a:rPr>
                          </m:ctrlPr>
                        </m:sSubPr>
                        <m:e>
                          <m:r>
                            <a:rPr lang="en-US" sz="3200" b="1">
                              <a:solidFill>
                                <a:schemeClr val="bg1"/>
                              </a:solidFill>
                              <a:latin typeface="Cambria Math" panose="02040503050406030204" pitchFamily="18" charset="0"/>
                            </a:rPr>
                            <m:t>𝐱</m:t>
                          </m:r>
                        </m:e>
                        <m:sub>
                          <m:r>
                            <a:rPr lang="en-US" sz="3200" i="1">
                              <a:solidFill>
                                <a:schemeClr val="bg1"/>
                              </a:solidFill>
                              <a:latin typeface="Cambria Math" panose="02040503050406030204" pitchFamily="18" charset="0"/>
                            </a:rPr>
                            <m:t>𝑖</m:t>
                          </m:r>
                        </m:sub>
                      </m:sSub>
                    </m:oMath>
                  </m:oMathPara>
                </a14:m>
                <a:endParaRPr lang="en-US" sz="3200"/>
              </a:p>
            </p:txBody>
          </p:sp>
        </mc:Choice>
        <mc:Fallback xmlns="">
          <p:sp>
            <p:nvSpPr>
              <p:cNvPr id="49" name="TextBox 48">
                <a:extLst>
                  <a:ext uri="{FF2B5EF4-FFF2-40B4-BE49-F238E27FC236}">
                    <a16:creationId xmlns:a16="http://schemas.microsoft.com/office/drawing/2014/main" id="{82C4611B-AD29-447D-AF27-5228B12DD994}"/>
                  </a:ext>
                </a:extLst>
              </p:cNvPr>
              <p:cNvSpPr txBox="1">
                <a:spLocks noRot="1" noChangeAspect="1" noMove="1" noResize="1" noEditPoints="1" noAdjustHandles="1" noChangeArrowheads="1" noChangeShapeType="1" noTextEdit="1"/>
              </p:cNvSpPr>
              <p:nvPr/>
            </p:nvSpPr>
            <p:spPr>
              <a:xfrm>
                <a:off x="986025" y="5211976"/>
                <a:ext cx="52617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FF5BCB9-2CCD-4E9E-825E-BF9415C9041A}"/>
                  </a:ext>
                </a:extLst>
              </p:cNvPr>
              <p:cNvSpPr txBox="1"/>
              <p:nvPr/>
            </p:nvSpPr>
            <p:spPr>
              <a:xfrm>
                <a:off x="2064531" y="5811117"/>
                <a:ext cx="5261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bg1"/>
                              </a:solidFill>
                              <a:latin typeface="Cambria Math" panose="02040503050406030204" pitchFamily="18" charset="0"/>
                            </a:rPr>
                          </m:ctrlPr>
                        </m:sSubPr>
                        <m:e>
                          <m:r>
                            <a:rPr lang="en-US" sz="3200" b="1" i="1" smtClean="0">
                              <a:solidFill>
                                <a:schemeClr val="bg1"/>
                              </a:solidFill>
                              <a:latin typeface="Cambria Math" panose="02040503050406030204" pitchFamily="18" charset="0"/>
                            </a:rPr>
                            <m:t>𝒛</m:t>
                          </m:r>
                        </m:e>
                        <m:sub>
                          <m:r>
                            <a:rPr lang="en-US" sz="3200" b="0" i="1" smtClean="0">
                              <a:solidFill>
                                <a:schemeClr val="bg1"/>
                              </a:solidFill>
                              <a:latin typeface="Cambria Math" panose="02040503050406030204" pitchFamily="18" charset="0"/>
                            </a:rPr>
                            <m:t>𝑙</m:t>
                          </m:r>
                        </m:sub>
                      </m:sSub>
                    </m:oMath>
                  </m:oMathPara>
                </a14:m>
                <a:endParaRPr lang="en-US" sz="3200"/>
              </a:p>
            </p:txBody>
          </p:sp>
        </mc:Choice>
        <mc:Fallback xmlns="">
          <p:sp>
            <p:nvSpPr>
              <p:cNvPr id="51" name="TextBox 50">
                <a:extLst>
                  <a:ext uri="{FF2B5EF4-FFF2-40B4-BE49-F238E27FC236}">
                    <a16:creationId xmlns:a16="http://schemas.microsoft.com/office/drawing/2014/main" id="{7FF5BCB9-2CCD-4E9E-825E-BF9415C9041A}"/>
                  </a:ext>
                </a:extLst>
              </p:cNvPr>
              <p:cNvSpPr txBox="1">
                <a:spLocks noRot="1" noChangeAspect="1" noMove="1" noResize="1" noEditPoints="1" noAdjustHandles="1" noChangeArrowheads="1" noChangeShapeType="1" noTextEdit="1"/>
              </p:cNvSpPr>
              <p:nvPr/>
            </p:nvSpPr>
            <p:spPr>
              <a:xfrm>
                <a:off x="2064531" y="5811117"/>
                <a:ext cx="526172" cy="584775"/>
              </a:xfrm>
              <a:prstGeom prst="rect">
                <a:avLst/>
              </a:prstGeom>
              <a:blipFill>
                <a:blip r:embed="rId5"/>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52A64DB4-6E59-4AD6-90E8-1C3B173D07C8}"/>
              </a:ext>
            </a:extLst>
          </p:cNvPr>
          <p:cNvSpPr/>
          <p:nvPr/>
        </p:nvSpPr>
        <p:spPr>
          <a:xfrm>
            <a:off x="2482750" y="1069846"/>
            <a:ext cx="4503387" cy="4270903"/>
          </a:xfrm>
          <a:prstGeom prst="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26164F3C-6A7D-4804-A73B-DAE35CD7C749}"/>
                  </a:ext>
                </a:extLst>
              </p:cNvPr>
              <p:cNvSpPr txBox="1">
                <a:spLocks/>
              </p:cNvSpPr>
              <p:nvPr/>
            </p:nvSpPr>
            <p:spPr>
              <a:xfrm>
                <a:off x="7272370" y="1027719"/>
                <a:ext cx="5039046" cy="574963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spcBef>
                    <a:spcPts val="2400"/>
                  </a:spcBef>
                </a:pPr>
                <a:r>
                  <a:rPr lang="en-IN">
                    <a:solidFill>
                      <a:schemeClr val="bg1"/>
                    </a:solidFill>
                    <a:latin typeface="+mj-lt"/>
                    <a:ea typeface="Source Sans Pro" panose="020B0503030403020204" pitchFamily="34" charset="0"/>
                  </a:rPr>
                  <a:t>Relevance between data point </a:t>
                </a:r>
                <a14:m>
                  <m:oMath xmlns:m="http://schemas.openxmlformats.org/officeDocument/2006/math">
                    <m:sSub>
                      <m:sSubPr>
                        <m:ctrlPr>
                          <a:rPr lang="en-US" i="1">
                            <a:solidFill>
                              <a:schemeClr val="bg1"/>
                            </a:solidFill>
                            <a:latin typeface="Cambria Math" panose="02040503050406030204" pitchFamily="18" charset="0"/>
                          </a:rPr>
                        </m:ctrlPr>
                      </m:sSubPr>
                      <m:e>
                        <m:r>
                          <a:rPr lang="en-US" b="1">
                            <a:solidFill>
                              <a:schemeClr val="bg1"/>
                            </a:solidFill>
                            <a:latin typeface="Cambria Math" panose="02040503050406030204" pitchFamily="18" charset="0"/>
                          </a:rPr>
                          <m:t>𝐱</m:t>
                        </m:r>
                      </m:e>
                      <m:sub>
                        <m:r>
                          <a:rPr lang="en-US" i="1">
                            <a:solidFill>
                              <a:schemeClr val="bg1"/>
                            </a:solidFill>
                            <a:latin typeface="Cambria Math" panose="02040503050406030204" pitchFamily="18" charset="0"/>
                          </a:rPr>
                          <m:t>𝑖</m:t>
                        </m:r>
                      </m:sub>
                    </m:sSub>
                  </m:oMath>
                </a14:m>
                <a:r>
                  <a:rPr lang="en-IN">
                    <a:solidFill>
                      <a:schemeClr val="bg1"/>
                    </a:solidFill>
                    <a:latin typeface="+mj-lt"/>
                    <a:ea typeface="Source Sans Pro" panose="020B0503030403020204" pitchFamily="34" charset="0"/>
                  </a:rPr>
                  <a:t> and label </a:t>
                </a:r>
                <a14:m>
                  <m:oMath xmlns:m="http://schemas.openxmlformats.org/officeDocument/2006/math">
                    <m:sSub>
                      <m:sSubPr>
                        <m:ctrlPr>
                          <a:rPr lang="en-US" i="1">
                            <a:solidFill>
                              <a:schemeClr val="bg1"/>
                            </a:solidFill>
                            <a:latin typeface="Cambria Math" panose="02040503050406030204" pitchFamily="18" charset="0"/>
                          </a:rPr>
                        </m:ctrlPr>
                      </m:sSubPr>
                      <m:e>
                        <m:r>
                          <a:rPr lang="en-US" b="1" i="1">
                            <a:solidFill>
                              <a:schemeClr val="bg1"/>
                            </a:solidFill>
                            <a:latin typeface="Cambria Math" panose="02040503050406030204" pitchFamily="18" charset="0"/>
                          </a:rPr>
                          <m:t>𝒛</m:t>
                        </m:r>
                      </m:e>
                      <m:sub>
                        <m:r>
                          <a:rPr lang="en-US" i="1">
                            <a:solidFill>
                              <a:schemeClr val="bg1"/>
                            </a:solidFill>
                            <a:latin typeface="Cambria Math" panose="02040503050406030204" pitchFamily="18" charset="0"/>
                          </a:rPr>
                          <m:t>𝑙</m:t>
                        </m:r>
                      </m:sub>
                    </m:sSub>
                  </m:oMath>
                </a14:m>
                <a:r>
                  <a:rPr lang="en-IN">
                    <a:solidFill>
                      <a:srgbClr val="99CCFF"/>
                    </a:solidFill>
                    <a:latin typeface="+mj-lt"/>
                    <a:ea typeface="Source Sans Pro" panose="020B0503030403020204" pitchFamily="34" charset="0"/>
                  </a:rPr>
                  <a:t> </a:t>
                </a:r>
                <a:r>
                  <a:rPr lang="en-IN">
                    <a:latin typeface="+mj-lt"/>
                    <a:ea typeface="Source Sans Pro" panose="020B0503030403020204" pitchFamily="34" charset="0"/>
                  </a:rPr>
                  <a:t>is</a:t>
                </a:r>
              </a:p>
              <a:p>
                <a:pPr marL="0" indent="0">
                  <a:spcBef>
                    <a:spcPts val="2400"/>
                  </a:spcBef>
                  <a:buNone/>
                </a:pP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𝒛</m:t>
                            </m:r>
                          </m:e>
                          <m:sub>
                            <m:r>
                              <a:rPr lang="en-US" i="1">
                                <a:latin typeface="Cambria Math" panose="02040503050406030204" pitchFamily="18" charset="0"/>
                              </a:rPr>
                              <m:t>𝑙</m:t>
                            </m:r>
                          </m:sub>
                        </m:sSub>
                      </m:e>
                    </m:d>
                    <m:r>
                      <a:rPr lang="en-US" i="1">
                        <a:latin typeface="Cambria Math" panose="02040503050406030204" pitchFamily="18" charset="0"/>
                      </a:rPr>
                      <m:t>=</m:t>
                    </m:r>
                  </m:oMath>
                </a14:m>
                <a:r>
                  <a:rPr lang="en-US"/>
                  <a:t> </a:t>
                </a:r>
                <a14:m>
                  <m:oMath xmlns:m="http://schemas.openxmlformats.org/officeDocument/2006/math">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e>
                      <m:sup>
                        <m:r>
                          <a:rPr lang="en-US" b="0" i="1" smtClean="0">
                            <a:latin typeface="Cambria Math" panose="02040503050406030204" pitchFamily="18" charset="0"/>
                          </a:rPr>
                          <m:t>𝑇</m:t>
                        </m:r>
                      </m:sup>
                    </m:sSup>
                    <m:r>
                      <a:rPr lang="en-US" b="0" i="1" smtClean="0">
                        <a:latin typeface="Cambria Math" panose="02040503050406030204" pitchFamily="18" charset="0"/>
                      </a:rPr>
                      <m:t>𝑊</m:t>
                    </m:r>
                    <m:sSub>
                      <m:sSubPr>
                        <m:ctrlPr>
                          <a:rPr lang="en-US" i="1">
                            <a:latin typeface="Cambria Math" panose="02040503050406030204" pitchFamily="18" charset="0"/>
                          </a:rPr>
                        </m:ctrlPr>
                      </m:sSubPr>
                      <m:e>
                        <m:r>
                          <a:rPr lang="en-US" b="1" i="1">
                            <a:latin typeface="Cambria Math" panose="02040503050406030204" pitchFamily="18" charset="0"/>
                          </a:rPr>
                          <m:t>𝒛</m:t>
                        </m:r>
                      </m:e>
                      <m:sub>
                        <m:r>
                          <a:rPr lang="en-US" i="1">
                            <a:latin typeface="Cambria Math" panose="02040503050406030204" pitchFamily="18" charset="0"/>
                          </a:rPr>
                          <m:t>𝑙</m:t>
                        </m:r>
                      </m:sub>
                    </m:sSub>
                  </m:oMath>
                </a14:m>
                <a:endParaRPr lang="en-US"/>
              </a:p>
              <a:p>
                <a:pPr>
                  <a:spcBef>
                    <a:spcPts val="2400"/>
                  </a:spcBef>
                </a:pPr>
                <a:r>
                  <a:rPr lang="en-US"/>
                  <a:t>Problem setup, minimize</a:t>
                </a:r>
              </a:p>
              <a:p>
                <a14:m>
                  <m:oMath xmlns:m="http://schemas.openxmlformats.org/officeDocument/2006/math">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sub>
                      <m:sup/>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𝑙</m:t>
                            </m:r>
                          </m:sub>
                          <m:sup/>
                          <m:e>
                            <m:r>
                              <m:rPr>
                                <m:sty m:val="p"/>
                              </m:rPr>
                              <a:rPr lang="en-US" i="1">
                                <a:latin typeface="Cambria Math" panose="02040503050406030204" pitchFamily="18" charset="0"/>
                              </a:rPr>
                              <m:t>log</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𝑖𝑙</m:t>
                                        </m:r>
                                      </m:sub>
                                    </m:sSub>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𝑙</m:t>
                                            </m:r>
                                          </m:sub>
                                        </m:sSub>
                                      </m:e>
                                    </m:d>
                                  </m:sup>
                                </m:sSup>
                              </m:e>
                            </m:d>
                            <m:r>
                              <a:rPr lang="en-US" i="1">
                                <a:latin typeface="Cambria Math" panose="02040503050406030204" pitchFamily="18" charset="0"/>
                              </a:rPr>
                              <m:t> </m:t>
                            </m:r>
                          </m:e>
                        </m:nary>
                      </m:e>
                    </m:nary>
                  </m:oMath>
                </a14:m>
                <a:endParaRPr lang="en-US"/>
              </a:p>
              <a:p>
                <a:pPr>
                  <a:spcBef>
                    <a:spcPts val="2400"/>
                  </a:spcBef>
                </a:pPr>
                <a:endParaRPr lang="en-IN">
                  <a:latin typeface="+mj-lt"/>
                  <a:ea typeface="Source Sans Pro" panose="020B0503030403020204" pitchFamily="34" charset="0"/>
                </a:endParaRPr>
              </a:p>
              <a:p>
                <a:pPr>
                  <a:spcBef>
                    <a:spcPts val="2400"/>
                  </a:spcBef>
                </a:pPr>
                <a:r>
                  <a:rPr lang="en-IN">
                    <a:latin typeface="+mj-lt"/>
                    <a:ea typeface="Source Sans Pro" panose="020B0503030403020204" pitchFamily="34" charset="0"/>
                  </a:rPr>
                  <a:t>Solving this naively is not possible!</a:t>
                </a:r>
                <a:br>
                  <a:rPr lang="en-IN">
                    <a:solidFill>
                      <a:srgbClr val="99CCFF"/>
                    </a:solidFill>
                    <a:latin typeface="+mj-lt"/>
                    <a:ea typeface="Source Sans Pro" panose="020B0503030403020204" pitchFamily="34" charset="0"/>
                  </a:rPr>
                </a:br>
                <a:endParaRPr lang="en-IN">
                  <a:latin typeface="+mj-lt"/>
                  <a:ea typeface="Source Sans Pro" panose="020B0503030403020204" pitchFamily="34" charset="0"/>
                </a:endParaRPr>
              </a:p>
            </p:txBody>
          </p:sp>
        </mc:Choice>
        <mc:Fallback xmlns="">
          <p:sp>
            <p:nvSpPr>
              <p:cNvPr id="53" name="Content Placeholder 2">
                <a:extLst>
                  <a:ext uri="{FF2B5EF4-FFF2-40B4-BE49-F238E27FC236}">
                    <a16:creationId xmlns:a16="http://schemas.microsoft.com/office/drawing/2014/main" id="{26164F3C-6A7D-4804-A73B-DAE35CD7C749}"/>
                  </a:ext>
                </a:extLst>
              </p:cNvPr>
              <p:cNvSpPr txBox="1">
                <a:spLocks noRot="1" noChangeAspect="1" noMove="1" noResize="1" noEditPoints="1" noAdjustHandles="1" noChangeArrowheads="1" noChangeShapeType="1" noTextEdit="1"/>
              </p:cNvSpPr>
              <p:nvPr/>
            </p:nvSpPr>
            <p:spPr>
              <a:xfrm>
                <a:off x="7272370" y="1027719"/>
                <a:ext cx="5039046" cy="5749636"/>
              </a:xfrm>
              <a:prstGeom prst="rect">
                <a:avLst/>
              </a:prstGeom>
              <a:blipFill>
                <a:blip r:embed="rId6"/>
                <a:stretch>
                  <a:fillRect l="-1330" t="-2545"/>
                </a:stretch>
              </a:blipFill>
            </p:spPr>
            <p:txBody>
              <a:bodyPr/>
              <a:lstStyle/>
              <a:p>
                <a:r>
                  <a:rPr lang="en-US">
                    <a:noFill/>
                  </a:rPr>
                  <a:t> </a:t>
                </a:r>
              </a:p>
            </p:txBody>
          </p:sp>
        </mc:Fallback>
      </mc:AlternateContent>
      <p:cxnSp>
        <p:nvCxnSpPr>
          <p:cNvPr id="55" name="Straight Arrow Connector 54">
            <a:extLst>
              <a:ext uri="{FF2B5EF4-FFF2-40B4-BE49-F238E27FC236}">
                <a16:creationId xmlns:a16="http://schemas.microsoft.com/office/drawing/2014/main" id="{19D5A3A8-CF9F-4A78-A573-5E5B9E256B46}"/>
              </a:ext>
            </a:extLst>
          </p:cNvPr>
          <p:cNvCxnSpPr>
            <a:cxnSpLocks/>
          </p:cNvCxnSpPr>
          <p:nvPr/>
        </p:nvCxnSpPr>
        <p:spPr>
          <a:xfrm>
            <a:off x="6420120" y="5335813"/>
            <a:ext cx="333153" cy="480237"/>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A3FA093-FA62-4249-A93F-18C5ABB463C5}"/>
                  </a:ext>
                </a:extLst>
              </p:cNvPr>
              <p:cNvSpPr txBox="1"/>
              <p:nvPr/>
            </p:nvSpPr>
            <p:spPr>
              <a:xfrm>
                <a:off x="6253622" y="5831926"/>
                <a:ext cx="1661573" cy="470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rPr>
                        <m:t>𝟏</m:t>
                      </m:r>
                      <m:sSup>
                        <m:sSupPr>
                          <m:ctrlPr>
                            <a:rPr lang="en-US" sz="2400" b="1" i="1" smtClean="0">
                              <a:solidFill>
                                <a:schemeClr val="bg1"/>
                              </a:solidFill>
                              <a:latin typeface="Cambria Math" panose="02040503050406030204" pitchFamily="18" charset="0"/>
                            </a:rPr>
                          </m:ctrlPr>
                        </m:sSupPr>
                        <m:e>
                          <m:r>
                            <a:rPr lang="en-US" sz="2400" b="1" i="1" smtClean="0">
                              <a:solidFill>
                                <a:schemeClr val="bg1"/>
                              </a:solidFill>
                              <a:latin typeface="Cambria Math" panose="02040503050406030204" pitchFamily="18" charset="0"/>
                            </a:rPr>
                            <m:t>𝟎</m:t>
                          </m:r>
                        </m:e>
                        <m:sup>
                          <m:r>
                            <a:rPr lang="en-US" sz="2400" b="1" i="1" smtClean="0">
                              <a:solidFill>
                                <a:schemeClr val="bg1"/>
                              </a:solidFill>
                              <a:latin typeface="Cambria Math" panose="02040503050406030204" pitchFamily="18" charset="0"/>
                            </a:rPr>
                            <m:t>𝟔</m:t>
                          </m:r>
                        </m:sup>
                      </m:sSup>
                      <m:r>
                        <a:rPr lang="en-US" sz="2400" b="1" i="1" smtClean="0">
                          <a:solidFill>
                            <a:schemeClr val="bg1"/>
                          </a:solidFill>
                          <a:latin typeface="Cambria Math" panose="02040503050406030204" pitchFamily="18" charset="0"/>
                          <a:ea typeface="Cambria Math" panose="02040503050406030204" pitchFamily="18" charset="0"/>
                        </a:rPr>
                        <m:t>×</m:t>
                      </m:r>
                      <m:r>
                        <a:rPr lang="en-US" sz="2400" b="1" i="1">
                          <a:solidFill>
                            <a:schemeClr val="bg1"/>
                          </a:solidFill>
                          <a:latin typeface="Cambria Math" panose="02040503050406030204" pitchFamily="18" charset="0"/>
                        </a:rPr>
                        <m:t>𝟏</m:t>
                      </m:r>
                      <m:sSup>
                        <m:sSupPr>
                          <m:ctrlPr>
                            <a:rPr lang="en-US" sz="2400" b="1" i="1">
                              <a:solidFill>
                                <a:schemeClr val="bg1"/>
                              </a:solidFill>
                              <a:latin typeface="Cambria Math" panose="02040503050406030204" pitchFamily="18" charset="0"/>
                            </a:rPr>
                          </m:ctrlPr>
                        </m:sSupPr>
                        <m:e>
                          <m:r>
                            <a:rPr lang="en-US" sz="2400" b="1" i="1">
                              <a:solidFill>
                                <a:schemeClr val="bg1"/>
                              </a:solidFill>
                              <a:latin typeface="Cambria Math" panose="02040503050406030204" pitchFamily="18" charset="0"/>
                            </a:rPr>
                            <m:t>𝟎</m:t>
                          </m:r>
                        </m:e>
                        <m:sup>
                          <m:r>
                            <a:rPr lang="en-US" sz="2400" b="1" i="1" smtClean="0">
                              <a:solidFill>
                                <a:schemeClr val="bg1"/>
                              </a:solidFill>
                              <a:latin typeface="Cambria Math" panose="02040503050406030204" pitchFamily="18" charset="0"/>
                            </a:rPr>
                            <m:t>𝟔</m:t>
                          </m:r>
                        </m:sup>
                      </m:sSup>
                    </m:oMath>
                  </m:oMathPara>
                </a14:m>
                <a:endParaRPr lang="en-US" sz="2400">
                  <a:solidFill>
                    <a:schemeClr val="bg1"/>
                  </a:solidFill>
                </a:endParaRPr>
              </a:p>
            </p:txBody>
          </p:sp>
        </mc:Choice>
        <mc:Fallback xmlns="">
          <p:sp>
            <p:nvSpPr>
              <p:cNvPr id="58" name="TextBox 57">
                <a:extLst>
                  <a:ext uri="{FF2B5EF4-FFF2-40B4-BE49-F238E27FC236}">
                    <a16:creationId xmlns:a16="http://schemas.microsoft.com/office/drawing/2014/main" id="{5A3FA093-FA62-4249-A93F-18C5ABB463C5}"/>
                  </a:ext>
                </a:extLst>
              </p:cNvPr>
              <p:cNvSpPr txBox="1">
                <a:spLocks noRot="1" noChangeAspect="1" noMove="1" noResize="1" noEditPoints="1" noAdjustHandles="1" noChangeArrowheads="1" noChangeShapeType="1" noTextEdit="1"/>
              </p:cNvSpPr>
              <p:nvPr/>
            </p:nvSpPr>
            <p:spPr>
              <a:xfrm>
                <a:off x="6253622" y="5831926"/>
                <a:ext cx="1661573" cy="470000"/>
              </a:xfrm>
              <a:prstGeom prst="rect">
                <a:avLst/>
              </a:prstGeom>
              <a:blipFill>
                <a:blip r:embed="rId7"/>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7B9BB0AA-A8E0-4D77-BF99-4F6DE86FD953}"/>
              </a:ext>
            </a:extLst>
          </p:cNvPr>
          <p:cNvCxnSpPr>
            <a:cxnSpLocks/>
          </p:cNvCxnSpPr>
          <p:nvPr/>
        </p:nvCxnSpPr>
        <p:spPr>
          <a:xfrm>
            <a:off x="7966263" y="4100949"/>
            <a:ext cx="649734" cy="272938"/>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1ED395-9F2A-49EC-A765-B23D86C04E0E}"/>
                  </a:ext>
                </a:extLst>
              </p:cNvPr>
              <p:cNvSpPr txBox="1"/>
              <p:nvPr/>
            </p:nvSpPr>
            <p:spPr>
              <a:xfrm>
                <a:off x="8605424" y="4176183"/>
                <a:ext cx="1661573" cy="470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rPr>
                        <m:t>𝟏</m:t>
                      </m:r>
                      <m:sSup>
                        <m:sSupPr>
                          <m:ctrlPr>
                            <a:rPr lang="en-US" sz="2400" b="1" i="1" smtClean="0">
                              <a:solidFill>
                                <a:schemeClr val="bg1"/>
                              </a:solidFill>
                              <a:latin typeface="Cambria Math" panose="02040503050406030204" pitchFamily="18" charset="0"/>
                            </a:rPr>
                          </m:ctrlPr>
                        </m:sSupPr>
                        <m:e>
                          <m:r>
                            <a:rPr lang="en-US" sz="2400" b="1" i="1" smtClean="0">
                              <a:solidFill>
                                <a:schemeClr val="bg1"/>
                              </a:solidFill>
                              <a:latin typeface="Cambria Math" panose="02040503050406030204" pitchFamily="18" charset="0"/>
                            </a:rPr>
                            <m:t>𝟎</m:t>
                          </m:r>
                        </m:e>
                        <m:sup>
                          <m:r>
                            <a:rPr lang="en-US" sz="2400" b="1" i="1" smtClean="0">
                              <a:solidFill>
                                <a:schemeClr val="bg1"/>
                              </a:solidFill>
                              <a:latin typeface="Cambria Math" panose="02040503050406030204" pitchFamily="18" charset="0"/>
                            </a:rPr>
                            <m:t>𝟔</m:t>
                          </m:r>
                        </m:sup>
                      </m:sSup>
                      <m:r>
                        <a:rPr lang="en-US" sz="2400" b="1" i="1" smtClean="0">
                          <a:solidFill>
                            <a:schemeClr val="bg1"/>
                          </a:solidFill>
                          <a:latin typeface="Cambria Math" panose="02040503050406030204" pitchFamily="18" charset="0"/>
                          <a:ea typeface="Cambria Math" panose="02040503050406030204" pitchFamily="18" charset="0"/>
                        </a:rPr>
                        <m:t>×</m:t>
                      </m:r>
                      <m:r>
                        <a:rPr lang="en-US" sz="2400" b="1" i="1">
                          <a:solidFill>
                            <a:schemeClr val="bg1"/>
                          </a:solidFill>
                          <a:latin typeface="Cambria Math" panose="02040503050406030204" pitchFamily="18" charset="0"/>
                        </a:rPr>
                        <m:t>𝟏</m:t>
                      </m:r>
                      <m:sSup>
                        <m:sSupPr>
                          <m:ctrlPr>
                            <a:rPr lang="en-US" sz="2400" b="1" i="1">
                              <a:solidFill>
                                <a:schemeClr val="bg1"/>
                              </a:solidFill>
                              <a:latin typeface="Cambria Math" panose="02040503050406030204" pitchFamily="18" charset="0"/>
                            </a:rPr>
                          </m:ctrlPr>
                        </m:sSupPr>
                        <m:e>
                          <m:r>
                            <a:rPr lang="en-US" sz="2400" b="1" i="1">
                              <a:solidFill>
                                <a:schemeClr val="bg1"/>
                              </a:solidFill>
                              <a:latin typeface="Cambria Math" panose="02040503050406030204" pitchFamily="18" charset="0"/>
                            </a:rPr>
                            <m:t>𝟎</m:t>
                          </m:r>
                        </m:e>
                        <m:sup>
                          <m:r>
                            <a:rPr lang="en-US" sz="2400" b="1" i="1" smtClean="0">
                              <a:solidFill>
                                <a:schemeClr val="bg1"/>
                              </a:solidFill>
                              <a:latin typeface="Cambria Math" panose="02040503050406030204" pitchFamily="18" charset="0"/>
                            </a:rPr>
                            <m:t>𝟔</m:t>
                          </m:r>
                        </m:sup>
                      </m:sSup>
                    </m:oMath>
                  </m:oMathPara>
                </a14:m>
                <a:endParaRPr lang="en-US" sz="2400">
                  <a:solidFill>
                    <a:schemeClr val="bg1"/>
                  </a:solidFill>
                </a:endParaRPr>
              </a:p>
            </p:txBody>
          </p:sp>
        </mc:Choice>
        <mc:Fallback xmlns="">
          <p:sp>
            <p:nvSpPr>
              <p:cNvPr id="67" name="TextBox 66">
                <a:extLst>
                  <a:ext uri="{FF2B5EF4-FFF2-40B4-BE49-F238E27FC236}">
                    <a16:creationId xmlns:a16="http://schemas.microsoft.com/office/drawing/2014/main" id="{9F1ED395-9F2A-49EC-A765-B23D86C04E0E}"/>
                  </a:ext>
                </a:extLst>
              </p:cNvPr>
              <p:cNvSpPr txBox="1">
                <a:spLocks noRot="1" noChangeAspect="1" noMove="1" noResize="1" noEditPoints="1" noAdjustHandles="1" noChangeArrowheads="1" noChangeShapeType="1" noTextEdit="1"/>
              </p:cNvSpPr>
              <p:nvPr/>
            </p:nvSpPr>
            <p:spPr>
              <a:xfrm>
                <a:off x="8605424" y="4176183"/>
                <a:ext cx="1661573" cy="47000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71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p:bldP spid="30" grpId="0" animBg="1"/>
      <p:bldP spid="31" grpId="0" animBg="1"/>
      <p:bldP spid="32" grpId="0" animBg="1"/>
      <p:bldP spid="33" grpId="0" animBg="1"/>
      <p:bldP spid="34" grpId="0" animBg="1"/>
      <p:bldP spid="35" grpId="0" animBg="1"/>
      <p:bldP spid="37" grpId="0" animBg="1"/>
      <p:bldP spid="38" grpId="0" animBg="1"/>
      <p:bldP spid="40" grpId="0"/>
      <p:bldP spid="42" grpId="0"/>
      <p:bldP spid="44" grpId="0"/>
      <p:bldP spid="47" grpId="0"/>
      <p:bldP spid="49" grpId="0"/>
      <p:bldP spid="51" grpId="0"/>
      <p:bldP spid="52" grpId="0" animBg="1"/>
      <p:bldP spid="53" grpId="0" uiExpand="1" build="p"/>
      <p:bldP spid="58"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atin typeface="Arial" panose="020B0604020202020204" pitchFamily="34" charset="0"/>
                <a:cs typeface="Arial" panose="020B0604020202020204" pitchFamily="34" charset="0"/>
              </a:rPr>
              <a:t>e</a:t>
            </a:r>
            <a:r>
              <a:rPr lang="en-IN">
                <a:solidFill>
                  <a:srgbClr val="FFC000"/>
                </a:solidFill>
                <a:latin typeface="Arial" panose="020B0604020202020204" pitchFamily="34" charset="0"/>
                <a:cs typeface="Arial" panose="020B0604020202020204" pitchFamily="34" charset="0"/>
              </a:rPr>
              <a:t>X</a:t>
            </a:r>
            <a:r>
              <a:rPr lang="en-IN">
                <a:latin typeface="Arial" panose="020B0604020202020204" pitchFamily="34" charset="0"/>
                <a:cs typeface="Arial" panose="020B0604020202020204" pitchFamily="34" charset="0"/>
              </a:rPr>
              <a:t>treme </a:t>
            </a:r>
            <a:r>
              <a:rPr lang="en-IN">
                <a:solidFill>
                  <a:srgbClr val="FFC000"/>
                </a:solidFill>
                <a:latin typeface="Arial" panose="020B0604020202020204" pitchFamily="34" charset="0"/>
                <a:cs typeface="Arial" panose="020B0604020202020204" pitchFamily="34" charset="0"/>
              </a:rPr>
              <a:t>H</a:t>
            </a:r>
            <a:r>
              <a:rPr lang="en-IN">
                <a:latin typeface="Arial" panose="020B0604020202020204" pitchFamily="34" charset="0"/>
                <a:cs typeface="Arial" panose="020B0604020202020204" pitchFamily="34" charset="0"/>
              </a:rPr>
              <a:t>ard </a:t>
            </a:r>
            <a:r>
              <a:rPr lang="en-IN">
                <a:solidFill>
                  <a:srgbClr val="FFC000"/>
                </a:solidFill>
                <a:latin typeface="Arial" panose="020B0604020202020204" pitchFamily="34" charset="0"/>
                <a:cs typeface="Arial" panose="020B0604020202020204" pitchFamily="34" charset="0"/>
              </a:rPr>
              <a:t>T</a:t>
            </a:r>
            <a:r>
              <a:rPr lang="en-IN">
                <a:latin typeface="Arial" panose="020B0604020202020204" pitchFamily="34" charset="0"/>
                <a:cs typeface="Arial" panose="020B0604020202020204" pitchFamily="34" charset="0"/>
              </a:rPr>
              <a:t>hresholding </a:t>
            </a:r>
            <a:r>
              <a:rPr lang="en-IN">
                <a:solidFill>
                  <a:srgbClr val="FFC000"/>
                </a:solidFill>
                <a:latin typeface="Arial" panose="020B0604020202020204" pitchFamily="34" charset="0"/>
                <a:cs typeface="Arial" panose="020B0604020202020204" pitchFamily="34" charset="0"/>
              </a:rPr>
              <a:t>P</a:t>
            </a:r>
            <a:r>
              <a:rPr lang="en-IN">
                <a:latin typeface="Arial" panose="020B0604020202020204" pitchFamily="34" charset="0"/>
                <a:cs typeface="Arial" panose="020B0604020202020204" pitchFamily="34" charset="0"/>
              </a:rPr>
              <a:t>ursuit (</a:t>
            </a:r>
            <a:r>
              <a:rPr lang="en-IN">
                <a:solidFill>
                  <a:srgbClr val="FFC000"/>
                </a:solidFill>
                <a:latin typeface="Arial" panose="020B0604020202020204" pitchFamily="34" charset="0"/>
                <a:cs typeface="Arial" panose="020B0604020202020204" pitchFamily="34" charset="0"/>
              </a:rPr>
              <a:t>XHTP</a:t>
            </a:r>
            <a:r>
              <a:rPr lang="en-IN">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6327" y="1108364"/>
                <a:ext cx="12195784" cy="5749636"/>
              </a:xfrm>
            </p:spPr>
            <p:txBody>
              <a:bodyPr>
                <a:normAutofit/>
              </a:bodyPr>
              <a:lstStyle/>
              <a:p>
                <a:pPr marL="0" lvl="2" indent="0">
                  <a:buNone/>
                </a:pPr>
                <a:r>
                  <a:rPr lang="en-IN" sz="3200" i="0">
                    <a:solidFill>
                      <a:srgbClr val="FFFF00"/>
                    </a:solidFill>
                  </a:rPr>
                  <a:t>Key</a:t>
                </a:r>
                <a:r>
                  <a:rPr lang="en-IN" sz="3200" i="0"/>
                  <a:t>: Only a </a:t>
                </a:r>
                <a:r>
                  <a:rPr lang="en-US" sz="3200" i="0"/>
                  <a:t>few feature interactions are useful for modelling relevance</a:t>
                </a:r>
              </a:p>
              <a:p>
                <a:pPr marL="0" lvl="2" indent="0">
                  <a:spcBef>
                    <a:spcPts val="2400"/>
                  </a:spcBef>
                  <a:buNone/>
                </a:pPr>
                <a14:m>
                  <m:oMath xmlns:m="http://schemas.openxmlformats.org/officeDocument/2006/math">
                    <m:func>
                      <m:funcPr>
                        <m:ctrlPr>
                          <a:rPr lang="en-US" sz="3200" i="1" smtClean="0">
                            <a:solidFill>
                              <a:schemeClr val="bg1"/>
                            </a:solidFill>
                            <a:latin typeface="Cambria Math" panose="02040503050406030204" pitchFamily="18" charset="0"/>
                          </a:rPr>
                        </m:ctrlPr>
                      </m:funcPr>
                      <m:fName>
                        <m:limLow>
                          <m:limLowPr>
                            <m:ctrlPr>
                              <a:rPr lang="en-US" sz="3200" i="1" smtClean="0">
                                <a:solidFill>
                                  <a:schemeClr val="bg1"/>
                                </a:solidFill>
                                <a:latin typeface="Cambria Math" panose="02040503050406030204" pitchFamily="18" charset="0"/>
                              </a:rPr>
                            </m:ctrlPr>
                          </m:limLowPr>
                          <m:e>
                            <m:r>
                              <a:rPr lang="en-US" sz="3200" i="1">
                                <a:solidFill>
                                  <a:schemeClr val="bg1"/>
                                </a:solidFill>
                                <a:latin typeface="Cambria Math" panose="02040503050406030204" pitchFamily="18" charset="0"/>
                              </a:rPr>
                              <m:t>𝑚𝑖𝑛</m:t>
                            </m:r>
                          </m:e>
                          <m:lim>
                            <m:r>
                              <a:rPr lang="en-US" sz="3200" i="1">
                                <a:solidFill>
                                  <a:schemeClr val="bg1"/>
                                </a:solidFill>
                                <a:latin typeface="Cambria Math" panose="02040503050406030204" pitchFamily="18" charset="0"/>
                              </a:rPr>
                              <m:t>𝑓</m:t>
                            </m:r>
                          </m:lim>
                        </m:limLow>
                      </m:fName>
                      <m:e>
                        <m:nary>
                          <m:naryPr>
                            <m:chr m:val="∑"/>
                            <m:limLoc m:val="subSup"/>
                            <m:supHide m:val="on"/>
                            <m:ctrlPr>
                              <a:rPr lang="en-US" sz="3200" i="1">
                                <a:solidFill>
                                  <a:schemeClr val="bg1"/>
                                </a:solidFill>
                                <a:latin typeface="Cambria Math" panose="02040503050406030204" pitchFamily="18" charset="0"/>
                              </a:rPr>
                            </m:ctrlPr>
                          </m:naryPr>
                          <m:sub>
                            <m:r>
                              <m:rPr>
                                <m:brk m:alnAt="9"/>
                              </m:rPr>
                              <a:rPr lang="en-US" sz="3200" i="1">
                                <a:solidFill>
                                  <a:schemeClr val="bg1"/>
                                </a:solidFill>
                                <a:latin typeface="Cambria Math" panose="02040503050406030204" pitchFamily="18" charset="0"/>
                              </a:rPr>
                              <m:t>𝑖</m:t>
                            </m:r>
                          </m:sub>
                          <m:sup/>
                          <m:e>
                            <m:nary>
                              <m:naryPr>
                                <m:chr m:val="∑"/>
                                <m:limLoc m:val="subSup"/>
                                <m:supHide m:val="on"/>
                                <m:ctrlPr>
                                  <a:rPr lang="en-US" sz="3200" i="1">
                                    <a:solidFill>
                                      <a:schemeClr val="bg1"/>
                                    </a:solidFill>
                                    <a:latin typeface="Cambria Math" panose="02040503050406030204" pitchFamily="18" charset="0"/>
                                  </a:rPr>
                                </m:ctrlPr>
                              </m:naryPr>
                              <m:sub>
                                <m:r>
                                  <m:rPr>
                                    <m:brk m:alnAt="9"/>
                                  </m:rPr>
                                  <a:rPr lang="en-US" sz="3200" i="1">
                                    <a:solidFill>
                                      <a:schemeClr val="bg1"/>
                                    </a:solidFill>
                                    <a:latin typeface="Cambria Math" panose="02040503050406030204" pitchFamily="18" charset="0"/>
                                  </a:rPr>
                                  <m:t>𝑙</m:t>
                                </m:r>
                              </m:sub>
                              <m:sup/>
                              <m:e>
                                <m:r>
                                  <a:rPr lang="en-US" sz="3200" i="1">
                                    <a:solidFill>
                                      <a:schemeClr val="bg1"/>
                                    </a:solidFill>
                                    <a:latin typeface="Cambria Math" panose="02040503050406030204" pitchFamily="18" charset="0"/>
                                  </a:rPr>
                                  <m:t>𝑙𝑜𝑔</m:t>
                                </m:r>
                                <m:r>
                                  <a:rPr lang="en-US" sz="3200" i="1">
                                    <a:solidFill>
                                      <a:schemeClr val="bg1"/>
                                    </a:solidFill>
                                    <a:latin typeface="Cambria Math" panose="02040503050406030204" pitchFamily="18" charset="0"/>
                                  </a:rPr>
                                  <m:t> </m:t>
                                </m:r>
                                <m:d>
                                  <m:dPr>
                                    <m:ctrlPr>
                                      <a:rPr lang="en-US" sz="3200" i="1">
                                        <a:solidFill>
                                          <a:schemeClr val="bg1"/>
                                        </a:solidFill>
                                        <a:latin typeface="Cambria Math" panose="02040503050406030204" pitchFamily="18" charset="0"/>
                                      </a:rPr>
                                    </m:ctrlPr>
                                  </m:dPr>
                                  <m:e>
                                    <m:r>
                                      <a:rPr lang="en-US" sz="3200" i="1">
                                        <a:solidFill>
                                          <a:schemeClr val="bg1"/>
                                        </a:solidFill>
                                        <a:latin typeface="Cambria Math" panose="02040503050406030204" pitchFamily="18" charset="0"/>
                                      </a:rPr>
                                      <m:t>1+</m:t>
                                    </m:r>
                                    <m:sSup>
                                      <m:sSupPr>
                                        <m:ctrlPr>
                                          <a:rPr lang="en-US" sz="3200" i="1">
                                            <a:solidFill>
                                              <a:schemeClr val="bg1"/>
                                            </a:solidFill>
                                            <a:latin typeface="Cambria Math" panose="02040503050406030204" pitchFamily="18" charset="0"/>
                                          </a:rPr>
                                        </m:ctrlPr>
                                      </m:sSupPr>
                                      <m:e>
                                        <m:r>
                                          <a:rPr lang="en-US" sz="3200" i="1">
                                            <a:solidFill>
                                              <a:schemeClr val="bg1"/>
                                            </a:solidFill>
                                            <a:latin typeface="Cambria Math" panose="02040503050406030204" pitchFamily="18" charset="0"/>
                                          </a:rPr>
                                          <m:t>𝑒</m:t>
                                        </m:r>
                                      </m:e>
                                      <m:sup>
                                        <m:r>
                                          <a:rPr lang="en-US" sz="3200" i="1">
                                            <a:solidFill>
                                              <a:schemeClr val="bg1"/>
                                            </a:solidFill>
                                            <a:latin typeface="Cambria Math" panose="02040503050406030204" pitchFamily="18" charset="0"/>
                                          </a:rPr>
                                          <m:t>− </m:t>
                                        </m:r>
                                        <m:sSub>
                                          <m:sSubPr>
                                            <m:ctrlPr>
                                              <a:rPr lang="en-US" sz="3200" i="1">
                                                <a:solidFill>
                                                  <a:schemeClr val="bg1"/>
                                                </a:solidFill>
                                                <a:latin typeface="Cambria Math" panose="02040503050406030204" pitchFamily="18" charset="0"/>
                                              </a:rPr>
                                            </m:ctrlPr>
                                          </m:sSubPr>
                                          <m:e>
                                            <m:r>
                                              <a:rPr lang="en-US" sz="3200" i="1">
                                                <a:solidFill>
                                                  <a:schemeClr val="bg1"/>
                                                </a:solidFill>
                                                <a:latin typeface="Cambria Math" panose="02040503050406030204" pitchFamily="18" charset="0"/>
                                              </a:rPr>
                                              <m:t>𝑦</m:t>
                                            </m:r>
                                          </m:e>
                                          <m:sub>
                                            <m:r>
                                              <a:rPr lang="en-US" sz="3200" i="1">
                                                <a:solidFill>
                                                  <a:schemeClr val="bg1"/>
                                                </a:solidFill>
                                                <a:latin typeface="Cambria Math" panose="02040503050406030204" pitchFamily="18" charset="0"/>
                                              </a:rPr>
                                              <m:t>𝑖𝑙</m:t>
                                            </m:r>
                                          </m:sub>
                                        </m:sSub>
                                        <m:r>
                                          <a:rPr lang="en-US" sz="3200" i="1">
                                            <a:solidFill>
                                              <a:schemeClr val="bg1"/>
                                            </a:solidFill>
                                            <a:latin typeface="Cambria Math" panose="02040503050406030204" pitchFamily="18" charset="0"/>
                                          </a:rPr>
                                          <m:t> </m:t>
                                        </m:r>
                                        <m:r>
                                          <a:rPr lang="en-US" sz="3200" i="1">
                                            <a:solidFill>
                                              <a:schemeClr val="bg1"/>
                                            </a:solidFill>
                                            <a:latin typeface="Cambria Math" panose="02040503050406030204" pitchFamily="18" charset="0"/>
                                          </a:rPr>
                                          <m:t>𝑓</m:t>
                                        </m:r>
                                        <m:d>
                                          <m:dPr>
                                            <m:ctrlPr>
                                              <a:rPr lang="en-US" sz="3200" i="1">
                                                <a:solidFill>
                                                  <a:schemeClr val="bg1"/>
                                                </a:solidFill>
                                                <a:latin typeface="Cambria Math" panose="02040503050406030204" pitchFamily="18" charset="0"/>
                                              </a:rPr>
                                            </m:ctrlPr>
                                          </m:dPr>
                                          <m:e>
                                            <m:sSub>
                                              <m:sSubPr>
                                                <m:ctrlPr>
                                                  <a:rPr lang="en-US" sz="3200" i="1">
                                                    <a:solidFill>
                                                      <a:schemeClr val="bg1"/>
                                                    </a:solidFill>
                                                    <a:latin typeface="Cambria Math" panose="02040503050406030204" pitchFamily="18" charset="0"/>
                                                  </a:rPr>
                                                </m:ctrlPr>
                                              </m:sSubPr>
                                              <m:e>
                                                <m:r>
                                                  <a:rPr lang="en-US" sz="3200" b="1" i="1">
                                                    <a:solidFill>
                                                      <a:schemeClr val="bg1"/>
                                                    </a:solidFill>
                                                    <a:latin typeface="Cambria Math" panose="02040503050406030204" pitchFamily="18" charset="0"/>
                                                  </a:rPr>
                                                  <m:t>𝒙</m:t>
                                                </m:r>
                                              </m:e>
                                              <m:sub>
                                                <m:r>
                                                  <a:rPr lang="en-US" sz="3200" i="1">
                                                    <a:solidFill>
                                                      <a:schemeClr val="bg1"/>
                                                    </a:solidFill>
                                                    <a:latin typeface="Cambria Math" panose="02040503050406030204" pitchFamily="18" charset="0"/>
                                                  </a:rPr>
                                                  <m:t>𝑖</m:t>
                                                </m:r>
                                              </m:sub>
                                            </m:sSub>
                                            <m:r>
                                              <a:rPr lang="en-US" sz="3200" i="1">
                                                <a:solidFill>
                                                  <a:schemeClr val="bg1"/>
                                                </a:solidFill>
                                                <a:latin typeface="Cambria Math" panose="02040503050406030204" pitchFamily="18" charset="0"/>
                                              </a:rPr>
                                              <m:t>,</m:t>
                                            </m:r>
                                            <m:sSub>
                                              <m:sSubPr>
                                                <m:ctrlPr>
                                                  <a:rPr lang="en-US" sz="3200" i="1">
                                                    <a:solidFill>
                                                      <a:schemeClr val="bg1"/>
                                                    </a:solidFill>
                                                    <a:latin typeface="Cambria Math" panose="02040503050406030204" pitchFamily="18" charset="0"/>
                                                  </a:rPr>
                                                </m:ctrlPr>
                                              </m:sSubPr>
                                              <m:e>
                                                <m:r>
                                                  <a:rPr lang="en-US" sz="3200" b="1" i="1">
                                                    <a:solidFill>
                                                      <a:schemeClr val="bg1"/>
                                                    </a:solidFill>
                                                    <a:latin typeface="Cambria Math" panose="02040503050406030204" pitchFamily="18" charset="0"/>
                                                  </a:rPr>
                                                  <m:t>𝒛</m:t>
                                                </m:r>
                                              </m:e>
                                              <m:sub>
                                                <m:r>
                                                  <a:rPr lang="en-US" sz="3200" i="1">
                                                    <a:solidFill>
                                                      <a:schemeClr val="bg1"/>
                                                    </a:solidFill>
                                                    <a:latin typeface="Cambria Math" panose="02040503050406030204" pitchFamily="18" charset="0"/>
                                                  </a:rPr>
                                                  <m:t>𝑙</m:t>
                                                </m:r>
                                              </m:sub>
                                            </m:sSub>
                                          </m:e>
                                        </m:d>
                                      </m:sup>
                                    </m:sSup>
                                  </m:e>
                                </m:d>
                                <m:r>
                                  <a:rPr lang="en-US" sz="3200" i="1">
                                    <a:solidFill>
                                      <a:schemeClr val="bg1"/>
                                    </a:solidFill>
                                    <a:latin typeface="Cambria Math" panose="02040503050406030204" pitchFamily="18" charset="0"/>
                                  </a:rPr>
                                  <m:t> </m:t>
                                </m:r>
                              </m:e>
                            </m:nary>
                          </m:e>
                        </m:nary>
                      </m:e>
                    </m:func>
                  </m:oMath>
                </a14:m>
                <a:r>
                  <a:rPr lang="en-IN" sz="3200">
                    <a:solidFill>
                      <a:schemeClr val="bg1"/>
                    </a:solidFill>
                    <a:latin typeface="+mj-lt"/>
                    <a:ea typeface="Source Sans Pro" panose="020B0503030403020204" pitchFamily="34" charset="0"/>
                  </a:rPr>
                  <a:t>s</a:t>
                </a:r>
                <a:r>
                  <a:rPr lang="en-IN" sz="3200">
                    <a:latin typeface="+mj-lt"/>
                    <a:ea typeface="Source Sans Pro" panose="020B0503030403020204" pitchFamily="34" charset="0"/>
                  </a:rPr>
                  <a:t>.t. </a:t>
                </a:r>
                <a14:m>
                  <m:oMath xmlns:m="http://schemas.openxmlformats.org/officeDocument/2006/math">
                    <m:sSub>
                      <m:sSubPr>
                        <m:ctrlPr>
                          <a:rPr lang="en-US" sz="3200" i="1" smtClean="0">
                            <a:solidFill>
                              <a:srgbClr val="FFC000"/>
                            </a:solidFill>
                            <a:latin typeface="Cambria Math" panose="02040503050406030204" pitchFamily="18" charset="0"/>
                            <a:ea typeface="Cambria Math" panose="02040503050406030204" pitchFamily="18" charset="0"/>
                          </a:rPr>
                        </m:ctrlPr>
                      </m:sSubPr>
                      <m:e>
                        <m:sSub>
                          <m:sSubPr>
                            <m:ctrlPr>
                              <a:rPr lang="en-US" sz="3200" i="1">
                                <a:solidFill>
                                  <a:srgbClr val="FFC000"/>
                                </a:solidFill>
                                <a:latin typeface="Cambria Math" panose="02040503050406030204" pitchFamily="18" charset="0"/>
                                <a:ea typeface="Source Sans Pro" panose="020B0503030403020204" pitchFamily="34" charset="0"/>
                              </a:rPr>
                            </m:ctrlPr>
                          </m:sSubPr>
                          <m:e>
                            <m:r>
                              <a:rPr lang="en-US" sz="3200">
                                <a:solidFill>
                                  <a:srgbClr val="FFC000"/>
                                </a:solidFill>
                                <a:latin typeface="Cambria Math" panose="02040503050406030204" pitchFamily="18" charset="0"/>
                                <a:ea typeface="Cambria Math" panose="02040503050406030204" pitchFamily="18" charset="0"/>
                              </a:rPr>
                              <m:t>∥</m:t>
                            </m:r>
                            <m:r>
                              <a:rPr lang="en-US" sz="3200">
                                <a:solidFill>
                                  <a:srgbClr val="FFC000"/>
                                </a:solidFill>
                                <a:latin typeface="Cambria Math" panose="02040503050406030204" pitchFamily="18" charset="0"/>
                                <a:ea typeface="Source Sans Pro" panose="020B0503030403020204" pitchFamily="34" charset="0"/>
                              </a:rPr>
                              <m:t>𝑊</m:t>
                            </m:r>
                          </m:e>
                          <m:sub>
                            <m:r>
                              <a:rPr lang="en-US" sz="3200">
                                <a:solidFill>
                                  <a:srgbClr val="FFC000"/>
                                </a:solidFill>
                                <a:latin typeface="Cambria Math" panose="02040503050406030204" pitchFamily="18" charset="0"/>
                                <a:ea typeface="Source Sans Pro" panose="020B0503030403020204" pitchFamily="34" charset="0"/>
                              </a:rPr>
                              <m:t>𝑖</m:t>
                            </m:r>
                          </m:sub>
                        </m:sSub>
                        <m:r>
                          <a:rPr lang="en-US" sz="3200">
                            <a:solidFill>
                              <a:srgbClr val="FFC000"/>
                            </a:solidFill>
                            <a:latin typeface="Cambria Math" panose="02040503050406030204" pitchFamily="18" charset="0"/>
                            <a:ea typeface="Source Sans Pro" panose="020B0503030403020204" pitchFamily="34" charset="0"/>
                          </a:rPr>
                          <m:t> </m:t>
                        </m:r>
                        <m:r>
                          <a:rPr lang="en-US" sz="3200">
                            <a:solidFill>
                              <a:srgbClr val="FFC000"/>
                            </a:solidFill>
                            <a:latin typeface="Cambria Math" panose="02040503050406030204" pitchFamily="18" charset="0"/>
                            <a:ea typeface="Cambria Math" panose="02040503050406030204" pitchFamily="18" charset="0"/>
                          </a:rPr>
                          <m:t>∥</m:t>
                        </m:r>
                      </m:e>
                      <m:sub>
                        <m:r>
                          <a:rPr lang="en-US" sz="3200" b="0" i="1" smtClean="0">
                            <a:solidFill>
                              <a:srgbClr val="FFC000"/>
                            </a:solidFill>
                            <a:latin typeface="Cambria Math" panose="02040503050406030204" pitchFamily="18" charset="0"/>
                            <a:ea typeface="Cambria Math" panose="02040503050406030204" pitchFamily="18" charset="0"/>
                          </a:rPr>
                          <m:t>0</m:t>
                        </m:r>
                      </m:sub>
                    </m:sSub>
                    <m:r>
                      <a:rPr lang="en-US" sz="3200" b="0" i="1" smtClean="0">
                        <a:solidFill>
                          <a:srgbClr val="FFC000"/>
                        </a:solidFill>
                        <a:latin typeface="Cambria Math" panose="02040503050406030204" pitchFamily="18" charset="0"/>
                        <a:ea typeface="Cambria Math" panose="02040503050406030204" pitchFamily="18" charset="0"/>
                      </a:rPr>
                      <m:t> </m:t>
                    </m:r>
                    <m:r>
                      <a:rPr lang="en-US" sz="3200" i="1" smtClean="0">
                        <a:solidFill>
                          <a:srgbClr val="FFC000"/>
                        </a:solidFill>
                        <a:latin typeface="Cambria Math" panose="02040503050406030204" pitchFamily="18" charset="0"/>
                        <a:ea typeface="Cambria Math" panose="02040503050406030204" pitchFamily="18" charset="0"/>
                      </a:rPr>
                      <m:t>≤</m:t>
                    </m:r>
                    <m:r>
                      <a:rPr lang="en-US" sz="3200" b="0" i="1" smtClean="0">
                        <a:solidFill>
                          <a:srgbClr val="FFC000"/>
                        </a:solidFill>
                        <a:latin typeface="Cambria Math" panose="02040503050406030204" pitchFamily="18" charset="0"/>
                        <a:ea typeface="Cambria Math" panose="02040503050406030204" pitchFamily="18" charset="0"/>
                      </a:rPr>
                      <m:t>𝐾</m:t>
                    </m:r>
                    <m:r>
                      <a:rPr lang="en-US" sz="3200" b="0" i="1" smtClean="0">
                        <a:solidFill>
                          <a:srgbClr val="FFC000"/>
                        </a:solidFill>
                        <a:latin typeface="Cambria Math" panose="02040503050406030204" pitchFamily="18" charset="0"/>
                        <a:ea typeface="Cambria Math" panose="02040503050406030204" pitchFamily="18" charset="0"/>
                      </a:rPr>
                      <m:t>≈10 ∀</m:t>
                    </m:r>
                    <m:r>
                      <a:rPr lang="en-US" sz="3200" b="0" i="1" smtClean="0">
                        <a:solidFill>
                          <a:schemeClr val="bg1"/>
                        </a:solidFill>
                        <a:latin typeface="Cambria Math" panose="02040503050406030204" pitchFamily="18" charset="0"/>
                        <a:ea typeface="Cambria Math" panose="02040503050406030204" pitchFamily="18" charset="0"/>
                      </a:rPr>
                      <m:t>𝑖</m:t>
                    </m:r>
                    <m:r>
                      <a:rPr lang="en-US" sz="3200" b="0" i="1" smtClean="0">
                        <a:solidFill>
                          <a:schemeClr val="bg1"/>
                        </a:solidFill>
                        <a:latin typeface="Cambria Math" panose="02040503050406030204" pitchFamily="18" charset="0"/>
                        <a:ea typeface="Cambria Math" panose="02040503050406030204" pitchFamily="18" charset="0"/>
                      </a:rPr>
                      <m:t> ∈{1, ⋯,</m:t>
                    </m:r>
                    <m:r>
                      <a:rPr lang="en-US" sz="3200" b="0" i="1" smtClean="0">
                        <a:solidFill>
                          <a:schemeClr val="bg1"/>
                        </a:solidFill>
                        <a:latin typeface="Cambria Math" panose="02040503050406030204" pitchFamily="18" charset="0"/>
                        <a:ea typeface="Cambria Math" panose="02040503050406030204" pitchFamily="18" charset="0"/>
                      </a:rPr>
                      <m:t>𝐶</m:t>
                    </m:r>
                    <m:r>
                      <a:rPr lang="en-US" sz="3200" b="0" i="1" smtClean="0">
                        <a:solidFill>
                          <a:schemeClr val="bg1"/>
                        </a:solidFill>
                        <a:latin typeface="Cambria Math" panose="02040503050406030204" pitchFamily="18" charset="0"/>
                        <a:ea typeface="Cambria Math" panose="02040503050406030204" pitchFamily="18" charset="0"/>
                      </a:rPr>
                      <m:t>} </m:t>
                    </m:r>
                  </m:oMath>
                </a14:m>
                <a:endParaRPr lang="en-IN" sz="3200">
                  <a:solidFill>
                    <a:schemeClr val="bg1"/>
                  </a:solidFill>
                  <a:latin typeface="+mj-lt"/>
                  <a:ea typeface="Source Sans Pro" panose="020B0503030403020204" pitchFamily="34" charset="0"/>
                </a:endParaRPr>
              </a:p>
              <a:p>
                <a:pPr marL="0" lvl="2" indent="0">
                  <a:spcBef>
                    <a:spcPts val="2400"/>
                  </a:spcBef>
                  <a:buNone/>
                </a:pPr>
                <a:r>
                  <a:rPr lang="en-IN" sz="3200" i="0">
                    <a:latin typeface="+mj-lt"/>
                    <a:ea typeface="Source Sans Pro" panose="020B0503030403020204" pitchFamily="34" charset="0"/>
                  </a:rPr>
                  <a:t>NP Hard problem, ZestXML solves this using novel </a:t>
                </a:r>
                <a:r>
                  <a:rPr lang="en-IN" sz="3200" i="0">
                    <a:solidFill>
                      <a:srgbClr val="FFC000"/>
                    </a:solidFill>
                    <a:latin typeface="+mj-lt"/>
                    <a:ea typeface="Source Sans Pro" panose="020B0503030403020204" pitchFamily="34" charset="0"/>
                  </a:rPr>
                  <a:t>XHTP</a:t>
                </a:r>
                <a:r>
                  <a:rPr lang="en-IN" sz="3200" i="0">
                    <a:latin typeface="+mj-lt"/>
                    <a:ea typeface="Source Sans Pro" panose="020B0503030403020204" pitchFamily="34" charset="0"/>
                  </a:rPr>
                  <a:t> optimizer</a:t>
                </a:r>
              </a:p>
              <a:p>
                <a:pPr marL="514350" lvl="2" indent="-514350">
                  <a:spcBef>
                    <a:spcPts val="2400"/>
                  </a:spcBef>
                  <a:buFont typeface="+mj-lt"/>
                  <a:buAutoNum type="arabicPeriod"/>
                </a:pPr>
                <a:r>
                  <a:rPr lang="en-IN" sz="3200" i="0">
                    <a:solidFill>
                      <a:srgbClr val="FFC000"/>
                    </a:solidFill>
                    <a:latin typeface="+mj-lt"/>
                    <a:ea typeface="Source Sans Pro" panose="020B0503030403020204" pitchFamily="34" charset="0"/>
                  </a:rPr>
                  <a:t>Approximate</a:t>
                </a:r>
                <a:r>
                  <a:rPr lang="en-IN" sz="3200" i="0">
                    <a:latin typeface="+mj-lt"/>
                    <a:ea typeface="Source Sans Pro" panose="020B0503030403020204" pitchFamily="34" charset="0"/>
                  </a:rPr>
                  <a:t> </a:t>
                </a:r>
                <a14:m>
                  <m:oMath xmlns:m="http://schemas.openxmlformats.org/officeDocument/2006/math">
                    <m:r>
                      <a:rPr lang="en-US" sz="3200">
                        <a:latin typeface="Cambria Math" panose="02040503050406030204" pitchFamily="18" charset="0"/>
                      </a:rPr>
                      <m:t>𝑊</m:t>
                    </m:r>
                  </m:oMath>
                </a14:m>
                <a:r>
                  <a:rPr lang="en-IN" sz="3200" i="0">
                    <a:latin typeface="+mj-lt"/>
                    <a:ea typeface="Source Sans Pro" panose="020B0503030403020204" pitchFamily="34" charset="0"/>
                  </a:rPr>
                  <a:t>, retain top </a:t>
                </a:r>
                <a14:m>
                  <m:oMath xmlns:m="http://schemas.openxmlformats.org/officeDocument/2006/math">
                    <m:r>
                      <a:rPr lang="en-US" sz="3200">
                        <a:latin typeface="Cambria Math" panose="02040503050406030204" pitchFamily="18" charset="0"/>
                      </a:rPr>
                      <m:t>𝐾</m:t>
                    </m:r>
                    <m:r>
                      <a:rPr lang="en-US" sz="3200">
                        <a:latin typeface="Cambria Math" panose="02040503050406030204" pitchFamily="18" charset="0"/>
                      </a:rPr>
                      <m:t> </m:t>
                    </m:r>
                  </m:oMath>
                </a14:m>
                <a:r>
                  <a:rPr lang="en-IN" sz="3200" i="0">
                    <a:latin typeface="+mj-lt"/>
                    <a:ea typeface="Source Sans Pro" panose="020B0503030403020204" pitchFamily="34" charset="0"/>
                  </a:rPr>
                  <a:t>parameters in each row of approx</a:t>
                </a:r>
                <a14:m>
                  <m:oMath xmlns:m="http://schemas.openxmlformats.org/officeDocument/2006/math">
                    <m:r>
                      <a:rPr lang="en-US" sz="3200">
                        <a:latin typeface="Cambria Math" panose="02040503050406030204" pitchFamily="18" charset="0"/>
                      </a:rPr>
                      <m:t> </m:t>
                    </m:r>
                    <m:r>
                      <a:rPr lang="en-US" sz="3200">
                        <a:latin typeface="Cambria Math" panose="02040503050406030204" pitchFamily="18" charset="0"/>
                      </a:rPr>
                      <m:t>𝑊</m:t>
                    </m:r>
                  </m:oMath>
                </a14:m>
                <a:endParaRPr lang="en-IN" sz="3200" i="0">
                  <a:latin typeface="+mj-lt"/>
                  <a:ea typeface="Source Sans Pro" panose="020B0503030403020204" pitchFamily="34" charset="0"/>
                </a:endParaRPr>
              </a:p>
              <a:p>
                <a:pPr marL="514350" lvl="2" indent="-514350">
                  <a:spcBef>
                    <a:spcPts val="2400"/>
                  </a:spcBef>
                  <a:buFont typeface="+mj-lt"/>
                  <a:buAutoNum type="arabicPeriod"/>
                </a:pPr>
                <a:r>
                  <a:rPr lang="en-IN" sz="3200" i="0">
                    <a:solidFill>
                      <a:srgbClr val="FFC000"/>
                    </a:solidFill>
                    <a:latin typeface="+mj-lt"/>
                    <a:ea typeface="Source Sans Pro" panose="020B0503030403020204" pitchFamily="34" charset="0"/>
                  </a:rPr>
                  <a:t>Shortlist</a:t>
                </a:r>
                <a:r>
                  <a:rPr lang="en-IN" sz="3200" i="0">
                    <a:latin typeface="+mj-lt"/>
                    <a:ea typeface="Source Sans Pro" panose="020B0503030403020204" pitchFamily="34" charset="0"/>
                  </a:rPr>
                  <a:t> </a:t>
                </a:r>
                <a14:m>
                  <m:oMath xmlns:m="http://schemas.openxmlformats.org/officeDocument/2006/math">
                    <m:r>
                      <a:rPr lang="en-IN" sz="3200" i="1" smtClean="0">
                        <a:latin typeface="Cambria Math" panose="02040503050406030204" pitchFamily="18" charset="0"/>
                        <a:ea typeface="Cambria Math" panose="02040503050406030204" pitchFamily="18" charset="0"/>
                      </a:rPr>
                      <m:t>∼</m:t>
                    </m:r>
                  </m:oMath>
                </a14:m>
                <a:r>
                  <a:rPr lang="en-IN" sz="3200" i="0">
                    <a:latin typeface="+mj-lt"/>
                    <a:ea typeface="Source Sans Pro" panose="020B0503030403020204" pitchFamily="34" charset="0"/>
                  </a:rPr>
                  <a:t>100 labels for each data-point by </a:t>
                </a:r>
                <a14:m>
                  <m:oMath xmlns:m="http://schemas.openxmlformats.org/officeDocument/2006/math">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b="1">
                                <a:latin typeface="Cambria Math" panose="02040503050406030204" pitchFamily="18" charset="0"/>
                              </a:rPr>
                              <m:t>𝐱</m:t>
                            </m:r>
                          </m:e>
                          <m:sub>
                            <m:r>
                              <a:rPr lang="en-US" sz="3200">
                                <a:latin typeface="Cambria Math" panose="02040503050406030204" pitchFamily="18" charset="0"/>
                              </a:rPr>
                              <m:t>𝑖</m:t>
                            </m:r>
                          </m:sub>
                        </m:sSub>
                      </m:e>
                      <m:sup>
                        <m:r>
                          <a:rPr lang="en-US" sz="3200">
                            <a:latin typeface="Cambria Math" panose="02040503050406030204" pitchFamily="18" charset="0"/>
                          </a:rPr>
                          <m:t>𝑇</m:t>
                        </m:r>
                      </m:sup>
                    </m:sSup>
                    <m:r>
                      <a:rPr lang="en-US" sz="3200">
                        <a:latin typeface="Cambria Math" panose="02040503050406030204" pitchFamily="18" charset="0"/>
                      </a:rPr>
                      <m:t>𝑊</m:t>
                    </m:r>
                    <m:sSub>
                      <m:sSubPr>
                        <m:ctrlPr>
                          <a:rPr lang="en-US" sz="3200" i="1">
                            <a:latin typeface="Cambria Math" panose="02040503050406030204" pitchFamily="18" charset="0"/>
                          </a:rPr>
                        </m:ctrlPr>
                      </m:sSubPr>
                      <m:e>
                        <m:r>
                          <a:rPr lang="en-US" sz="3200" b="1">
                            <a:latin typeface="Cambria Math" panose="02040503050406030204" pitchFamily="18" charset="0"/>
                          </a:rPr>
                          <m:t>𝒛</m:t>
                        </m:r>
                      </m:e>
                      <m:sub>
                        <m:r>
                          <a:rPr lang="en-US" sz="3200">
                            <a:latin typeface="Cambria Math" panose="02040503050406030204" pitchFamily="18" charset="0"/>
                          </a:rPr>
                          <m:t>𝑙</m:t>
                        </m:r>
                      </m:sub>
                    </m:sSub>
                  </m:oMath>
                </a14:m>
                <a:r>
                  <a:rPr lang="en-IN" sz="3200" i="0">
                    <a:latin typeface="+mj-lt"/>
                    <a:ea typeface="Source Sans Pro" panose="020B0503030403020204" pitchFamily="34" charset="0"/>
                  </a:rPr>
                  <a:t> scores</a:t>
                </a:r>
              </a:p>
              <a:p>
                <a:pPr marL="514350" lvl="2" indent="-514350">
                  <a:spcBef>
                    <a:spcPts val="2400"/>
                  </a:spcBef>
                  <a:buFont typeface="+mj-lt"/>
                  <a:buAutoNum type="arabicPeriod"/>
                </a:pPr>
                <a:r>
                  <a:rPr lang="en-IN" sz="3200" i="0">
                    <a:solidFill>
                      <a:srgbClr val="FFC000"/>
                    </a:solidFill>
                    <a:latin typeface="+mj-lt"/>
                    <a:ea typeface="Source Sans Pro" panose="020B0503030403020204" pitchFamily="34" charset="0"/>
                  </a:rPr>
                  <a:t>Refine non-zero values in </a:t>
                </a:r>
                <a14:m>
                  <m:oMath xmlns:m="http://schemas.openxmlformats.org/officeDocument/2006/math">
                    <m:r>
                      <a:rPr lang="en-US" sz="3200">
                        <a:solidFill>
                          <a:srgbClr val="FFC000"/>
                        </a:solidFill>
                        <a:latin typeface="Cambria Math" panose="02040503050406030204" pitchFamily="18" charset="0"/>
                      </a:rPr>
                      <m:t>𝑊</m:t>
                    </m:r>
                  </m:oMath>
                </a14:m>
                <a:r>
                  <a:rPr lang="en-IN" sz="3200" i="0">
                    <a:solidFill>
                      <a:srgbClr val="FFC000"/>
                    </a:solidFill>
                    <a:latin typeface="+mj-lt"/>
                    <a:ea typeface="Source Sans Pro" panose="020B0503030403020204" pitchFamily="34" charset="0"/>
                  </a:rPr>
                  <a:t> </a:t>
                </a:r>
                <a:r>
                  <a:rPr lang="en-IN" sz="3200" i="0">
                    <a:latin typeface="+mj-lt"/>
                    <a:ea typeface="Source Sans Pro" panose="020B0503030403020204" pitchFamily="34" charset="0"/>
                  </a:rPr>
                  <a:t>to </a:t>
                </a:r>
                <a:r>
                  <a:rPr lang="en-US" sz="3200" i="0">
                    <a:latin typeface="+mj-lt"/>
                    <a:ea typeface="Source Sans Pro" panose="020B0503030403020204" pitchFamily="34" charset="0"/>
                  </a:rPr>
                  <a:t>better fit the original objective with the negative shortlist obtained in step 2</a:t>
                </a:r>
                <a:endParaRPr lang="en-IN" sz="3200" i="0">
                  <a:latin typeface="+mj-lt"/>
                  <a:ea typeface="Source Sans Pro" panose="020B0503030403020204" pitchFamily="34" charset="0"/>
                </a:endParaRPr>
              </a:p>
              <a:p>
                <a:pPr marL="514350" lvl="2" indent="-514350">
                  <a:spcBef>
                    <a:spcPts val="2400"/>
                  </a:spcBef>
                  <a:buFont typeface="+mj-lt"/>
                  <a:buAutoNum type="arabicPeriod"/>
                </a:pPr>
                <a:endParaRPr lang="en-IN" sz="3200" i="0">
                  <a:latin typeface="+mj-lt"/>
                  <a:ea typeface="Source Sans Pro" panose="020B0503030403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6327" y="1108364"/>
                <a:ext cx="12195784" cy="5749636"/>
              </a:xfrm>
              <a:blipFill>
                <a:blip r:embed="rId3"/>
                <a:stretch>
                  <a:fillRect l="-1349" t="-2545"/>
                </a:stretch>
              </a:blipFill>
            </p:spPr>
            <p:txBody>
              <a:bodyPr/>
              <a:lstStyle/>
              <a:p>
                <a:r>
                  <a:rPr lang="en-US">
                    <a:noFill/>
                  </a:rPr>
                  <a:t> </a:t>
                </a:r>
              </a:p>
            </p:txBody>
          </p:sp>
        </mc:Fallback>
      </mc:AlternateContent>
    </p:spTree>
    <p:extLst>
      <p:ext uri="{BB962C8B-B14F-4D97-AF65-F5344CB8AC3E}">
        <p14:creationId xmlns:p14="http://schemas.microsoft.com/office/powerpoint/2010/main" val="389637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etropolita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1_Metropolitan">
  <a:themeElements>
    <a:clrScheme name="XCStandard">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Metropolitan</Template>
  <Application>Microsoft Office PowerPoint</Application>
  <PresentationFormat>Widescreen</PresentationFormat>
  <Slides>16</Slides>
  <Notes>16</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Metropolitan</vt:lpstr>
      <vt:lpstr>1_Metropolitan</vt:lpstr>
      <vt:lpstr>Generalized Zero-Shot Extreme Multi-label Learning</vt:lpstr>
      <vt:lpstr>eXtreme Multi-label Learning (XML)</vt:lpstr>
      <vt:lpstr>XML Ranking and Recommendation</vt:lpstr>
      <vt:lpstr>XML Ranking and Recommendation</vt:lpstr>
      <vt:lpstr>Zero-Shot Labels</vt:lpstr>
      <vt:lpstr>GZXML Challenges</vt:lpstr>
      <vt:lpstr>ZestXML Modelling Motivation</vt:lpstr>
      <vt:lpstr>ZestXML Formulation</vt:lpstr>
      <vt:lpstr>eXtreme Hard Thresholding Pursuit (XHTP)</vt:lpstr>
      <vt:lpstr>Prediction</vt:lpstr>
      <vt:lpstr>Results on Wikipedia-1M</vt:lpstr>
      <vt:lpstr>Comparison with IR Methods</vt:lpstr>
      <vt:lpstr>Performance on Rare Labels</vt:lpstr>
      <vt:lpstr>Application to Computational Advertising</vt:lpstr>
      <vt:lpstr>Summary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revision>124</cp:revision>
  <dcterms:created xsi:type="dcterms:W3CDTF">2018-07-30T05:08:11Z</dcterms:created>
  <dcterms:modified xsi:type="dcterms:W3CDTF">2021-08-17T06:49:03Z</dcterms:modified>
</cp:coreProperties>
</file>