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85" r:id="rId2"/>
    <p:sldId id="274" r:id="rId3"/>
    <p:sldId id="273" r:id="rId4"/>
    <p:sldId id="280" r:id="rId5"/>
    <p:sldId id="282" r:id="rId6"/>
    <p:sldId id="284" r:id="rId7"/>
    <p:sldId id="286" r:id="rId8"/>
    <p:sldId id="287"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9614" autoAdjust="0"/>
  </p:normalViewPr>
  <p:slideViewPr>
    <p:cSldViewPr snapToGrid="0">
      <p:cViewPr varScale="1">
        <p:scale>
          <a:sx n="72" d="100"/>
          <a:sy n="72" d="100"/>
        </p:scale>
        <p:origin x="6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9F6A36-3F90-4C8C-9953-116970AEB225}" type="datetimeFigureOut">
              <a:rPr lang="en-IN" smtClean="0"/>
              <a:t>07-03-2021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0549D-79A4-49E6-85DA-A823E3F61052}" type="slidenum">
              <a:rPr lang="en-IN" smtClean="0"/>
              <a:t>‹#›</a:t>
            </a:fld>
            <a:endParaRPr lang="en-IN"/>
          </a:p>
        </p:txBody>
      </p:sp>
    </p:spTree>
    <p:extLst>
      <p:ext uri="{BB962C8B-B14F-4D97-AF65-F5344CB8AC3E}">
        <p14:creationId xmlns:p14="http://schemas.microsoft.com/office/powerpoint/2010/main" val="129041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72ADED-F3CA-41CF-9877-309ADD1D7348}" type="slidenum">
              <a:rPr lang="de-DE" smtClean="0"/>
              <a:pPr/>
              <a:t>1</a:t>
            </a:fld>
            <a:endParaRPr lang="de-DE" dirty="0"/>
          </a:p>
        </p:txBody>
      </p:sp>
    </p:spTree>
    <p:extLst>
      <p:ext uri="{BB962C8B-B14F-4D97-AF65-F5344CB8AC3E}">
        <p14:creationId xmlns:p14="http://schemas.microsoft.com/office/powerpoint/2010/main" val="1052324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A794FA-8EF6-4BC3-A217-645530728641}" type="datetimeFigureOut">
              <a:rPr lang="en-GB" smtClean="0"/>
              <a:t>07/03/2021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EA2F61-4D89-4EA1-A1B7-C615040408AA}" type="slidenum">
              <a:rPr lang="en-GB" smtClean="0"/>
              <a:t>‹#›</a:t>
            </a:fld>
            <a:endParaRPr lang="en-GB"/>
          </a:p>
        </p:txBody>
      </p:sp>
      <p:sp>
        <p:nvSpPr>
          <p:cNvPr id="2" name="Title 1"/>
          <p:cNvSpPr>
            <a:spLocks noGrp="1"/>
          </p:cNvSpPr>
          <p:nvPr>
            <p:ph type="ctrTitle"/>
          </p:nvPr>
        </p:nvSpPr>
        <p:spPr>
          <a:xfrm>
            <a:off x="1090108"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A794FA-8EF6-4BC3-A217-645530728641}" type="datetimeFigureOut">
              <a:rPr lang="en-GB" smtClean="0"/>
              <a:t>07/03/2021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EA2F61-4D89-4EA1-A1B7-C615040408A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7"/>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19"/>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794FA-8EF6-4BC3-A217-645530728641}" type="datetimeFigureOut">
              <a:rPr lang="en-GB" smtClean="0"/>
              <a:t>07/03/2021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EA2F61-4D89-4EA1-A1B7-C615040408A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A794FA-8EF6-4BC3-A217-645530728641}" type="datetimeFigureOut">
              <a:rPr lang="en-GB" smtClean="0"/>
              <a:t>07/03/2021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EA2F61-4D89-4EA1-A1B7-C615040408AA}" type="slidenum">
              <a:rPr lang="en-GB" smtClean="0"/>
              <a:t>‹#›</a:t>
            </a:fld>
            <a:endParaRPr lang="en-GB"/>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794FA-8EF6-4BC3-A217-645530728641}" type="datetimeFigureOut">
              <a:rPr lang="en-GB" smtClean="0"/>
              <a:t>07/03/2021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EA2F61-4D89-4EA1-A1B7-C615040408A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A794FA-8EF6-4BC3-A217-645530728641}" type="datetimeFigureOut">
              <a:rPr lang="en-GB" smtClean="0"/>
              <a:t>07/03/2021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EA2F61-4D89-4EA1-A1B7-C615040408AA}" type="slidenum">
              <a:rPr lang="en-GB" smtClean="0"/>
              <a:t>‹#›</a:t>
            </a:fld>
            <a:endParaRPr lang="en-GB"/>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A794FA-8EF6-4BC3-A217-645530728641}" type="datetimeFigureOut">
              <a:rPr lang="en-GB" smtClean="0"/>
              <a:t>07/03/2021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EA2F61-4D89-4EA1-A1B7-C615040408AA}"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A794FA-8EF6-4BC3-A217-645530728641}" type="datetimeFigureOut">
              <a:rPr lang="en-GB" smtClean="0"/>
              <a:t>07/03/2021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EA2F61-4D89-4EA1-A1B7-C615040408A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794FA-8EF6-4BC3-A217-645530728641}" type="datetimeFigureOut">
              <a:rPr lang="en-GB" smtClean="0"/>
              <a:t>07/03/2021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EA2F61-4D89-4EA1-A1B7-C615040408A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3"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794FA-8EF6-4BC3-A217-645530728641}" type="datetimeFigureOut">
              <a:rPr lang="en-GB" smtClean="0"/>
              <a:t>07/03/2021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EA2F61-4D89-4EA1-A1B7-C615040408A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794FA-8EF6-4BC3-A217-645530728641}" type="datetimeFigureOut">
              <a:rPr lang="en-GB" smtClean="0"/>
              <a:t>07/03/2021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EA2F61-4D89-4EA1-A1B7-C615040408AA}" type="slidenum">
              <a:rPr lang="en-GB" smtClean="0"/>
              <a:t>‹#›</a:t>
            </a:fld>
            <a:endParaRPr lang="en-GB"/>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9A794FA-8EF6-4BC3-A217-645530728641}" type="datetimeFigureOut">
              <a:rPr lang="en-GB" smtClean="0"/>
              <a:t>07/03/2021</a:t>
            </a:fld>
            <a:endParaRPr lang="en-GB"/>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52EA2F61-4D89-4EA1-A1B7-C615040408A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9964"/>
          <a:stretch/>
        </p:blipFill>
        <p:spPr>
          <a:xfrm>
            <a:off x="-1" y="0"/>
            <a:ext cx="12191522" cy="6858000"/>
          </a:xfrm>
          <a:prstGeom prst="rect">
            <a:avLst/>
          </a:prstGeom>
        </p:spPr>
      </p:pic>
      <p:sp>
        <p:nvSpPr>
          <p:cNvPr id="7" name="Rectangle 6"/>
          <p:cNvSpPr/>
          <p:nvPr/>
        </p:nvSpPr>
        <p:spPr>
          <a:xfrm>
            <a:off x="0" y="0"/>
            <a:ext cx="12223485" cy="685641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1">
            <a:extLst>
              <a:ext uri="{FF2B5EF4-FFF2-40B4-BE49-F238E27FC236}">
                <a16:creationId xmlns:a16="http://schemas.microsoft.com/office/drawing/2014/main" id="{ED8F1101-865C-4355-A612-E31ABCB72104}"/>
              </a:ext>
            </a:extLst>
          </p:cNvPr>
          <p:cNvSpPr/>
          <p:nvPr/>
        </p:nvSpPr>
        <p:spPr>
          <a:xfrm>
            <a:off x="3663667" y="0"/>
            <a:ext cx="6713416" cy="6856412"/>
          </a:xfrm>
          <a:custGeom>
            <a:avLst/>
            <a:gdLst>
              <a:gd name="connsiteX0" fmla="*/ 0 w 6712542"/>
              <a:gd name="connsiteY0" fmla="*/ 0 h 6858000"/>
              <a:gd name="connsiteX1" fmla="*/ 621213 w 6712542"/>
              <a:gd name="connsiteY1" fmla="*/ 0 h 6858000"/>
              <a:gd name="connsiteX2" fmla="*/ 6712542 w 6712542"/>
              <a:gd name="connsiteY2" fmla="*/ 6858000 h 6858000"/>
              <a:gd name="connsiteX3" fmla="*/ 6091329 w 6712542"/>
              <a:gd name="connsiteY3" fmla="*/ 6858000 h 6858000"/>
              <a:gd name="connsiteX4" fmla="*/ 0 w 671254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542" h="6858000">
                <a:moveTo>
                  <a:pt x="0" y="0"/>
                </a:moveTo>
                <a:lnTo>
                  <a:pt x="621213" y="0"/>
                </a:lnTo>
                <a:lnTo>
                  <a:pt x="6712542" y="6858000"/>
                </a:lnTo>
                <a:lnTo>
                  <a:pt x="6091329" y="6858000"/>
                </a:lnTo>
                <a:lnTo>
                  <a:pt x="0" y="0"/>
                </a:lnTo>
                <a:close/>
              </a:path>
            </a:pathLst>
          </a:custGeom>
          <a:solidFill>
            <a:srgbClr val="AED8E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a:off x="-1" y="0"/>
            <a:ext cx="9426650" cy="6858001"/>
          </a:xfrm>
          <a:prstGeom prst="rtTriangle">
            <a:avLst/>
          </a:prstGeom>
          <a:gradFill flip="none" rotWithShape="1">
            <a:gsLst>
              <a:gs pos="0">
                <a:schemeClr val="accent3"/>
              </a:gs>
              <a:gs pos="42000">
                <a:schemeClr val="accent4"/>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308" y="2147039"/>
            <a:ext cx="7071716" cy="2031325"/>
          </a:xfrm>
          <a:prstGeom prst="rect">
            <a:avLst/>
          </a:prstGeom>
          <a:noFill/>
        </p:spPr>
        <p:txBody>
          <a:bodyPr wrap="square" lIns="0" tIns="0" rIns="0" bIns="0" rtlCol="0">
            <a:spAutoFit/>
          </a:bodyPr>
          <a:lstStyle/>
          <a:p>
            <a:r>
              <a:rPr lang="en-US" sz="4400" b="1" dirty="0" err="1"/>
              <a:t>Genpact</a:t>
            </a:r>
            <a:r>
              <a:rPr lang="en-US" sz="4400" b="1" dirty="0"/>
              <a:t> Data Science </a:t>
            </a:r>
            <a:r>
              <a:rPr lang="en-US" sz="4400" b="1" dirty="0" err="1"/>
              <a:t>Prodegree</a:t>
            </a:r>
            <a:r>
              <a:rPr lang="en-US" sz="4400" b="1" dirty="0"/>
              <a:t> Capstone</a:t>
            </a:r>
            <a:endParaRPr lang="en-IN" sz="4400" b="1" dirty="0"/>
          </a:p>
          <a:p>
            <a:r>
              <a:rPr lang="en-US" sz="4400" b="1" dirty="0"/>
              <a:t>Project Using Python</a:t>
            </a:r>
            <a:endParaRPr lang="en-IN" sz="4400" b="1" dirty="0"/>
          </a:p>
        </p:txBody>
      </p:sp>
      <p:sp>
        <p:nvSpPr>
          <p:cNvPr id="11" name="TextBox 10"/>
          <p:cNvSpPr txBox="1"/>
          <p:nvPr/>
        </p:nvSpPr>
        <p:spPr>
          <a:xfrm>
            <a:off x="6095760" y="984634"/>
            <a:ext cx="5303089" cy="430787"/>
          </a:xfrm>
          <a:prstGeom prst="rect">
            <a:avLst/>
          </a:prstGeom>
          <a:noFill/>
        </p:spPr>
        <p:txBody>
          <a:bodyPr wrap="square" lIns="0" tIns="0" rIns="0" bIns="0" rtlCol="0">
            <a:spAutoFit/>
          </a:bodyPr>
          <a:lstStyle/>
          <a:p>
            <a:r>
              <a:rPr lang="en-US" sz="2800" b="1" dirty="0">
                <a:solidFill>
                  <a:schemeClr val="accent6">
                    <a:lumMod val="50000"/>
                  </a:schemeClr>
                </a:solidFill>
              </a:rPr>
              <a:t>Loan Defaulter Analysis Project </a:t>
            </a:r>
          </a:p>
        </p:txBody>
      </p:sp>
      <p:cxnSp>
        <p:nvCxnSpPr>
          <p:cNvPr id="13" name="Straight Connector 12"/>
          <p:cNvCxnSpPr>
            <a:cxnSpLocks/>
          </p:cNvCxnSpPr>
          <p:nvPr/>
        </p:nvCxnSpPr>
        <p:spPr>
          <a:xfrm>
            <a:off x="793705" y="4441308"/>
            <a:ext cx="4553692" cy="0"/>
          </a:xfrm>
          <a:prstGeom prst="line">
            <a:avLst/>
          </a:prstGeom>
          <a:ln>
            <a:solidFill>
              <a:schemeClr val="accent2"/>
            </a:solidFill>
            <a:tailEnd type="diamond" w="lg" len="lg"/>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573191" y="6264931"/>
            <a:ext cx="2255814" cy="18283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1EEA229-0096-49BD-81C1-58B039421B74}" type="slidenum">
              <a:rPr lang="en-US" smtClean="0"/>
              <a:t>1</a:t>
            </a:fld>
            <a:endParaRPr lang="en-US"/>
          </a:p>
        </p:txBody>
      </p:sp>
      <p:sp>
        <p:nvSpPr>
          <p:cNvPr id="18" name="Rounded Rectangle 17"/>
          <p:cNvSpPr/>
          <p:nvPr/>
        </p:nvSpPr>
        <p:spPr>
          <a:xfrm flipH="1">
            <a:off x="-2432739" y="174152"/>
            <a:ext cx="2255814" cy="182838"/>
          </a:xfrm>
          <a:prstGeom prst="roundRect">
            <a:avLst/>
          </a:prstGeom>
          <a:solidFill>
            <a:srgbClr val="009C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flipH="1">
            <a:off x="-1304832" y="448408"/>
            <a:ext cx="1273348" cy="182838"/>
          </a:xfrm>
          <a:prstGeom prst="roundRect">
            <a:avLst/>
          </a:prstGeom>
          <a:solidFill>
            <a:srgbClr val="009C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46800" y="5814535"/>
            <a:ext cx="681843" cy="18283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207986" y="3691700"/>
            <a:ext cx="1805964" cy="1661993"/>
          </a:xfrm>
          <a:prstGeom prst="rect">
            <a:avLst/>
          </a:prstGeom>
          <a:noFill/>
        </p:spPr>
        <p:txBody>
          <a:bodyPr wrap="square" lIns="0" tIns="0" rIns="0" bIns="0" rtlCol="0">
            <a:spAutoFit/>
          </a:bodyPr>
          <a:lstStyle/>
          <a:p>
            <a:r>
              <a:rPr lang="en-GB" b="1" dirty="0"/>
              <a:t>Submitted by</a:t>
            </a:r>
          </a:p>
          <a:p>
            <a:r>
              <a:rPr lang="en-IN" b="1" dirty="0"/>
              <a:t>Vishal </a:t>
            </a:r>
            <a:r>
              <a:rPr lang="en-IN" b="1" dirty="0" err="1"/>
              <a:t>Kavatkar</a:t>
            </a:r>
            <a:endParaRPr lang="en-IN" b="1" dirty="0"/>
          </a:p>
          <a:p>
            <a:r>
              <a:rPr lang="en-IN" b="1" dirty="0"/>
              <a:t>Akash </a:t>
            </a:r>
            <a:r>
              <a:rPr lang="en-IN" b="1" dirty="0" err="1"/>
              <a:t>Aarekar</a:t>
            </a:r>
            <a:endParaRPr lang="en-IN" b="1" dirty="0"/>
          </a:p>
          <a:p>
            <a:r>
              <a:rPr lang="en-IN" b="1" dirty="0"/>
              <a:t>Deepak Gupta </a:t>
            </a:r>
          </a:p>
          <a:p>
            <a:r>
              <a:rPr lang="en-IN" b="1" dirty="0" err="1"/>
              <a:t>Nilesh</a:t>
            </a:r>
            <a:r>
              <a:rPr lang="en-IN" b="1" dirty="0"/>
              <a:t> </a:t>
            </a:r>
            <a:r>
              <a:rPr lang="en-IN" b="1" dirty="0" err="1"/>
              <a:t>Humbe</a:t>
            </a:r>
            <a:endParaRPr lang="en-IN" b="1" dirty="0"/>
          </a:p>
          <a:p>
            <a:r>
              <a:rPr lang="en-GB" b="1" dirty="0"/>
              <a:t>Ramesh Raulo</a:t>
            </a:r>
            <a:endParaRPr lang="en-IN" b="1" dirty="0"/>
          </a:p>
        </p:txBody>
      </p:sp>
    </p:spTree>
    <p:extLst>
      <p:ext uri="{BB962C8B-B14F-4D97-AF65-F5344CB8AC3E}">
        <p14:creationId xmlns:p14="http://schemas.microsoft.com/office/powerpoint/2010/main" val="42462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remove" grpId="0" nodeType="withEffect">
                                  <p:stCondLst>
                                    <p:cond delay="0"/>
                                  </p:stCondLst>
                                  <p:endCondLst>
                                    <p:cond evt="onNext" delay="0">
                                      <p:tgtEl>
                                        <p:sldTgt/>
                                      </p:tgtEl>
                                    </p:cond>
                                  </p:endCondLst>
                                  <p:childTnLst>
                                    <p:animMotion origin="layout" path="M -8.70132E-7 9.13717E-7 L 1.14641 9.13717E-7 " pathEditMode="relative" rAng="0" ptsTypes="AA">
                                      <p:cBhvr>
                                        <p:cTn id="6" dur="5000" fill="hold"/>
                                        <p:tgtEl>
                                          <p:spTgt spid="14"/>
                                        </p:tgtEl>
                                        <p:attrNameLst>
                                          <p:attrName>ppt_x</p:attrName>
                                          <p:attrName>ppt_y</p:attrName>
                                        </p:attrNameLst>
                                      </p:cBhvr>
                                      <p:rCtr x="57314" y="0"/>
                                    </p:animMotion>
                                  </p:childTnLst>
                                </p:cTn>
                              </p:par>
                              <p:par>
                                <p:cTn id="7" presetID="0" presetClass="path" presetSubtype="0" repeatCount="indefinite" accel="50000" decel="50000" fill="hold" grpId="0" nodeType="withEffect">
                                  <p:stCondLst>
                                    <p:cond delay="0"/>
                                  </p:stCondLst>
                                  <p:endCondLst>
                                    <p:cond evt="onNext" delay="0">
                                      <p:tgtEl>
                                        <p:sldTgt/>
                                      </p:tgtEl>
                                    </p:cond>
                                  </p:endCondLst>
                                  <p:childTnLst>
                                    <p:animMotion origin="layout" path="M 2.8162E-6 -5.80615E-7 L 1.27484 -5.80615E-7 " pathEditMode="relative" rAng="0" ptsTypes="AA">
                                      <p:cBhvr>
                                        <p:cTn id="8" dur="5000" fill="hold"/>
                                        <p:tgtEl>
                                          <p:spTgt spid="18"/>
                                        </p:tgtEl>
                                        <p:attrNameLst>
                                          <p:attrName>ppt_x</p:attrName>
                                          <p:attrName>ppt_y</p:attrName>
                                        </p:attrNameLst>
                                      </p:cBhvr>
                                      <p:rCtr x="63736" y="0"/>
                                    </p:animMotion>
                                  </p:childTnLst>
                                </p:cTn>
                              </p:par>
                              <p:par>
                                <p:cTn id="9" presetID="0" presetClass="path" presetSubtype="0" repeatCount="indefinite" accel="50000" decel="50000" fill="remove" grpId="0" nodeType="withEffect">
                                  <p:stCondLst>
                                    <p:cond delay="2000"/>
                                  </p:stCondLst>
                                  <p:endCondLst>
                                    <p:cond evt="onNext" delay="0">
                                      <p:tgtEl>
                                        <p:sldTgt/>
                                      </p:tgtEl>
                                    </p:cond>
                                  </p:endCondLst>
                                  <p:childTnLst>
                                    <p:animMotion origin="layout" path="M 3.24345E-6 -2.64168E-6 L 1.32851 -2.64168E-6 " pathEditMode="relative" ptsTypes="AA">
                                      <p:cBhvr>
                                        <p:cTn id="10" dur="5000" fill="hold"/>
                                        <p:tgtEl>
                                          <p:spTgt spid="17"/>
                                        </p:tgtEl>
                                        <p:attrNameLst>
                                          <p:attrName>ppt_x</p:attrName>
                                          <p:attrName>ppt_y</p:attrName>
                                        </p:attrNameLst>
                                      </p:cBhvr>
                                    </p:animMotion>
                                  </p:childTnLst>
                                </p:cTn>
                              </p:par>
                              <p:par>
                                <p:cTn id="11" presetID="0" presetClass="path" presetSubtype="0" repeatCount="indefinite" accel="50000" decel="50000" fill="remove" grpId="0" nodeType="withEffect">
                                  <p:stCondLst>
                                    <p:cond delay="2000"/>
                                  </p:stCondLst>
                                  <p:endCondLst>
                                    <p:cond evt="onNext" delay="0">
                                      <p:tgtEl>
                                        <p:sldTgt/>
                                      </p:tgtEl>
                                    </p:cond>
                                  </p:endCondLst>
                                  <p:childTnLst>
                                    <p:animMotion origin="layout" path="M 3.24345E-6 -2.64168E-6 L 1.32851 -2.64168E-6 " pathEditMode="relative" ptsTypes="AA">
                                      <p:cBhvr>
                                        <p:cTn id="12" dur="3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064" y="1222218"/>
            <a:ext cx="10492966" cy="5262979"/>
          </a:xfrm>
          <a:prstGeom prst="rect">
            <a:avLst/>
          </a:prstGeom>
          <a:noFill/>
        </p:spPr>
        <p:txBody>
          <a:bodyPr wrap="square" rtlCol="0">
            <a:spAutoFit/>
          </a:bodyPr>
          <a:lstStyle/>
          <a:p>
            <a:r>
              <a:rPr lang="en-GB" sz="2400" dirty="0"/>
              <a:t>This project is about managing the </a:t>
            </a:r>
            <a:r>
              <a:rPr lang="en-US" sz="2400" dirty="0"/>
              <a:t>credit risk by using the past data and deciding whom to give the loan to in the future. The text files provided contain complete loan data for all loans issued by XYZ Corp. through 2007-2015. The data contains the indicator of default, payment information, credit history, etc.</a:t>
            </a:r>
            <a:endParaRPr lang="en-IN" sz="2400" dirty="0"/>
          </a:p>
          <a:p>
            <a:endParaRPr lang="en-GB" sz="2400" dirty="0"/>
          </a:p>
          <a:p>
            <a:r>
              <a:rPr lang="en-US" sz="2400" dirty="0"/>
              <a:t>The objective is to build a data model for predicting the probability of default, and choose a cut-off based on suitability. Alternatively using a modelling technique which gives binary output.</a:t>
            </a:r>
          </a:p>
          <a:p>
            <a:endParaRPr lang="en-US" sz="2400" dirty="0"/>
          </a:p>
          <a:p>
            <a:r>
              <a:rPr lang="en-US" sz="2400" dirty="0"/>
              <a:t>Information provided:</a:t>
            </a:r>
            <a:endParaRPr lang="en-IN" sz="2400" dirty="0"/>
          </a:p>
          <a:p>
            <a:pPr marL="285750" lvl="0" indent="-285750">
              <a:buFont typeface="Arial" panose="020B0604020202020204" pitchFamily="34" charset="0"/>
              <a:buChar char="•"/>
            </a:pPr>
            <a:r>
              <a:rPr lang="en-US" sz="2400" dirty="0"/>
              <a:t>Dataset containing loan data</a:t>
            </a:r>
            <a:endParaRPr lang="en-IN" sz="2400" dirty="0"/>
          </a:p>
          <a:p>
            <a:pPr marL="285750" indent="-285750">
              <a:buFont typeface="Arial" panose="020B0604020202020204" pitchFamily="34" charset="0"/>
              <a:buChar char="•"/>
            </a:pPr>
            <a:r>
              <a:rPr lang="en-US" sz="2400" dirty="0"/>
              <a:t>Data dictionary</a:t>
            </a:r>
          </a:p>
          <a:p>
            <a:pPr marL="285750" indent="-285750">
              <a:buFont typeface="Arial" panose="020B0604020202020204" pitchFamily="34" charset="0"/>
              <a:buChar char="•"/>
            </a:pPr>
            <a:endParaRPr lang="en-US" sz="2400" dirty="0"/>
          </a:p>
        </p:txBody>
      </p:sp>
      <p:sp>
        <p:nvSpPr>
          <p:cNvPr id="3" name="TextBox 2"/>
          <p:cNvSpPr txBox="1"/>
          <p:nvPr/>
        </p:nvSpPr>
        <p:spPr>
          <a:xfrm>
            <a:off x="597530" y="392079"/>
            <a:ext cx="2872133" cy="523220"/>
          </a:xfrm>
          <a:prstGeom prst="rect">
            <a:avLst/>
          </a:prstGeom>
          <a:noFill/>
        </p:spPr>
        <p:txBody>
          <a:bodyPr wrap="square" rtlCol="0">
            <a:spAutoFit/>
          </a:bodyPr>
          <a:lstStyle>
            <a:defPPr>
              <a:defRPr lang="en-US"/>
            </a:defPPr>
            <a:lvl1pPr>
              <a:defRPr sz="2800" b="1">
                <a:solidFill>
                  <a:schemeClr val="accent2">
                    <a:lumMod val="75000"/>
                  </a:schemeClr>
                </a:solidFill>
              </a:defRPr>
            </a:lvl1pPr>
          </a:lstStyle>
          <a:p>
            <a:r>
              <a:rPr lang="en-GB" dirty="0"/>
              <a:t>Project ABSTRACT</a:t>
            </a:r>
            <a:endParaRPr lang="en-IN" dirty="0"/>
          </a:p>
        </p:txBody>
      </p:sp>
    </p:spTree>
    <p:extLst>
      <p:ext uri="{BB962C8B-B14F-4D97-AF65-F5344CB8AC3E}">
        <p14:creationId xmlns:p14="http://schemas.microsoft.com/office/powerpoint/2010/main" val="382596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01876" y="1596555"/>
            <a:ext cx="859984" cy="867047"/>
            <a:chOff x="0" y="270946"/>
            <a:chExt cx="1635124" cy="1635124"/>
          </a:xfrm>
          <a:solidFill>
            <a:srgbClr val="00B0F0"/>
          </a:solidFill>
        </p:grpSpPr>
        <p:sp>
          <p:nvSpPr>
            <p:cNvPr id="5" name="Oval 4"/>
            <p:cNvSpPr/>
            <p:nvPr/>
          </p:nvSpPr>
          <p:spPr>
            <a:xfrm>
              <a:off x="0" y="270946"/>
              <a:ext cx="1635124" cy="163512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Oval 4"/>
            <p:cNvSpPr/>
            <p:nvPr/>
          </p:nvSpPr>
          <p:spPr>
            <a:xfrm>
              <a:off x="239458" y="510404"/>
              <a:ext cx="1156208" cy="11562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GB" kern="1200" dirty="0"/>
                <a:t>Start</a:t>
              </a:r>
              <a:endParaRPr lang="en-IN" kern="1200" dirty="0"/>
            </a:p>
          </p:txBody>
        </p:sp>
      </p:grpSp>
      <p:grpSp>
        <p:nvGrpSpPr>
          <p:cNvPr id="7" name="Group 6"/>
          <p:cNvGrpSpPr/>
          <p:nvPr/>
        </p:nvGrpSpPr>
        <p:grpSpPr>
          <a:xfrm>
            <a:off x="4885265" y="967511"/>
            <a:ext cx="2243667" cy="2125133"/>
            <a:chOff x="0" y="270946"/>
            <a:chExt cx="1635124" cy="1635124"/>
          </a:xfrm>
          <a:solidFill>
            <a:schemeClr val="accent6">
              <a:lumMod val="75000"/>
            </a:schemeClr>
          </a:solidFill>
        </p:grpSpPr>
        <p:sp>
          <p:nvSpPr>
            <p:cNvPr id="8" name="Oval 7"/>
            <p:cNvSpPr/>
            <p:nvPr/>
          </p:nvSpPr>
          <p:spPr>
            <a:xfrm>
              <a:off x="0" y="270946"/>
              <a:ext cx="1635124" cy="163512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Oval 4"/>
            <p:cNvSpPr/>
            <p:nvPr/>
          </p:nvSpPr>
          <p:spPr>
            <a:xfrm>
              <a:off x="239458" y="510404"/>
              <a:ext cx="1156208" cy="11562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GB" kern="1200" dirty="0"/>
                <a:t>Understanding Business Requirements</a:t>
              </a:r>
              <a:endParaRPr lang="en-IN" kern="1200" dirty="0"/>
            </a:p>
          </p:txBody>
        </p:sp>
      </p:grpSp>
      <p:grpSp>
        <p:nvGrpSpPr>
          <p:cNvPr id="10" name="Group 9"/>
          <p:cNvGrpSpPr/>
          <p:nvPr/>
        </p:nvGrpSpPr>
        <p:grpSpPr>
          <a:xfrm>
            <a:off x="7457509" y="2707905"/>
            <a:ext cx="2243667" cy="2125133"/>
            <a:chOff x="0" y="270946"/>
            <a:chExt cx="1635124" cy="1635124"/>
          </a:xfrm>
          <a:solidFill>
            <a:schemeClr val="accent2"/>
          </a:solidFill>
        </p:grpSpPr>
        <p:sp>
          <p:nvSpPr>
            <p:cNvPr id="11" name="Oval 10"/>
            <p:cNvSpPr/>
            <p:nvPr/>
          </p:nvSpPr>
          <p:spPr>
            <a:xfrm>
              <a:off x="0" y="270946"/>
              <a:ext cx="1635124" cy="163512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4"/>
            <p:cNvSpPr/>
            <p:nvPr/>
          </p:nvSpPr>
          <p:spPr>
            <a:xfrm>
              <a:off x="239458" y="510404"/>
              <a:ext cx="1156208" cy="11562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GB" kern="1200" dirty="0"/>
                <a:t>Data Acquisition &amp; Understanding</a:t>
              </a:r>
              <a:endParaRPr lang="en-IN" kern="1200" dirty="0"/>
            </a:p>
          </p:txBody>
        </p:sp>
      </p:grpSp>
      <p:grpSp>
        <p:nvGrpSpPr>
          <p:cNvPr id="13" name="Group 12"/>
          <p:cNvGrpSpPr/>
          <p:nvPr/>
        </p:nvGrpSpPr>
        <p:grpSpPr>
          <a:xfrm>
            <a:off x="2569170" y="2834325"/>
            <a:ext cx="2243667" cy="2125133"/>
            <a:chOff x="0" y="270946"/>
            <a:chExt cx="1635124" cy="1635124"/>
          </a:xfrm>
          <a:solidFill>
            <a:srgbClr val="7030A0"/>
          </a:solidFill>
        </p:grpSpPr>
        <p:sp>
          <p:nvSpPr>
            <p:cNvPr id="14" name="Oval 13"/>
            <p:cNvSpPr/>
            <p:nvPr/>
          </p:nvSpPr>
          <p:spPr>
            <a:xfrm>
              <a:off x="0" y="270946"/>
              <a:ext cx="1635124" cy="163512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p:cNvSpPr/>
            <p:nvPr/>
          </p:nvSpPr>
          <p:spPr>
            <a:xfrm>
              <a:off x="239458" y="510404"/>
              <a:ext cx="1156208" cy="11562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GB" kern="1200" dirty="0"/>
                <a:t>Modelling</a:t>
              </a:r>
              <a:endParaRPr lang="en-IN" kern="1200" dirty="0"/>
            </a:p>
          </p:txBody>
        </p:sp>
      </p:grpSp>
      <p:grpSp>
        <p:nvGrpSpPr>
          <p:cNvPr id="16" name="Group 15"/>
          <p:cNvGrpSpPr/>
          <p:nvPr/>
        </p:nvGrpSpPr>
        <p:grpSpPr>
          <a:xfrm>
            <a:off x="5132361" y="4521819"/>
            <a:ext cx="2243667" cy="2125133"/>
            <a:chOff x="0" y="270946"/>
            <a:chExt cx="1635124" cy="1635124"/>
          </a:xfrm>
          <a:solidFill>
            <a:srgbClr val="0070C0"/>
          </a:solidFill>
        </p:grpSpPr>
        <p:sp>
          <p:nvSpPr>
            <p:cNvPr id="17" name="Oval 16"/>
            <p:cNvSpPr/>
            <p:nvPr/>
          </p:nvSpPr>
          <p:spPr>
            <a:xfrm>
              <a:off x="0" y="270946"/>
              <a:ext cx="1635124" cy="163512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p:cNvSpPr/>
            <p:nvPr/>
          </p:nvSpPr>
          <p:spPr>
            <a:xfrm>
              <a:off x="239458" y="510404"/>
              <a:ext cx="1156208" cy="11562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GB" kern="1200" dirty="0"/>
                <a:t>Deployment</a:t>
              </a:r>
              <a:endParaRPr lang="en-IN" kern="1200" dirty="0"/>
            </a:p>
          </p:txBody>
        </p:sp>
      </p:grpSp>
      <p:sp>
        <p:nvSpPr>
          <p:cNvPr id="19" name="Shape 18"/>
          <p:cNvSpPr/>
          <p:nvPr/>
        </p:nvSpPr>
        <p:spPr>
          <a:xfrm rot="1105655">
            <a:off x="2817850" y="763834"/>
            <a:ext cx="2367118" cy="1360519"/>
          </a:xfrm>
          <a:prstGeom prst="swooshArrow">
            <a:avLst>
              <a:gd name="adj1" fmla="val 16310"/>
              <a:gd name="adj2" fmla="val 31370"/>
            </a:avLst>
          </a:prstGeom>
        </p:spPr>
        <p:style>
          <a:lnRef idx="3">
            <a:schemeClr val="lt1">
              <a:hueOff val="0"/>
              <a:satOff val="0"/>
              <a:lumOff val="0"/>
              <a:alphaOff val="0"/>
            </a:schemeClr>
          </a:lnRef>
          <a:fillRef idx="1">
            <a:schemeClr val="accent2">
              <a:shade val="50000"/>
              <a:hueOff val="0"/>
              <a:satOff val="0"/>
              <a:lumOff val="0"/>
              <a:alphaOff val="0"/>
            </a:schemeClr>
          </a:fillRef>
          <a:effectRef idx="1">
            <a:schemeClr val="accent2">
              <a:shade val="50000"/>
              <a:hueOff val="0"/>
              <a:satOff val="0"/>
              <a:lumOff val="0"/>
              <a:alphaOff val="0"/>
            </a:schemeClr>
          </a:effectRef>
          <a:fontRef idx="minor">
            <a:schemeClr val="lt1"/>
          </a:fontRef>
        </p:style>
      </p:sp>
      <p:sp>
        <p:nvSpPr>
          <p:cNvPr id="28" name="Rounded Rectangle 27"/>
          <p:cNvSpPr/>
          <p:nvPr/>
        </p:nvSpPr>
        <p:spPr>
          <a:xfrm>
            <a:off x="9848683" y="2285346"/>
            <a:ext cx="1493822" cy="336542"/>
          </a:xfrm>
          <a:prstGeom prst="roundRect">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dirty="0"/>
              <a:t>Data Source</a:t>
            </a:r>
            <a:endParaRPr lang="en-IN" dirty="0"/>
          </a:p>
        </p:txBody>
      </p:sp>
      <p:sp>
        <p:nvSpPr>
          <p:cNvPr id="29" name="Rounded Rectangle 28"/>
          <p:cNvSpPr/>
          <p:nvPr/>
        </p:nvSpPr>
        <p:spPr>
          <a:xfrm>
            <a:off x="9862264" y="2691993"/>
            <a:ext cx="1493822" cy="336542"/>
          </a:xfrm>
          <a:prstGeom prst="roundRect">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dirty="0"/>
              <a:t>Environment</a:t>
            </a:r>
            <a:endParaRPr lang="en-IN" dirty="0"/>
          </a:p>
        </p:txBody>
      </p:sp>
      <p:sp>
        <p:nvSpPr>
          <p:cNvPr id="30" name="Rounded Rectangle 29"/>
          <p:cNvSpPr/>
          <p:nvPr/>
        </p:nvSpPr>
        <p:spPr>
          <a:xfrm>
            <a:off x="9848683" y="3109213"/>
            <a:ext cx="1493822" cy="1326590"/>
          </a:xfrm>
          <a:prstGeom prst="roundRect">
            <a:avLst/>
          </a:pr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dirty="0"/>
              <a:t>Data Wrangling</a:t>
            </a:r>
          </a:p>
          <a:p>
            <a:r>
              <a:rPr lang="en-GB" dirty="0"/>
              <a:t>Exploration</a:t>
            </a:r>
          </a:p>
          <a:p>
            <a:r>
              <a:rPr lang="en-GB" dirty="0"/>
              <a:t>Cleaning</a:t>
            </a:r>
            <a:endParaRPr lang="en-IN" dirty="0"/>
          </a:p>
        </p:txBody>
      </p:sp>
      <p:sp>
        <p:nvSpPr>
          <p:cNvPr id="31" name="Rounded Rectangle 30"/>
          <p:cNvSpPr/>
          <p:nvPr/>
        </p:nvSpPr>
        <p:spPr>
          <a:xfrm>
            <a:off x="933996" y="2733594"/>
            <a:ext cx="1493822" cy="597425"/>
          </a:xfrm>
          <a:prstGeom prst="roundRect">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dirty="0"/>
              <a:t>Feature Engineering</a:t>
            </a:r>
            <a:endParaRPr lang="en-IN" dirty="0"/>
          </a:p>
        </p:txBody>
      </p:sp>
      <p:sp>
        <p:nvSpPr>
          <p:cNvPr id="32" name="Rounded Rectangle 31"/>
          <p:cNvSpPr/>
          <p:nvPr/>
        </p:nvSpPr>
        <p:spPr>
          <a:xfrm>
            <a:off x="867281" y="3598180"/>
            <a:ext cx="1493822" cy="597425"/>
          </a:xfrm>
          <a:prstGeom prst="roundRect">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dirty="0"/>
              <a:t>Model Handling</a:t>
            </a:r>
            <a:endParaRPr lang="en-IN" dirty="0"/>
          </a:p>
        </p:txBody>
      </p:sp>
      <p:sp>
        <p:nvSpPr>
          <p:cNvPr id="33" name="Rounded Rectangle 32"/>
          <p:cNvSpPr/>
          <p:nvPr/>
        </p:nvSpPr>
        <p:spPr>
          <a:xfrm>
            <a:off x="888953" y="4397923"/>
            <a:ext cx="1493822" cy="597425"/>
          </a:xfrm>
          <a:prstGeom prst="roundRect">
            <a:avLst/>
          </a:pr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dirty="0"/>
              <a:t>Model Evaluation</a:t>
            </a:r>
            <a:endParaRPr lang="en-IN" dirty="0"/>
          </a:p>
        </p:txBody>
      </p:sp>
      <p:sp>
        <p:nvSpPr>
          <p:cNvPr id="34" name="Rounded Rectangle 33"/>
          <p:cNvSpPr/>
          <p:nvPr/>
        </p:nvSpPr>
        <p:spPr>
          <a:xfrm>
            <a:off x="3161860" y="5806354"/>
            <a:ext cx="2061173" cy="991572"/>
          </a:xfrm>
          <a:prstGeom prst="round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dirty="0"/>
              <a:t>Scoring &amp; Performance Monitoring</a:t>
            </a:r>
            <a:endParaRPr lang="en-IN" dirty="0"/>
          </a:p>
        </p:txBody>
      </p:sp>
      <p:sp>
        <p:nvSpPr>
          <p:cNvPr id="35" name="TextBox 34"/>
          <p:cNvSpPr txBox="1"/>
          <p:nvPr/>
        </p:nvSpPr>
        <p:spPr>
          <a:xfrm>
            <a:off x="264244" y="340435"/>
            <a:ext cx="7459564" cy="523220"/>
          </a:xfrm>
          <a:prstGeom prst="rect">
            <a:avLst/>
          </a:prstGeom>
          <a:noFill/>
        </p:spPr>
        <p:txBody>
          <a:bodyPr wrap="square" rtlCol="0">
            <a:spAutoFit/>
          </a:bodyPr>
          <a:lstStyle/>
          <a:p>
            <a:r>
              <a:rPr lang="en-GB" sz="2800" b="1" dirty="0">
                <a:solidFill>
                  <a:schemeClr val="accent2">
                    <a:lumMod val="75000"/>
                  </a:schemeClr>
                </a:solidFill>
              </a:rPr>
              <a:t>Data Management – Methodology overview</a:t>
            </a:r>
            <a:endParaRPr lang="en-IN" sz="2800" b="1" dirty="0">
              <a:solidFill>
                <a:schemeClr val="accent2">
                  <a:lumMod val="75000"/>
                </a:schemeClr>
              </a:solidFill>
            </a:endParaRPr>
          </a:p>
        </p:txBody>
      </p:sp>
      <p:sp>
        <p:nvSpPr>
          <p:cNvPr id="37" name="Right Arrow 36"/>
          <p:cNvSpPr/>
          <p:nvPr/>
        </p:nvSpPr>
        <p:spPr>
          <a:xfrm>
            <a:off x="7659231" y="5201250"/>
            <a:ext cx="1713367" cy="110089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Customer Acceptance</a:t>
            </a:r>
            <a:endParaRPr lang="en-IN" dirty="0"/>
          </a:p>
        </p:txBody>
      </p:sp>
      <p:grpSp>
        <p:nvGrpSpPr>
          <p:cNvPr id="38" name="Group 37"/>
          <p:cNvGrpSpPr/>
          <p:nvPr/>
        </p:nvGrpSpPr>
        <p:grpSpPr>
          <a:xfrm>
            <a:off x="9420503" y="5318171"/>
            <a:ext cx="859984" cy="867047"/>
            <a:chOff x="0" y="270946"/>
            <a:chExt cx="1635124" cy="1635124"/>
          </a:xfrm>
          <a:solidFill>
            <a:schemeClr val="tx2"/>
          </a:solidFill>
        </p:grpSpPr>
        <p:sp>
          <p:nvSpPr>
            <p:cNvPr id="39" name="Oval 38"/>
            <p:cNvSpPr/>
            <p:nvPr/>
          </p:nvSpPr>
          <p:spPr>
            <a:xfrm>
              <a:off x="0" y="270946"/>
              <a:ext cx="1635124" cy="1635124"/>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4"/>
            <p:cNvSpPr/>
            <p:nvPr/>
          </p:nvSpPr>
          <p:spPr>
            <a:xfrm>
              <a:off x="239458" y="510404"/>
              <a:ext cx="1156208" cy="115620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en-GB" kern="1200" dirty="0"/>
                <a:t>End</a:t>
              </a:r>
              <a:endParaRPr lang="en-IN" kern="1200" dirty="0"/>
            </a:p>
          </p:txBody>
        </p:sp>
      </p:grpSp>
      <p:sp>
        <p:nvSpPr>
          <p:cNvPr id="41" name="Left-Right Arrow 40"/>
          <p:cNvSpPr/>
          <p:nvPr/>
        </p:nvSpPr>
        <p:spPr>
          <a:xfrm>
            <a:off x="4774183" y="3741282"/>
            <a:ext cx="2683326" cy="311218"/>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Left-Right Arrow 41"/>
          <p:cNvSpPr/>
          <p:nvPr/>
        </p:nvSpPr>
        <p:spPr>
          <a:xfrm rot="2375889">
            <a:off x="6749917" y="2782320"/>
            <a:ext cx="1038221" cy="311218"/>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Left-Right Arrow 42"/>
          <p:cNvSpPr/>
          <p:nvPr/>
        </p:nvSpPr>
        <p:spPr>
          <a:xfrm rot="19698244">
            <a:off x="6936005" y="4518812"/>
            <a:ext cx="938560" cy="311218"/>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Left-Right Arrow 43"/>
          <p:cNvSpPr/>
          <p:nvPr/>
        </p:nvSpPr>
        <p:spPr>
          <a:xfrm rot="2375889">
            <a:off x="4321026" y="4803848"/>
            <a:ext cx="1038221" cy="311218"/>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Left-Right Arrow 44"/>
          <p:cNvSpPr/>
          <p:nvPr/>
        </p:nvSpPr>
        <p:spPr>
          <a:xfrm rot="19205177">
            <a:off x="4317067" y="2711602"/>
            <a:ext cx="809785" cy="311218"/>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398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8064" y="1367074"/>
            <a:ext cx="10492966" cy="3046988"/>
          </a:xfrm>
          <a:prstGeom prst="rect">
            <a:avLst/>
          </a:prstGeom>
          <a:noFill/>
        </p:spPr>
        <p:txBody>
          <a:bodyPr wrap="square" rtlCol="0">
            <a:spAutoFit/>
          </a:bodyPr>
          <a:lstStyle/>
          <a:p>
            <a:r>
              <a:rPr lang="en-GB" sz="2400" b="1" dirty="0"/>
              <a:t>Exploratory Data Analysis: We want to show the power of visualizations</a:t>
            </a:r>
          </a:p>
          <a:p>
            <a:endParaRPr lang="en-GB" sz="2400" b="1" dirty="0"/>
          </a:p>
          <a:p>
            <a:pPr marL="342900" indent="-342900">
              <a:buFont typeface="Arial" panose="020B0604020202020204" pitchFamily="34" charset="0"/>
              <a:buChar char="•"/>
            </a:pPr>
            <a:r>
              <a:rPr lang="en-US" sz="2400" dirty="0"/>
              <a:t>Dropping of column which has null values exceeding 50% </a:t>
            </a:r>
          </a:p>
          <a:p>
            <a:pPr marL="342900" indent="-342900">
              <a:buFont typeface="Arial" panose="020B0604020202020204" pitchFamily="34" charset="0"/>
              <a:buChar char="•"/>
            </a:pPr>
            <a:r>
              <a:rPr lang="en-US" sz="2400" dirty="0"/>
              <a:t>Only 11 columns had less than 50%na values </a:t>
            </a:r>
            <a:endParaRPr lang="en-IN" sz="2400" dirty="0"/>
          </a:p>
          <a:p>
            <a:pPr marL="342900" indent="-342900">
              <a:buFont typeface="Arial" panose="020B0604020202020204" pitchFamily="34" charset="0"/>
              <a:buChar char="•"/>
            </a:pPr>
            <a:r>
              <a:rPr lang="en-US" sz="2400" dirty="0"/>
              <a:t>Conversion of data type from objects to integer</a:t>
            </a:r>
            <a:endParaRPr lang="en-IN" sz="2400" dirty="0"/>
          </a:p>
          <a:p>
            <a:pPr marL="342900" indent="-342900">
              <a:buFont typeface="Arial" panose="020B0604020202020204" pitchFamily="34" charset="0"/>
              <a:buChar char="•"/>
            </a:pPr>
            <a:r>
              <a:rPr lang="en-US" sz="2400" dirty="0"/>
              <a:t>Conversion of issue _d column into date and time to meet the problem statement needs </a:t>
            </a:r>
            <a:endParaRPr lang="en-IN" sz="2400" dirty="0"/>
          </a:p>
          <a:p>
            <a:pPr marL="342900" indent="-342900">
              <a:buFont typeface="Arial" panose="020B0604020202020204" pitchFamily="34" charset="0"/>
              <a:buChar char="•"/>
            </a:pPr>
            <a:r>
              <a:rPr lang="en-US" sz="2400" dirty="0"/>
              <a:t>Removal of columns which has no relevance to our desired outcome</a:t>
            </a:r>
            <a:endParaRPr lang="en-IN" sz="2400" dirty="0"/>
          </a:p>
        </p:txBody>
      </p:sp>
      <p:sp>
        <p:nvSpPr>
          <p:cNvPr id="3" name="TextBox 2"/>
          <p:cNvSpPr txBox="1"/>
          <p:nvPr/>
        </p:nvSpPr>
        <p:spPr>
          <a:xfrm>
            <a:off x="597530" y="392079"/>
            <a:ext cx="5413971" cy="523220"/>
          </a:xfrm>
          <a:prstGeom prst="rect">
            <a:avLst/>
          </a:prstGeom>
          <a:noFill/>
        </p:spPr>
        <p:txBody>
          <a:bodyPr wrap="square" rtlCol="0">
            <a:spAutoFit/>
          </a:bodyPr>
          <a:lstStyle>
            <a:defPPr>
              <a:defRPr lang="en-US"/>
            </a:defPPr>
            <a:lvl1pPr>
              <a:defRPr sz="2800" b="1">
                <a:solidFill>
                  <a:schemeClr val="accent2">
                    <a:lumMod val="75000"/>
                  </a:schemeClr>
                </a:solidFill>
              </a:defRPr>
            </a:lvl1pPr>
          </a:lstStyle>
          <a:p>
            <a:r>
              <a:rPr lang="en-US" dirty="0"/>
              <a:t>EDA &amp; Data segmentation </a:t>
            </a:r>
            <a:endParaRPr lang="en-IN" dirty="0"/>
          </a:p>
        </p:txBody>
      </p:sp>
      <p:sp>
        <p:nvSpPr>
          <p:cNvPr id="4" name="TextBox 3"/>
          <p:cNvSpPr txBox="1"/>
          <p:nvPr/>
        </p:nvSpPr>
        <p:spPr>
          <a:xfrm>
            <a:off x="840464" y="5448468"/>
            <a:ext cx="10492966" cy="830997"/>
          </a:xfrm>
          <a:prstGeom prst="rect">
            <a:avLst/>
          </a:prstGeom>
          <a:noFill/>
        </p:spPr>
        <p:txBody>
          <a:bodyPr wrap="square" rtlCol="0">
            <a:spAutoFit/>
          </a:bodyPr>
          <a:lstStyle/>
          <a:p>
            <a:r>
              <a:rPr lang="en-US" sz="2400" dirty="0"/>
              <a:t>Filing  the null values in the relevant columns </a:t>
            </a:r>
            <a:endParaRPr lang="en-IN" sz="2400" dirty="0"/>
          </a:p>
          <a:p>
            <a:r>
              <a:rPr lang="en-US" sz="2400" dirty="0"/>
              <a:t>Cross verification of all data types</a:t>
            </a:r>
            <a:endParaRPr lang="en-IN" sz="2400" dirty="0"/>
          </a:p>
        </p:txBody>
      </p:sp>
      <p:sp>
        <p:nvSpPr>
          <p:cNvPr id="5" name="TextBox 4"/>
          <p:cNvSpPr txBox="1"/>
          <p:nvPr/>
        </p:nvSpPr>
        <p:spPr>
          <a:xfrm>
            <a:off x="749930" y="4618329"/>
            <a:ext cx="5413971" cy="523220"/>
          </a:xfrm>
          <a:prstGeom prst="rect">
            <a:avLst/>
          </a:prstGeom>
          <a:noFill/>
        </p:spPr>
        <p:txBody>
          <a:bodyPr wrap="square" rtlCol="0">
            <a:spAutoFit/>
          </a:bodyPr>
          <a:lstStyle>
            <a:defPPr>
              <a:defRPr lang="en-US"/>
            </a:defPPr>
            <a:lvl1pPr>
              <a:defRPr sz="2800" b="1">
                <a:solidFill>
                  <a:schemeClr val="accent2">
                    <a:lumMod val="75000"/>
                  </a:schemeClr>
                </a:solidFill>
              </a:defRPr>
            </a:lvl1pPr>
          </a:lstStyle>
          <a:p>
            <a:r>
              <a:rPr lang="en-US" dirty="0"/>
              <a:t>Data Cleaning</a:t>
            </a:r>
            <a:endParaRPr lang="en-IN" dirty="0"/>
          </a:p>
        </p:txBody>
      </p:sp>
    </p:spTree>
    <p:extLst>
      <p:ext uri="{BB962C8B-B14F-4D97-AF65-F5344CB8AC3E}">
        <p14:creationId xmlns:p14="http://schemas.microsoft.com/office/powerpoint/2010/main" val="164494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812" y="1222218"/>
            <a:ext cx="10492966"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Train test splitting as per the problem statement</a:t>
            </a:r>
          </a:p>
          <a:p>
            <a:r>
              <a:rPr lang="en-US" sz="2400" dirty="0"/>
              <a:t> </a:t>
            </a:r>
            <a:endParaRPr lang="en-IN" sz="2400" dirty="0"/>
          </a:p>
          <a:p>
            <a:pPr marL="342900" indent="-342900">
              <a:buFont typeface="Arial" panose="020B0604020202020204" pitchFamily="34" charset="0"/>
              <a:buChar char="•"/>
            </a:pPr>
            <a:r>
              <a:rPr lang="en-US" sz="2400" dirty="0"/>
              <a:t>Verification of train and test data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IN" sz="2400" dirty="0"/>
              <a:t>Perform correlation matrix on independent variable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Heat map using matplotlib</a:t>
            </a:r>
          </a:p>
          <a:p>
            <a:r>
              <a:rPr lang="en-US" sz="2400" dirty="0"/>
              <a:t> </a:t>
            </a:r>
          </a:p>
          <a:p>
            <a:pPr marL="342900" indent="-342900">
              <a:buFont typeface="Arial" panose="020B0604020202020204" pitchFamily="34" charset="0"/>
              <a:buChar char="•"/>
            </a:pPr>
            <a:r>
              <a:rPr lang="en-IN" sz="2400" dirty="0"/>
              <a:t>Multicollinearity</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Scaling dataset </a:t>
            </a:r>
          </a:p>
          <a:p>
            <a:pPr marL="342900" indent="-342900">
              <a:buFont typeface="Arial" panose="020B0604020202020204" pitchFamily="34" charset="0"/>
              <a:buChar char="•"/>
            </a:pPr>
            <a:endParaRPr lang="en-IN" sz="2400" dirty="0"/>
          </a:p>
        </p:txBody>
      </p:sp>
      <p:sp>
        <p:nvSpPr>
          <p:cNvPr id="3" name="TextBox 2"/>
          <p:cNvSpPr txBox="1"/>
          <p:nvPr/>
        </p:nvSpPr>
        <p:spPr>
          <a:xfrm>
            <a:off x="597530" y="392079"/>
            <a:ext cx="5413971" cy="523220"/>
          </a:xfrm>
          <a:prstGeom prst="rect">
            <a:avLst/>
          </a:prstGeom>
          <a:noFill/>
        </p:spPr>
        <p:txBody>
          <a:bodyPr wrap="square" rtlCol="0">
            <a:spAutoFit/>
          </a:bodyPr>
          <a:lstStyle>
            <a:defPPr>
              <a:defRPr lang="en-US"/>
            </a:defPPr>
            <a:lvl1pPr>
              <a:defRPr sz="2800" b="1">
                <a:solidFill>
                  <a:schemeClr val="accent2">
                    <a:lumMod val="75000"/>
                  </a:schemeClr>
                </a:solidFill>
              </a:defRPr>
            </a:lvl1pPr>
          </a:lstStyle>
          <a:p>
            <a:r>
              <a:rPr lang="en-US" dirty="0"/>
              <a:t>Feature Engineering</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205" y="1832647"/>
            <a:ext cx="3058460" cy="2236499"/>
          </a:xfrm>
          <a:prstGeom prst="rect">
            <a:avLst/>
          </a:prstGeom>
        </p:spPr>
      </p:pic>
    </p:spTree>
    <p:extLst>
      <p:ext uri="{BB962C8B-B14F-4D97-AF65-F5344CB8AC3E}">
        <p14:creationId xmlns:p14="http://schemas.microsoft.com/office/powerpoint/2010/main" val="188505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530" y="842872"/>
            <a:ext cx="11262510" cy="5262979"/>
          </a:xfrm>
          <a:prstGeom prst="rect">
            <a:avLst/>
          </a:prstGeom>
          <a:noFill/>
        </p:spPr>
        <p:txBody>
          <a:bodyPr wrap="square" rtlCol="0">
            <a:spAutoFit/>
          </a:bodyPr>
          <a:lstStyle/>
          <a:p>
            <a:r>
              <a:rPr lang="en-US" sz="2400" b="1" dirty="0"/>
              <a:t>First Model  tested was  Logistic regression </a:t>
            </a:r>
            <a:endParaRPr lang="en-IN" sz="2400" dirty="0"/>
          </a:p>
          <a:p>
            <a:r>
              <a:rPr lang="en-US" sz="2400" dirty="0"/>
              <a:t>The </a:t>
            </a:r>
            <a:r>
              <a:rPr lang="en-IN" sz="2400" dirty="0"/>
              <a:t>accuracy of the model on training data -   0.9676098287416233 </a:t>
            </a:r>
          </a:p>
          <a:p>
            <a:r>
              <a:rPr lang="en-US" sz="2400" dirty="0"/>
              <a:t>Where as the </a:t>
            </a:r>
            <a:r>
              <a:rPr lang="en-IN" sz="2400" dirty="0"/>
              <a:t>accuracy of the model on testing data -  0.9989882914187657</a:t>
            </a:r>
          </a:p>
          <a:p>
            <a:r>
              <a:rPr lang="en-IN" sz="2400" dirty="0"/>
              <a:t>Which resulted in an Over fit Model </a:t>
            </a:r>
          </a:p>
          <a:p>
            <a:endParaRPr lang="en-IN" sz="2400" b="1" dirty="0"/>
          </a:p>
          <a:p>
            <a:r>
              <a:rPr lang="en-IN" sz="2400" b="1" dirty="0"/>
              <a:t>Second Model tested was  Decision Tree</a:t>
            </a:r>
            <a:r>
              <a:rPr lang="en-IN" sz="2400" dirty="0"/>
              <a:t> </a:t>
            </a:r>
          </a:p>
          <a:p>
            <a:r>
              <a:rPr lang="en-US" sz="2400" dirty="0"/>
              <a:t>The </a:t>
            </a:r>
            <a:r>
              <a:rPr lang="en-IN" sz="2400" dirty="0"/>
              <a:t>accuracy of the model on training data -  1.0          </a:t>
            </a:r>
          </a:p>
          <a:p>
            <a:r>
              <a:rPr lang="en-US" sz="2400" dirty="0"/>
              <a:t>Where as the </a:t>
            </a:r>
            <a:r>
              <a:rPr lang="en-IN" sz="2400" dirty="0"/>
              <a:t>accuracy of the model on testing data - 0.2446661556241269</a:t>
            </a:r>
          </a:p>
          <a:p>
            <a:r>
              <a:rPr lang="en-IN" sz="2400" dirty="0"/>
              <a:t>The outcome was not a realistic value           </a:t>
            </a:r>
          </a:p>
          <a:p>
            <a:endParaRPr lang="en-IN" sz="2400" dirty="0"/>
          </a:p>
          <a:p>
            <a:r>
              <a:rPr lang="en-IN" sz="2400" b="1" dirty="0"/>
              <a:t>The last Model tested was Random Forest </a:t>
            </a:r>
          </a:p>
          <a:p>
            <a:r>
              <a:rPr lang="en-US" sz="2400" dirty="0"/>
              <a:t>The </a:t>
            </a:r>
            <a:r>
              <a:rPr lang="en-IN" sz="2400" dirty="0"/>
              <a:t>accuracy of the model on training data - 0.996550791514880     </a:t>
            </a:r>
          </a:p>
          <a:p>
            <a:r>
              <a:rPr lang="en-US" sz="2400" dirty="0"/>
              <a:t>Where as the </a:t>
            </a:r>
            <a:r>
              <a:rPr lang="en-IN" sz="2400" dirty="0"/>
              <a:t>accuracy of the model on testing data - 0.906946157647544 </a:t>
            </a:r>
          </a:p>
          <a:p>
            <a:r>
              <a:rPr lang="en-IN" sz="2400" b="1" dirty="0"/>
              <a:t>The final results was as per the  desired outcomes  (Best Fit Model)</a:t>
            </a:r>
            <a:endParaRPr lang="en-US" sz="2400" dirty="0"/>
          </a:p>
        </p:txBody>
      </p:sp>
      <p:sp>
        <p:nvSpPr>
          <p:cNvPr id="3" name="TextBox 2"/>
          <p:cNvSpPr txBox="1"/>
          <p:nvPr/>
        </p:nvSpPr>
        <p:spPr>
          <a:xfrm>
            <a:off x="597530" y="392079"/>
            <a:ext cx="5413971" cy="523220"/>
          </a:xfrm>
          <a:prstGeom prst="rect">
            <a:avLst/>
          </a:prstGeom>
          <a:noFill/>
        </p:spPr>
        <p:txBody>
          <a:bodyPr wrap="square" rtlCol="0">
            <a:spAutoFit/>
          </a:bodyPr>
          <a:lstStyle>
            <a:defPPr>
              <a:defRPr lang="en-US"/>
            </a:defPPr>
            <a:lvl1pPr>
              <a:defRPr sz="2800" b="1">
                <a:solidFill>
                  <a:schemeClr val="accent2">
                    <a:lumMod val="75000"/>
                  </a:schemeClr>
                </a:solidFill>
              </a:defRPr>
            </a:lvl1pPr>
          </a:lstStyle>
          <a:p>
            <a:r>
              <a:rPr lang="en-US" dirty="0"/>
              <a:t>Testing and Cross-validation</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6426" y="126749"/>
            <a:ext cx="1813095" cy="1231270"/>
          </a:xfrm>
          <a:prstGeom prst="rect">
            <a:avLst/>
          </a:prstGeom>
        </p:spPr>
      </p:pic>
    </p:spTree>
    <p:extLst>
      <p:ext uri="{BB962C8B-B14F-4D97-AF65-F5344CB8AC3E}">
        <p14:creationId xmlns:p14="http://schemas.microsoft.com/office/powerpoint/2010/main" val="62436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1071" y="96095"/>
            <a:ext cx="5413971" cy="523220"/>
          </a:xfrm>
          <a:prstGeom prst="rect">
            <a:avLst/>
          </a:prstGeom>
          <a:noFill/>
        </p:spPr>
        <p:txBody>
          <a:bodyPr wrap="square" rtlCol="0">
            <a:spAutoFit/>
          </a:bodyPr>
          <a:lstStyle>
            <a:defPPr>
              <a:defRPr lang="en-US"/>
            </a:defPPr>
            <a:lvl1pPr>
              <a:defRPr sz="2800" b="1">
                <a:solidFill>
                  <a:schemeClr val="accent2">
                    <a:lumMod val="75000"/>
                  </a:schemeClr>
                </a:solidFill>
              </a:defRPr>
            </a:lvl1pPr>
          </a:lstStyle>
          <a:p>
            <a:r>
              <a:rPr lang="en-US" dirty="0"/>
              <a:t>Data Visualization</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609" y="242275"/>
            <a:ext cx="4037872" cy="227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609" y="2630564"/>
            <a:ext cx="4258154" cy="4129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3147"/>
            <a:ext cx="3720307" cy="253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7733" y="1252363"/>
            <a:ext cx="3283862" cy="275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830" y="3159720"/>
            <a:ext cx="45339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608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7530" y="392079"/>
            <a:ext cx="5413971" cy="523220"/>
          </a:xfrm>
          <a:prstGeom prst="rect">
            <a:avLst/>
          </a:prstGeom>
          <a:noFill/>
        </p:spPr>
        <p:txBody>
          <a:bodyPr wrap="square" rtlCol="0">
            <a:spAutoFit/>
          </a:bodyPr>
          <a:lstStyle>
            <a:defPPr>
              <a:defRPr lang="en-US"/>
            </a:defPPr>
            <a:lvl1pPr>
              <a:defRPr sz="2800" b="1">
                <a:solidFill>
                  <a:schemeClr val="accent2">
                    <a:lumMod val="75000"/>
                  </a:schemeClr>
                </a:solidFill>
              </a:defRPr>
            </a:lvl1pPr>
          </a:lstStyle>
          <a:p>
            <a:r>
              <a:rPr lang="en-US" dirty="0"/>
              <a:t>Insights &amp; Recommendations</a:t>
            </a:r>
          </a:p>
        </p:txBody>
      </p:sp>
      <p:sp>
        <p:nvSpPr>
          <p:cNvPr id="2" name="Rectangle 1"/>
          <p:cNvSpPr/>
          <p:nvPr/>
        </p:nvSpPr>
        <p:spPr>
          <a:xfrm>
            <a:off x="1020023" y="1267982"/>
            <a:ext cx="9970883" cy="3877985"/>
          </a:xfrm>
          <a:prstGeom prst="rect">
            <a:avLst/>
          </a:prstGeom>
        </p:spPr>
        <p:txBody>
          <a:bodyPr wrap="square">
            <a:spAutoFit/>
          </a:bodyPr>
          <a:lstStyle/>
          <a:p>
            <a:r>
              <a:rPr lang="en-US" sz="2400" b="1" dirty="0"/>
              <a:t>Insights </a:t>
            </a:r>
          </a:p>
          <a:p>
            <a:r>
              <a:rPr lang="en-GB" dirty="0"/>
              <a:t>Based on the predictive analysis done by the team we have the following insights </a:t>
            </a:r>
          </a:p>
          <a:p>
            <a:endParaRPr lang="en-GB" dirty="0"/>
          </a:p>
          <a:p>
            <a:pPr marL="285750" indent="-285750">
              <a:buFont typeface="Arial" panose="020B0604020202020204" pitchFamily="34" charset="0"/>
              <a:buChar char="•"/>
            </a:pPr>
            <a:r>
              <a:rPr lang="en-GB" dirty="0"/>
              <a:t>More defaulters who have applied for loan on  individual application</a:t>
            </a:r>
          </a:p>
          <a:p>
            <a:pPr marL="285750" indent="-285750">
              <a:buFont typeface="Arial" panose="020B0604020202020204" pitchFamily="34" charset="0"/>
              <a:buChar char="•"/>
            </a:pPr>
            <a:r>
              <a:rPr lang="en-GB" dirty="0"/>
              <a:t>Successful payers are mostly who have applied loan on Joint applicants</a:t>
            </a:r>
          </a:p>
          <a:p>
            <a:endParaRPr lang="en-GB" dirty="0"/>
          </a:p>
          <a:p>
            <a:r>
              <a:rPr lang="en-US" sz="2400" b="1" dirty="0"/>
              <a:t>Recommendations</a:t>
            </a:r>
          </a:p>
          <a:p>
            <a:r>
              <a:rPr lang="en-GB" dirty="0"/>
              <a:t>We recommend the banks to assess their client grading system as almost all grades have very high numbers of defaulters  as A Grade applicants are more defaulters</a:t>
            </a:r>
          </a:p>
          <a:p>
            <a:endParaRPr lang="en-GB" dirty="0"/>
          </a:p>
          <a:p>
            <a:r>
              <a:rPr lang="en-GB" dirty="0"/>
              <a:t>The verification process needs to be reviewed and understand the shortcomings as 72% verified applicants are defaulters</a:t>
            </a:r>
          </a:p>
          <a:p>
            <a:endParaRPr lang="en-GB" dirty="0"/>
          </a:p>
        </p:txBody>
      </p:sp>
    </p:spTree>
    <p:extLst>
      <p:ext uri="{BB962C8B-B14F-4D97-AF65-F5344CB8AC3E}">
        <p14:creationId xmlns:p14="http://schemas.microsoft.com/office/powerpoint/2010/main" val="170366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9684" y="2967335"/>
            <a:ext cx="3532635"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Tree>
    <p:extLst>
      <p:ext uri="{BB962C8B-B14F-4D97-AF65-F5344CB8AC3E}">
        <p14:creationId xmlns:p14="http://schemas.microsoft.com/office/powerpoint/2010/main" val="1885056489"/>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1244</TotalTime>
  <Words>488</Words>
  <Application>Microsoft Office PowerPoint</Application>
  <PresentationFormat>Widescreen</PresentationFormat>
  <Paragraphs>87</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Georgia</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 RAULO</dc:creator>
  <cp:lastModifiedBy>Dell</cp:lastModifiedBy>
  <cp:revision>25</cp:revision>
  <dcterms:created xsi:type="dcterms:W3CDTF">2020-01-06T16:38:53Z</dcterms:created>
  <dcterms:modified xsi:type="dcterms:W3CDTF">2021-03-07T09:09:41Z</dcterms:modified>
</cp:coreProperties>
</file>