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1"/>
  </p:notesMasterIdLst>
  <p:sldIdLst>
    <p:sldId id="256" r:id="rId2"/>
    <p:sldId id="331" r:id="rId3"/>
    <p:sldId id="438" r:id="rId4"/>
    <p:sldId id="439" r:id="rId5"/>
    <p:sldId id="440" r:id="rId6"/>
    <p:sldId id="441" r:id="rId7"/>
    <p:sldId id="442" r:id="rId8"/>
    <p:sldId id="443" r:id="rId9"/>
    <p:sldId id="32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4ED72-0241-4935-B6EB-161E6902DEC7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CA217-4894-430C-BC32-B21A51A7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6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4/22/2015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828800"/>
            <a:ext cx="5334000" cy="221297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100" b="1" dirty="0"/>
              <a:t>Course </a:t>
            </a:r>
            <a:r>
              <a:rPr lang="en-IN" sz="3100" b="1" dirty="0" smtClean="0"/>
              <a:t>No: </a:t>
            </a:r>
            <a:r>
              <a:rPr lang="en-IN" sz="3100" b="1" dirty="0"/>
              <a:t>	SEWP ZC322 </a:t>
            </a:r>
            <a:r>
              <a:rPr lang="en-IN" sz="3100" dirty="0"/>
              <a:t> </a:t>
            </a:r>
            <a:r>
              <a:rPr lang="en-IN" dirty="0"/>
              <a:t>	</a:t>
            </a:r>
            <a:r>
              <a:rPr lang="en-US" dirty="0"/>
              <a:t/>
            </a:r>
            <a:br>
              <a:rPr lang="en-US" dirty="0"/>
            </a:br>
            <a:r>
              <a:rPr lang="en-IN" b="1" dirty="0"/>
              <a:t>Course Title: </a:t>
            </a:r>
            <a:r>
              <a:rPr lang="en-IN" b="1" dirty="0" smtClean="0"/>
              <a:t>Database </a:t>
            </a:r>
            <a:r>
              <a:rPr lang="en-IN" b="1" dirty="0"/>
              <a:t>Management Systems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0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r>
              <a:rPr lang="en-US" dirty="0" smtClean="0"/>
              <a:t>	Database </a:t>
            </a:r>
            <a:r>
              <a:rPr lang="en-US" dirty="0"/>
              <a:t>State for COMPANY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89063"/>
            <a:ext cx="8893175" cy="49990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endParaRPr lang="en-US" sz="1800" dirty="0">
              <a:latin typeface="Times New Roman" pitchFamily="18" charset="0"/>
            </a:endParaRPr>
          </a:p>
        </p:txBody>
      </p:sp>
      <p:pic>
        <p:nvPicPr>
          <p:cNvPr id="249860" name="Picture 4" descr="ch07_elmasri0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7" b="7688"/>
          <a:stretch/>
        </p:blipFill>
        <p:spPr bwMode="auto">
          <a:xfrm>
            <a:off x="1371600" y="1981200"/>
            <a:ext cx="736865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30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28" y="922360"/>
            <a:ext cx="6954330" cy="5943600"/>
          </a:xfrm>
          <a:prstGeom prst="rect">
            <a:avLst/>
          </a:prstGeom>
        </p:spPr>
      </p:pic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0"/>
            <a:ext cx="7940675" cy="76835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effectLst/>
              </a:rPr>
              <a:t>ER DIAGRAM – </a:t>
            </a:r>
            <a:r>
              <a:rPr lang="en-US" sz="3200" dirty="0">
                <a:effectLst/>
              </a:rPr>
              <a:t>COMPANY DATABASE</a:t>
            </a:r>
            <a:endParaRPr lang="en-US" sz="3200" dirty="0">
              <a:effectLst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7296" y="762000"/>
            <a:ext cx="2639704" cy="55626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lnSpc>
                <a:spcPct val="90000"/>
              </a:lnSpc>
            </a:pPr>
            <a:r>
              <a:rPr lang="en-US" sz="2400" dirty="0" smtClean="0">
                <a:effectLst/>
              </a:rPr>
              <a:t>Entity Types: </a:t>
            </a:r>
            <a:r>
              <a:rPr lang="en-US" sz="2000" dirty="0" smtClean="0">
                <a:effectLst/>
              </a:rPr>
              <a:t>EMPLOYEE, DEPARTMENT, PROJECT, DEPENDENT</a:t>
            </a:r>
          </a:p>
          <a:p>
            <a:pPr>
              <a:lnSpc>
                <a:spcPct val="90000"/>
              </a:lnSpc>
            </a:pPr>
            <a:endParaRPr lang="en-US" sz="2000" dirty="0">
              <a:effectLst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effectLst/>
            </a:endParaRPr>
          </a:p>
          <a:p>
            <a:pPr>
              <a:lnSpc>
                <a:spcPct val="90000"/>
              </a:lnSpc>
            </a:pPr>
            <a:endParaRPr lang="en-US" sz="20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effectLst/>
              </a:rPr>
              <a:t/>
            </a:r>
            <a:br>
              <a:rPr lang="en-US" sz="2000" dirty="0" smtClean="0">
                <a:effectLst/>
              </a:rPr>
            </a:br>
            <a:r>
              <a:rPr lang="en-US" sz="2400" dirty="0" smtClean="0">
                <a:effectLst/>
              </a:rPr>
              <a:t>Relationship Types: </a:t>
            </a:r>
            <a:r>
              <a:rPr lang="en-US" sz="2000" dirty="0" smtClean="0">
                <a:effectLst/>
              </a:rPr>
              <a:t>WORKS_FOR, MANAGES, WORKS_ON, CONTROLS, SUPERVISION, DEPENDENTS_OF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</p:spPr>
        <p:txBody>
          <a:bodyPr/>
          <a:lstStyle/>
          <a:p>
            <a:r>
              <a:rPr lang="en-US" dirty="0" smtClean="0"/>
              <a:t>	Database </a:t>
            </a:r>
            <a:r>
              <a:rPr lang="en-US" dirty="0"/>
              <a:t>State for </a:t>
            </a:r>
            <a:r>
              <a:rPr lang="en-US" dirty="0" smtClean="0"/>
              <a:t>BLOOD BANK</a:t>
            </a:r>
            <a:endParaRPr lang="en-US" dirty="0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89063"/>
            <a:ext cx="8893175" cy="49990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endParaRPr lang="en-US" sz="1800" dirty="0">
              <a:latin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9" t="21969" r="33742" b="12173"/>
          <a:stretch/>
        </p:blipFill>
        <p:spPr bwMode="auto">
          <a:xfrm>
            <a:off x="1447800" y="1143000"/>
            <a:ext cx="5181600" cy="5460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97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0"/>
            <a:ext cx="7940675" cy="76835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effectLst/>
              </a:rPr>
              <a:t>ER DIAGRAM – </a:t>
            </a:r>
            <a:r>
              <a:rPr lang="en-US" sz="3200" dirty="0" smtClean="0">
                <a:effectLst/>
              </a:rPr>
              <a:t>COMPANY DATABASE</a:t>
            </a:r>
            <a:endParaRPr lang="en-US" sz="3200" dirty="0">
              <a:effectLst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667000" y="762000"/>
            <a:ext cx="4800600" cy="55626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lnSpc>
                <a:spcPct val="90000"/>
              </a:lnSpc>
            </a:pPr>
            <a:r>
              <a:rPr lang="en-US" sz="2400" dirty="0" smtClean="0">
                <a:effectLst/>
              </a:rPr>
              <a:t>IDENTIFY THE FOLOWING: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effectLst/>
              </a:rPr>
              <a:t>Entity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effectLst/>
              </a:rPr>
              <a:t>Attributes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effectLst/>
              </a:rPr>
              <a:t>Relationships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effectLst/>
              </a:rPr>
              <a:t>Entity Integrity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effectLst/>
              </a:rPr>
              <a:t>Referential Integrity</a:t>
            </a:r>
          </a:p>
          <a:p>
            <a:pPr algn="ctr">
              <a:lnSpc>
                <a:spcPct val="90000"/>
              </a:lnSpc>
            </a:pP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622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7" name="Picture 8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7" t="21731" r="8315" b="7885"/>
          <a:stretch/>
        </p:blipFill>
        <p:spPr bwMode="auto">
          <a:xfrm>
            <a:off x="1159951" y="337623"/>
            <a:ext cx="6841050" cy="652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0"/>
            <a:ext cx="7940675" cy="76835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effectLst/>
              </a:rPr>
              <a:t>ER DIAGRAM – </a:t>
            </a:r>
            <a:r>
              <a:rPr lang="en-US" sz="3200" dirty="0" smtClean="0">
                <a:effectLst/>
              </a:rPr>
              <a:t>BLOOD BANK DATABASE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168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799" y="303213"/>
            <a:ext cx="7718425" cy="842962"/>
          </a:xfrm>
        </p:spPr>
        <p:txBody>
          <a:bodyPr>
            <a:noAutofit/>
          </a:bodyPr>
          <a:lstStyle/>
          <a:p>
            <a:r>
              <a:rPr lang="en-US" sz="3200" dirty="0">
                <a:effectLst/>
              </a:rPr>
              <a:t>Database </a:t>
            </a:r>
            <a:r>
              <a:rPr lang="en-US" sz="3200" dirty="0">
                <a:effectLst/>
              </a:rPr>
              <a:t>State for </a:t>
            </a:r>
            <a:r>
              <a:rPr lang="en-US" sz="3200" dirty="0">
                <a:effectLst/>
              </a:rPr>
              <a:t>MERCHANT PAYMENT PROCESSING</a:t>
            </a:r>
            <a:endParaRPr lang="en-US" sz="3200" dirty="0">
              <a:effectLst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949824"/>
              </p:ext>
            </p:extLst>
          </p:nvPr>
        </p:nvGraphicFramePr>
        <p:xfrm>
          <a:off x="1447800" y="1524000"/>
          <a:ext cx="1668780" cy="2771902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6687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CUSTOMERS</a:t>
                      </a:r>
                      <a:endParaRPr lang="en-US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</a:rPr>
                        <a:t>ID</a:t>
                      </a:r>
                      <a:endParaRPr lang="en-US" sz="1200" b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</a:rPr>
                        <a:t>NAME</a:t>
                      </a:r>
                      <a:endParaRPr lang="en-US" sz="1200" b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</a:rPr>
                        <a:t>ADDRESSLINE1</a:t>
                      </a:r>
                      <a:endParaRPr lang="en-US" sz="1200" b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</a:rPr>
                        <a:t>ADDRESSLINE2</a:t>
                      </a:r>
                      <a:endParaRPr lang="en-US" sz="1200" b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</a:rPr>
                        <a:t>CITY</a:t>
                      </a:r>
                      <a:endParaRPr lang="en-US" sz="12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</a:rPr>
                        <a:t>STATE</a:t>
                      </a:r>
                      <a:endParaRPr lang="en-US" sz="1200" b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</a:rPr>
                        <a:t>ZIPCODE</a:t>
                      </a:r>
                      <a:endParaRPr lang="en-US" sz="1200" b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</a:rPr>
                        <a:t>CUNTRYCODE</a:t>
                      </a:r>
                      <a:endParaRPr lang="en-US" sz="12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</a:rPr>
                        <a:t>CONTACTNAME</a:t>
                      </a:r>
                      <a:endParaRPr lang="en-US" sz="1200" b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</a:rPr>
                        <a:t>CONTACTEMAIL</a:t>
                      </a:r>
                      <a:endParaRPr lang="en-US" sz="1200" b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</a:rPr>
                        <a:t>CONTACTPHONE</a:t>
                      </a:r>
                      <a:endParaRPr lang="en-US" sz="12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</a:rPr>
                        <a:t>SIZE</a:t>
                      </a:r>
                      <a:endParaRPr lang="en-US" sz="1200" b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</a:rPr>
                        <a:t>ROWVERSION</a:t>
                      </a:r>
                      <a:endParaRPr lang="en-US" sz="12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13789"/>
              </p:ext>
            </p:extLst>
          </p:nvPr>
        </p:nvGraphicFramePr>
        <p:xfrm>
          <a:off x="1447800" y="5334000"/>
          <a:ext cx="1668780" cy="59397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6687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j-lt"/>
                        </a:rPr>
                        <a:t>COUNRIES</a:t>
                      </a:r>
                      <a:endParaRPr lang="en-US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CODE</a:t>
                      </a:r>
                      <a:endParaRPr lang="en-US" sz="12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</a:rPr>
                        <a:t>NAME</a:t>
                      </a:r>
                      <a:endParaRPr lang="en-US" sz="12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698913"/>
              </p:ext>
            </p:extLst>
          </p:nvPr>
        </p:nvGraphicFramePr>
        <p:xfrm>
          <a:off x="3886200" y="1447800"/>
          <a:ext cx="1668780" cy="1781937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6687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j-lt"/>
                        </a:rPr>
                        <a:t>MERCHANTS</a:t>
                      </a:r>
                      <a:endParaRPr lang="en-US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</a:rPr>
                        <a:t>ID</a:t>
                      </a:r>
                      <a:endParaRPr lang="en-US" sz="1200" b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</a:rPr>
                        <a:t>NAME</a:t>
                      </a:r>
                      <a:endParaRPr lang="en-US" sz="12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j-lt"/>
                        </a:rPr>
                        <a:t>CODE</a:t>
                      </a:r>
                      <a:endParaRPr lang="en-US" sz="12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j-lt"/>
                        </a:rPr>
                        <a:t>TYPE</a:t>
                      </a:r>
                      <a:endParaRPr lang="en-US" sz="12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j-lt"/>
                        </a:rPr>
                        <a:t>CANPROCESSSALE</a:t>
                      </a:r>
                      <a:endParaRPr lang="en-US" sz="12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j-lt"/>
                        </a:rPr>
                        <a:t>CANPROCESSCREDIT</a:t>
                      </a:r>
                      <a:endParaRPr lang="en-US" sz="12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j-lt"/>
                        </a:rPr>
                        <a:t>CUSTOMERID</a:t>
                      </a:r>
                      <a:endParaRPr lang="en-US" sz="12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</a:rPr>
                        <a:t>ROWVERSION</a:t>
                      </a:r>
                      <a:endParaRPr lang="en-US" sz="12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175904"/>
              </p:ext>
            </p:extLst>
          </p:nvPr>
        </p:nvGraphicFramePr>
        <p:xfrm>
          <a:off x="3886200" y="3657600"/>
          <a:ext cx="1668780" cy="138595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6687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j-lt"/>
                        </a:rPr>
                        <a:t>TERMINALS</a:t>
                      </a:r>
                      <a:endParaRPr lang="en-US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</a:rPr>
                        <a:t>ID</a:t>
                      </a:r>
                      <a:endParaRPr lang="en-US" sz="1200" b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j-lt"/>
                        </a:rPr>
                        <a:t>CODE</a:t>
                      </a:r>
                      <a:endParaRPr lang="en-US" sz="12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j-lt"/>
                        </a:rPr>
                        <a:t>CANPROCESSSALE</a:t>
                      </a:r>
                      <a:endParaRPr lang="en-US" sz="12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j-lt"/>
                        </a:rPr>
                        <a:t>CANPROCESSCREDIT</a:t>
                      </a:r>
                      <a:endParaRPr lang="en-US" sz="12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j-lt"/>
                        </a:rPr>
                        <a:t>MERCHANTID</a:t>
                      </a:r>
                      <a:endParaRPr lang="en-US" sz="12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j-lt"/>
                        </a:rPr>
                        <a:t>ROWVERSION</a:t>
                      </a:r>
                      <a:endParaRPr lang="en-US" sz="12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882772"/>
              </p:ext>
            </p:extLst>
          </p:nvPr>
        </p:nvGraphicFramePr>
        <p:xfrm>
          <a:off x="7086600" y="1600200"/>
          <a:ext cx="1668780" cy="2969895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6687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j-lt"/>
                        </a:rPr>
                        <a:t>TRANSACTIONS</a:t>
                      </a:r>
                      <a:endParaRPr lang="en-US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  <a:latin typeface="+mj-lt"/>
                        </a:rPr>
                        <a:t>ID</a:t>
                      </a:r>
                      <a:endParaRPr lang="en-US" sz="1200" b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j-lt"/>
                        </a:rPr>
                        <a:t>REFERENCEID</a:t>
                      </a:r>
                      <a:endParaRPr lang="en-US" sz="12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j-lt"/>
                        </a:rPr>
                        <a:t>TYPE</a:t>
                      </a:r>
                      <a:endParaRPr lang="en-US" sz="12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j-lt"/>
                        </a:rPr>
                        <a:t>CARDNUMBER</a:t>
                      </a:r>
                      <a:endParaRPr lang="en-US" sz="12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j-lt"/>
                        </a:rPr>
                        <a:t>CARDHOLDER</a:t>
                      </a:r>
                      <a:endParaRPr lang="en-US" sz="12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j-lt"/>
                        </a:rPr>
                        <a:t>AMOUNT</a:t>
                      </a:r>
                      <a:endParaRPr lang="en-US" sz="12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j-lt"/>
                        </a:rPr>
                        <a:t>REQUESTDATE</a:t>
                      </a:r>
                      <a:endParaRPr lang="en-US" sz="12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j-lt"/>
                        </a:rPr>
                        <a:t>RESPONSEDATE</a:t>
                      </a:r>
                      <a:endParaRPr lang="en-US" sz="12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j-lt"/>
                        </a:rPr>
                        <a:t>ISAPPROVED</a:t>
                      </a:r>
                      <a:endParaRPr lang="en-US" sz="12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j-lt"/>
                        </a:rPr>
                        <a:t>RESPONSECODE</a:t>
                      </a:r>
                      <a:endParaRPr lang="en-US" sz="12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j-lt"/>
                        </a:rPr>
                        <a:t>CUSTOMERID</a:t>
                      </a:r>
                      <a:endParaRPr lang="en-US" sz="12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j-lt"/>
                        </a:rPr>
                        <a:t>MERCHANTID</a:t>
                      </a:r>
                      <a:endParaRPr lang="en-US" sz="12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j-lt"/>
                        </a:rPr>
                        <a:t>TERMINALID</a:t>
                      </a:r>
                      <a:endParaRPr lang="en-US" sz="12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ROWVERSION</a:t>
                      </a:r>
                      <a:endParaRPr lang="en-US" sz="12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8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7710498" cy="5410200"/>
          </a:xfrm>
          <a:prstGeom prst="rect">
            <a:avLst/>
          </a:prstGeom>
        </p:spPr>
      </p:pic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69850"/>
            <a:ext cx="7940675" cy="76835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effectLst/>
              </a:rPr>
              <a:t>ER DIAGRAM – </a:t>
            </a:r>
            <a:r>
              <a:rPr lang="en-US" sz="3200" dirty="0">
                <a:effectLst/>
              </a:rPr>
              <a:t>MERCHANT PAYMENT PROCESSING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200400" y="3124200"/>
            <a:ext cx="3733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181600" y="3276600"/>
            <a:ext cx="176852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181600" y="3249304"/>
            <a:ext cx="0" cy="6858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72200" y="3429000"/>
            <a:ext cx="76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172200" y="4114800"/>
            <a:ext cx="1143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172200" y="3415352"/>
            <a:ext cx="0" cy="6994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315200" y="4114800"/>
            <a:ext cx="0" cy="381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5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828800"/>
            <a:ext cx="5334000" cy="22129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1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872</TotalTime>
  <Words>102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Course No:  SEWP ZC322    Course Title: Database Management Systems </vt:lpstr>
      <vt:lpstr> Database State for COMPANY</vt:lpstr>
      <vt:lpstr>ER DIAGRAM – COMPANY DATABASE</vt:lpstr>
      <vt:lpstr> Database State for BLOOD BANK</vt:lpstr>
      <vt:lpstr>ER DIAGRAM – COMPANY DATABASE</vt:lpstr>
      <vt:lpstr>ER DIAGRAM – BLOOD BANK DATABASE</vt:lpstr>
      <vt:lpstr>Database State for MERCHANT PAYMENT PROCESSING</vt:lpstr>
      <vt:lpstr>ER DIAGRAM – MERCHANT PAYMENT PROCESSING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Heralgi, Channabasappa</dc:creator>
  <cp:lastModifiedBy>WIN764BIT</cp:lastModifiedBy>
  <cp:revision>65</cp:revision>
  <dcterms:created xsi:type="dcterms:W3CDTF">2006-08-16T00:00:00Z</dcterms:created>
  <dcterms:modified xsi:type="dcterms:W3CDTF">2015-04-23T03:03:07Z</dcterms:modified>
</cp:coreProperties>
</file>