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04-08-2018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etabyt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CERN" TargetMode="External"/><Relationship Id="rId4" Type="http://schemas.openxmlformats.org/officeDocument/2006/relationships/hyperlink" Target="http://public.web.cern.ch/public/en/LHC/Computing-en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3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6111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Data produced by LHC as well as LHC-related simulation will produce a total data output of 15 </a:t>
            </a:r>
            <a:r>
              <a:rPr lang="en-US" altLang="en-US" smtClean="0">
                <a:hlinkClick r:id="rId3" action="ppaction://hlinkfile" tooltip="Petabytes"/>
              </a:rPr>
              <a:t>petabytes</a:t>
            </a:r>
            <a:r>
              <a:rPr lang="en-US" altLang="en-US" smtClean="0"/>
              <a:t> per year.</a:t>
            </a:r>
            <a:r>
              <a:rPr lang="en-US" altLang="en-US" baseline="30000" smtClean="0">
                <a:hlinkClick r:id="rId4" action="ppaction://hlinkfile"/>
              </a:rPr>
              <a:t>[43]</a:t>
            </a:r>
            <a:r>
              <a:rPr lang="en-US" altLang="en-US" smtClean="0"/>
              <a:t> For comparison, every word spoken worldwide in one year, converted into text, would amount to 2–3 </a:t>
            </a:r>
            <a:r>
              <a:rPr lang="en-US" altLang="en-US" smtClean="0">
                <a:hlinkClick r:id="rId3" action="ppaction://hlinkfile" tooltip="Petabytes"/>
              </a:rPr>
              <a:t>petabytes</a:t>
            </a:r>
            <a:r>
              <a:rPr lang="en-US" altLang="en-US" smtClean="0"/>
              <a:t> of data.</a:t>
            </a:r>
          </a:p>
          <a:p>
            <a:r>
              <a:rPr lang="en-US" altLang="en-US" smtClean="0">
                <a:hlinkClick r:id="rId4"/>
              </a:rPr>
              <a:t>[43] CERN LHC Computing</a:t>
            </a:r>
            <a:r>
              <a:rPr lang="en-US" altLang="en-US" smtClean="0"/>
              <a:t>". </a:t>
            </a:r>
            <a:r>
              <a:rPr lang="en-US" altLang="en-US" smtClean="0">
                <a:hlinkClick r:id="rId5" action="ppaction://hlinkfile" tooltip="CERN"/>
              </a:rPr>
              <a:t>CERN</a:t>
            </a:r>
            <a:r>
              <a:rPr lang="en-US" altLang="en-US" smtClean="0"/>
              <a:t>. 2008. </a:t>
            </a:r>
            <a:r>
              <a:rPr lang="en-US" altLang="en-US" smtClean="0">
                <a:hlinkClick r:id="rId4"/>
              </a:rPr>
              <a:t>http://public.web.cern.ch/public/en/LHC/Computing-en.html</a:t>
            </a:r>
            <a:r>
              <a:rPr lang="en-US" altLang="en-US" smtClean="0"/>
              <a:t>. Retrieved 2009-09-28.  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4DCB7F8-DBC2-440F-A956-B054952741EA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2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7973617-234E-436E-9E5E-AD691188A19A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103042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2293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3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3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sh@pilani.bits-pilani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irline" TargetMode="External"/><Relationship Id="rId2" Type="http://schemas.openxmlformats.org/officeDocument/2006/relationships/hyperlink" Target="http://en.wikipedia.org/wiki/Computer_reservations_syste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n.wikipedia.org/wiki/Travel_agents" TargetMode="External"/><Relationship Id="rId5" Type="http://schemas.openxmlformats.org/officeDocument/2006/relationships/hyperlink" Target="http://en.wikipedia.org/wiki/Hotel" TargetMode="External"/><Relationship Id="rId4" Type="http://schemas.openxmlformats.org/officeDocument/2006/relationships/hyperlink" Target="http://en.wikipedia.org/wiki/Railwa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 </a:t>
            </a:r>
            <a:r>
              <a:rPr lang="en-IN" dirty="0" smtClean="0"/>
              <a:t>ZG518- </a:t>
            </a:r>
            <a:r>
              <a:rPr lang="en-IN" dirty="0"/>
              <a:t>Database Design and 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Yashvardhan</a:t>
            </a:r>
            <a:r>
              <a:rPr lang="en-US" dirty="0" smtClean="0"/>
              <a:t> Sharma</a:t>
            </a:r>
          </a:p>
          <a:p>
            <a:r>
              <a:rPr lang="en-US" dirty="0" smtClean="0"/>
              <a:t>Associate Professor, BITS-</a:t>
            </a:r>
            <a:r>
              <a:rPr lang="en-US" dirty="0" err="1" smtClean="0"/>
              <a:t>Pilani</a:t>
            </a:r>
            <a:r>
              <a:rPr lang="en-US" dirty="0" smtClean="0"/>
              <a:t>, </a:t>
            </a:r>
            <a:r>
              <a:rPr lang="en-US" dirty="0" err="1" smtClean="0"/>
              <a:t>Pilani</a:t>
            </a:r>
            <a:r>
              <a:rPr lang="en-US" dirty="0" smtClean="0"/>
              <a:t> Campus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76200" y="6101550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10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152928" dir="249801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Who Needs Database Systems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86001" y="2800350"/>
            <a:ext cx="16598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TW" sz="1350" b="1">
                <a:solidFill>
                  <a:srgbClr val="CC0099"/>
                </a:solidFill>
                <a:ea typeface="新細明體" pitchFamily="18" charset="-120"/>
              </a:rPr>
              <a:t>Corporate databases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40756" y="3169443"/>
            <a:ext cx="2457450" cy="1157288"/>
            <a:chOff x="1680" y="2208"/>
            <a:chExt cx="2064" cy="972"/>
          </a:xfrm>
        </p:grpSpPr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2544" y="220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680" y="2928"/>
              <a:ext cx="206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TW" sz="1350" b="1">
                  <a:solidFill>
                    <a:srgbClr val="FF5050"/>
                  </a:solidFill>
                  <a:ea typeface="新細明體" pitchFamily="18" charset="-120"/>
                </a:rPr>
                <a:t>Web data management</a:t>
              </a:r>
            </a:p>
          </p:txBody>
        </p:sp>
      </p:grp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572000" y="2611042"/>
            <a:ext cx="2786853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350" i="1" dirty="0">
                <a:solidFill>
                  <a:srgbClr val="FF0000"/>
                </a:solidFill>
                <a:ea typeface="新細明體" pitchFamily="18" charset="-120"/>
              </a:rPr>
              <a:t>Typical Applications: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Personnel management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Inventory and purchase order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Insurance policies and customer data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… …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4629151" y="4057651"/>
            <a:ext cx="18784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350" i="1" dirty="0">
                <a:solidFill>
                  <a:srgbClr val="FF0000"/>
                </a:solidFill>
                <a:ea typeface="新細明體" pitchFamily="18" charset="-120"/>
              </a:rPr>
              <a:t>Typical Applications: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Web page management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Personalize web pages</a:t>
            </a:r>
          </a:p>
          <a:p>
            <a:pPr eaLnBrk="1" hangingPunct="1"/>
            <a:r>
              <a:rPr kumimoji="1" lang="en-US" sz="1350" i="1" dirty="0">
                <a:ea typeface="新細明體" pitchFamily="18" charset="-12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35911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uild="p" autoUpdateAnimBg="0" advAuto="0"/>
      <p:bldP spid="80899" grpId="0" autoUpdateAnimBg="0"/>
      <p:bldP spid="80903" grpId="0" autoUpdateAnimBg="0"/>
      <p:bldP spid="8090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" pitchFamily="18" charset="0"/>
                <a:cs typeface="Times New Roman" pitchFamily="18" charset="0"/>
              </a:rPr>
              <a:t>Purchases from the supermarket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Purchases using your credit card</a:t>
            </a:r>
            <a:r>
              <a:rPr lang="en-GB" smtClean="0">
                <a:latin typeface="Times" pitchFamily="18" charset="0"/>
              </a:rPr>
              <a:t> 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Booking a holiday at the travel agents 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Using the local library</a:t>
            </a:r>
            <a:r>
              <a:rPr lang="en-GB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Taking out insurance</a:t>
            </a:r>
            <a:r>
              <a:rPr lang="en-GB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Using the Internet</a:t>
            </a:r>
            <a:r>
              <a:rPr lang="en-GB" smtClean="0">
                <a:latin typeface="Times" pitchFamily="18" charset="0"/>
                <a:cs typeface="Times New Roman" pitchFamily="18" charset="0"/>
              </a:rPr>
              <a:t> </a:t>
            </a:r>
          </a:p>
          <a:p>
            <a:r>
              <a:rPr lang="en-US" smtClean="0">
                <a:latin typeface="Times" pitchFamily="18" charset="0"/>
                <a:cs typeface="Times New Roman" pitchFamily="18" charset="0"/>
              </a:rPr>
              <a:t>Studying at university</a:t>
            </a:r>
            <a:r>
              <a:rPr lang="en-GB" smtClean="0">
                <a:latin typeface="Times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6200" y="610155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11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b="1" smtClean="0">
                <a:latin typeface="Times" pitchFamily="18" charset="0"/>
              </a:rPr>
              <a:t>Examples of Database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0104697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A very large, integrated collection of  structured data.</a:t>
            </a:r>
          </a:p>
          <a:p>
            <a:pPr lvl="1"/>
            <a:r>
              <a:rPr lang="en-US" dirty="0" smtClean="0"/>
              <a:t> Gigabytes (2</a:t>
            </a:r>
            <a:r>
              <a:rPr lang="en-US" baseline="30000" dirty="0" smtClean="0"/>
              <a:t>30</a:t>
            </a:r>
            <a:r>
              <a:rPr lang="en-US" dirty="0" smtClean="0"/>
              <a:t> or 10</a:t>
            </a:r>
            <a:r>
              <a:rPr lang="en-US" baseline="30000" dirty="0" smtClean="0"/>
              <a:t>9</a:t>
            </a:r>
            <a:r>
              <a:rPr lang="en-US" dirty="0" smtClean="0"/>
              <a:t>), Terabytes, </a:t>
            </a:r>
            <a:r>
              <a:rPr lang="en-US" dirty="0" err="1" smtClean="0"/>
              <a:t>Petabytes</a:t>
            </a:r>
            <a:endParaRPr lang="en-US" dirty="0" smtClean="0"/>
          </a:p>
          <a:p>
            <a:r>
              <a:rPr lang="en-US" dirty="0" smtClean="0"/>
              <a:t>Models real-world </a:t>
            </a:r>
            <a:r>
              <a:rPr lang="en-US" i="1" u="sng" dirty="0" smtClean="0">
                <a:solidFill>
                  <a:srgbClr val="FF0000"/>
                </a:solidFill>
              </a:rPr>
              <a:t>enterprise.</a:t>
            </a:r>
          </a:p>
          <a:p>
            <a:pPr lvl="1">
              <a:buSzPct val="75000"/>
            </a:pPr>
            <a:r>
              <a:rPr lang="en-US" dirty="0" smtClean="0"/>
              <a:t> Entities (e.g., students, courses)</a:t>
            </a:r>
          </a:p>
          <a:p>
            <a:pPr lvl="1">
              <a:buSzPct val="75000"/>
            </a:pPr>
            <a:r>
              <a:rPr lang="en-US" dirty="0" smtClean="0"/>
              <a:t> Relationships (e.g., Mohan is taking ISC332)</a:t>
            </a:r>
          </a:p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 software package designed to store and manage large databases with complex features.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Goal </a:t>
            </a:r>
            <a:r>
              <a:rPr lang="en-US" dirty="0" smtClean="0"/>
              <a:t>: Store and Retrieve database information conveniently and efficiently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7755" y="610277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425450"/>
            <a:ext cx="7581900" cy="600075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What is a Database, DBMS, Database Systems?</a:t>
            </a:r>
          </a:p>
        </p:txBody>
      </p:sp>
    </p:spTree>
    <p:extLst>
      <p:ext uri="{BB962C8B-B14F-4D97-AF65-F5344CB8AC3E}">
        <p14:creationId xmlns:p14="http://schemas.microsoft.com/office/powerpoint/2010/main" val="18559295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r>
              <a:rPr lang="en-US" sz="1800" b="1" u="sng" dirty="0">
                <a:solidFill>
                  <a:srgbClr val="000000"/>
                </a:solidFill>
              </a:rPr>
              <a:t>Database System</a:t>
            </a:r>
            <a:r>
              <a:rPr lang="en-US" sz="1800" dirty="0">
                <a:solidFill>
                  <a:srgbClr val="000000"/>
                </a:solidFill>
              </a:rPr>
              <a:t>: The DBMS software together with the data itself.  Sometimes, the applications are also included.</a:t>
            </a:r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21611" y="6153363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9683" y="439309"/>
            <a:ext cx="5829300" cy="857250"/>
          </a:xfrm>
        </p:spPr>
        <p:txBody>
          <a:bodyPr/>
          <a:lstStyle/>
          <a:p>
            <a:r>
              <a:rPr lang="en-US" sz="2700" dirty="0"/>
              <a:t>Basic Definitions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727598" y="5198269"/>
            <a:ext cx="3089948" cy="3000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/>
              <a:t>e.g., the </a:t>
            </a:r>
            <a:r>
              <a:rPr lang="en-US" sz="1350" i="1"/>
              <a:t>student records</a:t>
            </a:r>
            <a:r>
              <a:rPr lang="en-US" sz="1350"/>
              <a:t> database system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415779" y="3184922"/>
            <a:ext cx="19962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00"/>
              <a:t>database system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2445544" y="3531394"/>
            <a:ext cx="4273154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61160" name="Line 8"/>
          <p:cNvSpPr>
            <a:spLocks noChangeShapeType="1"/>
          </p:cNvSpPr>
          <p:nvPr/>
        </p:nvSpPr>
        <p:spPr bwMode="auto">
          <a:xfrm>
            <a:off x="3670697" y="4232672"/>
            <a:ext cx="575072" cy="0"/>
          </a:xfrm>
          <a:prstGeom prst="line">
            <a:avLst/>
          </a:prstGeom>
          <a:noFill/>
          <a:ln w="76200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sz="1350"/>
          </a:p>
        </p:txBody>
      </p:sp>
      <p:sp>
        <p:nvSpPr>
          <p:cNvPr id="561161" name="Text Box 9"/>
          <p:cNvSpPr txBox="1">
            <a:spLocks noChangeArrowheads="1"/>
          </p:cNvSpPr>
          <p:nvPr/>
        </p:nvSpPr>
        <p:spPr bwMode="blackWhite">
          <a:xfrm>
            <a:off x="2527697" y="3958830"/>
            <a:ext cx="1166813" cy="548878"/>
          </a:xfrm>
          <a:prstGeom prst="rect">
            <a:avLst/>
          </a:prstGeom>
          <a:gradFill rotWithShape="0">
            <a:gsLst>
              <a:gs pos="0">
                <a:srgbClr val="CC0000">
                  <a:gamma/>
                  <a:shade val="36078"/>
                  <a:invGamma/>
                </a:srgbClr>
              </a:gs>
              <a:gs pos="50000">
                <a:srgbClr val="CC0000"/>
              </a:gs>
              <a:gs pos="100000">
                <a:srgbClr val="CC0000">
                  <a:gamma/>
                  <a:shade val="3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wrap="none" lIns="66675" tIns="33338" rIns="66675" bIns="33338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</a:t>
            </a:r>
          </a:p>
        </p:txBody>
      </p:sp>
      <p:sp>
        <p:nvSpPr>
          <p:cNvPr id="561162" name="Text Box 10"/>
          <p:cNvSpPr txBox="1">
            <a:spLocks noChangeArrowheads="1"/>
          </p:cNvSpPr>
          <p:nvPr/>
        </p:nvSpPr>
        <p:spPr bwMode="blackWhite">
          <a:xfrm>
            <a:off x="4124326" y="3889774"/>
            <a:ext cx="1318022" cy="686990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shade val="16078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1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66675" tIns="33338" rIns="66675" bIns="33338" anchor="ctr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DBMS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452091" y="3531394"/>
            <a:ext cx="1209675" cy="1191816"/>
            <a:chOff x="3454" y="2789"/>
            <a:chExt cx="1016" cy="1001"/>
          </a:xfrm>
        </p:grpSpPr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3454" y="3330"/>
              <a:ext cx="45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grpSp>
          <p:nvGrpSpPr>
            <p:cNvPr id="12300" name="Group 13"/>
            <p:cNvGrpSpPr>
              <a:grpSpLocks/>
            </p:cNvGrpSpPr>
            <p:nvPr/>
          </p:nvGrpSpPr>
          <p:grpSpPr bwMode="auto">
            <a:xfrm>
              <a:off x="3755" y="3073"/>
              <a:ext cx="532" cy="717"/>
              <a:chOff x="3596" y="2185"/>
              <a:chExt cx="532" cy="717"/>
            </a:xfrm>
          </p:grpSpPr>
          <p:sp>
            <p:nvSpPr>
              <p:cNvPr id="561166" name="AutoShape 14"/>
              <p:cNvSpPr>
                <a:spLocks noChangeArrowheads="1"/>
              </p:cNvSpPr>
              <p:nvPr/>
            </p:nvSpPr>
            <p:spPr bwMode="auto">
              <a:xfrm>
                <a:off x="3616" y="2185"/>
                <a:ext cx="420" cy="717"/>
              </a:xfrm>
              <a:prstGeom prst="flowChartMagneticDisk">
                <a:avLst/>
              </a:prstGeom>
              <a:gradFill rotWithShape="0">
                <a:gsLst>
                  <a:gs pos="0">
                    <a:srgbClr val="DDDDDD">
                      <a:gamma/>
                      <a:shade val="26275"/>
                      <a:invGamma/>
                    </a:srgbClr>
                  </a:gs>
                  <a:gs pos="50000">
                    <a:srgbClr val="DDDDDD"/>
                  </a:gs>
                  <a:gs pos="100000">
                    <a:srgbClr val="DDDDDD">
                      <a:gamma/>
                      <a:shade val="2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76412" tIns="38206" rIns="76412" bIns="38206" anchor="ctr"/>
              <a:lstStyle/>
              <a:p>
                <a:pPr algn="ctr" defTabSz="625079">
                  <a:defRPr/>
                </a:pPr>
                <a:endParaRPr lang="en-US" sz="1725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304" name="Text Box 15"/>
              <p:cNvSpPr txBox="1">
                <a:spLocks noChangeArrowheads="1"/>
              </p:cNvSpPr>
              <p:nvPr/>
            </p:nvSpPr>
            <p:spPr bwMode="auto">
              <a:xfrm>
                <a:off x="3596" y="2377"/>
                <a:ext cx="53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350"/>
                  <a:t>data</a:t>
                </a:r>
              </a:p>
              <a:p>
                <a:r>
                  <a:rPr lang="en-US" sz="1200"/>
                  <a:t>catalog</a:t>
                </a:r>
              </a:p>
            </p:txBody>
          </p:sp>
        </p:grpSp>
        <p:sp>
          <p:nvSpPr>
            <p:cNvPr id="12301" name="Rectangle 16"/>
            <p:cNvSpPr>
              <a:spLocks noChangeArrowheads="1"/>
            </p:cNvSpPr>
            <p:nvPr/>
          </p:nvSpPr>
          <p:spPr bwMode="auto">
            <a:xfrm>
              <a:off x="3608" y="2799"/>
              <a:ext cx="862" cy="252"/>
            </a:xfrm>
            <a:prstGeom prst="rect">
              <a:avLst/>
            </a:prstGeom>
            <a:noFill/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2302" name="Text Box 17"/>
            <p:cNvSpPr txBox="1">
              <a:spLocks noChangeArrowheads="1"/>
            </p:cNvSpPr>
            <p:nvPr/>
          </p:nvSpPr>
          <p:spPr bwMode="auto">
            <a:xfrm>
              <a:off x="3646" y="2789"/>
              <a:ext cx="749" cy="271"/>
            </a:xfrm>
            <a:prstGeom prst="rect">
              <a:avLst/>
            </a:prstGeom>
            <a:solidFill>
              <a:schemeClr val="tx1"/>
            </a:solidFill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0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6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6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60" grpId="0" animBg="1"/>
      <p:bldP spid="561161" grpId="0" animBg="1"/>
      <p:bldP spid="5611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50" b="1" u="sng" dirty="0">
                <a:solidFill>
                  <a:srgbClr val="0033CC"/>
                </a:solidFill>
              </a:rPr>
              <a:t>Define</a:t>
            </a:r>
            <a:r>
              <a:rPr lang="en-US" sz="1950" dirty="0">
                <a:solidFill>
                  <a:srgbClr val="000000"/>
                </a:solidFill>
              </a:rPr>
              <a:t> a database: in terms of data </a:t>
            </a:r>
            <a:br>
              <a:rPr lang="en-US" sz="1950" dirty="0">
                <a:solidFill>
                  <a:srgbClr val="000000"/>
                </a:solidFill>
              </a:rPr>
            </a:br>
            <a:r>
              <a:rPr lang="en-US" sz="1950" dirty="0">
                <a:solidFill>
                  <a:srgbClr val="000000"/>
                </a:solidFill>
              </a:rPr>
              <a:t> types, structures and constraints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Construct or </a:t>
            </a:r>
            <a:r>
              <a:rPr lang="en-US" sz="1950" b="1" u="sng" dirty="0">
                <a:solidFill>
                  <a:srgbClr val="0033CC"/>
                </a:solidFill>
              </a:rPr>
              <a:t>Load</a:t>
            </a:r>
            <a:r>
              <a:rPr lang="en-US" sz="1950" dirty="0">
                <a:solidFill>
                  <a:srgbClr val="000000"/>
                </a:solidFill>
              </a:rPr>
              <a:t> the Database on a secondary storage medium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Manipulating the database: </a:t>
            </a:r>
            <a:r>
              <a:rPr lang="en-US" sz="1950" b="1" u="sng" dirty="0">
                <a:solidFill>
                  <a:srgbClr val="0033CC"/>
                </a:solidFill>
              </a:rPr>
              <a:t>querying</a:t>
            </a:r>
            <a:r>
              <a:rPr lang="en-US" sz="1950" dirty="0">
                <a:solidFill>
                  <a:srgbClr val="000000"/>
                </a:solidFill>
              </a:rPr>
              <a:t>, generating reports, insertions, deletions and modifications to its content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Concurrent Processing and Sharing by a set of users and programs – yet, keeping all data valid and </a:t>
            </a:r>
            <a:r>
              <a:rPr lang="en-US" sz="1950" b="1" u="sng" dirty="0">
                <a:solidFill>
                  <a:srgbClr val="0033CC"/>
                </a:solidFill>
              </a:rPr>
              <a:t>consistent</a:t>
            </a:r>
          </a:p>
          <a:p>
            <a:pPr>
              <a:lnSpc>
                <a:spcPct val="90000"/>
              </a:lnSpc>
            </a:pPr>
            <a:r>
              <a:rPr lang="en-US" sz="1950" dirty="0">
                <a:solidFill>
                  <a:srgbClr val="000000"/>
                </a:solidFill>
              </a:rPr>
              <a:t>Other features: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Protection or </a:t>
            </a:r>
            <a:r>
              <a:rPr lang="en-US" b="1" u="sng" dirty="0" smtClean="0">
                <a:solidFill>
                  <a:srgbClr val="0033CC"/>
                </a:solidFill>
              </a:rPr>
              <a:t>Security</a:t>
            </a:r>
            <a:r>
              <a:rPr lang="en-US" dirty="0" smtClean="0">
                <a:solidFill>
                  <a:srgbClr val="000000"/>
                </a:solidFill>
              </a:rPr>
              <a:t> measures to prevent unauthorized access</a:t>
            </a:r>
          </a:p>
          <a:p>
            <a:pPr>
              <a:lnSpc>
                <a:spcPct val="90000"/>
              </a:lnSpc>
            </a:pPr>
            <a:endParaRPr lang="en-US" b="1" u="sng" dirty="0" smtClean="0">
              <a:solidFill>
                <a:srgbClr val="0033C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10155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792" y="575614"/>
            <a:ext cx="5829300" cy="520700"/>
          </a:xfrm>
        </p:spPr>
        <p:txBody>
          <a:bodyPr/>
          <a:lstStyle/>
          <a:p>
            <a:r>
              <a:rPr lang="en-US" sz="2700" dirty="0"/>
              <a:t>Typical DBMS Functionality</a:t>
            </a:r>
            <a:endParaRPr lang="en-US" sz="1800" dirty="0"/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blackWhite">
          <a:xfrm>
            <a:off x="6351389" y="4419600"/>
            <a:ext cx="1318022" cy="686991"/>
          </a:xfrm>
          <a:prstGeom prst="rect">
            <a:avLst/>
          </a:prstGeom>
          <a:gradFill rotWithShape="0">
            <a:gsLst>
              <a:gs pos="0">
                <a:srgbClr val="FF9900">
                  <a:gamma/>
                  <a:shade val="16078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16078"/>
                  <a:invGamma/>
                </a:srgbClr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lIns="66675" tIns="33338" rIns="66675" bIns="33338" anchor="ctr" anchorCtr="1"/>
          <a:lstStyle/>
          <a:p>
            <a:pPr algn="ctr" defTabSz="560785">
              <a:defRPr/>
            </a:pPr>
            <a:r>
              <a:rPr lang="en-US" sz="135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DBMS</a:t>
            </a:r>
          </a:p>
        </p:txBody>
      </p:sp>
      <p:sp>
        <p:nvSpPr>
          <p:cNvPr id="528390" name="AutoShape 6"/>
          <p:cNvSpPr>
            <a:spLocks noChangeArrowheads="1"/>
          </p:cNvSpPr>
          <p:nvPr/>
        </p:nvSpPr>
        <p:spPr bwMode="auto">
          <a:xfrm>
            <a:off x="6760964" y="5337572"/>
            <a:ext cx="500063" cy="519113"/>
          </a:xfrm>
          <a:prstGeom prst="flowChartMagneticDisk">
            <a:avLst/>
          </a:prstGeom>
          <a:gradFill rotWithShape="0">
            <a:gsLst>
              <a:gs pos="0">
                <a:srgbClr val="DDDDDD">
                  <a:gamma/>
                  <a:shade val="2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2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76412" tIns="38206" rIns="76412" bIns="38206" anchor="ctr"/>
          <a:lstStyle/>
          <a:p>
            <a:pPr algn="ctr" defTabSz="625079">
              <a:defRPr/>
            </a:pPr>
            <a:endParaRPr lang="en-US" sz="1725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3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500" dirty="0"/>
              <a:t>Based on a paper by Ted </a:t>
            </a:r>
            <a:r>
              <a:rPr lang="en-US" altLang="en-US" sz="1500" dirty="0" err="1"/>
              <a:t>Codd</a:t>
            </a:r>
            <a:r>
              <a:rPr lang="en-US" altLang="en-US" sz="1500" dirty="0"/>
              <a:t> in 1970</a:t>
            </a:r>
          </a:p>
          <a:p>
            <a:r>
              <a:rPr lang="en-US" altLang="en-US" sz="1500" dirty="0"/>
              <a:t>Queries could be expressed in a very high-level language, which greatly increases the efficiency of DB programmers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r>
              <a:rPr lang="en-US" altLang="en-US" sz="1500" dirty="0" err="1"/>
              <a:t>accountNo</a:t>
            </a:r>
            <a:r>
              <a:rPr lang="en-US" altLang="en-US" sz="1500" dirty="0"/>
              <a:t>		balance		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	12345		1000.00		savings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500" dirty="0"/>
              <a:t>	67890		2846.92		checking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500" dirty="0"/>
          </a:p>
          <a:p>
            <a:r>
              <a:rPr lang="en-US" altLang="en-US" sz="1500" dirty="0"/>
              <a:t>SELECT balance FROM Accounts WHERE </a:t>
            </a:r>
            <a:r>
              <a:rPr lang="en-US" altLang="en-US" sz="1500" dirty="0" err="1"/>
              <a:t>accountNo</a:t>
            </a:r>
            <a:r>
              <a:rPr lang="en-US" altLang="en-US" sz="1500" dirty="0"/>
              <a:t>=67890;</a:t>
            </a:r>
          </a:p>
          <a:p>
            <a:r>
              <a:rPr lang="en-US" altLang="en-US" sz="1500" dirty="0"/>
              <a:t>SELECT </a:t>
            </a:r>
            <a:r>
              <a:rPr lang="en-US" altLang="en-US" sz="1500" dirty="0" err="1"/>
              <a:t>accountNo</a:t>
            </a:r>
            <a:r>
              <a:rPr lang="en-US" altLang="en-US" sz="1500" dirty="0"/>
              <a:t> FROM Accounts WHERE type=‘savings’ AND balance&lt;1200;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6200" y="6120212"/>
            <a:ext cx="2895600" cy="365125"/>
          </a:xfrm>
        </p:spPr>
        <p:txBody>
          <a:bodyPr/>
          <a:lstStyle/>
          <a:p>
            <a:r>
              <a:rPr lang="en-US" altLang="en-US" smtClean="0"/>
              <a:t>SS ZG 518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4BC63BA-74D6-49DA-99C7-1685B7EDFD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dirty="0"/>
              <a:t>Relational DBMS</a:t>
            </a:r>
          </a:p>
        </p:txBody>
      </p:sp>
    </p:spTree>
    <p:extLst>
      <p:ext uri="{BB962C8B-B14F-4D97-AF65-F5344CB8AC3E}">
        <p14:creationId xmlns:p14="http://schemas.microsoft.com/office/powerpoint/2010/main" val="15123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b="1" i="1" dirty="0" smtClean="0">
                <a:solidFill>
                  <a:srgbClr val="FF5050"/>
                </a:solidFill>
                <a:ea typeface="新細明體" pitchFamily="18" charset="-120"/>
              </a:rPr>
              <a:t>database</a:t>
            </a:r>
            <a:r>
              <a:rPr lang="en-US" altLang="zh-TW" dirty="0" smtClean="0">
                <a:ea typeface="新細明體" pitchFamily="18" charset="-120"/>
              </a:rPr>
              <a:t> contains information about a particular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enterprise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or a particular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dirty="0" smtClean="0">
                <a:solidFill>
                  <a:srgbClr val="FF0000"/>
                </a:solidFill>
                <a:ea typeface="新細明體" pitchFamily="18" charset="-120"/>
              </a:rPr>
              <a:t>application.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E.g., a database for an enterprise may contain everything needed for the planning and operation of the enterprise: customer information, employee information, product information, sales and expenses, etc.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You don’t have to be a company to use a database: you can store your personal information, expenses, phone numbers in a database (e.g., using Access on a PC).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As a matter of fact, you could store all data </a:t>
            </a:r>
            <a:r>
              <a:rPr lang="en-US" altLang="zh-TW" i="1" dirty="0" smtClean="0">
                <a:solidFill>
                  <a:srgbClr val="FF5050"/>
                </a:solidFill>
                <a:ea typeface="新細明體" pitchFamily="18" charset="-120"/>
              </a:rPr>
              <a:t>pertinent to a particular purpose</a:t>
            </a:r>
            <a:r>
              <a:rPr lang="en-US" altLang="zh-TW" dirty="0" smtClean="0">
                <a:ea typeface="新細明體" pitchFamily="18" charset="-120"/>
              </a:rPr>
              <a:t> in a database.</a:t>
            </a:r>
          </a:p>
          <a:p>
            <a:pPr lvl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This usually means that a database stores data that are </a:t>
            </a:r>
            <a:r>
              <a:rPr lang="en-US" altLang="zh-TW" i="1" dirty="0" smtClean="0">
                <a:solidFill>
                  <a:srgbClr val="FF5050"/>
                </a:solidFill>
                <a:ea typeface="新細明體" pitchFamily="18" charset="-120"/>
              </a:rPr>
              <a:t>related</a:t>
            </a:r>
            <a:r>
              <a:rPr lang="en-US" altLang="zh-TW" dirty="0" smtClean="0">
                <a:ea typeface="新細明體" pitchFamily="18" charset="-120"/>
              </a:rPr>
              <a:t> to each other.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209554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550020"/>
            <a:ext cx="5086350" cy="5715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What is in a Database?</a:t>
            </a:r>
          </a:p>
        </p:txBody>
      </p:sp>
    </p:spTree>
    <p:extLst>
      <p:ext uri="{BB962C8B-B14F-4D97-AF65-F5344CB8AC3E}">
        <p14:creationId xmlns:p14="http://schemas.microsoft.com/office/powerpoint/2010/main" val="41563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0649" y="6284113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Database Design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657850" y="2686050"/>
            <a:ext cx="12001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sz="1500">
                <a:latin typeface="Tahoma" charset="0"/>
                <a:ea typeface="新細明體" pitchFamily="18" charset="-120"/>
              </a:rPr>
              <a:t>BITS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857750" y="3943350"/>
            <a:ext cx="971550" cy="342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db designer 2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343400" y="3086100"/>
            <a:ext cx="971550" cy="3429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db designer 1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314950" y="3200400"/>
            <a:ext cx="3429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5429250" y="3543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714501" y="2743201"/>
            <a:ext cx="2451120" cy="10156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ARC database:</a:t>
            </a:r>
          </a:p>
          <a:p>
            <a:pPr eaLnBrk="1" hangingPunct="1"/>
            <a:endParaRPr kumimoji="1" lang="en-US" sz="1200" i="1">
              <a:ea typeface="新細明體" pitchFamily="18" charset="-120"/>
            </a:endParaRP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students: names, IDNO, PRNo,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courses: course-no, course-names,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classroom: number, location, …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343150" y="3962401"/>
            <a:ext cx="2232534" cy="120032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sz="1200" i="1">
                <a:ea typeface="新細明體" pitchFamily="18" charset="-120"/>
              </a:rPr>
              <a:t>SWD database:</a:t>
            </a:r>
          </a:p>
          <a:p>
            <a:pPr eaLnBrk="1" hangingPunct="1"/>
            <a:endParaRPr kumimoji="1" lang="en-US" sz="1200" i="1">
              <a:ea typeface="新細明體" pitchFamily="18" charset="-120"/>
            </a:endParaRP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classroom: number, location,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office: number, location, …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faculty-residence: building-no, … </a:t>
            </a:r>
          </a:p>
          <a:p>
            <a:pPr eaLnBrk="1" hangingPunct="1"/>
            <a:r>
              <a:rPr kumimoji="1" lang="en-US" sz="1200" i="1">
                <a:ea typeface="新細明體" pitchFamily="18" charset="-120"/>
              </a:rPr>
              <a:t>student-residence: room-no, …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3771900" y="3200400"/>
            <a:ext cx="57150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>
            <a:off x="4000500" y="4171950"/>
            <a:ext cx="800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502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can store data in a file or a set of files, but …</a:t>
            </a:r>
          </a:p>
          <a:p>
            <a:pPr lvl="1"/>
            <a:r>
              <a:rPr lang="en-US" smtClean="0"/>
              <a:t>How do you </a:t>
            </a:r>
            <a:r>
              <a:rPr lang="en-US" i="1" smtClean="0">
                <a:solidFill>
                  <a:srgbClr val="FF5050"/>
                </a:solidFill>
              </a:rPr>
              <a:t>input</a:t>
            </a:r>
            <a:r>
              <a:rPr lang="en-US" smtClean="0"/>
              <a:t> data and to </a:t>
            </a:r>
            <a:r>
              <a:rPr lang="en-US" i="1" smtClean="0">
                <a:solidFill>
                  <a:srgbClr val="FF5050"/>
                </a:solidFill>
              </a:rPr>
              <a:t>get back</a:t>
            </a:r>
            <a:r>
              <a:rPr lang="en-US" smtClean="0"/>
              <a:t> the data from the files?</a:t>
            </a:r>
          </a:p>
          <a:p>
            <a:r>
              <a:rPr lang="en-US" smtClean="0"/>
              <a:t>A database is </a:t>
            </a:r>
            <a:r>
              <a:rPr lang="en-US" i="1" smtClean="0">
                <a:solidFill>
                  <a:srgbClr val="FF5050"/>
                </a:solidFill>
              </a:rPr>
              <a:t>managed</a:t>
            </a:r>
            <a:r>
              <a:rPr lang="en-US" smtClean="0"/>
              <a:t> by a DBMS.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6200" y="626389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>
                <a:latin typeface="Tahoma" pitchFamily="34" charset="0"/>
                <a:ea typeface="新細明體" pitchFamily="18" charset="-120"/>
              </a:rPr>
              <a:t>Is a database the same as a file?</a:t>
            </a:r>
          </a:p>
        </p:txBody>
      </p:sp>
    </p:spTree>
    <p:extLst>
      <p:ext uri="{BB962C8B-B14F-4D97-AF65-F5344CB8AC3E}">
        <p14:creationId xmlns:p14="http://schemas.microsoft.com/office/powerpoint/2010/main" val="42271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Database management systems were developed to handle the difficulties caused by different people writing different applications independently.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0" y="625155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19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2519"/>
            <a:ext cx="6457950" cy="828675"/>
          </a:xfrm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 dirty="0">
                <a:latin typeface="Tahoma" pitchFamily="34" charset="0"/>
              </a:rPr>
              <a:t>Purpose of Database  Management Systems (DBMS)</a:t>
            </a: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6115050" y="3886201"/>
          <a:ext cx="800100" cy="186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多媒體項目" r:id="rId3" imgW="1295640" imgH="3934080" progId="">
                  <p:embed/>
                </p:oleObj>
              </mc:Choice>
              <mc:Fallback>
                <p:oleObj name="多媒體項目" r:id="rId3" imgW="1295640" imgH="3934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3886201"/>
                        <a:ext cx="800100" cy="18645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49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 advAuto="0"/>
      <p:bldP spid="8806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altLang="en-US" dirty="0" smtClean="0"/>
              <a:t>	 	</a:t>
            </a:r>
          </a:p>
          <a:p>
            <a:r>
              <a:rPr lang="en-US" altLang="en-US" dirty="0" smtClean="0"/>
              <a:t>Text Book: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Reference Book: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	</a:t>
            </a:r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54429" y="6165056"/>
            <a:ext cx="2895600" cy="365125"/>
          </a:xfrm>
        </p:spPr>
        <p:txBody>
          <a:bodyPr/>
          <a:lstStyle/>
          <a:p>
            <a:r>
              <a:rPr lang="en-US" altLang="en-US" dirty="0" smtClean="0"/>
              <a:t>SS ZG 518</a:t>
            </a:r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80DC340-39AC-4715-9439-556E1A6772B9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14721"/>
              </p:ext>
            </p:extLst>
          </p:nvPr>
        </p:nvGraphicFramePr>
        <p:xfrm>
          <a:off x="861332" y="4118293"/>
          <a:ext cx="7305675" cy="1629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130"/>
                <a:gridCol w="6452545"/>
              </a:tblGrid>
              <a:tr h="941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 dirty="0">
                          <a:effectLst/>
                          <a:highlight>
                            <a:srgbClr val="FFFFFF"/>
                          </a:highlight>
                        </a:rPr>
                        <a:t>R1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Abraham </a:t>
                      </a:r>
                      <a:r>
                        <a:rPr lang="en-IN" sz="1800" dirty="0" err="1">
                          <a:effectLst/>
                        </a:rPr>
                        <a:t>Silberschatz</a:t>
                      </a:r>
                      <a:r>
                        <a:rPr lang="en-IN" sz="1800" dirty="0">
                          <a:effectLst/>
                        </a:rPr>
                        <a:t>, Henry F </a:t>
                      </a:r>
                      <a:r>
                        <a:rPr lang="en-IN" sz="1800" dirty="0" err="1">
                          <a:effectLst/>
                        </a:rPr>
                        <a:t>Korth</a:t>
                      </a:r>
                      <a:r>
                        <a:rPr lang="en-IN" sz="1800" dirty="0">
                          <a:effectLst/>
                        </a:rPr>
                        <a:t> and S </a:t>
                      </a:r>
                      <a:r>
                        <a:rPr lang="en-IN" sz="1800" dirty="0" err="1">
                          <a:effectLst/>
                        </a:rPr>
                        <a:t>Sudarshan</a:t>
                      </a:r>
                      <a:r>
                        <a:rPr lang="en-IN" sz="1800" dirty="0">
                          <a:effectLst/>
                        </a:rPr>
                        <a:t>, Database System Concepts,  McGraw Hill, 6</a:t>
                      </a:r>
                      <a:r>
                        <a:rPr lang="en-IN" sz="1800" baseline="30000" dirty="0">
                          <a:effectLst/>
                        </a:rPr>
                        <a:t>th</a:t>
                      </a:r>
                      <a:r>
                        <a:rPr lang="en-IN" sz="1800" dirty="0">
                          <a:effectLst/>
                        </a:rPr>
                        <a:t>  Ed., 2013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</a:tr>
              <a:tr h="6880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2100" dirty="0">
                          <a:effectLst/>
                          <a:highlight>
                            <a:srgbClr val="FFFFFF"/>
                          </a:highlight>
                        </a:rPr>
                        <a:t>R2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  <a:tc>
                  <a:txBody>
                    <a:bodyPr/>
                    <a:lstStyle/>
                    <a:p>
                      <a:pPr marL="0" marR="5651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94910" algn="l"/>
                        </a:tabLst>
                      </a:pPr>
                      <a:r>
                        <a:rPr lang="en-IN" sz="1800" dirty="0">
                          <a:effectLst/>
                        </a:rPr>
                        <a:t>Date C.J., An Introduction to Database Systems, Addison Wesley, 8th Ed., 2006.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26789"/>
              </p:ext>
            </p:extLst>
          </p:nvPr>
        </p:nvGraphicFramePr>
        <p:xfrm>
          <a:off x="828675" y="2514600"/>
          <a:ext cx="7181850" cy="58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670"/>
                <a:gridCol w="6343180"/>
              </a:tblGrid>
              <a:tr h="582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7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500" dirty="0">
                          <a:effectLst/>
                          <a:highlight>
                            <a:srgbClr val="FFFFFF"/>
                          </a:highlight>
                        </a:rPr>
                        <a:t>T1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  <a:tc>
                  <a:txBody>
                    <a:bodyPr/>
                    <a:lstStyle/>
                    <a:p>
                      <a:pPr marL="0" marR="14668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tabLst>
                          <a:tab pos="4904740" algn="l"/>
                        </a:tabLst>
                      </a:pPr>
                      <a:r>
                        <a:rPr lang="en-IN" sz="1500" dirty="0" err="1">
                          <a:effectLst/>
                        </a:rPr>
                        <a:t>Ramez</a:t>
                      </a:r>
                      <a:r>
                        <a:rPr lang="en-IN" sz="1500" dirty="0">
                          <a:effectLst/>
                        </a:rPr>
                        <a:t> </a:t>
                      </a:r>
                      <a:r>
                        <a:rPr lang="en-IN" sz="1500" dirty="0" err="1">
                          <a:effectLst/>
                        </a:rPr>
                        <a:t>Elmasri</a:t>
                      </a:r>
                      <a:r>
                        <a:rPr lang="en-IN" sz="1500" dirty="0">
                          <a:effectLst/>
                        </a:rPr>
                        <a:t> &amp; </a:t>
                      </a:r>
                      <a:r>
                        <a:rPr lang="en-IN" sz="1500" dirty="0" err="1">
                          <a:effectLst/>
                        </a:rPr>
                        <a:t>Shamkant</a:t>
                      </a:r>
                      <a:r>
                        <a:rPr lang="en-IN" sz="1500" dirty="0">
                          <a:effectLst/>
                        </a:rPr>
                        <a:t> B. </a:t>
                      </a:r>
                      <a:r>
                        <a:rPr lang="en-IN" sz="1500" dirty="0" err="1">
                          <a:effectLst/>
                        </a:rPr>
                        <a:t>Navathe</a:t>
                      </a:r>
                      <a:r>
                        <a:rPr lang="en-IN" sz="1500" dirty="0">
                          <a:effectLst/>
                        </a:rPr>
                        <a:t>, Fundamentals of Database Systems, Pearson Education, 5</a:t>
                      </a:r>
                      <a:r>
                        <a:rPr lang="en-IN" sz="1500" baseline="30000" dirty="0">
                          <a:effectLst/>
                        </a:rPr>
                        <a:t>th</a:t>
                      </a:r>
                      <a:r>
                        <a:rPr lang="en-IN" sz="1500" dirty="0">
                          <a:effectLst/>
                        </a:rPr>
                        <a:t> Edition, 2007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50" marR="28575" marT="28575" marB="2857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4882" y="301408"/>
            <a:ext cx="632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Instructor-in-charge : YASHVARDHAN SHARMA (</a:t>
            </a:r>
            <a:r>
              <a:rPr lang="en-US" sz="2400" dirty="0">
                <a:hlinkClick r:id="rId3"/>
              </a:rPr>
              <a:t>yash@pilani.bits-pilani.ac.in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86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>
                <a:ea typeface="新細明體" pitchFamily="18" charset="-120"/>
              </a:rPr>
              <a:t>A DBMS attempts to resolve the following problems: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Data redundancy and inconsistency by keeping one copy of a data item in the database 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Difficulty in accessing data by provided query languages and shared libraries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Data isolation (multiple files and formats)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Integrity problems by enforcing constraints (age &gt; 0)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Atomicity of updates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Concurrent access by multiple users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Security problems </a:t>
            </a:r>
          </a:p>
          <a:p>
            <a:endParaRPr lang="en-US" altLang="zh-TW" sz="1500"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52400" y="6172200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20</a:t>
            </a:fld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>
                <a:latin typeface="Tahoma" pitchFamily="34" charset="0"/>
              </a:rPr>
              <a:t>Purposes of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453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z="1800">
                <a:ea typeface="新細明體" pitchFamily="18" charset="-120"/>
              </a:rPr>
              <a:t>One big problem in application development is the </a:t>
            </a:r>
            <a:r>
              <a:rPr lang="en-US" altLang="zh-TW" sz="1800" i="1">
                <a:solidFill>
                  <a:srgbClr val="FF5050"/>
                </a:solidFill>
                <a:ea typeface="新細明體" pitchFamily="18" charset="-120"/>
              </a:rPr>
              <a:t>separation</a:t>
            </a:r>
            <a:r>
              <a:rPr lang="en-US" altLang="zh-TW" sz="1800">
                <a:ea typeface="新細明體" pitchFamily="18" charset="-120"/>
              </a:rPr>
              <a:t> of applications from data</a:t>
            </a:r>
          </a:p>
          <a:p>
            <a:r>
              <a:rPr lang="en-US" altLang="zh-TW" sz="1800">
                <a:ea typeface="新細明體" pitchFamily="18" charset="-120"/>
              </a:rPr>
              <a:t>Do I have changed my program when I …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replace my hard drive?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store the data in a b-tree instead of a hash file?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partition the data into two physical files (or merge two physical files into one)?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store salary as floating point number instead of integer?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develop other applications that use the same set of data?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add more data fields to support other applications?</a:t>
            </a:r>
          </a:p>
          <a:p>
            <a:pPr lvl="1"/>
            <a:r>
              <a:rPr lang="en-US" altLang="zh-TW" sz="1500">
                <a:ea typeface="新細明體" pitchFamily="18" charset="-120"/>
              </a:rPr>
              <a:t>…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95250" y="617378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21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528637"/>
            <a:ext cx="5829300" cy="62865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 dirty="0">
                <a:latin typeface="Tahoma" pitchFamily="34" charset="0"/>
              </a:rPr>
              <a:t>Data Independence</a:t>
            </a:r>
          </a:p>
        </p:txBody>
      </p:sp>
    </p:spTree>
    <p:extLst>
      <p:ext uri="{BB962C8B-B14F-4D97-AF65-F5344CB8AC3E}">
        <p14:creationId xmlns:p14="http://schemas.microsoft.com/office/powerpoint/2010/main" val="37231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smtClean="0">
                <a:ea typeface="新細明體" pitchFamily="18" charset="-120"/>
              </a:rPr>
              <a:t>The answer to the previous questions is to introduce levels of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abstraction</a:t>
            </a:r>
            <a:r>
              <a:rPr lang="en-US" altLang="zh-TW" smtClean="0">
                <a:ea typeface="新細明體" pitchFamily="18" charset="-120"/>
              </a:rPr>
              <a:t> of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indirection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r>
              <a:rPr lang="en-US" altLang="zh-TW" smtClean="0">
                <a:ea typeface="新細明體" pitchFamily="18" charset="-120"/>
              </a:rPr>
              <a:t>Consider how do </a:t>
            </a:r>
            <a:r>
              <a:rPr lang="en-US" altLang="zh-TW" i="1" smtClean="0">
                <a:solidFill>
                  <a:srgbClr val="FF5050"/>
                </a:solidFill>
                <a:ea typeface="新細明體" pitchFamily="18" charset="-120"/>
              </a:rPr>
              <a:t>function calls</a:t>
            </a:r>
            <a:r>
              <a:rPr lang="en-US" altLang="zh-TW" smtClean="0">
                <a:ea typeface="新細明體" pitchFamily="18" charset="-120"/>
              </a:rPr>
              <a:t> allow you to change a part of your program without affecting other parts?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52873" y="6276799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22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827" y="585390"/>
            <a:ext cx="5829300" cy="5715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100">
                <a:latin typeface="Tahoma" pitchFamily="34" charset="0"/>
              </a:rPr>
              <a:t>Data Abstraction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286001" y="4286250"/>
            <a:ext cx="4346972" cy="800100"/>
            <a:chOff x="912" y="2544"/>
            <a:chExt cx="3651" cy="672"/>
          </a:xfrm>
        </p:grpSpPr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912" y="2544"/>
              <a:ext cx="864" cy="67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Main Program</a:t>
              </a:r>
            </a:p>
          </p:txBody>
        </p:sp>
        <p:sp>
          <p:nvSpPr>
            <p:cNvPr id="19462" name="Oval 6"/>
            <p:cNvSpPr>
              <a:spLocks noChangeArrowheads="1"/>
            </p:cNvSpPr>
            <p:nvPr/>
          </p:nvSpPr>
          <p:spPr bwMode="auto">
            <a:xfrm>
              <a:off x="2080" y="2640"/>
              <a:ext cx="72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function</a:t>
              </a:r>
            </a:p>
          </p:txBody>
        </p:sp>
        <p:sp>
          <p:nvSpPr>
            <p:cNvPr id="19463" name="Oval 7"/>
            <p:cNvSpPr>
              <a:spLocks noChangeArrowheads="1"/>
            </p:cNvSpPr>
            <p:nvPr/>
          </p:nvSpPr>
          <p:spPr bwMode="auto">
            <a:xfrm>
              <a:off x="3104" y="2640"/>
              <a:ext cx="72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200"/>
                <a:t>function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176" y="2784"/>
              <a:ext cx="38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data</a:t>
              </a:r>
            </a:p>
          </p:txBody>
        </p:sp>
        <p:sp>
          <p:nvSpPr>
            <p:cNvPr id="19465" name="Freeform 9"/>
            <p:cNvSpPr>
              <a:spLocks/>
            </p:cNvSpPr>
            <p:nvPr/>
          </p:nvSpPr>
          <p:spPr bwMode="auto">
            <a:xfrm>
              <a:off x="1760" y="2688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6" name="Freeform 10"/>
            <p:cNvSpPr>
              <a:spLocks/>
            </p:cNvSpPr>
            <p:nvPr/>
          </p:nvSpPr>
          <p:spPr bwMode="auto">
            <a:xfrm>
              <a:off x="2774" y="2726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7" name="Freeform 11"/>
            <p:cNvSpPr>
              <a:spLocks/>
            </p:cNvSpPr>
            <p:nvPr/>
          </p:nvSpPr>
          <p:spPr bwMode="auto">
            <a:xfrm>
              <a:off x="3792" y="2742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8" name="Freeform 12"/>
            <p:cNvSpPr>
              <a:spLocks/>
            </p:cNvSpPr>
            <p:nvPr/>
          </p:nvSpPr>
          <p:spPr bwMode="auto">
            <a:xfrm rot="10800000">
              <a:off x="3792" y="2981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69" name="Freeform 13"/>
            <p:cNvSpPr>
              <a:spLocks/>
            </p:cNvSpPr>
            <p:nvPr/>
          </p:nvSpPr>
          <p:spPr bwMode="auto">
            <a:xfrm rot="10800000">
              <a:off x="1739" y="3003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 rot="10800000">
              <a:off x="2752" y="2992"/>
              <a:ext cx="384" cy="56"/>
            </a:xfrm>
            <a:custGeom>
              <a:avLst/>
              <a:gdLst>
                <a:gd name="T0" fmla="*/ 0 w 384"/>
                <a:gd name="T1" fmla="*/ 56 h 56"/>
                <a:gd name="T2" fmla="*/ 144 w 384"/>
                <a:gd name="T3" fmla="*/ 8 h 56"/>
                <a:gd name="T4" fmla="*/ 240 w 384"/>
                <a:gd name="T5" fmla="*/ 8 h 56"/>
                <a:gd name="T6" fmla="*/ 384 w 384"/>
                <a:gd name="T7" fmla="*/ 56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6"/>
                <a:gd name="T14" fmla="*/ 384 w 384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6">
                  <a:moveTo>
                    <a:pt x="0" y="56"/>
                  </a:moveTo>
                  <a:cubicBezTo>
                    <a:pt x="52" y="36"/>
                    <a:pt x="104" y="16"/>
                    <a:pt x="144" y="8"/>
                  </a:cubicBezTo>
                  <a:cubicBezTo>
                    <a:pt x="184" y="0"/>
                    <a:pt x="200" y="0"/>
                    <a:pt x="240" y="8"/>
                  </a:cubicBezTo>
                  <a:cubicBezTo>
                    <a:pt x="280" y="16"/>
                    <a:pt x="332" y="36"/>
                    <a:pt x="384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42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000" dirty="0"/>
              <a:t>Emphasis on theoretical concepts and implementation details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Foundational </a:t>
            </a:r>
            <a:r>
              <a:rPr lang="en-US" sz="2400" dirty="0"/>
              <a:t>concepts </a:t>
            </a:r>
            <a:endParaRPr lang="en-US" sz="2400" dirty="0"/>
          </a:p>
          <a:p>
            <a:pPr lvl="1"/>
            <a:r>
              <a:rPr lang="en-US" altLang="en-US" sz="2400" dirty="0" err="1"/>
              <a:t>ER-Modeling+Relational</a:t>
            </a:r>
            <a:r>
              <a:rPr lang="en-US" altLang="en-US" sz="2400" dirty="0"/>
              <a:t> Model + Normalization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 Language – RA, SQL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Application Development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Database System Implementation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Database design and </a:t>
            </a:r>
            <a:r>
              <a:rPr lang="en-US" sz="2400" dirty="0"/>
              <a:t>tuning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29547" y="6284113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536316"/>
            <a:ext cx="5829300" cy="571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Course Salient features </a:t>
            </a:r>
          </a:p>
        </p:txBody>
      </p:sp>
    </p:spTree>
    <p:extLst>
      <p:ext uri="{BB962C8B-B14F-4D97-AF65-F5344CB8AC3E}">
        <p14:creationId xmlns:p14="http://schemas.microsoft.com/office/powerpoint/2010/main" val="30424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3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Simply fascinating</a:t>
            </a:r>
          </a:p>
          <a:p>
            <a:pPr lvl="1">
              <a:defRPr/>
            </a:pPr>
            <a:r>
              <a:rPr lang="en-US" sz="1500" dirty="0"/>
              <a:t>Commercially very relevant !!</a:t>
            </a:r>
          </a:p>
          <a:p>
            <a:pPr>
              <a:defRPr/>
            </a:pPr>
            <a:r>
              <a:rPr lang="en-US" dirty="0" smtClean="0"/>
              <a:t>DBMS encompasses most of CS</a:t>
            </a:r>
          </a:p>
          <a:p>
            <a:pPr lvl="1">
              <a:buSzPct val="75000"/>
              <a:defRPr/>
            </a:pPr>
            <a:r>
              <a:rPr lang="en-US" sz="1500" dirty="0"/>
              <a:t>OS, languages, theory, AI,  multimedia, logic</a:t>
            </a:r>
          </a:p>
          <a:p>
            <a:pPr>
              <a:defRPr/>
            </a:pPr>
            <a:r>
              <a:rPr lang="en-US" dirty="0" smtClean="0"/>
              <a:t>Significance of Databases with Internet</a:t>
            </a:r>
          </a:p>
          <a:p>
            <a:pPr>
              <a:defRPr/>
            </a:pPr>
            <a:r>
              <a:rPr lang="en-US" dirty="0" smtClean="0"/>
              <a:t>Datasets increasing in diversity and volume.  </a:t>
            </a:r>
          </a:p>
          <a:p>
            <a:pPr lvl="1"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Numeric and Textual Databases</a:t>
            </a:r>
          </a:p>
          <a:p>
            <a:pPr lvl="1"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Multimedia Databases</a:t>
            </a:r>
          </a:p>
          <a:p>
            <a:pPr lvl="1"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Geographic Information Systems (GIS)</a:t>
            </a:r>
          </a:p>
          <a:p>
            <a:pPr lvl="1">
              <a:buSzPct val="75000"/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Data warehousing, Data mining, Business Intelligence, DSS</a:t>
            </a:r>
          </a:p>
          <a:p>
            <a:pPr lvl="1">
              <a:buSzPct val="75000"/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Digital libraries, interactive video, Human Genome project</a:t>
            </a:r>
          </a:p>
          <a:p>
            <a:pPr lvl="1">
              <a:buSzPct val="75000"/>
              <a:defRPr/>
            </a:pPr>
            <a:r>
              <a:rPr lang="en-US" sz="1500" dirty="0">
                <a:solidFill>
                  <a:schemeClr val="bg2">
                    <a:lumMod val="25000"/>
                  </a:schemeClr>
                </a:solidFill>
              </a:rPr>
              <a:t>...  need for DBMS exploding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176504" y="6101551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4</a:t>
            </a:fld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7992" y="281959"/>
            <a:ext cx="5829300" cy="828675"/>
          </a:xfrm>
          <a:noFill/>
        </p:spPr>
        <p:txBody>
          <a:bodyPr/>
          <a:lstStyle/>
          <a:p>
            <a:r>
              <a:rPr lang="en-US" dirty="0" smtClean="0"/>
              <a:t>Why Study Databases??</a:t>
            </a:r>
          </a:p>
        </p:txBody>
      </p:sp>
      <p:graphicFrame>
        <p:nvGraphicFramePr>
          <p:cNvPr id="102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75798" y="914400"/>
          <a:ext cx="1453753" cy="1763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4" imgW="1938240" imgH="2350800" progId="">
                  <p:embed/>
                </p:oleObj>
              </mc:Choice>
              <mc:Fallback>
                <p:oleObj name="Clip" r:id="rId4" imgW="1938240" imgH="23508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798" y="914400"/>
                        <a:ext cx="1453753" cy="1763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131844" y="1122761"/>
            <a:ext cx="273313" cy="43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7866" tIns="33338" rIns="67866" bIns="333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604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350"/>
              <a:t>Telecom data (</a:t>
            </a:r>
            <a:r>
              <a:rPr lang="en-US" altLang="en-US" sz="1350">
                <a:sym typeface="Symbol" panose="05050102010706020507" pitchFamily="18" charset="2"/>
              </a:rPr>
              <a:t> 4.6 bn mobile subscribers)</a:t>
            </a:r>
          </a:p>
          <a:p>
            <a:pPr>
              <a:spcBef>
                <a:spcPct val="80000"/>
              </a:spcBef>
              <a:buFont typeface="Wingdings" panose="05000000000000000000" pitchFamily="2" charset="2"/>
              <a:buChar char="q"/>
            </a:pPr>
            <a:r>
              <a:rPr lang="en-US" altLang="en-US" sz="1350"/>
              <a:t>There are 3 Billion Telephone Calls in US each day, </a:t>
            </a:r>
            <a:br>
              <a:rPr lang="en-US" altLang="en-US" sz="1350"/>
            </a:br>
            <a:r>
              <a:rPr lang="en-US" altLang="en-US" sz="1350"/>
              <a:t>30 Billion emails daily, 1 Billion SMS, IMs. </a:t>
            </a:r>
          </a:p>
          <a:p>
            <a:pPr>
              <a:spcBef>
                <a:spcPct val="80000"/>
              </a:spcBef>
              <a:buFont typeface="Wingdings" panose="05000000000000000000" pitchFamily="2" charset="2"/>
              <a:buChar char="q"/>
            </a:pPr>
            <a:r>
              <a:rPr lang="en-US" altLang="en-US" sz="1350"/>
              <a:t>IP Network Traffic: up to 1 Billion packets per hour per router.  Each ISP has many (hundreds) routers!</a:t>
            </a:r>
          </a:p>
          <a:p>
            <a:r>
              <a:rPr lang="en-US" altLang="en-US" sz="1350"/>
              <a:t>WWW</a:t>
            </a:r>
          </a:p>
          <a:p>
            <a:r>
              <a:rPr lang="en-US" altLang="en-US" sz="1350"/>
              <a:t>Weblog data (160 mn websites)</a:t>
            </a:r>
          </a:p>
          <a:p>
            <a:r>
              <a:rPr lang="en-US" altLang="en-US" sz="1350"/>
              <a:t>Email data </a:t>
            </a:r>
          </a:p>
          <a:p>
            <a:r>
              <a:rPr lang="en-US" altLang="en-US" sz="1350"/>
              <a:t>Satellite imaging data</a:t>
            </a:r>
          </a:p>
          <a:p>
            <a:r>
              <a:rPr lang="en-US" altLang="en-US" sz="1350"/>
              <a:t>Social networking sites data</a:t>
            </a:r>
          </a:p>
          <a:p>
            <a:r>
              <a:rPr lang="en-US" altLang="en-US" sz="1350"/>
              <a:t>Genome data</a:t>
            </a:r>
          </a:p>
          <a:p>
            <a:r>
              <a:rPr lang="en-US" altLang="en-US" sz="1350"/>
              <a:t>CERN’s LHC (15 petabytes/year)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342122" y="515062"/>
            <a:ext cx="4546600" cy="57785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Tsunami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152400" y="6101551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Times New Roman (PCL6)" pitchFamily="18" charset="0"/>
              </a:rPr>
              <a:t>No. of </a:t>
            </a:r>
            <a:r>
              <a:rPr lang="en-US" dirty="0" err="1">
                <a:latin typeface="Times New Roman (PCL6)" pitchFamily="18" charset="0"/>
              </a:rPr>
              <a:t>pics</a:t>
            </a:r>
            <a:r>
              <a:rPr lang="en-US" dirty="0">
                <a:latin typeface="Times New Roman (PCL6)" pitchFamily="18" charset="0"/>
              </a:rPr>
              <a:t> on </a:t>
            </a:r>
            <a:r>
              <a:rPr lang="en-US" dirty="0" err="1">
                <a:latin typeface="Times New Roman (PCL6)" pitchFamily="18" charset="0"/>
              </a:rPr>
              <a:t>Facebook</a:t>
            </a:r>
            <a:endParaRPr lang="en-US" dirty="0">
              <a:latin typeface="Times New Roman (PCL6)" pitchFamily="18" charset="0"/>
            </a:endParaRPr>
          </a:p>
          <a:p>
            <a:pPr lvl="1">
              <a:defRPr/>
            </a:pPr>
            <a:r>
              <a:rPr lang="en-US" dirty="0" smtClean="0">
                <a:latin typeface="Times New Roman (PCL6)" pitchFamily="18" charset="0"/>
              </a:rPr>
              <a:t>15 </a:t>
            </a:r>
            <a:r>
              <a:rPr lang="en-US" dirty="0" err="1" smtClean="0">
                <a:latin typeface="Times New Roman (PCL6)" pitchFamily="18" charset="0"/>
              </a:rPr>
              <a:t>bn</a:t>
            </a:r>
            <a:r>
              <a:rPr lang="en-US" dirty="0" smtClean="0">
                <a:latin typeface="Times New Roman (PCL6)" pitchFamily="18" charset="0"/>
              </a:rPr>
              <a:t> unique photos</a:t>
            </a:r>
          </a:p>
          <a:p>
            <a:pPr lvl="1">
              <a:defRPr/>
            </a:pPr>
            <a:r>
              <a:rPr lang="en-US" dirty="0" smtClean="0">
                <a:latin typeface="Times New Roman (PCL6)" pitchFamily="18" charset="0"/>
              </a:rPr>
              <a:t>60 </a:t>
            </a:r>
            <a:r>
              <a:rPr lang="en-US" dirty="0" err="1" smtClean="0">
                <a:latin typeface="Times New Roman (PCL6)" pitchFamily="18" charset="0"/>
              </a:rPr>
              <a:t>bn</a:t>
            </a:r>
            <a:r>
              <a:rPr lang="en-US" dirty="0" smtClean="0">
                <a:latin typeface="Times New Roman (PCL6)" pitchFamily="18" charset="0"/>
              </a:rPr>
              <a:t> photos stored (4 sizes)</a:t>
            </a:r>
          </a:p>
          <a:p>
            <a:pPr marL="240030" lvl="1" indent="-240030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dirty="0" err="1" smtClean="0">
                <a:latin typeface="Times New Roman (PCL6)" pitchFamily="18" charset="0"/>
              </a:rPr>
              <a:t>Imageshack</a:t>
            </a:r>
            <a:r>
              <a:rPr lang="en-US" dirty="0" smtClean="0">
                <a:latin typeface="Times New Roman (PCL6)" pitchFamily="18" charset="0"/>
              </a:rPr>
              <a:t> (20 </a:t>
            </a:r>
            <a:r>
              <a:rPr lang="en-US" dirty="0" err="1" smtClean="0">
                <a:latin typeface="Times New Roman (PCL6)" pitchFamily="18" charset="0"/>
              </a:rPr>
              <a:t>bn</a:t>
            </a:r>
            <a:r>
              <a:rPr lang="en-US" dirty="0" smtClean="0">
                <a:latin typeface="Times New Roman (PCL6)" pitchFamily="18" charset="0"/>
              </a:rPr>
              <a:t>)</a:t>
            </a:r>
          </a:p>
          <a:p>
            <a:pPr>
              <a:defRPr/>
            </a:pPr>
            <a:r>
              <a:rPr lang="en-US" dirty="0" err="1">
                <a:latin typeface="Times New Roman (PCL6)" pitchFamily="18" charset="0"/>
              </a:rPr>
              <a:t>Photobucket</a:t>
            </a:r>
            <a:r>
              <a:rPr lang="en-US" dirty="0">
                <a:latin typeface="Times New Roman (PCL6)" pitchFamily="18" charset="0"/>
              </a:rPr>
              <a:t> (7.2 </a:t>
            </a:r>
            <a:r>
              <a:rPr lang="en-US" dirty="0" err="1">
                <a:latin typeface="Times New Roman (PCL6)" pitchFamily="18" charset="0"/>
              </a:rPr>
              <a:t>bn</a:t>
            </a:r>
            <a:r>
              <a:rPr lang="en-US" dirty="0">
                <a:latin typeface="Times New Roman (PCL6)" pitchFamily="18" charset="0"/>
              </a:rPr>
              <a:t>)</a:t>
            </a:r>
          </a:p>
          <a:p>
            <a:pPr>
              <a:defRPr/>
            </a:pPr>
            <a:r>
              <a:rPr lang="en-US" dirty="0" err="1">
                <a:latin typeface="Times New Roman (PCL6)" pitchFamily="18" charset="0"/>
              </a:rPr>
              <a:t>Flickr</a:t>
            </a:r>
            <a:r>
              <a:rPr lang="en-US" dirty="0">
                <a:latin typeface="Times New Roman (PCL6)" pitchFamily="18" charset="0"/>
              </a:rPr>
              <a:t> (3.4 </a:t>
            </a:r>
            <a:r>
              <a:rPr lang="en-US" dirty="0" err="1">
                <a:latin typeface="Times New Roman (PCL6)" pitchFamily="18" charset="0"/>
              </a:rPr>
              <a:t>bn</a:t>
            </a:r>
            <a:r>
              <a:rPr lang="en-US" dirty="0">
                <a:latin typeface="Times New Roman (PCL6)" pitchFamily="18" charset="0"/>
              </a:rPr>
              <a:t>)</a:t>
            </a:r>
          </a:p>
          <a:p>
            <a:pPr>
              <a:defRPr/>
            </a:pPr>
            <a:r>
              <a:rPr lang="en-US" dirty="0">
                <a:latin typeface="Times New Roman (PCL6)" pitchFamily="18" charset="0"/>
              </a:rPr>
              <a:t>Multiply (3 </a:t>
            </a:r>
            <a:r>
              <a:rPr lang="en-US" dirty="0" err="1">
                <a:latin typeface="Times New Roman (PCL6)" pitchFamily="18" charset="0"/>
              </a:rPr>
              <a:t>bn</a:t>
            </a:r>
            <a:r>
              <a:rPr lang="en-US" dirty="0">
                <a:latin typeface="Times New Roman (PCL6)" pitchFamily="18" charset="0"/>
              </a:rPr>
              <a:t>)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en-US" smtClean="0"/>
              <a:t>Tsunami of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6200" y="6072004"/>
            <a:ext cx="2895600" cy="365125"/>
          </a:xfrm>
        </p:spPr>
        <p:txBody>
          <a:bodyPr/>
          <a:lstStyle/>
          <a:p>
            <a:r>
              <a:rPr lang="en-US" dirty="0" smtClean="0"/>
              <a:t>SS ZG 518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mtClean="0"/>
              <a:t>SABRE</a:t>
            </a:r>
          </a:p>
          <a:p>
            <a:r>
              <a:rPr lang="en-US" altLang="en-US" b="1" smtClean="0"/>
              <a:t>Sabre</a:t>
            </a:r>
            <a:r>
              <a:rPr lang="en-US" altLang="en-US" smtClean="0"/>
              <a:t> is a </a:t>
            </a:r>
            <a:r>
              <a:rPr lang="en-US" altLang="en-US" smtClean="0">
                <a:hlinkClick r:id="rId2" tooltip="Computer reservations system"/>
              </a:rPr>
              <a:t>computer reservations system</a:t>
            </a:r>
            <a:r>
              <a:rPr lang="en-US" altLang="en-US" smtClean="0"/>
              <a:t>/global distribution system (GDS) used by </a:t>
            </a:r>
            <a:r>
              <a:rPr lang="en-US" altLang="en-US" smtClean="0">
                <a:hlinkClick r:id="rId3" tooltip="Airline"/>
              </a:rPr>
              <a:t>airlines</a:t>
            </a:r>
            <a:r>
              <a:rPr lang="en-US" altLang="en-US" smtClean="0"/>
              <a:t>, </a:t>
            </a:r>
            <a:r>
              <a:rPr lang="en-US" altLang="en-US" smtClean="0">
                <a:hlinkClick r:id="rId4" tooltip="Railway"/>
              </a:rPr>
              <a:t>railways</a:t>
            </a:r>
            <a:r>
              <a:rPr lang="en-US" altLang="en-US" smtClean="0"/>
              <a:t>, </a:t>
            </a:r>
            <a:r>
              <a:rPr lang="en-US" altLang="en-US" smtClean="0">
                <a:hlinkClick r:id="rId5" tooltip="Hotel"/>
              </a:rPr>
              <a:t>hotels</a:t>
            </a:r>
            <a:r>
              <a:rPr lang="en-US" altLang="en-US" smtClean="0"/>
              <a:t>, </a:t>
            </a:r>
            <a:r>
              <a:rPr lang="en-US" altLang="en-US" smtClean="0">
                <a:hlinkClick r:id="rId6" tooltip="Travel agents"/>
              </a:rPr>
              <a:t>travel agents</a:t>
            </a:r>
            <a:r>
              <a:rPr lang="en-US" altLang="en-US" smtClean="0"/>
              <a:t> and other travel companies</a:t>
            </a:r>
          </a:p>
          <a:p>
            <a:r>
              <a:rPr lang="en-US" altLang="en-US" smtClean="0"/>
              <a:t>Used by more than 200 airlines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539749"/>
            <a:ext cx="6122987" cy="617538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000000"/>
                </a:solidFill>
              </a:rPr>
              <a:t>Biggest OLTP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9547" y="6019800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Foundations</a:t>
            </a:r>
          </a:p>
          <a:p>
            <a:pPr lvl="1"/>
            <a:r>
              <a:rPr lang="en-US" dirty="0" smtClean="0"/>
              <a:t>Data Models: ER, Relational Models</a:t>
            </a:r>
          </a:p>
          <a:p>
            <a:pPr lvl="1"/>
            <a:r>
              <a:rPr lang="en-US" dirty="0" smtClean="0"/>
              <a:t>Query languages : RA, SQL</a:t>
            </a:r>
          </a:p>
          <a:p>
            <a:r>
              <a:rPr lang="en-US" dirty="0" smtClean="0"/>
              <a:t>Design &amp; Development </a:t>
            </a:r>
          </a:p>
          <a:p>
            <a:pPr lvl="1"/>
            <a:r>
              <a:rPr lang="en-US" dirty="0" smtClean="0"/>
              <a:t>Normalization, Application Development</a:t>
            </a:r>
          </a:p>
          <a:p>
            <a:r>
              <a:rPr lang="en-US" dirty="0" smtClean="0"/>
              <a:t>Efficiency &amp; Scalability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Query evaluation</a:t>
            </a:r>
          </a:p>
          <a:p>
            <a:r>
              <a:rPr lang="en-US" dirty="0" smtClean="0"/>
              <a:t>Concurrency &amp; Robustness</a:t>
            </a:r>
          </a:p>
          <a:p>
            <a:pPr lvl="1"/>
            <a:r>
              <a:rPr lang="en-US" dirty="0" smtClean="0"/>
              <a:t>Transaction Management – concurrency, recovery</a:t>
            </a:r>
          </a:p>
          <a:p>
            <a:r>
              <a:rPr lang="en-US" dirty="0" smtClean="0"/>
              <a:t>Advanced Database Concepts – XML, Data Warehousing, Data Mining, Big Data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6220" y="6091237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8</a:t>
            </a:fld>
            <a:endParaRPr 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5016" y="228600"/>
            <a:ext cx="5829300" cy="828675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/>
              <a:t>What we Study in this course??</a:t>
            </a:r>
          </a:p>
        </p:txBody>
      </p:sp>
      <p:graphicFrame>
        <p:nvGraphicFramePr>
          <p:cNvPr id="205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6375798" y="914400"/>
          <a:ext cx="1453753" cy="1763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" r:id="rId4" imgW="1938240" imgH="2350800" progId="">
                  <p:embed/>
                </p:oleObj>
              </mc:Choice>
              <mc:Fallback>
                <p:oleObj name="Clip" r:id="rId4" imgW="1938240" imgH="23508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798" y="914400"/>
                        <a:ext cx="1453753" cy="1763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7131844" y="1122761"/>
            <a:ext cx="273313" cy="43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7866" tIns="33338" rIns="67866" bIns="33338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Book Antiqu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032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b="1" i="1" dirty="0">
                <a:solidFill>
                  <a:srgbClr val="FF5050"/>
                </a:solidFill>
                <a:ea typeface="新細明體" pitchFamily="18" charset="-120"/>
              </a:rPr>
              <a:t>Company	Product	</a:t>
            </a:r>
          </a:p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dirty="0">
                <a:ea typeface="新細明體" pitchFamily="18" charset="-120"/>
              </a:rPr>
              <a:t>Oracle</a:t>
            </a:r>
            <a:r>
              <a:rPr lang="en-US" altLang="zh-TW" sz="1350" dirty="0">
                <a:ea typeface="新細明體" pitchFamily="18" charset="-120"/>
              </a:rPr>
              <a:t> 		</a:t>
            </a:r>
            <a:r>
              <a:rPr lang="en-US" altLang="zh-TW" sz="1800" dirty="0">
                <a:ea typeface="新細明體" pitchFamily="18" charset="-120"/>
              </a:rPr>
              <a:t>Oracle 8i, 9i, </a:t>
            </a:r>
            <a:r>
              <a:rPr lang="en-US" altLang="zh-TW" sz="1800" dirty="0" smtClean="0">
                <a:ea typeface="新細明體" pitchFamily="18" charset="-120"/>
              </a:rPr>
              <a:t>10g,11g,12c</a:t>
            </a:r>
            <a:r>
              <a:rPr lang="en-US" altLang="zh-TW" sz="1350" dirty="0">
                <a:ea typeface="新細明體" pitchFamily="18" charset="-120"/>
              </a:rPr>
              <a:t>	</a:t>
            </a:r>
          </a:p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dirty="0">
                <a:ea typeface="新細明體" pitchFamily="18" charset="-120"/>
              </a:rPr>
              <a:t>IBM</a:t>
            </a:r>
            <a:r>
              <a:rPr lang="en-US" altLang="zh-TW" sz="1350" dirty="0">
                <a:ea typeface="新細明體" pitchFamily="18" charset="-120"/>
              </a:rPr>
              <a:t>		</a:t>
            </a:r>
            <a:r>
              <a:rPr lang="en-US" altLang="zh-TW" sz="1800" dirty="0">
                <a:ea typeface="新細明體" pitchFamily="18" charset="-120"/>
              </a:rPr>
              <a:t>DB2, Universal Server</a:t>
            </a:r>
          </a:p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dirty="0">
                <a:ea typeface="新細明體" pitchFamily="18" charset="-120"/>
              </a:rPr>
              <a:t>Microsoft</a:t>
            </a:r>
            <a:r>
              <a:rPr lang="en-US" altLang="zh-TW" sz="1350" dirty="0">
                <a:ea typeface="新細明體" pitchFamily="18" charset="-120"/>
              </a:rPr>
              <a:t>		</a:t>
            </a:r>
            <a:r>
              <a:rPr lang="en-US" altLang="zh-TW" sz="1800" dirty="0">
                <a:ea typeface="新細明體" pitchFamily="18" charset="-120"/>
              </a:rPr>
              <a:t>Access, SQL Server-2008</a:t>
            </a:r>
            <a:r>
              <a:rPr lang="en-US" altLang="zh-TW" sz="1350" dirty="0">
                <a:ea typeface="新細明體" pitchFamily="18" charset="-120"/>
              </a:rPr>
              <a:t>	</a:t>
            </a:r>
          </a:p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dirty="0">
                <a:ea typeface="新細明體" pitchFamily="18" charset="-120"/>
              </a:rPr>
              <a:t>Sybase</a:t>
            </a:r>
            <a:r>
              <a:rPr lang="en-US" altLang="zh-TW" sz="1350" dirty="0">
                <a:ea typeface="新細明體" pitchFamily="18" charset="-120"/>
              </a:rPr>
              <a:t>		</a:t>
            </a:r>
            <a:r>
              <a:rPr lang="en-US" altLang="zh-TW" sz="1800" dirty="0">
                <a:ea typeface="新細明體" pitchFamily="18" charset="-120"/>
              </a:rPr>
              <a:t>Adaptive Server</a:t>
            </a:r>
            <a:r>
              <a:rPr lang="en-US" altLang="zh-TW" sz="1350" dirty="0">
                <a:ea typeface="新細明體" pitchFamily="18" charset="-120"/>
              </a:rPr>
              <a:t>	</a:t>
            </a:r>
          </a:p>
          <a:p>
            <a:pPr defTabSz="767954">
              <a:buNone/>
              <a:tabLst>
                <a:tab pos="1071563" algn="l"/>
                <a:tab pos="2959894" algn="l"/>
              </a:tabLst>
            </a:pPr>
            <a:r>
              <a:rPr lang="en-US" altLang="zh-TW" sz="1800" dirty="0">
                <a:ea typeface="新細明體" pitchFamily="18" charset="-120"/>
              </a:rPr>
              <a:t>Informix</a:t>
            </a:r>
            <a:r>
              <a:rPr lang="en-US" altLang="zh-TW" sz="1350" dirty="0">
                <a:ea typeface="新細明體" pitchFamily="18" charset="-120"/>
              </a:rPr>
              <a:t>		</a:t>
            </a:r>
            <a:r>
              <a:rPr lang="en-US" altLang="zh-TW" sz="1800" dirty="0">
                <a:ea typeface="新細明體" pitchFamily="18" charset="-120"/>
              </a:rPr>
              <a:t>Dynamic Server</a:t>
            </a:r>
            <a:r>
              <a:rPr lang="en-US" altLang="zh-TW" sz="1350" dirty="0">
                <a:ea typeface="新細明體" pitchFamily="18" charset="-120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>
          <a:xfrm>
            <a:off x="76200" y="6101551"/>
            <a:ext cx="2895600" cy="365125"/>
          </a:xfrm>
        </p:spPr>
        <p:txBody>
          <a:bodyPr/>
          <a:lstStyle/>
          <a:p>
            <a:r>
              <a:rPr lang="en-US" smtClean="0"/>
              <a:t>SS ZG 518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54275D8-7A26-4CF0-991F-CA00F6035D31}" type="slidenum">
              <a:rPr lang="en-US" smtClean="0"/>
              <a:t>9</a:t>
            </a:fld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17220"/>
            <a:ext cx="5829300" cy="754063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TW" sz="2700" dirty="0">
                <a:latin typeface="Tahoma" pitchFamily="34" charset="0"/>
                <a:ea typeface="新細明體" pitchFamily="18" charset="-120"/>
              </a:rPr>
              <a:t>Big Names in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43255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1199</Words>
  <Application>Microsoft Office PowerPoint</Application>
  <PresentationFormat>On-screen Show (4:3)</PresentationFormat>
  <Paragraphs>241</Paragraphs>
  <Slides>22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Book Antiqua</vt:lpstr>
      <vt:lpstr>Calibri</vt:lpstr>
      <vt:lpstr>新細明體</vt:lpstr>
      <vt:lpstr>Symbol</vt:lpstr>
      <vt:lpstr>Tahoma</vt:lpstr>
      <vt:lpstr>Times</vt:lpstr>
      <vt:lpstr>Times New Roman</vt:lpstr>
      <vt:lpstr>Times New Roman (PCL6)</vt:lpstr>
      <vt:lpstr>Wingdings</vt:lpstr>
      <vt:lpstr>Office Theme</vt:lpstr>
      <vt:lpstr>Clip</vt:lpstr>
      <vt:lpstr>多媒體項目</vt:lpstr>
      <vt:lpstr>SS ZG518- Database Design and Applications</vt:lpstr>
      <vt:lpstr>PowerPoint Presentation</vt:lpstr>
      <vt:lpstr>Course Salient features </vt:lpstr>
      <vt:lpstr>Why Study Databases??</vt:lpstr>
      <vt:lpstr>Tsunami of Data</vt:lpstr>
      <vt:lpstr>Tsunami of Data</vt:lpstr>
      <vt:lpstr>Biggest OLTP System</vt:lpstr>
      <vt:lpstr>What we Study in this course??</vt:lpstr>
      <vt:lpstr>Big Names in Database Systems</vt:lpstr>
      <vt:lpstr>Who Needs Database Systems</vt:lpstr>
      <vt:lpstr>Examples of Database Applications</vt:lpstr>
      <vt:lpstr>What is a Database, DBMS, Database Systems?</vt:lpstr>
      <vt:lpstr>Basic Definitions</vt:lpstr>
      <vt:lpstr>Typical DBMS Functionality</vt:lpstr>
      <vt:lpstr>Relational DBMS</vt:lpstr>
      <vt:lpstr>What is in a Database?</vt:lpstr>
      <vt:lpstr>Database Design</vt:lpstr>
      <vt:lpstr>Is a database the same as a file?</vt:lpstr>
      <vt:lpstr>Purpose of Database  Management Systems (DBMS)</vt:lpstr>
      <vt:lpstr>Purposes of Database Systems</vt:lpstr>
      <vt:lpstr>Data Independence</vt:lpstr>
      <vt:lpstr>Data Abstraction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57</cp:revision>
  <dcterms:created xsi:type="dcterms:W3CDTF">2011-09-14T09:42:05Z</dcterms:created>
  <dcterms:modified xsi:type="dcterms:W3CDTF">2018-08-04T05:11:33Z</dcterms:modified>
</cp:coreProperties>
</file>