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98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F80CA8-012A-46A1-9352-F076563E9665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9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A3674C-A21C-459F-898A-65C5740796D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6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483DA-9645-4C20-9290-E90F0BD4CE05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7CAB5-33ED-499E-B863-162EE6EC229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4" tIns="0" rIns="18694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35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53" tIns="45177" rIns="90353" bIns="45177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6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1C508-E858-43E1-93E8-39EE70141CE6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92C31-0375-4763-A5F6-48891FB16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AAE21-9958-4509-BE07-0C24837E907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572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00"/>
                </a:solidFill>
              </a:rPr>
              <a:t>Update Anomalies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Consider the relation: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EMP_PROJ ( </a:t>
            </a:r>
            <a:r>
              <a:rPr lang="en-US" altLang="en-US" sz="2000" u="sng">
                <a:cs typeface="Times New Roman" panose="02020603050405020304" pitchFamily="18" charset="0"/>
              </a:rPr>
              <a:t>Emp#, Proj#,</a:t>
            </a:r>
            <a:r>
              <a:rPr lang="en-US" altLang="en-US" sz="2000">
                <a:cs typeface="Times New Roman" panose="02020603050405020304" pitchFamily="18" charset="0"/>
              </a:rPr>
              <a:t> Ename, Pname, No_hours)</a:t>
            </a:r>
          </a:p>
          <a:p>
            <a:pPr eaLnBrk="1" hangingPunct="1"/>
            <a:r>
              <a:rPr lang="en-US" altLang="en-US" sz="2800"/>
              <a:t>Update Anomaly:</a:t>
            </a:r>
            <a:r>
              <a:rPr lang="en-US" altLang="en-US" sz="2800" b="1"/>
              <a:t> </a:t>
            </a:r>
            <a:r>
              <a:rPr lang="en-US" altLang="en-US" sz="2000">
                <a:cs typeface="Times New Roman" panose="02020603050405020304" pitchFamily="18" charset="0"/>
              </a:rPr>
              <a:t>Changing the name of  project number P1 from “Billing” to “Customer-Accounting” may cause this update to be made for all 100 employees working on project P1</a:t>
            </a:r>
            <a:endParaRPr lang="en-US" altLang="en-US" sz="2000"/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Insert  Anomaly: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Cannot insert a project unless an employee is assigned to it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</a:t>
            </a:r>
            <a:r>
              <a:rPr lang="en-US" altLang="en-US" sz="2000" b="1" i="1">
                <a:cs typeface="Times New Roman" panose="02020603050405020304" pitchFamily="18" charset="0"/>
              </a:rPr>
              <a:t>Inversely </a:t>
            </a:r>
            <a:r>
              <a:rPr lang="en-US" altLang="en-US" sz="2000">
                <a:cs typeface="Times New Roman" panose="02020603050405020304" pitchFamily="18" charset="0"/>
              </a:rPr>
              <a:t>- Cannot insert an employee unless he/she is assigned to a project. </a:t>
            </a:r>
          </a:p>
          <a:p>
            <a:pPr eaLnBrk="1" hangingPunct="1"/>
            <a:r>
              <a:rPr lang="en-US" altLang="en-US" sz="2800"/>
              <a:t>Delete Anomaly:</a:t>
            </a:r>
            <a:r>
              <a:rPr lang="en-US" altLang="en-US" sz="2800" b="1"/>
              <a:t> </a:t>
            </a:r>
            <a:r>
              <a:rPr lang="en-US" altLang="en-US" sz="2000">
                <a:cs typeface="Times New Roman" panose="02020603050405020304" pitchFamily="18" charset="0"/>
              </a:rPr>
              <a:t>When a project is deleted, it will result in deleting all the employees who work on that project. Alternately, if an employee is the sole employee on a project, deleting that employee would result in deleting the corresponding project</a:t>
            </a:r>
          </a:p>
          <a:p>
            <a:pPr eaLnBrk="1" hangingPunct="1">
              <a:buFontTx/>
              <a:buNone/>
            </a:pP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31782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611FC-0FCF-4305-B504-0CFA2BF61FD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57225"/>
          </a:xfrm>
        </p:spPr>
        <p:txBody>
          <a:bodyPr/>
          <a:lstStyle/>
          <a:p>
            <a:pPr eaLnBrk="1" hangingPunct="1"/>
            <a:r>
              <a:rPr lang="en-US" altLang="en-US" sz="4800" smtClean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" y="1524000"/>
            <a:ext cx="8305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Decompose  the relation: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EMP_PROJ ( </a:t>
            </a:r>
            <a:r>
              <a:rPr lang="en-US" altLang="en-US" sz="2000" u="sng">
                <a:cs typeface="Times New Roman" panose="02020603050405020304" pitchFamily="18" charset="0"/>
              </a:rPr>
              <a:t>Emp#, Proj#,</a:t>
            </a:r>
            <a:r>
              <a:rPr lang="en-US" altLang="en-US" sz="2000">
                <a:cs typeface="Times New Roman" panose="02020603050405020304" pitchFamily="18" charset="0"/>
              </a:rPr>
              <a:t> Ename, Pname, No_hours)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Into the following smaller relations: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EMP (</a:t>
            </a:r>
            <a:r>
              <a:rPr lang="en-US" altLang="en-US" sz="2000" u="sng">
                <a:cs typeface="Times New Roman" panose="02020603050405020304" pitchFamily="18" charset="0"/>
              </a:rPr>
              <a:t>Emp#, </a:t>
            </a:r>
            <a:r>
              <a:rPr lang="en-US" altLang="en-US" sz="2000">
                <a:cs typeface="Times New Roman" panose="02020603050405020304" pitchFamily="18" charset="0"/>
              </a:rPr>
              <a:t>Ename)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PROJ (</a:t>
            </a:r>
            <a:r>
              <a:rPr lang="en-US" altLang="en-US" sz="2000" u="sng">
                <a:cs typeface="Times New Roman" panose="02020603050405020304" pitchFamily="18" charset="0"/>
              </a:rPr>
              <a:t>Proj#</a:t>
            </a:r>
            <a:r>
              <a:rPr lang="en-US" altLang="en-US" sz="2000">
                <a:cs typeface="Times New Roman" panose="02020603050405020304" pitchFamily="18" charset="0"/>
              </a:rPr>
              <a:t>, Pname)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EMP_PROJ ( </a:t>
            </a:r>
            <a:r>
              <a:rPr lang="en-US" altLang="en-US" sz="2000" u="sng">
                <a:cs typeface="Times New Roman" panose="02020603050405020304" pitchFamily="18" charset="0"/>
              </a:rPr>
              <a:t>Emp#, Proj#,</a:t>
            </a:r>
            <a:r>
              <a:rPr lang="en-US" altLang="en-US" sz="2000">
                <a:cs typeface="Times New Roman" panose="02020603050405020304" pitchFamily="18" charset="0"/>
              </a:rPr>
              <a:t> No_hours)</a:t>
            </a: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What happened to update anomalies?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We need to find out the basis for decomposing a relation to get rid of update anomalies</a:t>
            </a:r>
          </a:p>
        </p:txBody>
      </p:sp>
    </p:spTree>
    <p:extLst>
      <p:ext uri="{BB962C8B-B14F-4D97-AF65-F5344CB8AC3E}">
        <p14:creationId xmlns:p14="http://schemas.microsoft.com/office/powerpoint/2010/main" val="1553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BB0652-846A-45AF-873A-4A59316F78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Need for Normalization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CC409-65C6-43AF-87F5-8628D5FE19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Observations</a:t>
            </a:r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PRO_NUM intended to be primary key</a:t>
            </a:r>
          </a:p>
          <a:p>
            <a:pPr eaLnBrk="1" hangingPunct="1"/>
            <a:r>
              <a:rPr lang="en-US" altLang="en-US" sz="2800" smtClean="0"/>
              <a:t>Table entries invite data inconsistencies</a:t>
            </a:r>
          </a:p>
          <a:p>
            <a:pPr eaLnBrk="1" hangingPunct="1"/>
            <a:r>
              <a:rPr lang="en-US" altLang="en-US" sz="2800" smtClean="0"/>
              <a:t>Table displays data anomalies</a:t>
            </a:r>
          </a:p>
          <a:p>
            <a:pPr lvl="1" eaLnBrk="1" hangingPunct="1"/>
            <a:r>
              <a:rPr lang="en-US" altLang="en-US" smtClean="0"/>
              <a:t>Update</a:t>
            </a:r>
          </a:p>
          <a:p>
            <a:pPr lvl="2" eaLnBrk="1" hangingPunct="1"/>
            <a:r>
              <a:rPr lang="en-US" altLang="en-US" smtClean="0"/>
              <a:t>Modifying JOB_CLASS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Insertion</a:t>
            </a:r>
          </a:p>
          <a:p>
            <a:pPr lvl="2" eaLnBrk="1" hangingPunct="1"/>
            <a:r>
              <a:rPr lang="en-US" altLang="en-US" smtClean="0"/>
              <a:t>New employee must be assigned project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Deletion</a:t>
            </a:r>
            <a:endParaRPr lang="en-US" altLang="en-US" sz="2500" smtClean="0"/>
          </a:p>
          <a:p>
            <a:pPr lvl="2" eaLnBrk="1" hangingPunct="1"/>
            <a:r>
              <a:rPr lang="en-US" altLang="en-US" smtClean="0"/>
              <a:t>If employee deleted, other vital data lost</a:t>
            </a:r>
          </a:p>
        </p:txBody>
      </p:sp>
    </p:spTree>
    <p:extLst>
      <p:ext uri="{BB962C8B-B14F-4D97-AF65-F5344CB8AC3E}">
        <p14:creationId xmlns:p14="http://schemas.microsoft.com/office/powerpoint/2010/main" val="13628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A0672-56B4-4579-8B0B-11D110AE7B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6019800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Redundancy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Integrity constraints, in particular</a:t>
            </a:r>
            <a:r>
              <a:rPr lang="en-US" altLang="en-US" sz="2800" i="1" smtClean="0"/>
              <a:t> </a:t>
            </a:r>
            <a:r>
              <a:rPr lang="en-US" altLang="en-US" sz="2800" i="1" u="sng" smtClean="0">
                <a:solidFill>
                  <a:srgbClr val="FF0000"/>
                </a:solidFill>
              </a:rPr>
              <a:t>functional dependencies</a:t>
            </a:r>
            <a:r>
              <a:rPr lang="en-US" altLang="en-US" sz="2800" smtClean="0"/>
              <a:t>, can be used to identify schemas with such problems and to suggest refinements.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Main refinement technique:  </a:t>
            </a:r>
            <a:r>
              <a:rPr lang="en-US" altLang="en-US" sz="2800" i="1" u="sng" smtClean="0">
                <a:solidFill>
                  <a:srgbClr val="FF0000"/>
                </a:solidFill>
              </a:rPr>
              <a:t>decomposition</a:t>
            </a:r>
            <a:r>
              <a:rPr lang="en-US" altLang="en-US" sz="2800" smtClean="0"/>
              <a:t> (replacing ABCD with, say, AB and BCD, or ACD and ABD).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Decomposition should be used judiciously: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700" smtClean="0"/>
              <a:t>Is there a reason to decompose a relation?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sz="2700" smtClean="0"/>
              <a:t>What problems (if any) does the decomposition cause?</a:t>
            </a:r>
          </a:p>
        </p:txBody>
      </p:sp>
    </p:spTree>
    <p:extLst>
      <p:ext uri="{BB962C8B-B14F-4D97-AF65-F5344CB8AC3E}">
        <p14:creationId xmlns:p14="http://schemas.microsoft.com/office/powerpoint/2010/main" val="23656484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CFC15-496C-4E4B-8B36-94C214B07A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363"/>
            <a:ext cx="8162925" cy="155575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00"/>
                </a:solidFill>
              </a:rPr>
              <a:t>Functional Dependencies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1981200"/>
            <a:ext cx="8229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Constraints on the set of legal relations</a:t>
            </a:r>
          </a:p>
          <a:p>
            <a:pPr eaLnBrk="1" hangingPunct="1"/>
            <a:r>
              <a:rPr lang="en-US" altLang="en-US" sz="2800"/>
              <a:t>Require that the value for a certain set of attributes determines uniquely the value for another set of attributes</a:t>
            </a:r>
          </a:p>
          <a:p>
            <a:pPr eaLnBrk="1" hangingPunct="1"/>
            <a:r>
              <a:rPr lang="en-US" altLang="en-US" sz="2800"/>
              <a:t>A functional dependency is a generalization of the notion of a </a:t>
            </a:r>
            <a:r>
              <a:rPr lang="en-US" altLang="en-US" sz="2800" i="1"/>
              <a:t>key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776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D884B-F6D9-45DA-BE1F-69C5B67CBF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172200" cy="798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563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u="sng" smtClean="0"/>
              <a:t>functional dependency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X      Y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smtClean="0"/>
              <a:t>holds over relation R if, for every allowable instance 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 of R:</a:t>
            </a:r>
          </a:p>
          <a:p>
            <a:pPr lvl="1" eaLnBrk="1" hangingPunct="1">
              <a:buSzPct val="75000"/>
            </a:pPr>
            <a:r>
              <a:rPr lang="en-US" altLang="en-US" sz="2400" i="1" smtClean="0"/>
              <a:t>t1    r,  t2    r,       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t1</a:t>
            </a:r>
            <a:r>
              <a:rPr lang="en-US" altLang="en-US" sz="2400" smtClean="0"/>
              <a:t>) =        (</a:t>
            </a:r>
            <a:r>
              <a:rPr lang="en-US" altLang="en-US" sz="2400" i="1" smtClean="0"/>
              <a:t>t2</a:t>
            </a:r>
            <a:r>
              <a:rPr lang="en-US" altLang="en-US" sz="2400" smtClean="0"/>
              <a:t>)  implies        (</a:t>
            </a:r>
            <a:r>
              <a:rPr lang="en-US" altLang="en-US" sz="2400" i="1" smtClean="0"/>
              <a:t>t1</a:t>
            </a:r>
            <a:r>
              <a:rPr lang="en-US" altLang="en-US" sz="2400" smtClean="0"/>
              <a:t>) =        (</a:t>
            </a:r>
            <a:r>
              <a:rPr lang="en-US" altLang="en-US" sz="2400" i="1" smtClean="0"/>
              <a:t>t2)</a:t>
            </a:r>
            <a:endParaRPr lang="en-US" altLang="en-US" sz="2400" smtClean="0"/>
          </a:p>
          <a:p>
            <a:pPr lvl="1" eaLnBrk="1" hangingPunct="1">
              <a:buSzPct val="75000"/>
            </a:pPr>
            <a:r>
              <a:rPr lang="en-US" altLang="en-US" sz="2400" smtClean="0"/>
              <a:t>i.e., given two tuples in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, if the X values agree, then the Y values must also agree.  (X and Y are </a:t>
            </a:r>
            <a:r>
              <a:rPr lang="en-US" altLang="en-US" sz="2400" i="1" smtClean="0"/>
              <a:t>sets</a:t>
            </a:r>
            <a:r>
              <a:rPr lang="en-US" altLang="en-US" sz="2400" smtClean="0"/>
              <a:t> of attributes.)</a:t>
            </a:r>
          </a:p>
          <a:p>
            <a:pPr eaLnBrk="1" hangingPunct="1"/>
            <a:r>
              <a:rPr lang="en-US" altLang="en-US" sz="2800" smtClean="0"/>
              <a:t>An FD is a statement about </a:t>
            </a:r>
            <a:r>
              <a:rPr lang="en-US" altLang="en-US" sz="2800" i="1" smtClean="0">
                <a:solidFill>
                  <a:srgbClr val="FF0000"/>
                </a:solidFill>
              </a:rPr>
              <a:t>all</a:t>
            </a: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r>
              <a:rPr lang="en-US" altLang="en-US" sz="2800" smtClean="0"/>
              <a:t>allowable instances of a relation</a:t>
            </a:r>
          </a:p>
          <a:p>
            <a:pPr lvl="1" eaLnBrk="1" hangingPunct="1">
              <a:buSzPct val="75000"/>
            </a:pPr>
            <a:r>
              <a:rPr lang="en-US" altLang="en-US" sz="2400" smtClean="0"/>
              <a:t>Must be identified based on semantics of application.</a:t>
            </a:r>
          </a:p>
          <a:p>
            <a:pPr lvl="1" eaLnBrk="1" hangingPunct="1">
              <a:buSzPct val="75000"/>
            </a:pPr>
            <a:r>
              <a:rPr lang="en-US" altLang="en-US" sz="2400" smtClean="0"/>
              <a:t>Given some allowable instance </a:t>
            </a:r>
            <a:r>
              <a:rPr lang="en-US" altLang="en-US" sz="2400" i="1" smtClean="0"/>
              <a:t>r1</a:t>
            </a:r>
            <a:r>
              <a:rPr lang="en-US" altLang="en-US" sz="2400" smtClean="0"/>
              <a:t> of R, we can check if it violates some FD </a:t>
            </a:r>
            <a:r>
              <a:rPr lang="en-US" altLang="en-US" sz="2400" i="1" smtClean="0"/>
              <a:t>f</a:t>
            </a:r>
            <a:r>
              <a:rPr lang="en-US" altLang="en-US" sz="2400" smtClean="0"/>
              <a:t>, but we cannot tell if </a:t>
            </a:r>
            <a:r>
              <a:rPr lang="en-US" altLang="en-US" sz="2400" i="1" smtClean="0"/>
              <a:t>f</a:t>
            </a:r>
            <a:r>
              <a:rPr lang="en-US" altLang="en-US" sz="2400" smtClean="0"/>
              <a:t> holds over R!</a:t>
            </a:r>
          </a:p>
          <a:p>
            <a:pPr eaLnBrk="1" hangingPunct="1"/>
            <a:r>
              <a:rPr lang="en-US" altLang="en-US" sz="2800" smtClean="0"/>
              <a:t>K is a candidate key for R means that K      R</a:t>
            </a:r>
          </a:p>
        </p:txBody>
      </p:sp>
      <p:graphicFrame>
        <p:nvGraphicFramePr>
          <p:cNvPr id="2253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1066800"/>
          <a:ext cx="16240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622783" imgH="591111" progId="Equation.3">
                  <p:embed/>
                </p:oleObj>
              </mc:Choice>
              <mc:Fallback>
                <p:oleObj name="Equation" r:id="rId4" imgW="1622783" imgH="5911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6240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2057400"/>
          <a:ext cx="836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836747" imgH="648162" progId="Equation.3">
                  <p:embed/>
                </p:oleObj>
              </mc:Choice>
              <mc:Fallback>
                <p:oleObj name="Equation" r:id="rId6" imgW="836747" imgH="6481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836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1200" y="19812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8" imgW="836747" imgH="648162" progId="Equation.3">
                  <p:embed/>
                </p:oleObj>
              </mc:Choice>
              <mc:Fallback>
                <p:oleObj name="Equation" r:id="rId8" imgW="836747" imgH="6481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1905000"/>
          <a:ext cx="204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0" imgW="2042741" imgH="1066536" progId="Equation.3">
                  <p:embed/>
                </p:oleObj>
              </mc:Choice>
              <mc:Fallback>
                <p:oleObj name="Equation" r:id="rId10" imgW="2042741" imgH="1066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2044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1676400"/>
          <a:ext cx="19685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2" imgW="1966673" imgH="1028502" progId="Equation.3">
                  <p:embed/>
                </p:oleObj>
              </mc:Choice>
              <mc:Fallback>
                <p:oleObj name="Equation" r:id="rId12" imgW="1966673" imgH="102850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19685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0" y="1676400"/>
          <a:ext cx="20399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4" imgW="2037987" imgH="1061782" progId="Equation.3">
                  <p:embed/>
                </p:oleObj>
              </mc:Choice>
              <mc:Fallback>
                <p:oleObj name="Equation" r:id="rId14" imgW="2037987" imgH="10617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76400"/>
                        <a:ext cx="20399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37463" y="1600200"/>
          <a:ext cx="15065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6" imgW="1505511" imgH="1057027" progId="Equation.3">
                  <p:embed/>
                </p:oleObj>
              </mc:Choice>
              <mc:Fallback>
                <p:oleObj name="Equation" r:id="rId16" imgW="1505511" imgH="10570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1600200"/>
                        <a:ext cx="150653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05600" y="5486400"/>
          <a:ext cx="16414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8" imgW="1640215" imgH="779696" progId="Equation.3">
                  <p:embed/>
                </p:oleObj>
              </mc:Choice>
              <mc:Fallback>
                <p:oleObj name="Equation" r:id="rId18" imgW="1640215" imgH="77969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86400"/>
                        <a:ext cx="16414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0867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7588A-0A2C-4358-A86F-E084D0B4C4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83513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r>
              <a:rPr lang="en-US" altLang="en-US" sz="2200" smtClean="0"/>
              <a:t>Let </a:t>
            </a:r>
            <a:r>
              <a:rPr lang="en-US" altLang="en-US" sz="2200" i="1" smtClean="0"/>
              <a:t>R</a:t>
            </a:r>
            <a:r>
              <a:rPr lang="en-US" altLang="en-US" sz="2200" smtClean="0"/>
              <a:t> be a relation schema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917825" algn="ctr"/>
              </a:tabLst>
            </a:pPr>
            <a:r>
              <a:rPr lang="en-US" altLang="en-US" sz="2200" smtClean="0"/>
              <a:t>		</a:t>
            </a:r>
            <a:r>
              <a:rPr lang="en-US" altLang="en-US" sz="2200" smtClean="0">
                <a:sym typeface="Symbol" panose="05050102010706020507" pitchFamily="18" charset="2"/>
              </a:rPr>
              <a:t>  </a:t>
            </a:r>
            <a:r>
              <a:rPr lang="en-US" altLang="en-US" sz="2200" i="1" smtClean="0">
                <a:sym typeface="Symbol" panose="05050102010706020507" pitchFamily="18" charset="2"/>
              </a:rPr>
              <a:t>R  and   </a:t>
            </a:r>
            <a:r>
              <a:rPr lang="en-US" altLang="en-US" sz="2200" smtClean="0">
                <a:sym typeface="Symbol" panose="05050102010706020507" pitchFamily="18" charset="2"/>
              </a:rPr>
              <a:t>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r>
              <a:rPr lang="en-US" altLang="en-US" sz="2200" smtClean="0">
                <a:sym typeface="Symbol" panose="05050102010706020507" pitchFamily="18" charset="2"/>
              </a:rPr>
              <a:t>The functional dependency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917825" algn="ctr"/>
              </a:tabLst>
            </a:pPr>
            <a:r>
              <a:rPr lang="en-US" altLang="en-US" sz="2200" i="1" smtClean="0">
                <a:sym typeface="Symbol" panose="05050102010706020507" pitchFamily="18" charset="2"/>
              </a:rPr>
              <a:t>		 </a:t>
            </a:r>
            <a:r>
              <a:rPr lang="en-US" altLang="en-US" sz="2200" smtClean="0">
                <a:sym typeface="Symbol" panose="05050102010706020507" pitchFamily="18" charset="2"/>
              </a:rPr>
              <a:t> 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Symbol" panose="05050102010706020507" pitchFamily="18" charset="2"/>
              </a:rPr>
              <a:t></a:t>
            </a:r>
            <a:br>
              <a:rPr lang="en-US" altLang="en-US" sz="2200" i="1" smtClean="0">
                <a:sym typeface="Symbol" panose="05050102010706020507" pitchFamily="18" charset="2"/>
              </a:rPr>
            </a:br>
            <a:endParaRPr lang="en-US" altLang="en-US" sz="2200" i="1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917825" algn="ctr"/>
              </a:tabLst>
            </a:pPr>
            <a:r>
              <a:rPr lang="en-US" altLang="en-US" sz="2200" i="1" smtClean="0">
                <a:solidFill>
                  <a:schemeClr val="tx2"/>
                </a:solidFill>
                <a:sym typeface="Symbol" panose="05050102010706020507" pitchFamily="18" charset="2"/>
              </a:rPr>
              <a:t>	</a:t>
            </a:r>
            <a:r>
              <a:rPr lang="en-US" altLang="en-US" sz="2200" smtClean="0">
                <a:solidFill>
                  <a:schemeClr val="tx2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2200" smtClean="0">
                <a:sym typeface="Symbol" panose="05050102010706020507" pitchFamily="18" charset="2"/>
              </a:rPr>
              <a:t>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(R), whenever any two tuples </a:t>
            </a:r>
            <a:r>
              <a:rPr lang="en-US" altLang="en-US" sz="2200" i="1" smtClean="0">
                <a:sym typeface="Symbol" panose="05050102010706020507" pitchFamily="18" charset="2"/>
              </a:rPr>
              <a:t>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200" i="1" smtClean="0">
                <a:sym typeface="Symbol" panose="05050102010706020507" pitchFamily="18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and </a:t>
            </a:r>
            <a:r>
              <a:rPr lang="en-US" altLang="en-US" sz="2200" i="1" smtClean="0">
                <a:sym typeface="Symbol" panose="05050102010706020507" pitchFamily="18" charset="2"/>
              </a:rPr>
              <a:t>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200" smtClean="0">
                <a:sym typeface="Symbol" panose="05050102010706020507" pitchFamily="18" charset="2"/>
              </a:rPr>
              <a:t> of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2200" i="1" smtClean="0">
                <a:sym typeface="Symbol" panose="05050102010706020507" pitchFamily="18" charset="2"/>
              </a:rPr>
              <a:t>. </a:t>
            </a:r>
            <a:r>
              <a:rPr lang="en-US" altLang="en-US" sz="2200" smtClean="0">
                <a:sym typeface="Symbol" panose="05050102010706020507" pitchFamily="18" charset="2"/>
              </a:rPr>
              <a:t> That is,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917825" algn="ctr"/>
              </a:tabLst>
            </a:pPr>
            <a:r>
              <a:rPr lang="en-US" altLang="en-US" sz="2200" i="1" smtClean="0">
                <a:sym typeface="Symbol" panose="05050102010706020507" pitchFamily="18" charset="2"/>
              </a:rPr>
              <a:t>		 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200" smtClean="0">
                <a:sym typeface="Symbol" panose="05050102010706020507" pitchFamily="18" charset="2"/>
              </a:rPr>
              <a:t>[] = </a:t>
            </a:r>
            <a:r>
              <a:rPr lang="en-US" altLang="en-US" sz="2200" i="1" smtClean="0">
                <a:sym typeface="Symbol" panose="05050102010706020507" pitchFamily="18" charset="2"/>
              </a:rPr>
              <a:t>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2 </a:t>
            </a:r>
            <a:r>
              <a:rPr lang="en-US" altLang="en-US" sz="2200" smtClean="0">
                <a:sym typeface="Symbol" panose="05050102010706020507" pitchFamily="18" charset="2"/>
              </a:rPr>
              <a:t>[]      </a:t>
            </a:r>
            <a:r>
              <a:rPr lang="en-US" altLang="en-US" sz="2200" i="1" smtClean="0">
                <a:sym typeface="Symbol" panose="05050102010706020507" pitchFamily="18" charset="2"/>
              </a:rPr>
              <a:t>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200" smtClean="0">
                <a:sym typeface="Symbol" panose="05050102010706020507" pitchFamily="18" charset="2"/>
              </a:rPr>
              <a:t>[</a:t>
            </a:r>
            <a:r>
              <a:rPr lang="en-US" altLang="en-US" sz="2200" i="1" smtClean="0">
                <a:sym typeface="Symbol" panose="05050102010706020507" pitchFamily="18" charset="2"/>
              </a:rPr>
              <a:t> </a:t>
            </a:r>
            <a:r>
              <a:rPr lang="en-US" altLang="en-US" sz="2200" smtClean="0">
                <a:sym typeface="Symbol" panose="05050102010706020507" pitchFamily="18" charset="2"/>
              </a:rPr>
              <a:t>]  = </a:t>
            </a:r>
            <a:r>
              <a:rPr lang="en-US" altLang="en-US" sz="2200" i="1" smtClean="0">
                <a:sym typeface="Symbol" panose="05050102010706020507" pitchFamily="18" charset="2"/>
              </a:rPr>
              <a:t>t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2 </a:t>
            </a:r>
            <a:r>
              <a:rPr lang="en-US" altLang="en-US" sz="2200" smtClean="0">
                <a:sym typeface="Symbol" panose="05050102010706020507" pitchFamily="18" charset="2"/>
              </a:rPr>
              <a:t>[</a:t>
            </a:r>
            <a:r>
              <a:rPr lang="en-US" altLang="en-US" sz="2200" i="1" smtClean="0">
                <a:sym typeface="Symbol" panose="05050102010706020507" pitchFamily="18" charset="2"/>
              </a:rPr>
              <a:t> </a:t>
            </a:r>
            <a:r>
              <a:rPr lang="en-US" altLang="en-US" sz="2200" smtClean="0">
                <a:sym typeface="Symbol" panose="05050102010706020507" pitchFamily="18" charset="2"/>
              </a:rPr>
              <a:t>] </a:t>
            </a:r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r>
              <a:rPr lang="en-US" altLang="en-US" sz="2200" smtClean="0"/>
              <a:t>Example:  Consider </a:t>
            </a:r>
            <a:r>
              <a:rPr lang="en-US" altLang="en-US" sz="2200" i="1" smtClean="0"/>
              <a:t>r</a:t>
            </a:r>
            <a:r>
              <a:rPr lang="en-US" altLang="en-US" sz="2200" smtClean="0"/>
              <a:t>(A</a:t>
            </a:r>
            <a:r>
              <a:rPr lang="en-US" altLang="en-US" sz="2200" i="1" smtClean="0"/>
              <a:t>,B </a:t>
            </a:r>
            <a:r>
              <a:rPr lang="en-US" altLang="en-US" sz="2200" smtClean="0"/>
              <a:t>) with the following instance of </a:t>
            </a:r>
            <a:r>
              <a:rPr lang="en-US" altLang="en-US" sz="2200" i="1" smtClean="0"/>
              <a:t>r.</a:t>
            </a:r>
            <a:endParaRPr lang="en-US" altLang="en-US" sz="2200" smtClean="0"/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r>
              <a:rPr lang="en-US" altLang="en-US" sz="2200" smtClean="0"/>
              <a:t>On this instance,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 does NOT hold, but 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does hold. </a:t>
            </a:r>
          </a:p>
          <a:p>
            <a:pPr eaLnBrk="1" hangingPunct="1">
              <a:lnSpc>
                <a:spcPct val="80000"/>
              </a:lnSpc>
              <a:tabLst>
                <a:tab pos="2917825" algn="ctr"/>
              </a:tabLst>
            </a:pPr>
            <a:endParaRPr lang="en-US" altLang="en-US" sz="2200" i="1" smtClean="0">
              <a:sym typeface="Symbol" panose="05050102010706020507" pitchFamily="18" charset="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810000" y="5105400"/>
            <a:ext cx="838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lain"/>
            </a:pPr>
            <a:r>
              <a:rPr lang="en-US" altLang="en-US" sz="1800">
                <a:latin typeface="Helvetica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1     5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3	7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5943600" cy="798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9241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3534DF-C055-44B4-8629-C2C368EC6D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6200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743200" y="3048000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743200" y="4191000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7432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6576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48768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743200" y="3048000"/>
            <a:ext cx="914400" cy="381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743200" y="4191000"/>
            <a:ext cx="914400" cy="381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657600" y="3048000"/>
            <a:ext cx="1209675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657600" y="4191000"/>
            <a:ext cx="1228725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213360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133600" y="4114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2743200" y="2667000"/>
            <a:ext cx="914400" cy="76200"/>
          </a:xfrm>
          <a:prstGeom prst="leftRightArrow">
            <a:avLst>
              <a:gd name="adj1" fmla="val 50000"/>
              <a:gd name="adj2" fmla="val 24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3657600" y="2667000"/>
            <a:ext cx="1219200" cy="76200"/>
          </a:xfrm>
          <a:prstGeom prst="leftRightArrow">
            <a:avLst>
              <a:gd name="adj1" fmla="val 50000"/>
              <a:gd name="adj2" fmla="val 32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8956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A’s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3886200" y="2133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B’s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2728913" y="4724400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If t &amp; u agree here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657600" y="4724400"/>
            <a:ext cx="1219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Then they must agree here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838200" y="1905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>
                <a:latin typeface="Times New Roman" panose="02020603050405020304" pitchFamily="18" charset="0"/>
              </a:rPr>
              <a:t>A </a:t>
            </a:r>
            <a:r>
              <a:rPr lang="en-US" altLang="en-US" sz="3600" b="1" i="1">
                <a:latin typeface="Times New Roman" panose="02020603050405020304" pitchFamily="18" charset="0"/>
                <a:sym typeface="Wingdings" panose="05000000000000000000" pitchFamily="2" charset="2"/>
              </a:rPr>
              <a:t> B</a:t>
            </a:r>
            <a:endParaRPr lang="en-US" altLang="en-US" sz="3600" b="1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7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7" grpId="0" animBg="1"/>
      <p:bldP spid="17418" grpId="0" animBg="1"/>
      <p:bldP spid="17419" grpId="0" animBg="1"/>
      <p:bldP spid="174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</a:t>
            </a:r>
            <a:r>
              <a:rPr lang="en-US" altLang="en-US" sz="4000" smtClean="0">
                <a:sym typeface="Wingdings" panose="05000000000000000000" pitchFamily="2" charset="2"/>
              </a:rPr>
              <a:t>C??</a:t>
            </a:r>
            <a:br>
              <a:rPr lang="en-US" altLang="en-US" sz="4000" smtClean="0">
                <a:sym typeface="Wingdings" panose="05000000000000000000" pitchFamily="2" charset="2"/>
              </a:rPr>
            </a:br>
            <a:r>
              <a:rPr lang="en-US" altLang="en-US" sz="4000" smtClean="0">
                <a:sym typeface="Wingdings" panose="05000000000000000000" pitchFamily="2" charset="2"/>
              </a:rPr>
              <a:t>CA ??</a:t>
            </a:r>
            <a:endParaRPr lang="en-US" altLang="en-US" sz="400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A34D3-238A-4C52-AEDE-2CE121729DE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5859" r="19629" b="17773"/>
          <a:stretch>
            <a:fillRect/>
          </a:stretch>
        </p:blipFill>
        <p:spPr bwMode="auto">
          <a:xfrm>
            <a:off x="2362200" y="2209800"/>
            <a:ext cx="4210050" cy="40671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3750C8-D2DC-4720-9D90-8166A0E3A2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Design</a:t>
            </a:r>
          </a:p>
          <a:p>
            <a:pPr eaLnBrk="1" hangingPunct="1"/>
            <a:r>
              <a:rPr lang="en-US" altLang="en-US" smtClean="0"/>
              <a:t>Data Anomalies</a:t>
            </a:r>
          </a:p>
          <a:p>
            <a:pPr eaLnBrk="1" hangingPunct="1"/>
            <a:r>
              <a:rPr lang="en-US" altLang="en-US" smtClean="0"/>
              <a:t>Redundancy &amp; Schema Refinement</a:t>
            </a:r>
          </a:p>
          <a:p>
            <a:pPr eaLnBrk="1" hangingPunct="1"/>
            <a:r>
              <a:rPr lang="en-US" altLang="en-US" smtClean="0"/>
              <a:t>Functional Dependencies</a:t>
            </a:r>
          </a:p>
          <a:p>
            <a:pPr eaLnBrk="1" hangingPunct="1"/>
            <a:r>
              <a:rPr lang="en-US" altLang="en-US" smtClean="0"/>
              <a:t>Normal Forms – 1NF, 2NF, 3NF</a:t>
            </a:r>
          </a:p>
        </p:txBody>
      </p:sp>
    </p:spTree>
    <p:extLst>
      <p:ext uri="{BB962C8B-B14F-4D97-AF65-F5344CB8AC3E}">
        <p14:creationId xmlns:p14="http://schemas.microsoft.com/office/powerpoint/2010/main" val="125284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Functional Dependencies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mtClean="0"/>
              <a:t>We use functional dependencies to: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/>
              <a:t>test relations to see if they are legal under a given set of functional dependencies. 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en-US" smtClean="0"/>
              <a:t> If a relation </a:t>
            </a:r>
            <a:r>
              <a:rPr lang="en-US" altLang="en-US" i="1" smtClean="0"/>
              <a:t>r</a:t>
            </a:r>
            <a:r>
              <a:rPr lang="en-US" altLang="en-US" smtClean="0"/>
              <a:t> is legal under a set </a:t>
            </a:r>
            <a:r>
              <a:rPr lang="en-US" altLang="en-US" i="1" smtClean="0"/>
              <a:t>F</a:t>
            </a:r>
            <a:r>
              <a:rPr lang="en-US" altLang="en-US" smtClean="0"/>
              <a:t> of functional dependencies, we say that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satisfies </a:t>
            </a:r>
            <a:r>
              <a:rPr lang="en-US" altLang="en-US" i="1" smtClean="0"/>
              <a:t>F.</a:t>
            </a:r>
            <a:endParaRPr lang="en-US" altLang="en-US" smtClean="0"/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/>
              <a:t>specify constraints on the set of legal relations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en-US" smtClean="0"/>
              <a:t>We say that </a:t>
            </a:r>
            <a:r>
              <a:rPr lang="en-US" altLang="en-US" i="1" smtClean="0"/>
              <a:t>F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holds on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if all legal relations on </a:t>
            </a:r>
            <a:r>
              <a:rPr lang="en-US" altLang="en-US" i="1" smtClean="0"/>
              <a:t>R</a:t>
            </a:r>
            <a:r>
              <a:rPr lang="en-US" altLang="en-US" smtClean="0"/>
              <a:t> satisfy the set of functional dependencies </a:t>
            </a:r>
            <a:r>
              <a:rPr lang="en-US" altLang="en-US" i="1" smtClean="0"/>
              <a:t>F.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D8FCE-5E45-4D31-B078-12A7951824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15426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C6877-3B61-4DF6-A304-323C491F2A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pPr eaLnBrk="1" hangingPunct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 smtClean="0">
                <a:sym typeface="Symbol" panose="05050102010706020507" pitchFamily="18" charset="2"/>
              </a:rPr>
              <a:t>K</a:t>
            </a:r>
            <a:r>
              <a:rPr lang="en-US" altLang="en-US" sz="2200" smtClean="0">
                <a:sym typeface="Symbol" panose="05050102010706020507" pitchFamily="18" charset="2"/>
              </a:rPr>
              <a:t> is a superkey for relation schema </a:t>
            </a:r>
            <a:r>
              <a:rPr lang="en-US" altLang="en-US" sz="2200" i="1" smtClean="0">
                <a:sym typeface="Symbol" panose="05050102010706020507" pitchFamily="18" charset="2"/>
              </a:rPr>
              <a:t>R</a:t>
            </a:r>
            <a:r>
              <a:rPr lang="en-US" altLang="en-US" sz="2200" smtClean="0">
                <a:sym typeface="Symbol" panose="05050102010706020507" pitchFamily="18" charset="2"/>
              </a:rPr>
              <a:t> if and only if </a:t>
            </a:r>
            <a:r>
              <a:rPr lang="en-US" altLang="en-US" sz="2200" i="1" smtClean="0">
                <a:sym typeface="Symbol" panose="05050102010706020507" pitchFamily="18" charset="2"/>
              </a:rPr>
              <a:t>K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R</a:t>
            </a:r>
            <a:endParaRPr lang="en-US" altLang="en-US" sz="2200" smtClean="0">
              <a:sym typeface="Monotype Sorts" pitchFamily="2" charset="2"/>
            </a:endParaRPr>
          </a:p>
          <a:p>
            <a:pPr eaLnBrk="1" hangingPunct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 smtClean="0">
                <a:sym typeface="Monotype Sorts" pitchFamily="2" charset="2"/>
              </a:rPr>
              <a:t>K</a:t>
            </a:r>
            <a:r>
              <a:rPr lang="en-US" altLang="en-US" sz="2200" smtClean="0">
                <a:sym typeface="Monotype Sorts" pitchFamily="2" charset="2"/>
              </a:rPr>
              <a:t> is a candidate key for </a:t>
            </a:r>
            <a:r>
              <a:rPr lang="en-US" altLang="en-US" sz="2200" i="1" smtClean="0">
                <a:sym typeface="Monotype Sorts" pitchFamily="2" charset="2"/>
              </a:rPr>
              <a:t>R</a:t>
            </a:r>
            <a:r>
              <a:rPr lang="en-US" altLang="en-US" sz="2200" smtClean="0">
                <a:sym typeface="Monotype Sorts" pitchFamily="2" charset="2"/>
              </a:rPr>
              <a:t> if and only if </a:t>
            </a:r>
          </a:p>
          <a:p>
            <a:pPr lvl="1" eaLnBrk="1" hangingPunct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 smtClean="0">
                <a:sym typeface="Monotype Sorts" pitchFamily="2" charset="2"/>
              </a:rPr>
              <a:t>K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R</a:t>
            </a:r>
            <a:r>
              <a:rPr lang="en-US" altLang="en-US" sz="2200" smtClean="0">
                <a:sym typeface="Monotype Sorts" pitchFamily="2" charset="2"/>
              </a:rPr>
              <a:t>, and</a:t>
            </a:r>
          </a:p>
          <a:p>
            <a:pPr lvl="1" eaLnBrk="1" hangingPunct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smtClean="0">
                <a:sym typeface="Monotype Sorts" pitchFamily="2" charset="2"/>
              </a:rPr>
              <a:t>for no </a:t>
            </a:r>
            <a:r>
              <a:rPr lang="en-US" altLang="en-US" sz="2200" smtClean="0">
                <a:sym typeface="Symbol" panose="05050102010706020507" pitchFamily="18" charset="2"/>
              </a:rPr>
              <a:t>  </a:t>
            </a:r>
            <a:r>
              <a:rPr lang="en-US" altLang="en-US" sz="2200" i="1" smtClean="0">
                <a:sym typeface="Symbol" panose="05050102010706020507" pitchFamily="18" charset="2"/>
              </a:rPr>
              <a:t>K, </a:t>
            </a:r>
            <a:r>
              <a:rPr lang="en-US" altLang="en-US" sz="2200" smtClean="0">
                <a:sym typeface="Symbol" panose="05050102010706020507" pitchFamily="18" charset="2"/>
              </a:rPr>
              <a:t> 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R</a:t>
            </a:r>
          </a:p>
          <a:p>
            <a:pPr eaLnBrk="1" hangingPunct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smtClean="0"/>
              <a:t>Functional dependencies allow us to express constraints that cannot be expressed using superkeys.  Consider the schema:</a:t>
            </a:r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smtClean="0"/>
              <a:t>		</a:t>
            </a:r>
            <a:r>
              <a:rPr lang="en-US" altLang="en-US" sz="2200" i="1" smtClean="0"/>
              <a:t>bor_loan </a:t>
            </a:r>
            <a:r>
              <a:rPr lang="en-US" altLang="en-US" sz="2200" smtClean="0"/>
              <a:t>= (</a:t>
            </a:r>
            <a:r>
              <a:rPr lang="en-US" altLang="en-US" sz="2200" i="1" u="sng" smtClean="0"/>
              <a:t>customer_id, loan_number</a:t>
            </a:r>
            <a:r>
              <a:rPr lang="en-US" altLang="en-US" sz="2200" i="1" smtClean="0"/>
              <a:t>, amount </a:t>
            </a:r>
            <a:r>
              <a:rPr lang="en-US" altLang="en-US" sz="2200" smtClean="0"/>
              <a:t>)</a:t>
            </a:r>
            <a:endParaRPr lang="en-US" altLang="en-US" sz="2200" i="1" smtClean="0"/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 smtClean="0"/>
              <a:t>	</a:t>
            </a:r>
            <a:r>
              <a:rPr lang="en-US" altLang="en-US" sz="2200" smtClean="0"/>
              <a:t>We expect this functional dependency to hold:</a:t>
            </a:r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smtClean="0"/>
              <a:t>			</a:t>
            </a:r>
            <a:r>
              <a:rPr lang="en-US" altLang="en-US" sz="2200" i="1" smtClean="0"/>
              <a:t>loan_number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amount</a:t>
            </a:r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 smtClean="0">
                <a:sym typeface="Monotype Sorts" pitchFamily="2" charset="2"/>
              </a:rPr>
              <a:t>	</a:t>
            </a:r>
            <a:r>
              <a:rPr lang="en-US" altLang="en-US" sz="2200" smtClean="0">
                <a:sym typeface="Monotype Sorts" pitchFamily="2" charset="2"/>
              </a:rPr>
              <a:t>but would not expect the following to hold: </a:t>
            </a:r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smtClean="0">
                <a:sym typeface="Monotype Sorts" pitchFamily="2" charset="2"/>
              </a:rPr>
              <a:t>			</a:t>
            </a:r>
            <a:r>
              <a:rPr lang="en-US" altLang="en-US" sz="2200" i="1" smtClean="0">
                <a:sym typeface="Monotype Sorts" pitchFamily="2" charset="2"/>
              </a:rPr>
              <a:t>amount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customer_name</a:t>
            </a:r>
          </a:p>
          <a:p>
            <a:pPr eaLnBrk="1" hangingPunct="1">
              <a:buFontTx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2200" i="1" smtClean="0">
              <a:sym typeface="Monotype Sorts" pitchFamily="2" charset="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858000" cy="874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008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768EC-AD54-4A7B-B4B1-0AA3A60D43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smtClean="0">
                <a:sym typeface="Monotype Sorts" pitchFamily="2" charset="2"/>
              </a:rPr>
              <a:t>A </a:t>
            </a:r>
            <a:r>
              <a:rPr lang="en-US" altLang="en-US" sz="2800" smtClean="0">
                <a:sym typeface="Monotype Sorts" pitchFamily="2" charset="2"/>
              </a:rPr>
              <a:t>functional dependency</a:t>
            </a:r>
            <a:r>
              <a:rPr lang="en-US" altLang="en-US" sz="2800" smtClean="0">
                <a:sym typeface="Symbol" panose="05050102010706020507" pitchFamily="18" charset="2"/>
              </a:rPr>
              <a:t>  </a:t>
            </a:r>
            <a:r>
              <a:rPr lang="en-US" altLang="en-US" sz="2800" smtClean="0">
                <a:sym typeface="Monotype Sorts" pitchFamily="2" charset="2"/>
              </a:rPr>
              <a:t> </a:t>
            </a:r>
            <a:r>
              <a:rPr lang="en-US" altLang="en-US" sz="2800" i="1" smtClean="0">
                <a:sym typeface="Symbol" panose="05050102010706020507" pitchFamily="18" charset="2"/>
              </a:rPr>
              <a:t></a:t>
            </a:r>
            <a:r>
              <a:rPr lang="en-US" altLang="en-US" sz="2800" smtClean="0">
                <a:sym typeface="Monotype Sorts" pitchFamily="2" charset="2"/>
              </a:rPr>
              <a:t> is </a:t>
            </a:r>
            <a:r>
              <a:rPr lang="en-US" altLang="en-US" sz="2800" smtClean="0">
                <a:solidFill>
                  <a:srgbClr val="FF0000"/>
                </a:solidFill>
                <a:sym typeface="Monotype Sorts" pitchFamily="2" charset="2"/>
              </a:rPr>
              <a:t>trivial</a:t>
            </a:r>
            <a:r>
              <a:rPr lang="en-US" altLang="en-US" sz="2800" smtClean="0">
                <a:sym typeface="Monotype Sorts" pitchFamily="2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if</a:t>
            </a:r>
            <a:r>
              <a:rPr lang="en-US" altLang="en-US" sz="2800" i="1" smtClean="0">
                <a:sym typeface="Symbol" panose="05050102010706020507" pitchFamily="18" charset="2"/>
              </a:rPr>
              <a:t> </a:t>
            </a:r>
            <a:r>
              <a:rPr lang="en-US" altLang="en-US" sz="2800" smtClean="0">
                <a:sym typeface="Symbol" panose="05050102010706020507" pitchFamily="18" charset="2"/>
              </a:rPr>
              <a:t>   </a:t>
            </a:r>
            <a:endParaRPr lang="en-US" altLang="en-US" sz="2800" smtClean="0">
              <a:sym typeface="Monotype Sorts" pitchFamily="2" charset="2"/>
            </a:endParaRPr>
          </a:p>
          <a:p>
            <a:pPr lvl="1" eaLnBrk="1" hangingPunct="1"/>
            <a:endParaRPr lang="en-US" altLang="en-US" sz="2400" smtClean="0">
              <a:sym typeface="Monotype Sorts" pitchFamily="2" charset="2"/>
            </a:endParaRPr>
          </a:p>
          <a:p>
            <a:pPr lvl="1" eaLnBrk="1" hangingPunct="1"/>
            <a:r>
              <a:rPr lang="en-US" altLang="en-US" sz="2400" smtClean="0">
                <a:sym typeface="Monotype Sorts" pitchFamily="2" charset="2"/>
              </a:rPr>
              <a:t>Example</a:t>
            </a:r>
            <a:r>
              <a:rPr lang="en-US" altLang="en-US" sz="2400" i="1" smtClean="0">
                <a:sym typeface="Monotype Sorts" pitchFamily="2" charset="2"/>
              </a:rPr>
              <a:t>:</a:t>
            </a:r>
          </a:p>
          <a:p>
            <a:pPr lvl="2" eaLnBrk="1" hangingPunct="1"/>
            <a:r>
              <a:rPr lang="en-US" altLang="en-US" sz="2000" i="1" smtClean="0">
                <a:sym typeface="Monotype Sorts" pitchFamily="2" charset="2"/>
              </a:rPr>
              <a:t> customer_name, </a:t>
            </a:r>
            <a:r>
              <a:rPr lang="en-US" altLang="en-US" sz="2000" i="1" smtClean="0"/>
              <a:t>loan_number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customer_name</a:t>
            </a:r>
          </a:p>
          <a:p>
            <a:pPr lvl="2" eaLnBrk="1" hangingPunct="1"/>
            <a:r>
              <a:rPr lang="en-US" altLang="en-US" sz="2000" i="1" smtClean="0">
                <a:sym typeface="Monotype Sorts" pitchFamily="2" charset="2"/>
              </a:rPr>
              <a:t> customer_name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customer_name</a:t>
            </a:r>
          </a:p>
          <a:p>
            <a:pPr lvl="1" eaLnBrk="1" hangingPunct="1"/>
            <a:r>
              <a:rPr lang="en-US" altLang="en-US" i="1" smtClean="0">
                <a:sym typeface="Symbol" panose="05050102010706020507" pitchFamily="18" charset="2"/>
              </a:rPr>
              <a:t/>
            </a:r>
            <a:br>
              <a:rPr lang="en-US" altLang="en-US" i="1" smtClean="0">
                <a:sym typeface="Symbol" panose="05050102010706020507" pitchFamily="18" charset="2"/>
              </a:rPr>
            </a:br>
            <a:r>
              <a:rPr lang="en-US" altLang="en-US" i="1" smtClean="0">
                <a:sym typeface="Symbol" panose="05050102010706020507" pitchFamily="18" charset="2"/>
              </a:rPr>
              <a:t> </a:t>
            </a:r>
            <a:endParaRPr lang="en-US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509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59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88135-FCC5-41F6-863B-4EBA1E68493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ym typeface="Monotype Sorts" pitchFamily="2" charset="2"/>
              </a:rPr>
              <a:t>Consider the relation: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PLOTS (prop#, state, plot#, area, price, Tax_rate)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200" smtClean="0"/>
              <a:t>Information about plots available in India. The constraints on the relation are:</a:t>
            </a:r>
          </a:p>
          <a:p>
            <a:pPr lvl="1" eaLnBrk="1" hangingPunct="1"/>
            <a:r>
              <a:rPr lang="en-US" altLang="en-US" sz="2200" smtClean="0"/>
              <a:t>Prop# is unique throughout India</a:t>
            </a:r>
          </a:p>
          <a:p>
            <a:pPr lvl="1" eaLnBrk="1" hangingPunct="1"/>
            <a:r>
              <a:rPr lang="en-US" altLang="en-US" sz="2200" smtClean="0"/>
              <a:t>Plot# are unique within a given state</a:t>
            </a:r>
          </a:p>
          <a:p>
            <a:pPr lvl="1" eaLnBrk="1" hangingPunct="1"/>
            <a:r>
              <a:rPr lang="en-US" altLang="en-US" sz="2200" smtClean="0"/>
              <a:t>For a given_state, tax_rate is fixed</a:t>
            </a:r>
          </a:p>
          <a:p>
            <a:pPr lvl="1" eaLnBrk="1" hangingPunct="1"/>
            <a:r>
              <a:rPr lang="en-US" altLang="en-US" sz="2200" smtClean="0"/>
              <a:t>Plots having the same area have the same price, irrespective of the state in which they are located</a:t>
            </a:r>
          </a:p>
          <a:p>
            <a:pPr eaLnBrk="1" hangingPunct="1"/>
            <a:r>
              <a:rPr lang="en-US" altLang="en-US" sz="2800" smtClean="0"/>
              <a:t>Write all the FDs on the relation PLOTS</a:t>
            </a:r>
            <a:endParaRPr lang="en-US" altLang="en-US" sz="20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543800" cy="7223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05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0EBC2-8724-4FC3-9A50-500F828F30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34325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Functional Dependencies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1470025" cy="493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PLOTS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	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228600" y="2362200"/>
          <a:ext cx="8458200" cy="5334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Tax_rate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236538" y="2794000"/>
            <a:ext cx="1398587" cy="4763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2813" y="2895600"/>
            <a:ext cx="7088187" cy="458788"/>
            <a:chOff x="575" y="1824"/>
            <a:chExt cx="4465" cy="289"/>
          </a:xfrm>
        </p:grpSpPr>
        <p:sp>
          <p:nvSpPr>
            <p:cNvPr id="31795" name="Line 22"/>
            <p:cNvSpPr>
              <a:spLocks noChangeShapeType="1"/>
            </p:cNvSpPr>
            <p:nvPr/>
          </p:nvSpPr>
          <p:spPr bwMode="auto">
            <a:xfrm>
              <a:off x="576" y="2112"/>
              <a:ext cx="96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796" name="Group 23"/>
            <p:cNvGrpSpPr>
              <a:grpSpLocks/>
            </p:cNvGrpSpPr>
            <p:nvPr/>
          </p:nvGrpSpPr>
          <p:grpSpPr bwMode="auto">
            <a:xfrm>
              <a:off x="575" y="1824"/>
              <a:ext cx="4465" cy="289"/>
              <a:chOff x="575" y="1824"/>
              <a:chExt cx="4465" cy="289"/>
            </a:xfrm>
          </p:grpSpPr>
          <p:sp>
            <p:nvSpPr>
              <p:cNvPr id="31797" name="Line 24"/>
              <p:cNvSpPr>
                <a:spLocks noChangeShapeType="1"/>
              </p:cNvSpPr>
              <p:nvPr/>
            </p:nvSpPr>
            <p:spPr bwMode="auto">
              <a:xfrm>
                <a:off x="575" y="1825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98" name="Line 25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99" name="Line 26"/>
              <p:cNvSpPr>
                <a:spLocks noChangeShapeType="1"/>
              </p:cNvSpPr>
              <p:nvPr/>
            </p:nvSpPr>
            <p:spPr bwMode="auto">
              <a:xfrm>
                <a:off x="2400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0" name="Line 27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960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1" name="Line 28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2" name="Line 29"/>
              <p:cNvSpPr>
                <a:spLocks noChangeShapeType="1"/>
              </p:cNvSpPr>
              <p:nvPr/>
            </p:nvSpPr>
            <p:spPr bwMode="auto">
              <a:xfrm flipV="1">
                <a:off x="14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3" name="Line 30"/>
              <p:cNvSpPr>
                <a:spLocks noChangeShapeType="1"/>
              </p:cNvSpPr>
              <p:nvPr/>
            </p:nvSpPr>
            <p:spPr bwMode="auto">
              <a:xfrm flipV="1">
                <a:off x="2352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4" name="Line 31"/>
              <p:cNvSpPr>
                <a:spLocks noChangeShapeType="1"/>
              </p:cNvSpPr>
              <p:nvPr/>
            </p:nvSpPr>
            <p:spPr bwMode="auto">
              <a:xfrm flipV="1">
                <a:off x="3216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5" name="Line 32"/>
              <p:cNvSpPr>
                <a:spLocks noChangeShapeType="1"/>
              </p:cNvSpPr>
              <p:nvPr/>
            </p:nvSpPr>
            <p:spPr bwMode="auto">
              <a:xfrm flipV="1">
                <a:off x="4128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6" name="Line 33"/>
              <p:cNvSpPr>
                <a:spLocks noChangeShapeType="1"/>
              </p:cNvSpPr>
              <p:nvPr/>
            </p:nvSpPr>
            <p:spPr bwMode="auto">
              <a:xfrm flipV="1">
                <a:off x="50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14400" y="3429000"/>
            <a:ext cx="7088188" cy="457200"/>
            <a:chOff x="576" y="2160"/>
            <a:chExt cx="4465" cy="288"/>
          </a:xfrm>
        </p:grpSpPr>
        <p:sp>
          <p:nvSpPr>
            <p:cNvPr id="31784" name="Line 35"/>
            <p:cNvSpPr>
              <a:spLocks noChangeShapeType="1"/>
            </p:cNvSpPr>
            <p:nvPr/>
          </p:nvSpPr>
          <p:spPr bwMode="auto">
            <a:xfrm>
              <a:off x="57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5" name="Line 36"/>
            <p:cNvSpPr>
              <a:spLocks noChangeShapeType="1"/>
            </p:cNvSpPr>
            <p:nvPr/>
          </p:nvSpPr>
          <p:spPr bwMode="auto">
            <a:xfrm>
              <a:off x="1537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6" name="Line 37"/>
            <p:cNvSpPr>
              <a:spLocks noChangeShapeType="1"/>
            </p:cNvSpPr>
            <p:nvPr/>
          </p:nvSpPr>
          <p:spPr bwMode="auto">
            <a:xfrm>
              <a:off x="2401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7" name="Line 38"/>
            <p:cNvSpPr>
              <a:spLocks noChangeShapeType="1"/>
            </p:cNvSpPr>
            <p:nvPr/>
          </p:nvSpPr>
          <p:spPr bwMode="auto">
            <a:xfrm>
              <a:off x="321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8" name="Line 39"/>
            <p:cNvSpPr>
              <a:spLocks noChangeShapeType="1"/>
            </p:cNvSpPr>
            <p:nvPr/>
          </p:nvSpPr>
          <p:spPr bwMode="auto">
            <a:xfrm>
              <a:off x="4177" y="2448"/>
              <a:ext cx="864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9" name="Line 40"/>
            <p:cNvSpPr>
              <a:spLocks noChangeShapeType="1"/>
            </p:cNvSpPr>
            <p:nvPr/>
          </p:nvSpPr>
          <p:spPr bwMode="auto">
            <a:xfrm flipV="1">
              <a:off x="3217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0" name="Line 41"/>
            <p:cNvSpPr>
              <a:spLocks noChangeShapeType="1"/>
            </p:cNvSpPr>
            <p:nvPr/>
          </p:nvSpPr>
          <p:spPr bwMode="auto">
            <a:xfrm flipV="1">
              <a:off x="4129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1" name="Line 42"/>
            <p:cNvSpPr>
              <a:spLocks noChangeShapeType="1"/>
            </p:cNvSpPr>
            <p:nvPr/>
          </p:nvSpPr>
          <p:spPr bwMode="auto">
            <a:xfrm flipV="1">
              <a:off x="5041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2" name="Line 43"/>
            <p:cNvSpPr>
              <a:spLocks noChangeShapeType="1"/>
            </p:cNvSpPr>
            <p:nvPr/>
          </p:nvSpPr>
          <p:spPr bwMode="auto">
            <a:xfrm flipV="1">
              <a:off x="576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3" name="Line 44"/>
            <p:cNvSpPr>
              <a:spLocks noChangeShapeType="1"/>
            </p:cNvSpPr>
            <p:nvPr/>
          </p:nvSpPr>
          <p:spPr bwMode="auto">
            <a:xfrm>
              <a:off x="1440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4" name="Line 45"/>
            <p:cNvSpPr>
              <a:spLocks noChangeShapeType="1"/>
            </p:cNvSpPr>
            <p:nvPr/>
          </p:nvSpPr>
          <p:spPr bwMode="auto">
            <a:xfrm>
              <a:off x="2352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286000" y="3962400"/>
            <a:ext cx="5715000" cy="457200"/>
            <a:chOff x="1440" y="2496"/>
            <a:chExt cx="3600" cy="336"/>
          </a:xfrm>
        </p:grpSpPr>
        <p:sp>
          <p:nvSpPr>
            <p:cNvPr id="31781" name="Line 47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2" name="Line 48"/>
            <p:cNvSpPr>
              <a:spLocks noChangeShapeType="1"/>
            </p:cNvSpPr>
            <p:nvPr/>
          </p:nvSpPr>
          <p:spPr bwMode="auto">
            <a:xfrm>
              <a:off x="1440" y="2832"/>
              <a:ext cx="36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3" name="Line 49"/>
            <p:cNvSpPr>
              <a:spLocks noChangeShapeType="1"/>
            </p:cNvSpPr>
            <p:nvPr/>
          </p:nvSpPr>
          <p:spPr bwMode="auto">
            <a:xfrm flipV="1">
              <a:off x="50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105400" y="4495800"/>
            <a:ext cx="1524000" cy="487363"/>
            <a:chOff x="3216" y="2871"/>
            <a:chExt cx="960" cy="307"/>
          </a:xfrm>
        </p:grpSpPr>
        <p:sp>
          <p:nvSpPr>
            <p:cNvPr id="31778" name="Line 51"/>
            <p:cNvSpPr>
              <a:spLocks noChangeShapeType="1"/>
            </p:cNvSpPr>
            <p:nvPr/>
          </p:nvSpPr>
          <p:spPr bwMode="auto">
            <a:xfrm>
              <a:off x="3216" y="2880"/>
              <a:ext cx="0" cy="28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9" name="Line 52"/>
            <p:cNvSpPr>
              <a:spLocks noChangeShapeType="1"/>
            </p:cNvSpPr>
            <p:nvPr/>
          </p:nvSpPr>
          <p:spPr bwMode="auto">
            <a:xfrm>
              <a:off x="3216" y="3168"/>
              <a:ext cx="96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0" name="Line 53"/>
            <p:cNvSpPr>
              <a:spLocks noChangeShapeType="1"/>
            </p:cNvSpPr>
            <p:nvPr/>
          </p:nvSpPr>
          <p:spPr bwMode="auto">
            <a:xfrm flipV="1">
              <a:off x="4176" y="2871"/>
              <a:ext cx="0" cy="307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0" y="2971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FD1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8077200" y="2895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PK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FD2</a:t>
            </a:r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>
            <a:off x="807720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CK</a:t>
            </a:r>
          </a:p>
        </p:txBody>
      </p: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1371600" y="4038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FD3</a:t>
            </a:r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4191000" y="4572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Verdana" panose="020B0604030504040204" pitchFamily="34" charset="0"/>
              </a:rPr>
              <a:t>FD4</a:t>
            </a: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1066800" y="5257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Identify redundancy in PLOTS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1066800" y="5791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Identify update anomalies in PLOTS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46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58" grpId="0"/>
      <p:bldP spid="21559" grpId="0"/>
      <p:bldP spid="21560" grpId="0"/>
      <p:bldP spid="21561" grpId="0"/>
      <p:bldP spid="21562" grpId="0"/>
      <p:bldP spid="21562" grpId="1"/>
      <p:bldP spid="21563" grpId="0"/>
      <p:bldP spid="21563" grpId="1"/>
      <p:bldP spid="21564" grpId="0"/>
      <p:bldP spid="215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70457C-5ABF-497D-9331-BE440465D5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34325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b="1" smtClean="0">
                <a:solidFill>
                  <a:schemeClr val="tx1"/>
                </a:solidFill>
              </a:rPr>
              <a:t>Functional Dependencies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1449388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PLOTS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743200"/>
            <a:ext cx="4192588" cy="458788"/>
            <a:chOff x="1440" y="1728"/>
            <a:chExt cx="2641" cy="289"/>
          </a:xfrm>
        </p:grpSpPr>
        <p:sp>
          <p:nvSpPr>
            <p:cNvPr id="32821" name="Line 5"/>
            <p:cNvSpPr>
              <a:spLocks noChangeShapeType="1"/>
            </p:cNvSpPr>
            <p:nvPr/>
          </p:nvSpPr>
          <p:spPr bwMode="auto">
            <a:xfrm>
              <a:off x="1441" y="2016"/>
              <a:ext cx="96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2" name="Line 6"/>
            <p:cNvSpPr>
              <a:spLocks noChangeShapeType="1"/>
            </p:cNvSpPr>
            <p:nvPr/>
          </p:nvSpPr>
          <p:spPr bwMode="auto">
            <a:xfrm>
              <a:off x="1440" y="1729"/>
              <a:ext cx="0" cy="28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3" name="Line 7"/>
            <p:cNvSpPr>
              <a:spLocks noChangeShapeType="1"/>
            </p:cNvSpPr>
            <p:nvPr/>
          </p:nvSpPr>
          <p:spPr bwMode="auto">
            <a:xfrm>
              <a:off x="2401" y="2016"/>
              <a:ext cx="912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4" name="Line 8"/>
            <p:cNvSpPr>
              <a:spLocks noChangeShapeType="1"/>
            </p:cNvSpPr>
            <p:nvPr/>
          </p:nvSpPr>
          <p:spPr bwMode="auto">
            <a:xfrm>
              <a:off x="3168" y="2016"/>
              <a:ext cx="912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5" name="Line 9"/>
            <p:cNvSpPr>
              <a:spLocks noChangeShapeType="1"/>
            </p:cNvSpPr>
            <p:nvPr/>
          </p:nvSpPr>
          <p:spPr bwMode="auto">
            <a:xfrm flipV="1">
              <a:off x="2305" y="1728"/>
              <a:ext cx="0" cy="28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6" name="Line 10"/>
            <p:cNvSpPr>
              <a:spLocks noChangeShapeType="1"/>
            </p:cNvSpPr>
            <p:nvPr/>
          </p:nvSpPr>
          <p:spPr bwMode="auto">
            <a:xfrm flipV="1">
              <a:off x="3217" y="1728"/>
              <a:ext cx="0" cy="28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7" name="Line 11"/>
            <p:cNvSpPr>
              <a:spLocks noChangeShapeType="1"/>
            </p:cNvSpPr>
            <p:nvPr/>
          </p:nvSpPr>
          <p:spPr bwMode="auto">
            <a:xfrm flipV="1">
              <a:off x="4081" y="1728"/>
              <a:ext cx="0" cy="28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86000" y="3276600"/>
            <a:ext cx="4192588" cy="457200"/>
            <a:chOff x="1440" y="2064"/>
            <a:chExt cx="2641" cy="288"/>
          </a:xfrm>
        </p:grpSpPr>
        <p:sp>
          <p:nvSpPr>
            <p:cNvPr id="32814" name="Line 13"/>
            <p:cNvSpPr>
              <a:spLocks noChangeShapeType="1"/>
            </p:cNvSpPr>
            <p:nvPr/>
          </p:nvSpPr>
          <p:spPr bwMode="auto">
            <a:xfrm>
              <a:off x="1440" y="2352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5" name="Line 14"/>
            <p:cNvSpPr>
              <a:spLocks noChangeShapeType="1"/>
            </p:cNvSpPr>
            <p:nvPr/>
          </p:nvSpPr>
          <p:spPr bwMode="auto">
            <a:xfrm>
              <a:off x="2304" y="2352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6" name="Line 15"/>
            <p:cNvSpPr>
              <a:spLocks noChangeShapeType="1"/>
            </p:cNvSpPr>
            <p:nvPr/>
          </p:nvSpPr>
          <p:spPr bwMode="auto">
            <a:xfrm>
              <a:off x="3168" y="2352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7" name="Line 16"/>
            <p:cNvSpPr>
              <a:spLocks noChangeShapeType="1"/>
            </p:cNvSpPr>
            <p:nvPr/>
          </p:nvSpPr>
          <p:spPr bwMode="auto">
            <a:xfrm flipV="1">
              <a:off x="4081" y="2064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8" name="Line 17"/>
            <p:cNvSpPr>
              <a:spLocks noChangeShapeType="1"/>
            </p:cNvSpPr>
            <p:nvPr/>
          </p:nvSpPr>
          <p:spPr bwMode="auto">
            <a:xfrm flipV="1">
              <a:off x="1440" y="2064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>
              <a:off x="2304" y="2064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0" name="Line 19"/>
            <p:cNvSpPr>
              <a:spLocks noChangeShapeType="1"/>
            </p:cNvSpPr>
            <p:nvPr/>
          </p:nvSpPr>
          <p:spPr bwMode="auto">
            <a:xfrm>
              <a:off x="3216" y="2064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447800" y="2743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FD1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553200" y="2743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PK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4478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FD2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65532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CK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573213" y="2133600"/>
            <a:ext cx="5703887" cy="609600"/>
            <a:chOff x="991" y="1344"/>
            <a:chExt cx="3593" cy="384"/>
          </a:xfrm>
        </p:grpSpPr>
        <p:sp>
          <p:nvSpPr>
            <p:cNvPr id="32802" name="Line 25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3" name="Rectangle 26"/>
            <p:cNvSpPr>
              <a:spLocks noChangeArrowheads="1"/>
            </p:cNvSpPr>
            <p:nvPr/>
          </p:nvSpPr>
          <p:spPr bwMode="auto">
            <a:xfrm>
              <a:off x="2784" y="1392"/>
              <a:ext cx="8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Plot#</a:t>
              </a:r>
            </a:p>
          </p:txBody>
        </p:sp>
        <p:sp>
          <p:nvSpPr>
            <p:cNvPr id="32804" name="Rectangle 27"/>
            <p:cNvSpPr>
              <a:spLocks noChangeArrowheads="1"/>
            </p:cNvSpPr>
            <p:nvPr/>
          </p:nvSpPr>
          <p:spPr bwMode="auto">
            <a:xfrm>
              <a:off x="1920" y="1392"/>
              <a:ext cx="8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State</a:t>
              </a:r>
            </a:p>
          </p:txBody>
        </p:sp>
        <p:sp>
          <p:nvSpPr>
            <p:cNvPr id="32805" name="Rectangle 28"/>
            <p:cNvSpPr>
              <a:spLocks noChangeArrowheads="1"/>
            </p:cNvSpPr>
            <p:nvPr/>
          </p:nvSpPr>
          <p:spPr bwMode="auto">
            <a:xfrm>
              <a:off x="1008" y="1344"/>
              <a:ext cx="8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Prop#</a:t>
              </a:r>
            </a:p>
          </p:txBody>
        </p:sp>
        <p:sp>
          <p:nvSpPr>
            <p:cNvPr id="32806" name="Line 29"/>
            <p:cNvSpPr>
              <a:spLocks noChangeShapeType="1"/>
            </p:cNvSpPr>
            <p:nvPr/>
          </p:nvSpPr>
          <p:spPr bwMode="auto">
            <a:xfrm>
              <a:off x="1008" y="13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7" name="Line 30"/>
            <p:cNvSpPr>
              <a:spLocks noChangeShapeType="1"/>
            </p:cNvSpPr>
            <p:nvPr/>
          </p:nvSpPr>
          <p:spPr bwMode="auto">
            <a:xfrm>
              <a:off x="2784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8" name="Line 31"/>
            <p:cNvSpPr>
              <a:spLocks noChangeShapeType="1"/>
            </p:cNvSpPr>
            <p:nvPr/>
          </p:nvSpPr>
          <p:spPr bwMode="auto">
            <a:xfrm>
              <a:off x="3672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9" name="Line 32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0" name="Line 33"/>
            <p:cNvSpPr>
              <a:spLocks noChangeShapeType="1"/>
            </p:cNvSpPr>
            <p:nvPr/>
          </p:nvSpPr>
          <p:spPr bwMode="auto">
            <a:xfrm flipV="1">
              <a:off x="991" y="1615"/>
              <a:ext cx="881" cy="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1" name="Rectangle 34"/>
            <p:cNvSpPr>
              <a:spLocks noChangeArrowheads="1"/>
            </p:cNvSpPr>
            <p:nvPr/>
          </p:nvSpPr>
          <p:spPr bwMode="auto">
            <a:xfrm>
              <a:off x="3696" y="1392"/>
              <a:ext cx="8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Area</a:t>
              </a:r>
            </a:p>
          </p:txBody>
        </p:sp>
        <p:sp>
          <p:nvSpPr>
            <p:cNvPr id="32812" name="Line 35"/>
            <p:cNvSpPr>
              <a:spLocks noChangeShapeType="1"/>
            </p:cNvSpPr>
            <p:nvPr/>
          </p:nvSpPr>
          <p:spPr bwMode="auto">
            <a:xfrm>
              <a:off x="1008" y="1680"/>
              <a:ext cx="35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3" name="Line 36"/>
            <p:cNvSpPr>
              <a:spLocks noChangeShapeType="1"/>
            </p:cNvSpPr>
            <p:nvPr/>
          </p:nvSpPr>
          <p:spPr bwMode="auto">
            <a:xfrm>
              <a:off x="1008" y="1344"/>
              <a:ext cx="35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105400" y="4419600"/>
            <a:ext cx="2857500" cy="1020763"/>
            <a:chOff x="912" y="2544"/>
            <a:chExt cx="1800" cy="643"/>
          </a:xfrm>
        </p:grpSpPr>
        <p:grpSp>
          <p:nvGrpSpPr>
            <p:cNvPr id="32791" name="Group 38"/>
            <p:cNvGrpSpPr>
              <a:grpSpLocks/>
            </p:cNvGrpSpPr>
            <p:nvPr/>
          </p:nvGrpSpPr>
          <p:grpSpPr bwMode="auto">
            <a:xfrm>
              <a:off x="912" y="2544"/>
              <a:ext cx="1800" cy="643"/>
              <a:chOff x="960" y="3168"/>
              <a:chExt cx="1800" cy="643"/>
            </a:xfrm>
          </p:grpSpPr>
          <p:sp>
            <p:nvSpPr>
              <p:cNvPr id="32793" name="Rectangle 39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795" name="Rectangle 41"/>
              <p:cNvSpPr>
                <a:spLocks noChangeArrowheads="1"/>
              </p:cNvSpPr>
              <p:nvPr/>
            </p:nvSpPr>
            <p:spPr bwMode="auto">
              <a:xfrm>
                <a:off x="1872" y="3168"/>
                <a:ext cx="8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000"/>
                  <a:t>Price</a:t>
                </a:r>
              </a:p>
            </p:txBody>
          </p:sp>
          <p:sp>
            <p:nvSpPr>
              <p:cNvPr id="32796" name="Rectangle 42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8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000"/>
                  <a:t>Area</a:t>
                </a:r>
              </a:p>
            </p:txBody>
          </p:sp>
          <p:grpSp>
            <p:nvGrpSpPr>
              <p:cNvPr id="32797" name="Group 43"/>
              <p:cNvGrpSpPr>
                <a:grpSpLocks/>
              </p:cNvGrpSpPr>
              <p:nvPr/>
            </p:nvGrpSpPr>
            <p:grpSpPr bwMode="auto">
              <a:xfrm>
                <a:off x="1536" y="3504"/>
                <a:ext cx="960" cy="307"/>
                <a:chOff x="3216" y="2871"/>
                <a:chExt cx="960" cy="307"/>
              </a:xfrm>
            </p:grpSpPr>
            <p:sp>
              <p:nvSpPr>
                <p:cNvPr id="32799" name="Line 44"/>
                <p:cNvSpPr>
                  <a:spLocks noChangeShapeType="1"/>
                </p:cNvSpPr>
                <p:nvPr/>
              </p:nvSpPr>
              <p:spPr bwMode="auto">
                <a:xfrm>
                  <a:off x="3216" y="2880"/>
                  <a:ext cx="0" cy="288"/>
                </a:xfrm>
                <a:prstGeom prst="line">
                  <a:avLst/>
                </a:prstGeom>
                <a:noFill/>
                <a:ln w="31750">
                  <a:solidFill>
                    <a:srgbClr val="008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800" name="Line 45"/>
                <p:cNvSpPr>
                  <a:spLocks noChangeShapeType="1"/>
                </p:cNvSpPr>
                <p:nvPr/>
              </p:nvSpPr>
              <p:spPr bwMode="auto">
                <a:xfrm>
                  <a:off x="3216" y="3168"/>
                  <a:ext cx="960" cy="0"/>
                </a:xfrm>
                <a:prstGeom prst="line">
                  <a:avLst/>
                </a:prstGeom>
                <a:noFill/>
                <a:ln w="31750">
                  <a:solidFill>
                    <a:srgbClr val="008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80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176" y="2871"/>
                  <a:ext cx="0" cy="307"/>
                </a:xfrm>
                <a:prstGeom prst="line">
                  <a:avLst/>
                </a:prstGeom>
                <a:noFill/>
                <a:ln w="31750">
                  <a:solidFill>
                    <a:srgbClr val="008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2798" name="Text Box 47"/>
              <p:cNvSpPr txBox="1">
                <a:spLocks noChangeArrowheads="1"/>
              </p:cNvSpPr>
              <p:nvPr/>
            </p:nvSpPr>
            <p:spPr bwMode="auto">
              <a:xfrm>
                <a:off x="960" y="350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8000"/>
                    </a:solidFill>
                    <a:latin typeface="Verdana" panose="020B0604030504040204" pitchFamily="34" charset="0"/>
                  </a:rPr>
                  <a:t>FD4</a:t>
                </a:r>
              </a:p>
            </p:txBody>
          </p:sp>
        </p:grpSp>
        <p:sp>
          <p:nvSpPr>
            <p:cNvPr id="32792" name="Line 48"/>
            <p:cNvSpPr>
              <a:spLocks noChangeShapeType="1"/>
            </p:cNvSpPr>
            <p:nvPr/>
          </p:nvSpPr>
          <p:spPr bwMode="auto">
            <a:xfrm>
              <a:off x="1200" y="2784"/>
              <a:ext cx="72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1219200" y="4495800"/>
            <a:ext cx="2933700" cy="930275"/>
            <a:chOff x="3216" y="2544"/>
            <a:chExt cx="1848" cy="586"/>
          </a:xfrm>
        </p:grpSpPr>
        <p:sp>
          <p:nvSpPr>
            <p:cNvPr id="32782" name="Rectangle 50"/>
            <p:cNvSpPr>
              <a:spLocks noChangeArrowheads="1"/>
            </p:cNvSpPr>
            <p:nvPr/>
          </p:nvSpPr>
          <p:spPr bwMode="auto">
            <a:xfrm>
              <a:off x="4176" y="2544"/>
              <a:ext cx="864" cy="288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783" name="Rectangle 51"/>
            <p:cNvSpPr>
              <a:spLocks noChangeArrowheads="1"/>
            </p:cNvSpPr>
            <p:nvPr/>
          </p:nvSpPr>
          <p:spPr bwMode="auto">
            <a:xfrm>
              <a:off x="4176" y="2544"/>
              <a:ext cx="8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Tax_rate</a:t>
              </a:r>
            </a:p>
          </p:txBody>
        </p:sp>
        <p:grpSp>
          <p:nvGrpSpPr>
            <p:cNvPr id="32784" name="Group 52"/>
            <p:cNvGrpSpPr>
              <a:grpSpLocks/>
            </p:cNvGrpSpPr>
            <p:nvPr/>
          </p:nvGrpSpPr>
          <p:grpSpPr bwMode="auto">
            <a:xfrm>
              <a:off x="3216" y="2832"/>
              <a:ext cx="1584" cy="298"/>
              <a:chOff x="864" y="2496"/>
              <a:chExt cx="1584" cy="298"/>
            </a:xfrm>
          </p:grpSpPr>
          <p:sp>
            <p:nvSpPr>
              <p:cNvPr id="32787" name="Line 53"/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8" name="Line 54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100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9" name="Line 55"/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0" name="Text Box 56"/>
              <p:cNvSpPr txBox="1">
                <a:spLocks noChangeArrowheads="1"/>
              </p:cNvSpPr>
              <p:nvPr/>
            </p:nvSpPr>
            <p:spPr bwMode="auto">
              <a:xfrm>
                <a:off x="864" y="254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FD3</a:t>
                </a:r>
              </a:p>
            </p:txBody>
          </p:sp>
        </p:grpSp>
        <p:sp>
          <p:nvSpPr>
            <p:cNvPr id="32785" name="Rectangle 57"/>
            <p:cNvSpPr>
              <a:spLocks noChangeArrowheads="1"/>
            </p:cNvSpPr>
            <p:nvPr/>
          </p:nvSpPr>
          <p:spPr bwMode="auto">
            <a:xfrm>
              <a:off x="3456" y="2544"/>
              <a:ext cx="720" cy="288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State</a:t>
              </a:r>
            </a:p>
          </p:txBody>
        </p:sp>
        <p:sp>
          <p:nvSpPr>
            <p:cNvPr id="32786" name="Line 58"/>
            <p:cNvSpPr>
              <a:spLocks noChangeShapeType="1"/>
            </p:cNvSpPr>
            <p:nvPr/>
          </p:nvSpPr>
          <p:spPr bwMode="auto">
            <a:xfrm>
              <a:off x="3456" y="2784"/>
              <a:ext cx="72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0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/>
      <p:bldP spid="22549" grpId="0"/>
      <p:bldP spid="22550" grpId="0"/>
      <p:bldP spid="225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D18D53-45F9-4F05-8D30-D1F631C5B00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6553200" cy="609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Conversion to 1NF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96275" cy="55356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relational schema R is in </a:t>
            </a:r>
            <a:r>
              <a:rPr lang="en-US" altLang="en-US" sz="2400" smtClean="0">
                <a:solidFill>
                  <a:schemeClr val="tx2"/>
                </a:solidFill>
              </a:rPr>
              <a:t>first normal form</a:t>
            </a:r>
            <a:r>
              <a:rPr lang="en-US" altLang="en-US" sz="2400" smtClean="0"/>
              <a:t> if the domains of all attributes of R are atomic</a:t>
            </a:r>
          </a:p>
          <a:p>
            <a:pPr eaLnBrk="1" hangingPunct="1"/>
            <a:r>
              <a:rPr lang="en-US" altLang="en-US" sz="2400" smtClean="0"/>
              <a:t>Repeating groups must be eliminated</a:t>
            </a:r>
          </a:p>
          <a:p>
            <a:pPr lvl="1" eaLnBrk="1" hangingPunct="1"/>
            <a:r>
              <a:rPr lang="en-US" altLang="en-US" sz="2400" smtClean="0"/>
              <a:t>Proper primary key developed </a:t>
            </a:r>
          </a:p>
          <a:p>
            <a:pPr lvl="2" eaLnBrk="1" hangingPunct="1"/>
            <a:r>
              <a:rPr lang="en-US" altLang="en-US" smtClean="0"/>
              <a:t>Uniquely identifies attribute values (rows)</a:t>
            </a:r>
          </a:p>
          <a:p>
            <a:pPr lvl="2" eaLnBrk="1" hangingPunct="1"/>
            <a:r>
              <a:rPr lang="en-US" altLang="en-US" smtClean="0"/>
              <a:t>Combination of PROJ_NUM and EMP_NUM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Dependencies can be identified</a:t>
            </a:r>
          </a:p>
          <a:p>
            <a:pPr lvl="2" eaLnBrk="1" hangingPunct="1"/>
            <a:r>
              <a:rPr lang="en-US" altLang="en-US" smtClean="0"/>
              <a:t>Desirable dependencies based on primary key</a:t>
            </a:r>
          </a:p>
          <a:p>
            <a:pPr lvl="2" eaLnBrk="1" hangingPunct="1"/>
            <a:r>
              <a:rPr lang="en-US" altLang="en-US" smtClean="0"/>
              <a:t>Less desirable dependencies</a:t>
            </a:r>
            <a:endParaRPr lang="en-US" altLang="en-US" sz="2000" smtClean="0"/>
          </a:p>
          <a:p>
            <a:pPr lvl="3" eaLnBrk="1" hangingPunct="1"/>
            <a:r>
              <a:rPr lang="en-US" altLang="en-US" smtClean="0"/>
              <a:t>Partial</a:t>
            </a:r>
            <a:r>
              <a:rPr lang="en-US" altLang="en-US" sz="1800" smtClean="0"/>
              <a:t> 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mtClean="0"/>
              <a:t>based on part of composite primary key</a:t>
            </a:r>
            <a:endParaRPr lang="en-US" altLang="en-US" sz="1800" smtClean="0"/>
          </a:p>
          <a:p>
            <a:pPr lvl="3" eaLnBrk="1" hangingPunct="1"/>
            <a:r>
              <a:rPr lang="en-US" altLang="en-US" smtClean="0"/>
              <a:t>Transitive</a:t>
            </a:r>
            <a:r>
              <a:rPr lang="en-US" altLang="en-US" sz="1800" smtClean="0"/>
              <a:t> </a:t>
            </a:r>
          </a:p>
          <a:p>
            <a:pPr lvl="4" eaLnBrk="1" hangingPunct="1"/>
            <a:r>
              <a:rPr lang="en-US" altLang="en-US" smtClean="0"/>
              <a:t>one nonprime attribute depends on another nonprime attribute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082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022C8-3CC8-4954-A7E2-FE37C42EB6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Dependency Diagram (1NF)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315200" y="4267200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Figure 4.4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67720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E380A-98EC-4D27-B57B-4F5D569455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1NF Summarized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45720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800" smtClean="0">
                <a:latin typeface="Helvetica" panose="020B0604020202020204" pitchFamily="34" charset="0"/>
              </a:rPr>
              <a:t>Each attribute must be atomic (single value)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>
                <a:latin typeface="Times" panose="02020603050405020304" pitchFamily="18" charset="0"/>
              </a:rPr>
              <a:t> No repeating columns within a row (composite attributes)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>
                <a:latin typeface="Times" panose="02020603050405020304" pitchFamily="18" charset="0"/>
              </a:rPr>
              <a:t> No multi-valued columns.</a:t>
            </a:r>
            <a:endParaRPr lang="en-US" altLang="en-US" sz="2400" b="1" smtClean="0">
              <a:latin typeface="Helvetica" panose="020B0604020202020204" pitchFamily="34" charset="0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endParaRPr lang="en-US" altLang="en-US" sz="2400" b="1" smtClean="0">
              <a:latin typeface="Helvetica" panose="020B0604020202020204" pitchFamily="34" charset="0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400" smtClean="0"/>
              <a:t>All key attributes defined</a:t>
            </a:r>
          </a:p>
          <a:p>
            <a:pPr eaLnBrk="1" hangingPunct="1"/>
            <a:r>
              <a:rPr lang="en-US" altLang="en-US" sz="2400" smtClean="0"/>
              <a:t>    All attributes dependent on primary key</a:t>
            </a:r>
          </a:p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US" altLang="en-US" sz="2400" b="1" smtClean="0">
              <a:latin typeface="Helvetica" panose="020B0604020202020204" pitchFamily="34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800" smtClean="0">
                <a:latin typeface="Helvetica" panose="020B0604020202020204" pitchFamily="34" charset="0"/>
              </a:rPr>
              <a:t>1NF simplifies attributes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 smtClean="0">
                <a:latin typeface="Times" panose="02020603050405020304" pitchFamily="18" charset="0"/>
              </a:rPr>
              <a:t> </a:t>
            </a:r>
            <a:r>
              <a:rPr lang="en-US" altLang="en-US" sz="2400" smtClean="0">
                <a:latin typeface="Times" panose="02020603050405020304" pitchFamily="18" charset="0"/>
              </a:rPr>
              <a:t>Queries become easier.</a:t>
            </a:r>
            <a:endParaRPr lang="en-US" altLang="en-US" sz="2400" b="1" smtClean="0">
              <a:latin typeface="Helvetica" panose="020B0604020202020204" pitchFamily="34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428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C2877-7FD6-469D-AD58-F4C8102EEE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Conversion to 2NF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3581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Start with 1NF format:</a:t>
            </a:r>
          </a:p>
          <a:p>
            <a:pPr eaLnBrk="1" hangingPunct="1"/>
            <a:r>
              <a:rPr lang="en-US" altLang="en-US" sz="2800" smtClean="0"/>
              <a:t>Write each key component on separate line</a:t>
            </a:r>
          </a:p>
          <a:p>
            <a:pPr eaLnBrk="1" hangingPunct="1"/>
            <a:r>
              <a:rPr lang="en-US" altLang="en-US" sz="2800" smtClean="0"/>
              <a:t>Write original key on last line</a:t>
            </a:r>
          </a:p>
          <a:p>
            <a:pPr eaLnBrk="1" hangingPunct="1"/>
            <a:r>
              <a:rPr lang="en-US" altLang="en-US" sz="2800" smtClean="0"/>
              <a:t>Each component is new table</a:t>
            </a:r>
          </a:p>
          <a:p>
            <a:pPr eaLnBrk="1" hangingPunct="1"/>
            <a:r>
              <a:rPr lang="en-US" altLang="en-US" sz="2800" smtClean="0"/>
              <a:t>Write dependent attributes after each key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077200" cy="101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 New Roman" pitchFamily="18" charset="0"/>
              </a:rPr>
              <a:t>PROJECT (</a:t>
            </a:r>
            <a:r>
              <a:rPr lang="en-US" sz="2000" u="sng">
                <a:latin typeface="Times New Roman" pitchFamily="18" charset="0"/>
              </a:rPr>
              <a:t>PROJ_NUM,</a:t>
            </a:r>
            <a:r>
              <a:rPr lang="en-US" sz="2000">
                <a:latin typeface="Times New Roman" pitchFamily="18" charset="0"/>
              </a:rPr>
              <a:t> PROJ_NAME)</a:t>
            </a:r>
          </a:p>
          <a:p>
            <a:pPr>
              <a:defRPr/>
            </a:pPr>
            <a:r>
              <a:rPr lang="en-US" sz="2000">
                <a:latin typeface="Times New Roman" pitchFamily="18" charset="0"/>
              </a:rPr>
              <a:t>EMPLOYEE (</a:t>
            </a:r>
            <a:r>
              <a:rPr lang="en-US" sz="2000" u="sng">
                <a:latin typeface="Times New Roman" pitchFamily="18" charset="0"/>
              </a:rPr>
              <a:t>EMP_NUM</a:t>
            </a:r>
            <a:r>
              <a:rPr lang="en-US" sz="2000">
                <a:latin typeface="Times New Roman" pitchFamily="18" charset="0"/>
              </a:rPr>
              <a:t>, EMP_NAME, JOB_CLASS, CHG_HOUR)</a:t>
            </a:r>
          </a:p>
          <a:p>
            <a:pPr>
              <a:defRPr/>
            </a:pPr>
            <a:r>
              <a:rPr lang="en-US" sz="2000">
                <a:latin typeface="Times New Roman" pitchFamily="18" charset="0"/>
              </a:rPr>
              <a:t>ASSIGN (</a:t>
            </a:r>
            <a:r>
              <a:rPr lang="en-US" sz="2000" u="sng">
                <a:latin typeface="Times New Roman" pitchFamily="18" charset="0"/>
              </a:rPr>
              <a:t>PROJ_NUM, EMP_NUM</a:t>
            </a:r>
            <a:r>
              <a:rPr lang="en-US" sz="2000">
                <a:latin typeface="Times New Roman" pitchFamily="18" charset="0"/>
              </a:rPr>
              <a:t>, HOURS)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162925" cy="823913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00"/>
                </a:solidFill>
              </a:rPr>
              <a:t>Database Design Steps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981200"/>
            <a:ext cx="8229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Requirements Analysis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Conceptual Modeling (ER Model)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Logical Modeling (Relational Model)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Schema Refinement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37572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D47484-653F-42B3-81C9-2DE98EA7240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sz="3600" smtClean="0"/>
              <a:t>Second Normal Form (2NF)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2296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r>
              <a:rPr lang="en-US" altLang="en-US" sz="2800">
                <a:latin typeface="Helvetica" panose="020B0604020202020204" pitchFamily="34" charset="0"/>
              </a:rPr>
              <a:t>Each attribute must be functionally dependent on the primary key.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If the primary key is a single attribute, then the relation is in 2NF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The test for 2NF involves testing for FDs whose left-hand-side  attribute are part of the primary key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" panose="02020603050405020304" pitchFamily="18" charset="0"/>
              </a:rPr>
              <a:t> Disallow partial dependency, where non-keys attributes depend on part of a composite primary key 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endParaRPr lang="en-US" altLang="en-US" sz="2400">
              <a:latin typeface="Times" panose="02020603050405020304" pitchFamily="18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altLang="en-US" sz="2400">
                <a:latin typeface="Times New Roman" panose="02020603050405020304" pitchFamily="18" charset="0"/>
              </a:rPr>
              <a:t> In short, remove partial dependencies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Helvetica" panose="020B0604020202020204" pitchFamily="34" charset="0"/>
              </a:rPr>
              <a:t>2NF improves data integrity.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 Prevents update, insert, and delete anomalies.</a:t>
            </a:r>
            <a:endParaRPr lang="en-US" altLang="en-US" b="1">
              <a:latin typeface="Helvetica" panose="020B0604020202020204" pitchFamily="34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US" altLang="en-US" sz="2800" b="1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93C89-8CDA-400E-8D06-989B9821DA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2NF Conversion Results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246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Figure 4.5</a:t>
            </a: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20350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677088-F641-4FF6-B54A-35F582589A3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Based on the concept of Full FDs (FFD)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If A &amp; B are sets of attributes of R, B is said to be FFD on A if A</a:t>
            </a:r>
            <a:r>
              <a:rPr lang="en-US" altLang="en-US" sz="2400" smtClean="0">
                <a:sym typeface="Wingdings" panose="05000000000000000000" pitchFamily="2" charset="2"/>
              </a:rPr>
              <a:t>B, but no proper subset of A determines B</a:t>
            </a:r>
            <a:endParaRPr lang="en-US" altLang="en-US" sz="2400" smtClean="0">
              <a:sym typeface="Monotype Sort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No partial dependencies on the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Is PLOTS in 2NF?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Single attribute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All relations with single attribute PK are in 2 NF!!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Monotype Sorts" pitchFamily="2" charset="2"/>
              </a:rPr>
              <a:t>2 NF applies to relations with composite keys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934200" cy="9509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2 NF</a:t>
            </a:r>
          </a:p>
        </p:txBody>
      </p:sp>
    </p:spTree>
    <p:extLst>
      <p:ext uri="{BB962C8B-B14F-4D97-AF65-F5344CB8AC3E}">
        <p14:creationId xmlns:p14="http://schemas.microsoft.com/office/powerpoint/2010/main" val="317596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FB924-4C7D-452E-882D-023ED07480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Monotype Sorts" pitchFamily="2" charset="2"/>
              </a:rPr>
              <a:t>A relation that is in 1NF &amp; every non-PK attribute is fully functionally dependent on the PK, is said to be in 2 NF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Monotype Sort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ym typeface="Monotype Sorts" pitchFamily="2" charset="2"/>
              </a:rPr>
              <a:t>	</a:t>
            </a:r>
            <a:r>
              <a:rPr lang="en-US" altLang="en-US" smtClean="0">
                <a:sym typeface="Monotype Sorts" pitchFamily="2" charset="2"/>
              </a:rPr>
              <a:t>1 NF</a:t>
            </a:r>
            <a:r>
              <a:rPr lang="en-US" altLang="en-US" b="1" smtClean="0">
                <a:sym typeface="Monotype Sorts" pitchFamily="2" charset="2"/>
              </a:rPr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2 NF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133600" y="4343400"/>
            <a:ext cx="3657600" cy="0"/>
          </a:xfrm>
          <a:prstGeom prst="line">
            <a:avLst/>
          </a:prstGeom>
          <a:noFill/>
          <a:ln w="444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248400" y="4038600"/>
            <a:ext cx="112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2 NF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819400" y="3581400"/>
            <a:ext cx="218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Remove all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057400" y="4572000"/>
            <a:ext cx="3903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Partial Dependencies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5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/>
      <p:bldP spid="33798" grpId="0"/>
      <p:bldP spid="337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385AB-2E77-4D11-BD26-FFDA379621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2NF Summarized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1NF</a:t>
            </a:r>
          </a:p>
          <a:p>
            <a:pPr eaLnBrk="1" hangingPunct="1"/>
            <a:r>
              <a:rPr lang="en-US" altLang="en-US" smtClean="0"/>
              <a:t>Includes no partial dependencies</a:t>
            </a:r>
          </a:p>
          <a:p>
            <a:pPr lvl="1" eaLnBrk="1" hangingPunct="1"/>
            <a:r>
              <a:rPr lang="en-US" altLang="en-US" smtClean="0"/>
              <a:t>No attribute dependent on a portion of primary key</a:t>
            </a:r>
          </a:p>
          <a:p>
            <a:pPr eaLnBrk="1" hangingPunct="1"/>
            <a:r>
              <a:rPr lang="en-US" altLang="en-US" smtClean="0"/>
              <a:t>Still possible to exhibit transitive dependency</a:t>
            </a:r>
          </a:p>
          <a:p>
            <a:pPr lvl="1" eaLnBrk="1" hangingPunct="1"/>
            <a:r>
              <a:rPr lang="en-US" altLang="en-US" smtClean="0"/>
              <a:t>Attributes may be functionally dependent on nonkey attributes</a:t>
            </a:r>
          </a:p>
        </p:txBody>
      </p:sp>
    </p:spTree>
    <p:extLst>
      <p:ext uri="{BB962C8B-B14F-4D97-AF65-F5344CB8AC3E}">
        <p14:creationId xmlns:p14="http://schemas.microsoft.com/office/powerpoint/2010/main" val="30830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EC83-C480-4BF0-B0A5-F455D25682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Conversion to 3NF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262063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Create separate table(s) to eliminate transitive functional dependencies 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14400" y="3810000"/>
            <a:ext cx="7221538" cy="170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PROJECT (</a:t>
            </a:r>
            <a:r>
              <a:rPr lang="en-US" altLang="en-US" sz="2400" u="sng">
                <a:latin typeface="Times New Roman" panose="02020603050405020304" pitchFamily="18" charset="0"/>
              </a:rPr>
              <a:t>PROJ_NUM,</a:t>
            </a:r>
            <a:r>
              <a:rPr lang="en-US" altLang="en-US" sz="2400">
                <a:latin typeface="Times New Roman" panose="02020603050405020304" pitchFamily="18" charset="0"/>
              </a:rPr>
              <a:t> PROJ_NAME)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ASSIGN (</a:t>
            </a:r>
            <a:r>
              <a:rPr lang="en-US" altLang="en-US" sz="2400" u="sng">
                <a:latin typeface="Times New Roman" panose="02020603050405020304" pitchFamily="18" charset="0"/>
              </a:rPr>
              <a:t>PROJ_NUM, EMP_NUM</a:t>
            </a:r>
            <a:r>
              <a:rPr lang="en-US" altLang="en-US" sz="2400">
                <a:latin typeface="Times New Roman" panose="02020603050405020304" pitchFamily="18" charset="0"/>
              </a:rPr>
              <a:t>, HOURS)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EMPLOYEE (</a:t>
            </a:r>
            <a:r>
              <a:rPr lang="en-US" altLang="en-US" sz="2400" u="sng">
                <a:latin typeface="Times New Roman" panose="02020603050405020304" pitchFamily="18" charset="0"/>
              </a:rPr>
              <a:t>EMP_NUM</a:t>
            </a:r>
            <a:r>
              <a:rPr lang="en-US" altLang="en-US" sz="2400">
                <a:latin typeface="Times New Roman" panose="02020603050405020304" pitchFamily="18" charset="0"/>
              </a:rPr>
              <a:t>, EMP_NAME, JOB_CLASS)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JOB (</a:t>
            </a:r>
            <a:r>
              <a:rPr lang="en-US" altLang="en-US" sz="2400" u="sng">
                <a:latin typeface="Times New Roman" panose="02020603050405020304" pitchFamily="18" charset="0"/>
              </a:rPr>
              <a:t>JOB_CLASS</a:t>
            </a:r>
            <a:r>
              <a:rPr lang="en-US" altLang="en-US" sz="2400">
                <a:latin typeface="Times New Roman" panose="02020603050405020304" pitchFamily="18" charset="0"/>
              </a:rPr>
              <a:t>, CHG_HOUR)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468839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F1C45-1D92-4EC1-AA85-5FB15A0660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Based on the concept of transitive dependency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No non-PK attribute should be transitively dependent on the PK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Transitive Dependency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sym typeface="Monotype Sorts" pitchFamily="2" charset="2"/>
              </a:rPr>
              <a:t>	If A</a:t>
            </a:r>
            <a:r>
              <a:rPr lang="en-US" altLang="en-US" sz="2800" smtClean="0">
                <a:sym typeface="Wingdings" panose="05000000000000000000" pitchFamily="2" charset="2"/>
              </a:rPr>
              <a:t>B &amp; BC, then A transitively determines C through B, provided B &amp; C do not determine A</a:t>
            </a:r>
            <a:endParaRPr lang="en-US" altLang="en-US" sz="2800" smtClean="0">
              <a:sym typeface="Monotype Sort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Is PLOTS in 3NF?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ym typeface="Monotype Sorts" pitchFamily="2" charset="2"/>
              </a:rPr>
              <a:t>NO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3 NF</a:t>
            </a:r>
          </a:p>
        </p:txBody>
      </p:sp>
    </p:spTree>
    <p:extLst>
      <p:ext uri="{BB962C8B-B14F-4D97-AF65-F5344CB8AC3E}">
        <p14:creationId xmlns:p14="http://schemas.microsoft.com/office/powerpoint/2010/main" val="42596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96037-3FC9-4722-8835-FA19EC8D48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3400"/>
            <a:ext cx="7096125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3 NF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1449388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PLOTS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	</a:t>
            </a: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228600" y="2362200"/>
          <a:ext cx="8458200" cy="5334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Tax_rate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0" name="Line 20"/>
          <p:cNvSpPr>
            <a:spLocks noChangeShapeType="1"/>
          </p:cNvSpPr>
          <p:nvPr/>
        </p:nvSpPr>
        <p:spPr bwMode="auto">
          <a:xfrm flipV="1">
            <a:off x="236538" y="2794000"/>
            <a:ext cx="1398587" cy="4763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2813" y="2895600"/>
            <a:ext cx="7088187" cy="458788"/>
            <a:chOff x="575" y="1824"/>
            <a:chExt cx="4465" cy="289"/>
          </a:xfrm>
        </p:grpSpPr>
        <p:sp>
          <p:nvSpPr>
            <p:cNvPr id="46131" name="Line 22"/>
            <p:cNvSpPr>
              <a:spLocks noChangeShapeType="1"/>
            </p:cNvSpPr>
            <p:nvPr/>
          </p:nvSpPr>
          <p:spPr bwMode="auto">
            <a:xfrm>
              <a:off x="576" y="2112"/>
              <a:ext cx="96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6132" name="Group 23"/>
            <p:cNvGrpSpPr>
              <a:grpSpLocks/>
            </p:cNvGrpSpPr>
            <p:nvPr/>
          </p:nvGrpSpPr>
          <p:grpSpPr bwMode="auto">
            <a:xfrm>
              <a:off x="575" y="1824"/>
              <a:ext cx="4465" cy="289"/>
              <a:chOff x="575" y="1824"/>
              <a:chExt cx="4465" cy="289"/>
            </a:xfrm>
          </p:grpSpPr>
          <p:sp>
            <p:nvSpPr>
              <p:cNvPr id="46133" name="Line 24"/>
              <p:cNvSpPr>
                <a:spLocks noChangeShapeType="1"/>
              </p:cNvSpPr>
              <p:nvPr/>
            </p:nvSpPr>
            <p:spPr bwMode="auto">
              <a:xfrm>
                <a:off x="575" y="1825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4" name="Line 25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5" name="Line 26"/>
              <p:cNvSpPr>
                <a:spLocks noChangeShapeType="1"/>
              </p:cNvSpPr>
              <p:nvPr/>
            </p:nvSpPr>
            <p:spPr bwMode="auto">
              <a:xfrm>
                <a:off x="2400" y="2112"/>
                <a:ext cx="912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6" name="Line 27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960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7" name="Line 28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8" name="Line 29"/>
              <p:cNvSpPr>
                <a:spLocks noChangeShapeType="1"/>
              </p:cNvSpPr>
              <p:nvPr/>
            </p:nvSpPr>
            <p:spPr bwMode="auto">
              <a:xfrm flipV="1">
                <a:off x="14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39" name="Line 30"/>
              <p:cNvSpPr>
                <a:spLocks noChangeShapeType="1"/>
              </p:cNvSpPr>
              <p:nvPr/>
            </p:nvSpPr>
            <p:spPr bwMode="auto">
              <a:xfrm flipV="1">
                <a:off x="2352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0" name="Line 31"/>
              <p:cNvSpPr>
                <a:spLocks noChangeShapeType="1"/>
              </p:cNvSpPr>
              <p:nvPr/>
            </p:nvSpPr>
            <p:spPr bwMode="auto">
              <a:xfrm flipV="1">
                <a:off x="3216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1" name="Line 32"/>
              <p:cNvSpPr>
                <a:spLocks noChangeShapeType="1"/>
              </p:cNvSpPr>
              <p:nvPr/>
            </p:nvSpPr>
            <p:spPr bwMode="auto">
              <a:xfrm flipV="1">
                <a:off x="4128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42" name="Line 33"/>
              <p:cNvSpPr>
                <a:spLocks noChangeShapeType="1"/>
              </p:cNvSpPr>
              <p:nvPr/>
            </p:nvSpPr>
            <p:spPr bwMode="auto">
              <a:xfrm flipV="1">
                <a:off x="5040" y="182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14400" y="3429000"/>
            <a:ext cx="7088188" cy="457200"/>
            <a:chOff x="576" y="2160"/>
            <a:chExt cx="4465" cy="288"/>
          </a:xfrm>
        </p:grpSpPr>
        <p:sp>
          <p:nvSpPr>
            <p:cNvPr id="46120" name="Line 35"/>
            <p:cNvSpPr>
              <a:spLocks noChangeShapeType="1"/>
            </p:cNvSpPr>
            <p:nvPr/>
          </p:nvSpPr>
          <p:spPr bwMode="auto">
            <a:xfrm>
              <a:off x="57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1" name="Line 36"/>
            <p:cNvSpPr>
              <a:spLocks noChangeShapeType="1"/>
            </p:cNvSpPr>
            <p:nvPr/>
          </p:nvSpPr>
          <p:spPr bwMode="auto">
            <a:xfrm>
              <a:off x="1537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2" name="Line 37"/>
            <p:cNvSpPr>
              <a:spLocks noChangeShapeType="1"/>
            </p:cNvSpPr>
            <p:nvPr/>
          </p:nvSpPr>
          <p:spPr bwMode="auto">
            <a:xfrm>
              <a:off x="2401" y="2448"/>
              <a:ext cx="912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3" name="Line 38"/>
            <p:cNvSpPr>
              <a:spLocks noChangeShapeType="1"/>
            </p:cNvSpPr>
            <p:nvPr/>
          </p:nvSpPr>
          <p:spPr bwMode="auto">
            <a:xfrm>
              <a:off x="3217" y="2448"/>
              <a:ext cx="960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4" name="Line 39"/>
            <p:cNvSpPr>
              <a:spLocks noChangeShapeType="1"/>
            </p:cNvSpPr>
            <p:nvPr/>
          </p:nvSpPr>
          <p:spPr bwMode="auto">
            <a:xfrm>
              <a:off x="4177" y="2448"/>
              <a:ext cx="864" cy="0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5" name="Line 40"/>
            <p:cNvSpPr>
              <a:spLocks noChangeShapeType="1"/>
            </p:cNvSpPr>
            <p:nvPr/>
          </p:nvSpPr>
          <p:spPr bwMode="auto">
            <a:xfrm flipV="1">
              <a:off x="3217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6" name="Line 41"/>
            <p:cNvSpPr>
              <a:spLocks noChangeShapeType="1"/>
            </p:cNvSpPr>
            <p:nvPr/>
          </p:nvSpPr>
          <p:spPr bwMode="auto">
            <a:xfrm flipV="1">
              <a:off x="4129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7" name="Line 42"/>
            <p:cNvSpPr>
              <a:spLocks noChangeShapeType="1"/>
            </p:cNvSpPr>
            <p:nvPr/>
          </p:nvSpPr>
          <p:spPr bwMode="auto">
            <a:xfrm flipV="1">
              <a:off x="5041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8" name="Line 43"/>
            <p:cNvSpPr>
              <a:spLocks noChangeShapeType="1"/>
            </p:cNvSpPr>
            <p:nvPr/>
          </p:nvSpPr>
          <p:spPr bwMode="auto">
            <a:xfrm flipV="1">
              <a:off x="576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9" name="Line 44"/>
            <p:cNvSpPr>
              <a:spLocks noChangeShapeType="1"/>
            </p:cNvSpPr>
            <p:nvPr/>
          </p:nvSpPr>
          <p:spPr bwMode="auto">
            <a:xfrm>
              <a:off x="1440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0" name="Line 45"/>
            <p:cNvSpPr>
              <a:spLocks noChangeShapeType="1"/>
            </p:cNvSpPr>
            <p:nvPr/>
          </p:nvSpPr>
          <p:spPr bwMode="auto">
            <a:xfrm>
              <a:off x="2352" y="2160"/>
              <a:ext cx="0" cy="288"/>
            </a:xfrm>
            <a:prstGeom prst="line">
              <a:avLst/>
            </a:prstGeom>
            <a:noFill/>
            <a:ln w="31750">
              <a:solidFill>
                <a:srgbClr val="0099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286000" y="3962400"/>
            <a:ext cx="5715000" cy="457200"/>
            <a:chOff x="1440" y="2496"/>
            <a:chExt cx="3600" cy="336"/>
          </a:xfrm>
        </p:grpSpPr>
        <p:sp>
          <p:nvSpPr>
            <p:cNvPr id="46117" name="Line 47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8" name="Line 48"/>
            <p:cNvSpPr>
              <a:spLocks noChangeShapeType="1"/>
            </p:cNvSpPr>
            <p:nvPr/>
          </p:nvSpPr>
          <p:spPr bwMode="auto">
            <a:xfrm>
              <a:off x="1440" y="2832"/>
              <a:ext cx="36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9" name="Line 49"/>
            <p:cNvSpPr>
              <a:spLocks noChangeShapeType="1"/>
            </p:cNvSpPr>
            <p:nvPr/>
          </p:nvSpPr>
          <p:spPr bwMode="auto">
            <a:xfrm flipV="1">
              <a:off x="5040" y="249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105400" y="4495800"/>
            <a:ext cx="1524000" cy="487363"/>
            <a:chOff x="3216" y="2871"/>
            <a:chExt cx="960" cy="307"/>
          </a:xfrm>
        </p:grpSpPr>
        <p:sp>
          <p:nvSpPr>
            <p:cNvPr id="46114" name="Line 51"/>
            <p:cNvSpPr>
              <a:spLocks noChangeShapeType="1"/>
            </p:cNvSpPr>
            <p:nvPr/>
          </p:nvSpPr>
          <p:spPr bwMode="auto">
            <a:xfrm>
              <a:off x="3216" y="2880"/>
              <a:ext cx="0" cy="28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Line 52"/>
            <p:cNvSpPr>
              <a:spLocks noChangeShapeType="1"/>
            </p:cNvSpPr>
            <p:nvPr/>
          </p:nvSpPr>
          <p:spPr bwMode="auto">
            <a:xfrm>
              <a:off x="3216" y="3168"/>
              <a:ext cx="96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6" name="Line 53"/>
            <p:cNvSpPr>
              <a:spLocks noChangeShapeType="1"/>
            </p:cNvSpPr>
            <p:nvPr/>
          </p:nvSpPr>
          <p:spPr bwMode="auto">
            <a:xfrm flipV="1">
              <a:off x="4176" y="2871"/>
              <a:ext cx="0" cy="307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0" y="2971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FD1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077200" y="2895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Verdana" panose="020B0604030504040204" pitchFamily="34" charset="0"/>
              </a:rPr>
              <a:t>PK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FD2</a:t>
            </a:r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8077200" y="3429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99CC"/>
                </a:solidFill>
                <a:latin typeface="Verdana" panose="020B0604030504040204" pitchFamily="34" charset="0"/>
              </a:rPr>
              <a:t>CK</a:t>
            </a:r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1371600" y="4038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FD3</a:t>
            </a: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4191000" y="4572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Verdana" panose="020B0604030504040204" pitchFamily="34" charset="0"/>
              </a:rPr>
              <a:t>FD4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533400" y="525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Prop# transitively determines </a:t>
            </a:r>
            <a:r>
              <a:rPr lang="en-US" altLang="en-US" sz="2400">
                <a:solidFill>
                  <a:srgbClr val="FF0000"/>
                </a:solidFill>
              </a:rPr>
              <a:t>tax_rate </a:t>
            </a:r>
            <a:r>
              <a:rPr lang="en-US" altLang="en-US" sz="2400"/>
              <a:t>through </a:t>
            </a:r>
            <a:r>
              <a:rPr lang="en-US" altLang="en-US" sz="2400">
                <a:solidFill>
                  <a:srgbClr val="FF0000"/>
                </a:solidFill>
              </a:rPr>
              <a:t>state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62000" y="5867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400"/>
              <a:t>Prop# transitively determines </a:t>
            </a:r>
            <a:r>
              <a:rPr lang="en-US" altLang="en-US" sz="2400">
                <a:solidFill>
                  <a:srgbClr val="FF0000"/>
                </a:solidFill>
              </a:rPr>
              <a:t>price</a:t>
            </a:r>
            <a:r>
              <a:rPr lang="en-US" altLang="en-US" sz="2400"/>
              <a:t> through </a:t>
            </a:r>
            <a:r>
              <a:rPr lang="en-US" altLang="en-US" sz="2400">
                <a:solidFill>
                  <a:srgbClr val="FF0000"/>
                </a:solidFill>
              </a:rPr>
              <a:t>area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48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  <p:bldP spid="35894" grpId="0"/>
      <p:bldP spid="35895" grpId="0"/>
      <p:bldP spid="35896" grpId="0"/>
      <p:bldP spid="35897" grpId="0"/>
      <p:bldP spid="35898" grpId="0"/>
      <p:bldP spid="35898" grpId="1"/>
      <p:bldP spid="35899" grpId="0"/>
      <p:bldP spid="35899" grpId="1"/>
      <p:bldP spid="35900" grpId="0"/>
      <p:bldP spid="359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25974-051F-425C-BDB0-CFEFF75100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5988" cy="41910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Monotype Sorts" pitchFamily="2" charset="2"/>
              </a:rPr>
              <a:t>A relation that is in 1NF &amp; 2 NF &amp; no non-PK attribute is transitively dependent on the PK, is said to be in 3 NF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Monotype Sorts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b="1" smtClean="0">
                <a:sym typeface="Monotype Sorts" pitchFamily="2" charset="2"/>
              </a:rPr>
              <a:t>	</a:t>
            </a:r>
            <a:r>
              <a:rPr lang="en-US" altLang="en-US" smtClean="0">
                <a:sym typeface="Monotype Sorts" pitchFamily="2" charset="2"/>
              </a:rPr>
              <a:t>2 NF</a:t>
            </a:r>
            <a:r>
              <a:rPr lang="en-US" altLang="en-US" b="1" smtClean="0">
                <a:sym typeface="Monotype Sorts" pitchFamily="2" charset="2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1255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3 NF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133600" y="4343400"/>
            <a:ext cx="3657600" cy="0"/>
          </a:xfrm>
          <a:prstGeom prst="line">
            <a:avLst/>
          </a:prstGeom>
          <a:noFill/>
          <a:ln w="444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248400" y="4038600"/>
            <a:ext cx="112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3 NF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819400" y="3505200"/>
            <a:ext cx="2141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Remove all</a:t>
            </a:r>
            <a:r>
              <a:rPr lang="en-US" altLang="en-US" b="1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828800" y="4648200"/>
            <a:ext cx="4462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99CC"/>
                </a:solidFill>
                <a:latin typeface="Times New Roman" panose="02020603050405020304" pitchFamily="18" charset="0"/>
                <a:sym typeface="Monotype Sorts" pitchFamily="2" charset="2"/>
              </a:rPr>
              <a:t>Transitive  Dependencies</a:t>
            </a:r>
            <a:r>
              <a:rPr lang="en-US" altLang="en-US">
                <a:latin typeface="Verdana" panose="020B0604030504040204" pitchFamily="34" charset="0"/>
                <a:sym typeface="Monotype Sort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71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/>
      <p:bldP spid="36870" grpId="0"/>
      <p:bldP spid="368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mtClean="0"/>
              <a:t>Combine Schemas?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z="2400" smtClean="0"/>
              <a:t>Suppose we combine </a:t>
            </a:r>
            <a:r>
              <a:rPr lang="en-US" altLang="en-US" sz="2400" i="1" smtClean="0"/>
              <a:t>instructor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department </a:t>
            </a:r>
            <a:r>
              <a:rPr lang="en-US" altLang="en-US" sz="2400" smtClean="0"/>
              <a:t>into </a:t>
            </a:r>
            <a:r>
              <a:rPr lang="en-US" altLang="en-US" sz="2400" i="1" smtClean="0"/>
              <a:t>inst_dept</a:t>
            </a:r>
          </a:p>
          <a:p>
            <a:pPr lvl="1"/>
            <a:r>
              <a:rPr lang="en-US" altLang="en-US" sz="2400" i="1" smtClean="0"/>
              <a:t>(No connection to relationship set inst_dept)</a:t>
            </a:r>
          </a:p>
          <a:p>
            <a:r>
              <a:rPr lang="en-US" altLang="en-US" sz="2400" smtClean="0"/>
              <a:t>Result is possible repetition of information</a:t>
            </a:r>
          </a:p>
        </p:txBody>
      </p:sp>
      <p:pic>
        <p:nvPicPr>
          <p:cNvPr id="7172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7880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1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715962"/>
          </a:xfrm>
        </p:spPr>
        <p:txBody>
          <a:bodyPr/>
          <a:lstStyle/>
          <a:p>
            <a:r>
              <a:rPr lang="en-US" altLang="en-US" sz="3600" smtClean="0"/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93788"/>
            <a:ext cx="7561263" cy="4903787"/>
          </a:xfrm>
        </p:spPr>
        <p:txBody>
          <a:bodyPr/>
          <a:lstStyle/>
          <a:p>
            <a:r>
              <a:rPr lang="en-US" altLang="en-US" sz="2400" smtClean="0"/>
              <a:t>Consider combining relations </a:t>
            </a:r>
          </a:p>
          <a:p>
            <a:pPr lvl="1"/>
            <a:r>
              <a:rPr lang="en-US" altLang="en-US" sz="2400" i="1" smtClean="0"/>
              <a:t>sec_class(sec_id, building, room_number)</a:t>
            </a:r>
            <a:r>
              <a:rPr lang="en-US" altLang="en-US" sz="2400" smtClean="0"/>
              <a:t> and </a:t>
            </a:r>
          </a:p>
          <a:p>
            <a:pPr lvl="1"/>
            <a:r>
              <a:rPr lang="en-US" altLang="en-US" sz="2400" i="1" smtClean="0"/>
              <a:t>section(course_id, sec_id, semester, year)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smtClean="0"/>
              <a:t>into one relation</a:t>
            </a:r>
          </a:p>
          <a:p>
            <a:pPr lvl="1"/>
            <a:r>
              <a:rPr lang="en-US" altLang="en-US" sz="2400" i="1" smtClean="0"/>
              <a:t>section(course_id, sec_id, semester, year, </a:t>
            </a:r>
            <a:br>
              <a:rPr lang="en-US" altLang="en-US" sz="2400" i="1" smtClean="0"/>
            </a:br>
            <a:r>
              <a:rPr lang="en-US" altLang="en-US" sz="2400" i="1" smtClean="0"/>
              <a:t>               building, room_number)</a:t>
            </a:r>
            <a:endParaRPr lang="en-US" altLang="en-US" sz="2400" smtClean="0"/>
          </a:p>
          <a:p>
            <a:r>
              <a:rPr lang="en-US" altLang="en-US" sz="2400" smtClean="0"/>
              <a:t>No repetition in this case</a:t>
            </a:r>
          </a:p>
        </p:txBody>
      </p:sp>
    </p:spTree>
    <p:extLst>
      <p:ext uri="{BB962C8B-B14F-4D97-AF65-F5344CB8AC3E}">
        <p14:creationId xmlns:p14="http://schemas.microsoft.com/office/powerpoint/2010/main" val="7238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27038"/>
          </a:xfrm>
        </p:spPr>
        <p:txBody>
          <a:bodyPr/>
          <a:lstStyle/>
          <a:p>
            <a:r>
              <a:rPr lang="en-US" altLang="en-US" smtClean="0"/>
              <a:t>First Normal 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altLang="en-US" sz="2400" smtClean="0"/>
              <a:t>Domain is </a:t>
            </a:r>
            <a:r>
              <a:rPr lang="en-US" altLang="en-US" sz="2400" smtClean="0">
                <a:solidFill>
                  <a:schemeClr val="tx2"/>
                </a:solidFill>
              </a:rPr>
              <a:t>atomic</a:t>
            </a:r>
            <a:r>
              <a:rPr lang="en-US" altLang="en-US" sz="2400" smtClean="0"/>
              <a:t> if its elements are considered to be indivisible units</a:t>
            </a:r>
          </a:p>
          <a:p>
            <a:pPr lvl="1"/>
            <a:r>
              <a:rPr lang="en-US" altLang="en-US" sz="2400" smtClean="0"/>
              <a:t>Examples of non-atomic domains:</a:t>
            </a:r>
          </a:p>
          <a:p>
            <a:pPr lvl="2"/>
            <a:r>
              <a:rPr lang="en-US" altLang="en-US" smtClean="0"/>
              <a:t>Set of names,  composite attributes</a:t>
            </a:r>
          </a:p>
          <a:p>
            <a:pPr lvl="2"/>
            <a:r>
              <a:rPr lang="en-US" altLang="en-US" smtClean="0"/>
              <a:t>Identification numbers like CS 101  that can be broken up into parts</a:t>
            </a:r>
          </a:p>
          <a:p>
            <a:r>
              <a:rPr lang="en-US" altLang="en-US" sz="2400" smtClean="0"/>
              <a:t>A relational schema R is in </a:t>
            </a:r>
            <a:r>
              <a:rPr lang="en-US" altLang="en-US" sz="2400" smtClean="0">
                <a:solidFill>
                  <a:schemeClr val="tx2"/>
                </a:solidFill>
              </a:rPr>
              <a:t>first normal form</a:t>
            </a:r>
            <a:r>
              <a:rPr lang="en-US" altLang="en-US" sz="2400" smtClean="0"/>
              <a:t> if the domains of all attributes of R are atomic</a:t>
            </a:r>
          </a:p>
          <a:p>
            <a:r>
              <a:rPr lang="en-US" altLang="en-US" sz="2400" smtClean="0"/>
              <a:t>Non-atomic values complicate storage and encourage redundant (repeated) storage of data</a:t>
            </a:r>
          </a:p>
          <a:p>
            <a:pPr lvl="1"/>
            <a:r>
              <a:rPr lang="en-US" altLang="en-US" sz="2400" smtClean="0"/>
              <a:t>Example:  Set of accounts stored with each customer, and set of owners stored with each account</a:t>
            </a:r>
          </a:p>
          <a:p>
            <a:pPr lvl="1"/>
            <a:r>
              <a:rPr lang="en-US" altLang="en-US" sz="2400" smtClean="0"/>
              <a:t>We assume all relations are in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31062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en-US" altLang="en-US" sz="3200" smtClean="0"/>
              <a:t>First Normal Form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07375" cy="4084638"/>
          </a:xfrm>
        </p:spPr>
        <p:txBody>
          <a:bodyPr/>
          <a:lstStyle/>
          <a:p>
            <a:r>
              <a:rPr lang="en-US" altLang="en-US" sz="2400" smtClean="0"/>
              <a:t>Atomicity is actually a property of how the elements of the domain are used.</a:t>
            </a:r>
          </a:p>
          <a:p>
            <a:pPr lvl="1"/>
            <a:r>
              <a:rPr lang="en-US" altLang="en-US" sz="2400" smtClean="0"/>
              <a:t>Example: Strings would normally be considered indivisible </a:t>
            </a:r>
          </a:p>
          <a:p>
            <a:pPr lvl="1"/>
            <a:r>
              <a:rPr lang="en-US" altLang="en-US" sz="2400" smtClean="0"/>
              <a:t>Suppose that students are given ID numbers which are strings of the form </a:t>
            </a:r>
            <a:r>
              <a:rPr lang="en-US" altLang="en-US" sz="2400" i="1" smtClean="0"/>
              <a:t>CS0012 </a:t>
            </a:r>
            <a:r>
              <a:rPr lang="en-US" altLang="en-US" sz="2400" smtClean="0"/>
              <a:t>or </a:t>
            </a:r>
            <a:r>
              <a:rPr lang="en-US" altLang="en-US" sz="2400" i="1" smtClean="0"/>
              <a:t>EE1127</a:t>
            </a:r>
          </a:p>
          <a:p>
            <a:pPr lvl="1"/>
            <a:r>
              <a:rPr lang="en-US" altLang="en-US" sz="2400" smtClean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sz="2400" smtClean="0"/>
              <a:t>Doing so is a bad idea: leads to encoding of information in application program rather than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024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23838"/>
            <a:ext cx="8229600" cy="457200"/>
          </a:xfrm>
        </p:spPr>
        <p:txBody>
          <a:bodyPr/>
          <a:lstStyle/>
          <a:p>
            <a:r>
              <a:rPr lang="en-US" altLang="en-US" sz="3200" smtClean="0"/>
              <a:t>Goal — Devise a Theory for the Following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r>
              <a:rPr lang="en-US" altLang="en-US" sz="2800" smtClean="0"/>
              <a:t>Decide whether a particular relation 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 is in “good” form.</a:t>
            </a:r>
          </a:p>
          <a:p>
            <a:r>
              <a:rPr lang="en-US" altLang="en-US" sz="2800" smtClean="0"/>
              <a:t>In the case that a relation </a:t>
            </a:r>
            <a:r>
              <a:rPr lang="en-US" altLang="en-US" sz="2800" i="1" smtClean="0"/>
              <a:t>R</a:t>
            </a:r>
            <a:r>
              <a:rPr lang="en-US" altLang="en-US" sz="2800" smtClean="0"/>
              <a:t> is not in “good” form, decompose it into a set of relations {</a:t>
            </a:r>
            <a:r>
              <a:rPr lang="en-US" altLang="en-US" sz="2800" i="1" smtClean="0"/>
              <a:t>R</a:t>
            </a:r>
            <a:r>
              <a:rPr lang="en-US" altLang="en-US" sz="2800" baseline="-25000" smtClean="0"/>
              <a:t>1</a:t>
            </a:r>
            <a:r>
              <a:rPr lang="en-US" altLang="en-US" sz="2800" i="1" smtClean="0"/>
              <a:t>, R</a:t>
            </a:r>
            <a:r>
              <a:rPr lang="en-US" altLang="en-US" sz="2800" baseline="-25000" smtClean="0"/>
              <a:t>2</a:t>
            </a:r>
            <a:r>
              <a:rPr lang="en-US" altLang="en-US" sz="2800" i="1" smtClean="0"/>
              <a:t>, ..., R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} such that </a:t>
            </a:r>
          </a:p>
          <a:p>
            <a:pPr lvl="1"/>
            <a:r>
              <a:rPr lang="en-US" altLang="en-US" smtClean="0"/>
              <a:t>each relation is in good form </a:t>
            </a:r>
          </a:p>
          <a:p>
            <a:pPr lvl="1"/>
            <a:r>
              <a:rPr lang="en-US" altLang="en-US" smtClean="0"/>
              <a:t>the decomposition is a lossless-join decomposition</a:t>
            </a:r>
          </a:p>
          <a:p>
            <a:r>
              <a:rPr lang="en-US" altLang="en-US" sz="2800" smtClean="0"/>
              <a:t>Our theory is based on:</a:t>
            </a:r>
          </a:p>
          <a:p>
            <a:pPr lvl="1"/>
            <a:r>
              <a:rPr lang="en-US" altLang="en-US" smtClean="0"/>
              <a:t>functional dependencies</a:t>
            </a:r>
          </a:p>
          <a:p>
            <a:pPr lvl="1"/>
            <a:r>
              <a:rPr lang="en-US" altLang="en-US" smtClean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30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162925" cy="823913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00"/>
                </a:solidFill>
              </a:rPr>
              <a:t>Redundancy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981200"/>
            <a:ext cx="8229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Same information at many places in the DB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Problems:</a:t>
            </a:r>
          </a:p>
          <a:p>
            <a:pPr lvl="1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/>
              <a:t>Wastage of Space</a:t>
            </a:r>
          </a:p>
          <a:p>
            <a:pPr lvl="1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/>
              <a:t>Update Anomalies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 sz="2000"/>
              <a:t>Update Anomaly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 sz="2000"/>
              <a:t>Insert Anomaly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en-US" sz="2000"/>
              <a:t>Delete Anomaly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Normalization is used for “minimizing” redundancy</a:t>
            </a:r>
          </a:p>
        </p:txBody>
      </p:sp>
    </p:spTree>
    <p:extLst>
      <p:ext uri="{BB962C8B-B14F-4D97-AF65-F5344CB8AC3E}">
        <p14:creationId xmlns:p14="http://schemas.microsoft.com/office/powerpoint/2010/main" val="7013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1781</TotalTime>
  <Pages>16</Pages>
  <Words>1703</Words>
  <Application>Microsoft Office PowerPoint</Application>
  <PresentationFormat>On-screen Show (4:3)</PresentationFormat>
  <Paragraphs>343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Book Antiqua</vt:lpstr>
      <vt:lpstr>Helvetica</vt:lpstr>
      <vt:lpstr>Monotype Sorts</vt:lpstr>
      <vt:lpstr>Symbol</vt:lpstr>
      <vt:lpstr>Times</vt:lpstr>
      <vt:lpstr>Times New Roman</vt:lpstr>
      <vt:lpstr>Verdana</vt:lpstr>
      <vt:lpstr>Wingdings</vt:lpstr>
      <vt:lpstr>ifmx</vt:lpstr>
      <vt:lpstr>Equation</vt:lpstr>
      <vt:lpstr>PowerPoint Presentation</vt:lpstr>
      <vt:lpstr>OUTLINE</vt:lpstr>
      <vt:lpstr>Database Design Steps</vt:lpstr>
      <vt:lpstr>Combine Schemas?</vt:lpstr>
      <vt:lpstr>A Combined Schema Without Repetition</vt:lpstr>
      <vt:lpstr>First Normal Form</vt:lpstr>
      <vt:lpstr>First Normal Form (Cont’d)</vt:lpstr>
      <vt:lpstr>Goal — Devise a Theory for the Following</vt:lpstr>
      <vt:lpstr>Redundancy</vt:lpstr>
      <vt:lpstr>Update Anomalies</vt:lpstr>
      <vt:lpstr>Solution</vt:lpstr>
      <vt:lpstr>Need for Normalization</vt:lpstr>
      <vt:lpstr>Observations</vt:lpstr>
      <vt:lpstr>Redundancy</vt:lpstr>
      <vt:lpstr>Functional Dependencies</vt:lpstr>
      <vt:lpstr>Functional Dependencies</vt:lpstr>
      <vt:lpstr>Functional Dependencies</vt:lpstr>
      <vt:lpstr>Functional Dependencies</vt:lpstr>
      <vt:lpstr>AC?? CA ??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Conversion to 1NF</vt:lpstr>
      <vt:lpstr>Dependency Diagram (1NF)</vt:lpstr>
      <vt:lpstr>1NF Summarized</vt:lpstr>
      <vt:lpstr>Conversion to 2NF</vt:lpstr>
      <vt:lpstr>Second Normal Form (2NF)</vt:lpstr>
      <vt:lpstr>2NF Conversion Results</vt:lpstr>
      <vt:lpstr>2 NF</vt:lpstr>
      <vt:lpstr>2 NF</vt:lpstr>
      <vt:lpstr>2NF Summarized</vt:lpstr>
      <vt:lpstr>Conversion to 3NF</vt:lpstr>
      <vt:lpstr>3 NF</vt:lpstr>
      <vt:lpstr>3 NF</vt:lpstr>
      <vt:lpstr>3 NF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130</cp:revision>
  <cp:lastPrinted>1995-06-24T08:50:58Z</cp:lastPrinted>
  <dcterms:created xsi:type="dcterms:W3CDTF">1997-01-06T18:13:42Z</dcterms:created>
  <dcterms:modified xsi:type="dcterms:W3CDTF">2018-09-22T04:31:48Z</dcterms:modified>
</cp:coreProperties>
</file>