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598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644" r:id="rId48"/>
    <p:sldId id="645" r:id="rId49"/>
    <p:sldId id="646" r:id="rId50"/>
    <p:sldId id="647" r:id="rId51"/>
    <p:sldId id="648" r:id="rId52"/>
    <p:sldId id="649" r:id="rId53"/>
    <p:sldId id="650" r:id="rId54"/>
    <p:sldId id="651" r:id="rId55"/>
    <p:sldId id="652" r:id="rId56"/>
    <p:sldId id="653" r:id="rId57"/>
    <p:sldId id="654" r:id="rId58"/>
    <p:sldId id="655" r:id="rId59"/>
    <p:sldId id="656" r:id="rId60"/>
    <p:sldId id="657" r:id="rId61"/>
    <p:sldId id="658" r:id="rId62"/>
    <p:sldId id="659" r:id="rId63"/>
    <p:sldId id="660" r:id="rId64"/>
    <p:sldId id="661" r:id="rId65"/>
    <p:sldId id="662" r:id="rId66"/>
    <p:sldId id="663" r:id="rId67"/>
    <p:sldId id="664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B1B6F31-1651-44E2-9A81-0FDF7C5E71B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CCB1CE2-7016-48E7-8303-867EC3C1A44B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077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1AE7979F-6204-49DF-A139-168048B6D486}" type="slidenum">
              <a:rPr lang="en-US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2945F56-B6DC-4196-88AB-ED671EDCA864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8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EC4FFE3-DB91-4884-A87A-8399570735F6}" type="slidenum">
              <a:rPr lang="en-CA"/>
              <a:pPr/>
              <a:t>21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4D927F3-3B86-4A8C-B475-5EEC2CB56970}" type="slidenum">
              <a:rPr lang="en-CA"/>
              <a:pPr/>
              <a:t>22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8449BB6-E105-41C2-93FA-28993F661DCC}" type="slidenum">
              <a:rPr lang="en-CA"/>
              <a:pPr/>
              <a:t>23</a:t>
            </a:fld>
            <a:endParaRPr lang="en-CA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5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FB2BEE9-4D5F-4849-B10D-2C071F2D9247}" type="slidenum">
              <a:rPr lang="en-CA"/>
              <a:pPr/>
              <a:t>24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38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88AC4128-6D89-47CB-820F-D1C9684ECE2C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217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F3A60A49-0725-4E22-B159-280A35749BA1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279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5317D1A-DFBA-488D-8558-6FAE0D8C3F78}" type="slidenum">
              <a:rPr lang="en-CA"/>
              <a:pPr/>
              <a:t>8</a:t>
            </a:fld>
            <a:endParaRPr lang="en-CA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51B4F6C-3A3B-44F9-9136-E6673DB78712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5986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0831AB6C-A974-442E-8806-7FEB4A5A14EA}" type="slidenum">
              <a:rPr lang="en-US"/>
              <a:pPr/>
              <a:t>29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5988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A1FAC8C-CEB4-4B66-B56F-BD6C997C05B5}" type="slidenum">
              <a:rPr lang="en-US"/>
              <a:pPr/>
              <a:t>30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88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93947AD-A16C-46E1-BB19-C3DA952D10A3}" type="slidenum">
              <a:rPr lang="en-US"/>
              <a:pPr/>
              <a:t>57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27FD0FF-1127-432B-BE8F-047324242146}" type="slidenum">
              <a:rPr lang="en-CA"/>
              <a:pPr/>
              <a:t>9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8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F90FD43-59B0-4CEB-B0D8-08EB3FD3944F}" type="slidenum">
              <a:rPr lang="en-CA"/>
              <a:pPr/>
              <a:t>10</a:t>
            </a:fld>
            <a:endParaRPr lang="en-CA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F472720-32B2-482E-AC97-DFA453267FA4}" type="slidenum">
              <a:rPr lang="en-CA"/>
              <a:pPr/>
              <a:t>11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866C3F8-AFFC-481E-874D-E9AB07C7E9A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142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FBE05206-4384-4C01-91B3-B24A709C15F3}" type="slidenum">
              <a:rPr lang="en-US"/>
              <a:pPr/>
              <a:t>13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37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2B9049D-0C2B-42C3-9EC4-A7B67A2AC844}" type="slidenum">
              <a:rPr lang="en-US"/>
              <a:pPr/>
              <a:t>14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85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69E422E-3FB1-4157-A479-A561D3590207}" type="slidenum">
              <a:rPr lang="en-US"/>
              <a:pPr/>
              <a:t>15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054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135063"/>
            <a:ext cx="766127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3662363"/>
            <a:ext cx="7661275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843163-2FE5-4CAE-8B0B-4F4746D80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2A3A4D-3686-4174-89F4-56950EEE8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1.doc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Microsoft_Excel_97-2003_Worksheet5.xls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Microsoft_Excel_97-2003_Worksheet8.xls"/><Relationship Id="rId7" Type="http://schemas.openxmlformats.org/officeDocument/2006/relationships/oleObject" Target="../embeddings/Microsoft_Excel_97-2003_Worksheet3.xls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Microsoft_Excel_97-2003_Worksheet6.xls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2.emf"/><Relationship Id="rId5" Type="http://schemas.openxmlformats.org/officeDocument/2006/relationships/image" Target="../media/image20.e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Microsoft_Excel_97-2003_Worksheet9.xls"/><Relationship Id="rId10" Type="http://schemas.openxmlformats.org/officeDocument/2006/relationships/oleObject" Target="../embeddings/Microsoft_Excel_97-2003_Worksheet4.xls"/><Relationship Id="rId19" Type="http://schemas.openxmlformats.org/officeDocument/2006/relationships/oleObject" Target="../embeddings/Microsoft_Excel_97-2003_Worksheet7.xls"/><Relationship Id="rId4" Type="http://schemas.openxmlformats.org/officeDocument/2006/relationships/oleObject" Target="../embeddings/Microsoft_Excel_97-2003_Worksheet2.xls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emf"/><Relationship Id="rId22" Type="http://schemas.openxmlformats.org/officeDocument/2006/relationships/oleObject" Target="../embeddings/oleObject9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altLang="en-US" dirty="0" smtClean="0"/>
              <a:t>File Organization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93037" cy="617538"/>
          </a:xfrm>
        </p:spPr>
        <p:txBody>
          <a:bodyPr/>
          <a:lstStyle/>
          <a:p>
            <a:r>
              <a:rPr lang="en-US" dirty="0"/>
              <a:t>Files of Records (contd.)</a:t>
            </a:r>
          </a:p>
        </p:txBody>
      </p:sp>
      <p:sp>
        <p:nvSpPr>
          <p:cNvPr id="690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980211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File records can be </a:t>
            </a:r>
            <a:r>
              <a:rPr lang="en-US" sz="2400" b="1" dirty="0" err="1"/>
              <a:t>unspanned</a:t>
            </a:r>
            <a:r>
              <a:rPr lang="en-US" sz="2400" dirty="0"/>
              <a:t> or </a:t>
            </a:r>
            <a:r>
              <a:rPr lang="en-US" sz="2400" b="1" dirty="0"/>
              <a:t>spanned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b="1" dirty="0" err="1"/>
              <a:t>Unspanned</a:t>
            </a:r>
            <a:r>
              <a:rPr lang="en-US" sz="2200" dirty="0"/>
              <a:t>: no record can span two blocks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Spanned</a:t>
            </a:r>
            <a:r>
              <a:rPr lang="en-US" sz="2200" dirty="0"/>
              <a:t>: a record can be stored in more than one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physical disk blocks that are allocated to hold the records of a file can be </a:t>
            </a:r>
            <a:r>
              <a:rPr lang="en-US" sz="2400" i="1" dirty="0"/>
              <a:t>contiguous, linked, or indexed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a file of fixed-length records, all records have the same format. Usually, </a:t>
            </a:r>
            <a:r>
              <a:rPr lang="en-US" sz="2400" dirty="0" err="1"/>
              <a:t>unspanned</a:t>
            </a:r>
            <a:r>
              <a:rPr lang="en-US" sz="2400" dirty="0"/>
              <a:t> blocking is used with such files.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Files of variable-length records require additional information to be stored in each record, such as </a:t>
            </a:r>
            <a:r>
              <a:rPr lang="en-US" sz="2400" b="1" dirty="0"/>
              <a:t>separator</a:t>
            </a:r>
            <a:r>
              <a:rPr lang="en-US" sz="2400" dirty="0"/>
              <a:t> </a:t>
            </a:r>
            <a:r>
              <a:rPr lang="en-US" sz="2400" b="1" dirty="0"/>
              <a:t>characters</a:t>
            </a:r>
            <a:r>
              <a:rPr lang="en-US" sz="2400" dirty="0"/>
              <a:t> and </a:t>
            </a:r>
            <a:r>
              <a:rPr lang="en-US" sz="2400" b="1" dirty="0"/>
              <a:t>field types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Usually spanned blocking is used with such files. </a:t>
            </a:r>
          </a:p>
        </p:txBody>
      </p:sp>
    </p:spTree>
    <p:extLst>
      <p:ext uri="{BB962C8B-B14F-4D97-AF65-F5344CB8AC3E}">
        <p14:creationId xmlns:p14="http://schemas.microsoft.com/office/powerpoint/2010/main" val="4868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44462"/>
          </a:xfrm>
        </p:spPr>
        <p:txBody>
          <a:bodyPr/>
          <a:lstStyle/>
          <a:p>
            <a:r>
              <a:rPr lang="en-US" sz="3600" dirty="0"/>
              <a:t>Operation on Files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97888" cy="5446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900" dirty="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OPEN</a:t>
            </a:r>
            <a:r>
              <a:rPr lang="en-US" sz="1900" dirty="0"/>
              <a:t>: Readies the file for access, and associates a pointer that will refer to a </a:t>
            </a:r>
            <a:r>
              <a:rPr lang="en-US" sz="1900" i="1" dirty="0"/>
              <a:t>current</a:t>
            </a:r>
            <a:r>
              <a:rPr lang="en-US" sz="1900" dirty="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FIND</a:t>
            </a:r>
            <a:r>
              <a:rPr lang="en-US" sz="1900" dirty="0"/>
              <a:t>: Searches for the first file record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FINDNEXT</a:t>
            </a:r>
            <a:r>
              <a:rPr lang="en-US" sz="1900" dirty="0"/>
              <a:t>: Searches for the next file record (from the current record)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READ</a:t>
            </a:r>
            <a:r>
              <a:rPr lang="en-US" sz="1900" dirty="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INSERT</a:t>
            </a:r>
            <a:r>
              <a:rPr lang="en-US" sz="1900" dirty="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DELETE</a:t>
            </a:r>
            <a:r>
              <a:rPr lang="en-US" sz="1900" dirty="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MODIFY</a:t>
            </a:r>
            <a:r>
              <a:rPr lang="en-US" sz="1900" dirty="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CLOSE</a:t>
            </a:r>
            <a:r>
              <a:rPr lang="en-US" sz="1900" dirty="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REORGANIZE</a:t>
            </a:r>
            <a:r>
              <a:rPr lang="en-US" sz="1900" dirty="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sz="1900" b="1" dirty="0"/>
              <a:t>READ_ORDERED</a:t>
            </a:r>
            <a:r>
              <a:rPr lang="en-US" sz="1900" dirty="0"/>
              <a:t>: Read the file blocks in order of a specific field of the file. </a:t>
            </a:r>
          </a:p>
          <a:p>
            <a:pPr lvl="1">
              <a:lnSpc>
                <a:spcPct val="8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618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7" cy="5254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Fixed-Length Records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7848600" cy="4876800"/>
          </a:xfrm>
        </p:spPr>
        <p:txBody>
          <a:bodyPr/>
          <a:lstStyle/>
          <a:p>
            <a:r>
              <a:rPr lang="en-US" sz="2000" dirty="0" smtClean="0"/>
              <a:t>Simple approach:</a:t>
            </a:r>
          </a:p>
          <a:p>
            <a:pPr lvl="1"/>
            <a:r>
              <a:rPr lang="en-US" sz="2000" dirty="0" smtClean="0"/>
              <a:t>Store record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starting from byte </a:t>
            </a:r>
            <a:r>
              <a:rPr lang="en-US" sz="2000" i="1" dirty="0" smtClean="0">
                <a:sym typeface="Greek Symbols" pitchFamily="18" charset="2"/>
              </a:rPr>
              <a:t>n </a:t>
            </a:r>
            <a:r>
              <a:rPr lang="en-US" sz="2000" i="1" dirty="0" smtClean="0">
                <a:sym typeface="Symbol" charset="2"/>
              </a:rPr>
              <a:t> (</a:t>
            </a:r>
            <a:r>
              <a:rPr lang="en-US" sz="2000" i="1" dirty="0" err="1" smtClean="0">
                <a:sym typeface="Symbol" charset="2"/>
              </a:rPr>
              <a:t>i</a:t>
            </a:r>
            <a:r>
              <a:rPr lang="en-US" sz="2000" i="1" dirty="0" smtClean="0">
                <a:sym typeface="Symbol" charset="2"/>
              </a:rPr>
              <a:t> – </a:t>
            </a:r>
            <a:r>
              <a:rPr lang="en-US" sz="2000" dirty="0" smtClean="0">
                <a:sym typeface="Symbol" charset="2"/>
              </a:rPr>
              <a:t>1), where </a:t>
            </a:r>
            <a:r>
              <a:rPr lang="en-US" sz="2000" i="1" dirty="0" smtClean="0">
                <a:sym typeface="Symbol" charset="2"/>
              </a:rPr>
              <a:t>n </a:t>
            </a:r>
            <a:r>
              <a:rPr lang="en-US" sz="2000" dirty="0" smtClean="0">
                <a:sym typeface="Symbol" charset="2"/>
              </a:rPr>
              <a:t>is the size of each record.</a:t>
            </a:r>
          </a:p>
          <a:p>
            <a:pPr lvl="1"/>
            <a:r>
              <a:rPr lang="en-US" sz="2000" dirty="0" smtClean="0">
                <a:sym typeface="Symbol" charset="2"/>
              </a:rPr>
              <a:t>Record access is simple but records may cross blocks</a:t>
            </a:r>
          </a:p>
          <a:p>
            <a:pPr lvl="2"/>
            <a:r>
              <a:rPr lang="en-US" sz="2000" dirty="0" smtClean="0">
                <a:sym typeface="Symbol" charset="2"/>
              </a:rPr>
              <a:t>Modification: do not allow records to cross block boundaries</a:t>
            </a:r>
          </a:p>
          <a:p>
            <a:pPr lvl="2">
              <a:buFont typeface="Webdings" charset="2"/>
              <a:buNone/>
            </a:pPr>
            <a:endParaRPr lang="en-US" sz="2000" dirty="0" smtClean="0">
              <a:sym typeface="Symbol" charset="2"/>
            </a:endParaRPr>
          </a:p>
          <a:p>
            <a:r>
              <a:rPr lang="en-US" sz="2000" dirty="0" smtClean="0"/>
              <a:t>Deletion of record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: </a:t>
            </a:r>
            <a:br>
              <a:rPr lang="en-US" sz="2000" i="1" dirty="0" smtClean="0"/>
            </a:br>
            <a:r>
              <a:rPr lang="en-US" sz="2000" dirty="0" smtClean="0"/>
              <a:t>alternatives</a:t>
            </a:r>
            <a:r>
              <a:rPr lang="en-US" sz="2000" i="1" dirty="0" smtClean="0"/>
              <a:t>:</a:t>
            </a:r>
          </a:p>
          <a:p>
            <a:pPr lvl="1"/>
            <a:r>
              <a:rPr lang="en-US" sz="2000" dirty="0" smtClean="0"/>
              <a:t>move records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+ 1, . . .,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. . . , n </a:t>
            </a:r>
            <a:r>
              <a:rPr lang="en-US" sz="2000" i="1" dirty="0" smtClean="0">
                <a:sym typeface="Symbol" charset="2"/>
              </a:rPr>
              <a:t>– </a:t>
            </a:r>
            <a:r>
              <a:rPr lang="en-US" sz="2000" dirty="0" smtClean="0">
                <a:sym typeface="Symbol" charset="2"/>
              </a:rPr>
              <a:t>1</a:t>
            </a:r>
          </a:p>
          <a:p>
            <a:pPr lvl="1"/>
            <a:r>
              <a:rPr lang="en-US" sz="2000" dirty="0" smtClean="0">
                <a:sym typeface="Symbol" charset="2"/>
              </a:rPr>
              <a:t>move record </a:t>
            </a:r>
            <a:r>
              <a:rPr lang="en-US" sz="2000" i="1" dirty="0" smtClean="0">
                <a:sym typeface="Symbol" charset="2"/>
              </a:rPr>
              <a:t>n </a:t>
            </a:r>
            <a:r>
              <a:rPr lang="en-US" sz="2000" dirty="0" smtClean="0">
                <a:sym typeface="Symbol" charset="2"/>
              </a:rPr>
              <a:t> to </a:t>
            </a:r>
            <a:r>
              <a:rPr lang="en-US" sz="2000" i="1" dirty="0" err="1" smtClean="0">
                <a:sym typeface="Symbol" charset="2"/>
              </a:rPr>
              <a:t>i</a:t>
            </a:r>
            <a:endParaRPr lang="en-US" sz="2000" dirty="0" smtClean="0">
              <a:sym typeface="Symbol" charset="2"/>
            </a:endParaRPr>
          </a:p>
          <a:p>
            <a:pPr lvl="1"/>
            <a:r>
              <a:rPr lang="en-US" sz="2000" dirty="0" smtClean="0">
                <a:sym typeface="Symbol" charset="2"/>
              </a:rPr>
              <a:t>do not move records, but 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smtClean="0">
                <a:sym typeface="Symbol" charset="2"/>
              </a:rPr>
              <a:t>link all free records on a</a:t>
            </a:r>
            <a:br>
              <a:rPr lang="en-US" sz="2000" dirty="0" smtClean="0">
                <a:sym typeface="Symbol" charset="2"/>
              </a:rPr>
            </a:br>
            <a:r>
              <a:rPr lang="en-US" sz="2000" i="1" dirty="0" smtClean="0">
                <a:sym typeface="Symbol" charset="2"/>
              </a:rPr>
              <a:t>free list</a:t>
            </a:r>
            <a:endParaRPr lang="en-US" sz="2000" dirty="0" smtClean="0">
              <a:sym typeface="Symbol" charset="2"/>
            </a:endParaRPr>
          </a:p>
        </p:txBody>
      </p:sp>
      <p:pic>
        <p:nvPicPr>
          <p:cNvPr id="9523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8975" y="3087688"/>
            <a:ext cx="4419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93037" cy="5334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Deleting record 3 and compacting</a:t>
            </a:r>
          </a:p>
        </p:txBody>
      </p:sp>
      <p:pic>
        <p:nvPicPr>
          <p:cNvPr id="972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919163"/>
            <a:ext cx="81248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51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1915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Deleting record 3 and moving last record</a:t>
            </a:r>
          </a:p>
        </p:txBody>
      </p:sp>
      <p:pic>
        <p:nvPicPr>
          <p:cNvPr id="993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892175"/>
            <a:ext cx="7967662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60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82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Free Lists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7754938" cy="2438400"/>
          </a:xfrm>
        </p:spPr>
        <p:txBody>
          <a:bodyPr/>
          <a:lstStyle/>
          <a:p>
            <a:r>
              <a:rPr lang="en-US" sz="2000" dirty="0" smtClean="0"/>
              <a:t>Store the address of the first deleted record in the file header.</a:t>
            </a:r>
          </a:p>
          <a:p>
            <a:r>
              <a:rPr lang="en-US" sz="2000" dirty="0" smtClean="0"/>
              <a:t>Use this first record to store the address of the second deleted record, and so on</a:t>
            </a:r>
          </a:p>
          <a:p>
            <a:r>
              <a:rPr lang="en-US" sz="2000" dirty="0" smtClean="0"/>
              <a:t>Can think of these stored addresses as </a:t>
            </a:r>
            <a:r>
              <a:rPr lang="en-US" sz="2000" dirty="0" smtClean="0">
                <a:solidFill>
                  <a:srgbClr val="000099"/>
                </a:solidFill>
              </a:rPr>
              <a:t>pointers</a:t>
            </a:r>
            <a:r>
              <a:rPr lang="en-US" sz="2000" i="1" dirty="0" smtClean="0"/>
              <a:t> </a:t>
            </a:r>
            <a:r>
              <a:rPr lang="en-US" sz="2000" dirty="0" smtClean="0"/>
              <a:t>since they “point” to the location of a record.</a:t>
            </a:r>
          </a:p>
          <a:p>
            <a:r>
              <a:rPr lang="en-US" sz="2000" dirty="0" smtClean="0"/>
              <a:t>More space efficient representation:  reuse space for normal attributes of free records to store pointers.  (No pointers stored in in-use records.)</a:t>
            </a:r>
          </a:p>
          <a:p>
            <a:endParaRPr lang="en-US" sz="2000" dirty="0" smtClean="0"/>
          </a:p>
        </p:txBody>
      </p:sp>
      <p:pic>
        <p:nvPicPr>
          <p:cNvPr id="10138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113" y="3424238"/>
            <a:ext cx="5140325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5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Variable-Length Records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062912" cy="4897437"/>
          </a:xfrm>
        </p:spPr>
        <p:txBody>
          <a:bodyPr/>
          <a:lstStyle/>
          <a:p>
            <a:r>
              <a:rPr lang="en-US" sz="2000" dirty="0" smtClean="0"/>
              <a:t>Variable-length records arise in database systems in several ways:</a:t>
            </a:r>
          </a:p>
          <a:p>
            <a:pPr lvl="1"/>
            <a:r>
              <a:rPr lang="en-US" sz="2000" dirty="0" smtClean="0"/>
              <a:t>Storage of multiple record types in a file.</a:t>
            </a:r>
          </a:p>
          <a:p>
            <a:pPr lvl="1"/>
            <a:r>
              <a:rPr lang="en-US" sz="2000" dirty="0" smtClean="0"/>
              <a:t>Record types that allow variable lengths for one or more fields such as strings (</a:t>
            </a:r>
            <a:r>
              <a:rPr lang="en-US" sz="2000" b="1" dirty="0" err="1" smtClean="0"/>
              <a:t>varchar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Record types that allow repeating fields (used in some older data models).</a:t>
            </a:r>
          </a:p>
          <a:p>
            <a:r>
              <a:rPr lang="en-US" sz="2000" dirty="0" smtClean="0"/>
              <a:t>Attributes are stored in order</a:t>
            </a:r>
          </a:p>
          <a:p>
            <a:r>
              <a:rPr lang="en-US" sz="2000" dirty="0" smtClean="0"/>
              <a:t>Variable length attributes represented by fixed size (offset, length), with actual data stored after all fixed length attributes</a:t>
            </a:r>
          </a:p>
          <a:p>
            <a:r>
              <a:rPr lang="en-US" sz="2000" dirty="0" smtClean="0"/>
              <a:t>Null values represented by null-value bitmap</a:t>
            </a:r>
          </a:p>
          <a:p>
            <a:pPr>
              <a:buFont typeface="Monotype Sorts" charset="2"/>
              <a:buNone/>
            </a:pPr>
            <a:endParaRPr lang="en-US" sz="2000" dirty="0" smtClean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4849813"/>
            <a:ext cx="82200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59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223838"/>
            <a:ext cx="8694737" cy="4572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Variable-Length Records: Slotted Page Structure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65463"/>
            <a:ext cx="7615238" cy="3438525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99"/>
                </a:solidFill>
              </a:rPr>
              <a:t>Slotted page</a:t>
            </a:r>
            <a:r>
              <a:rPr lang="en-US" sz="2000" dirty="0" smtClean="0"/>
              <a:t> header contains:</a:t>
            </a:r>
          </a:p>
          <a:p>
            <a:pPr lvl="1"/>
            <a:r>
              <a:rPr lang="en-US" sz="2000" dirty="0" smtClean="0"/>
              <a:t>number of record entries</a:t>
            </a:r>
          </a:p>
          <a:p>
            <a:pPr lvl="1"/>
            <a:r>
              <a:rPr lang="en-US" sz="2000" dirty="0" smtClean="0"/>
              <a:t>end of free space in the block</a:t>
            </a:r>
          </a:p>
          <a:p>
            <a:pPr lvl="1"/>
            <a:r>
              <a:rPr lang="en-US" sz="2000" dirty="0" smtClean="0"/>
              <a:t>location and size of each record</a:t>
            </a:r>
          </a:p>
          <a:p>
            <a:r>
              <a:rPr lang="en-US" sz="2000" dirty="0" smtClean="0"/>
              <a:t>Records can be moved around within a page to keep them contiguous with no empty space between them; entry in the header must be updated.</a:t>
            </a:r>
          </a:p>
          <a:p>
            <a:r>
              <a:rPr lang="en-US" sz="2000" dirty="0" smtClean="0"/>
              <a:t>Pointers should not point directly to record — instead they should point to the entry for the record in header.</a:t>
            </a:r>
          </a:p>
        </p:txBody>
      </p:sp>
      <p:pic>
        <p:nvPicPr>
          <p:cNvPr id="10547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755650"/>
            <a:ext cx="6702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7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505575" cy="617538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4000"/>
              <a:t>Data on External Storage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610600" cy="5105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Disks:</a:t>
            </a:r>
            <a:r>
              <a:rPr lang="en-US" sz="2400"/>
              <a:t> Can retrieve random page at fixed cost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But reading several consecutive pages is much cheaper than reading them in random order</a:t>
            </a:r>
          </a:p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Tapes:</a:t>
            </a:r>
            <a:r>
              <a:rPr lang="en-US" sz="2400"/>
              <a:t> Can only read pages in sequence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Cheaper than disks; used for archival storage</a:t>
            </a:r>
          </a:p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File organization:</a:t>
            </a:r>
            <a:r>
              <a:rPr lang="en-US" sz="2400"/>
              <a:t> Method of arranging a file of records on external storage.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chemeClr val="hlink"/>
                </a:solidFill>
              </a:rPr>
              <a:t>Record id (rid)</a:t>
            </a:r>
            <a:r>
              <a:rPr lang="en-US" sz="2200"/>
              <a:t> is sufficient to physically locate record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chemeClr val="hlink"/>
                </a:solidFill>
              </a:rPr>
              <a:t>Indexes</a:t>
            </a:r>
            <a:r>
              <a:rPr lang="en-US" sz="2200"/>
              <a:t> are data structures that allow us to find the record ids of records with given values in </a:t>
            </a:r>
            <a:r>
              <a:rPr lang="en-US" sz="2200">
                <a:solidFill>
                  <a:schemeClr val="hlink"/>
                </a:solidFill>
              </a:rPr>
              <a:t>index search key</a:t>
            </a:r>
            <a:r>
              <a:rPr lang="en-US" sz="2200"/>
              <a:t> fields</a:t>
            </a:r>
          </a:p>
          <a:p>
            <a:pPr>
              <a:lnSpc>
                <a:spcPct val="90000"/>
              </a:lnSpc>
            </a:pPr>
            <a:r>
              <a:rPr lang="en-US" sz="2400" u="sng">
                <a:solidFill>
                  <a:schemeClr val="hlink"/>
                </a:solidFill>
              </a:rPr>
              <a:t>Architecture:</a:t>
            </a:r>
            <a:r>
              <a:rPr lang="en-US" sz="2400">
                <a:solidFill>
                  <a:schemeClr val="hlink"/>
                </a:solidFill>
              </a:rPr>
              <a:t> Buffer manager</a:t>
            </a:r>
            <a:r>
              <a:rPr lang="en-US" sz="2400"/>
              <a:t> stages pages from external storage to main memory buffer pool. File and index layers make calls to the buffer manager.</a:t>
            </a:r>
          </a:p>
        </p:txBody>
      </p:sp>
    </p:spTree>
    <p:extLst>
      <p:ext uri="{BB962C8B-B14F-4D97-AF65-F5344CB8AC3E}">
        <p14:creationId xmlns:p14="http://schemas.microsoft.com/office/powerpoint/2010/main" val="10534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Alternative File Organizations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839200" cy="4648200"/>
          </a:xfrm>
          <a:noFill/>
          <a:ln/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</a:pPr>
            <a:r>
              <a:rPr lang="en-US" sz="2400"/>
              <a:t>Many alternatives exist, </a:t>
            </a:r>
            <a:r>
              <a:rPr lang="en-US" sz="2400" i="1"/>
              <a:t>each ideal for some situations, and not so good in others:</a:t>
            </a:r>
          </a:p>
          <a:p>
            <a:pPr lvl="1">
              <a:buSzPct val="75000"/>
            </a:pPr>
            <a:r>
              <a:rPr lang="en-US" sz="2400" u="sng">
                <a:solidFill>
                  <a:schemeClr val="hlink"/>
                </a:solidFill>
              </a:rPr>
              <a:t>Heap (random order) files: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i="1">
                <a:solidFill>
                  <a:schemeClr val="accent2"/>
                </a:solidFill>
              </a:rPr>
              <a:t> </a:t>
            </a:r>
            <a:r>
              <a:rPr lang="en-US" sz="2400"/>
              <a:t>Suitable when typical access is a file scan retrieving all records.</a:t>
            </a:r>
          </a:p>
          <a:p>
            <a:pPr lvl="1">
              <a:buSzPct val="75000"/>
            </a:pPr>
            <a:r>
              <a:rPr lang="en-US" sz="2400" u="sng">
                <a:solidFill>
                  <a:schemeClr val="hlink"/>
                </a:solidFill>
              </a:rPr>
              <a:t>Sorted Files:</a:t>
            </a:r>
            <a:r>
              <a:rPr lang="en-US" sz="2400">
                <a:solidFill>
                  <a:schemeClr val="accent2"/>
                </a:solidFill>
              </a:rPr>
              <a:t>  </a:t>
            </a:r>
            <a:r>
              <a:rPr lang="en-US" sz="2400"/>
              <a:t>Best if records must be retrieved in some order, or only a `range’ of records is needed.</a:t>
            </a:r>
          </a:p>
          <a:p>
            <a:pPr lvl="1">
              <a:buSzPct val="75000"/>
            </a:pPr>
            <a:r>
              <a:rPr lang="en-US" sz="2400" u="sng">
                <a:solidFill>
                  <a:schemeClr val="hlink"/>
                </a:solidFill>
              </a:rPr>
              <a:t>Indexes:</a:t>
            </a:r>
            <a:r>
              <a:rPr lang="en-US" sz="2400"/>
              <a:t> Data structures to organize records via trees or hashing.  </a:t>
            </a:r>
          </a:p>
          <a:p>
            <a:pPr lvl="2">
              <a:buSzPct val="75000"/>
            </a:pPr>
            <a:r>
              <a:rPr lang="en-US"/>
              <a:t>Like sorted files, they speed up searches for a subset of records, based on values in certain (“search key”) fields</a:t>
            </a:r>
          </a:p>
          <a:p>
            <a:pPr lvl="2">
              <a:buSzPct val="75000"/>
            </a:pPr>
            <a:r>
              <a:rPr lang="en-US"/>
              <a:t>Updates are much faster than in sorted files.</a:t>
            </a:r>
          </a:p>
        </p:txBody>
      </p:sp>
    </p:spTree>
    <p:extLst>
      <p:ext uri="{BB962C8B-B14F-4D97-AF65-F5344CB8AC3E}">
        <p14:creationId xmlns:p14="http://schemas.microsoft.com/office/powerpoint/2010/main" val="41715492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Tables on Hard Disk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Database tables are made up of one or more tuples (rows)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Each tuple has one or more attributes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One or more tuples from a table are written into a </a:t>
            </a:r>
            <a:r>
              <a:rPr lang="en-GB" sz="2800" dirty="0" smtClean="0"/>
              <a:t>block/page </a:t>
            </a:r>
            <a:r>
              <a:rPr lang="en-GB" sz="2800" dirty="0"/>
              <a:t>on the hard disk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Larger tuples may need more than one </a:t>
            </a:r>
            <a:r>
              <a:rPr lang="en-GB" sz="2400" dirty="0" smtClean="0"/>
              <a:t>block/page</a:t>
            </a:r>
            <a:r>
              <a:rPr lang="en-GB" sz="2400" dirty="0"/>
              <a:t>!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Tuples on the disk are known as records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Records are separated by record delimiter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Attributes on the hard disk are known as fields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Fields are separated by field delimiter</a:t>
            </a:r>
          </a:p>
        </p:txBody>
      </p:sp>
    </p:spTree>
    <p:extLst>
      <p:ext uri="{BB962C8B-B14F-4D97-AF65-F5344CB8AC3E}">
        <p14:creationId xmlns:p14="http://schemas.microsoft.com/office/powerpoint/2010/main" val="163939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34175" cy="541338"/>
          </a:xfrm>
        </p:spPr>
        <p:txBody>
          <a:bodyPr/>
          <a:lstStyle/>
          <a:p>
            <a:r>
              <a:rPr lang="en-US" sz="4000"/>
              <a:t>Internal Schema Design</a:t>
            </a: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33600" y="1066800"/>
          <a:ext cx="42672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4125600" imgH="7139160" progId="Word.Document.8">
                  <p:embed/>
                </p:oleObj>
              </mc:Choice>
              <mc:Fallback>
                <p:oleObj name="Document" r:id="rId4" imgW="4125600" imgH="713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42672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4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Unordered Files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Also called a </a:t>
            </a:r>
            <a:r>
              <a:rPr lang="en-US" sz="2400" b="1" dirty="0"/>
              <a:t>heap</a:t>
            </a:r>
            <a:r>
              <a:rPr lang="en-US" sz="2400" dirty="0"/>
              <a:t> or a </a:t>
            </a:r>
            <a:r>
              <a:rPr lang="en-US" sz="2400" b="1" dirty="0"/>
              <a:t>pile</a:t>
            </a:r>
            <a:r>
              <a:rPr lang="en-US" sz="2400" dirty="0"/>
              <a:t> file.</a:t>
            </a:r>
          </a:p>
          <a:p>
            <a:r>
              <a:rPr lang="en-US" sz="2400" dirty="0"/>
              <a:t>New records are inserted at the end of the file.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linear search</a:t>
            </a:r>
            <a:r>
              <a:rPr lang="en-US" sz="2400" dirty="0"/>
              <a:t> through the file records is necessary to search for a record.</a:t>
            </a:r>
          </a:p>
          <a:p>
            <a:pPr lvl="1"/>
            <a:r>
              <a:rPr lang="en-US" sz="2000" dirty="0"/>
              <a:t>This requires reading and searching half the file blocks on the average, and is hence quite expensive.</a:t>
            </a:r>
          </a:p>
          <a:p>
            <a:r>
              <a:rPr lang="en-US" sz="2400" dirty="0"/>
              <a:t>Record insertion is quite efficient.</a:t>
            </a:r>
          </a:p>
          <a:p>
            <a:r>
              <a:rPr lang="en-US" sz="2400" dirty="0"/>
              <a:t>Reading the records in order of a particular field requires sorting the file records. </a:t>
            </a:r>
          </a:p>
        </p:txBody>
      </p:sp>
    </p:spTree>
    <p:extLst>
      <p:ext uri="{BB962C8B-B14F-4D97-AF65-F5344CB8AC3E}">
        <p14:creationId xmlns:p14="http://schemas.microsoft.com/office/powerpoint/2010/main" val="20716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Also called a </a:t>
            </a:r>
            <a:r>
              <a:rPr lang="en-US" sz="2000" b="1"/>
              <a:t>sequential</a:t>
            </a:r>
            <a:r>
              <a:rPr lang="en-US" sz="2000"/>
              <a:t> file.</a:t>
            </a:r>
          </a:p>
          <a:p>
            <a:pPr>
              <a:lnSpc>
                <a:spcPct val="90000"/>
              </a:lnSpc>
            </a:pPr>
            <a:r>
              <a:rPr lang="en-US" sz="2000"/>
              <a:t>File records are kept sorted by the values of an </a:t>
            </a:r>
            <a:r>
              <a:rPr lang="en-US" sz="2000" i="1"/>
              <a:t>ordering</a:t>
            </a:r>
            <a:r>
              <a:rPr lang="en-US" sz="2000"/>
              <a:t> </a:t>
            </a:r>
            <a:r>
              <a:rPr lang="en-US" sz="2000" i="1"/>
              <a:t>field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sz="2000"/>
              <a:t>Insertion is expensive: records must be inserted in the correct order.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is common to keep a separate unordered </a:t>
            </a:r>
            <a:r>
              <a:rPr lang="en-US" sz="2000" i="1"/>
              <a:t>overflow</a:t>
            </a:r>
            <a:r>
              <a:rPr lang="en-US" sz="2000"/>
              <a:t> (or </a:t>
            </a:r>
            <a:r>
              <a:rPr lang="en-US" sz="2000" i="1"/>
              <a:t>transaction</a:t>
            </a:r>
            <a:r>
              <a:rPr lang="en-US" sz="2000"/>
              <a:t>) file for new records to improve insertion efficiency; this is periodically merged with the main ordered file.</a:t>
            </a:r>
          </a:p>
          <a:p>
            <a:pPr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/>
              <a:t>binary search</a:t>
            </a:r>
            <a:r>
              <a:rPr lang="en-US" sz="2000"/>
              <a:t> can be used to search for a record on its </a:t>
            </a:r>
            <a:r>
              <a:rPr lang="en-US" sz="2000" i="1"/>
              <a:t>ordering field</a:t>
            </a:r>
            <a:r>
              <a:rPr lang="en-US" sz="200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This requires reading and searching log</a:t>
            </a:r>
            <a:r>
              <a:rPr lang="en-US" sz="2000" baseline="-25000"/>
              <a:t>2</a:t>
            </a:r>
            <a:r>
              <a:rPr lang="en-US" sz="2000"/>
              <a:t> of the file blocks on the average, an improvement over linear search.</a:t>
            </a:r>
          </a:p>
          <a:p>
            <a:pPr>
              <a:lnSpc>
                <a:spcPct val="90000"/>
              </a:lnSpc>
            </a:pPr>
            <a:r>
              <a:rPr lang="en-US" sz="2000"/>
              <a:t>Reading the records in order of the ordering field is quite efficient.</a:t>
            </a:r>
          </a:p>
        </p:txBody>
      </p:sp>
    </p:spTree>
    <p:extLst>
      <p:ext uri="{BB962C8B-B14F-4D97-AF65-F5344CB8AC3E}">
        <p14:creationId xmlns:p14="http://schemas.microsoft.com/office/powerpoint/2010/main" val="18579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4259263" cy="382587"/>
          </a:xfrm>
        </p:spPr>
        <p:txBody>
          <a:bodyPr/>
          <a:lstStyle/>
          <a:p>
            <a:r>
              <a:rPr lang="en-US" sz="3200" dirty="0"/>
              <a:t>Ordered Files </a:t>
            </a: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30480"/>
            <a:ext cx="4114800" cy="658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Access Times</a:t>
            </a:r>
          </a:p>
        </p:txBody>
      </p:sp>
      <p:sp>
        <p:nvSpPr>
          <p:cNvPr id="7024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following table shows the average access time to access a specific record for a given type of file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548562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Sequential File Organization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467600" cy="1333500"/>
          </a:xfrm>
        </p:spPr>
        <p:txBody>
          <a:bodyPr/>
          <a:lstStyle/>
          <a:p>
            <a:r>
              <a:rPr lang="en-US" sz="2200" dirty="0" smtClean="0"/>
              <a:t>Suitable for applications that require sequential processing of the entire file </a:t>
            </a:r>
          </a:p>
          <a:p>
            <a:r>
              <a:rPr lang="en-US" sz="2200" dirty="0" smtClean="0"/>
              <a:t>The records in the file are ordered by a </a:t>
            </a:r>
            <a:r>
              <a:rPr lang="en-US" sz="2200" dirty="0" smtClean="0">
                <a:solidFill>
                  <a:srgbClr val="000099"/>
                </a:solidFill>
              </a:rPr>
              <a:t>search-key</a:t>
            </a:r>
          </a:p>
        </p:txBody>
      </p:sp>
      <p:pic>
        <p:nvPicPr>
          <p:cNvPr id="10957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2212975"/>
            <a:ext cx="6430963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95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Sequential File Organization (Cont.)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299450" cy="3976687"/>
          </a:xfrm>
        </p:spPr>
        <p:txBody>
          <a:bodyPr/>
          <a:lstStyle/>
          <a:p>
            <a:r>
              <a:rPr lang="en-US" sz="2200" dirty="0" smtClean="0"/>
              <a:t>Deletion – use pointer chains</a:t>
            </a:r>
          </a:p>
          <a:p>
            <a:r>
              <a:rPr lang="en-US" sz="2200" dirty="0" smtClean="0"/>
              <a:t>Insertion –locate the position where the record is to be inserted</a:t>
            </a:r>
          </a:p>
          <a:p>
            <a:pPr lvl="1"/>
            <a:r>
              <a:rPr lang="en-US" sz="2200" dirty="0" smtClean="0"/>
              <a:t>if there is free space insert there </a:t>
            </a:r>
          </a:p>
          <a:p>
            <a:pPr lvl="1"/>
            <a:r>
              <a:rPr lang="en-US" sz="2200" dirty="0" smtClean="0"/>
              <a:t>if no free space, insert the record in an </a:t>
            </a:r>
            <a:r>
              <a:rPr lang="en-US" sz="2200" dirty="0" smtClean="0">
                <a:solidFill>
                  <a:srgbClr val="000099"/>
                </a:solidFill>
              </a:rPr>
              <a:t>overflow block</a:t>
            </a:r>
          </a:p>
          <a:p>
            <a:pPr lvl="1"/>
            <a:r>
              <a:rPr lang="en-US" sz="2200" dirty="0" smtClean="0"/>
              <a:t>In either case, pointer chain must be updated</a:t>
            </a:r>
          </a:p>
          <a:p>
            <a:r>
              <a:rPr lang="en-US" sz="2200" dirty="0" smtClean="0"/>
              <a:t>Need to reorganize the file</a:t>
            </a:r>
            <a:br>
              <a:rPr lang="en-US" sz="2200" dirty="0" smtClean="0"/>
            </a:br>
            <a:r>
              <a:rPr lang="en-US" sz="2200" dirty="0" smtClean="0"/>
              <a:t> from time to time to restore</a:t>
            </a:r>
            <a:br>
              <a:rPr lang="en-US" sz="2200" dirty="0" smtClean="0"/>
            </a:br>
            <a:r>
              <a:rPr lang="en-US" sz="2200" dirty="0" smtClean="0"/>
              <a:t> sequential order</a:t>
            </a:r>
          </a:p>
        </p:txBody>
      </p:sp>
      <p:pic>
        <p:nvPicPr>
          <p:cNvPr id="11162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475" y="3402012"/>
            <a:ext cx="470852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34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57" y="677070"/>
            <a:ext cx="7793037" cy="373062"/>
          </a:xfrm>
        </p:spPr>
        <p:txBody>
          <a:bodyPr/>
          <a:lstStyle/>
          <a:p>
            <a:pPr>
              <a:defRPr/>
            </a:pPr>
            <a:r>
              <a:rPr lang="en-US" sz="3600" dirty="0" err="1">
                <a:ea typeface="+mj-ea"/>
              </a:rPr>
              <a:t>Multitable</a:t>
            </a:r>
            <a:r>
              <a:rPr lang="en-US" sz="3600" dirty="0">
                <a:ea typeface="+mj-ea"/>
              </a:rPr>
              <a:t> Clustering File Organization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57200" y="990600"/>
            <a:ext cx="678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1800" dirty="0"/>
              <a:t>Store several relations in one file using a </a:t>
            </a:r>
            <a:r>
              <a:rPr kumimoji="1" lang="en-US" sz="1800" b="1" dirty="0" err="1">
                <a:solidFill>
                  <a:srgbClr val="000099"/>
                </a:solidFill>
              </a:rPr>
              <a:t>multitable</a:t>
            </a:r>
            <a:r>
              <a:rPr kumimoji="1" lang="en-US" sz="1800" b="1" dirty="0">
                <a:solidFill>
                  <a:srgbClr val="000099"/>
                </a:solidFill>
              </a:rPr>
              <a:t> clustering</a:t>
            </a:r>
            <a:r>
              <a:rPr kumimoji="1" lang="en-US" sz="1800" b="1" dirty="0"/>
              <a:t> </a:t>
            </a:r>
            <a:r>
              <a:rPr kumimoji="1" lang="en-US" sz="1800" dirty="0"/>
              <a:t>file organization</a:t>
            </a:r>
          </a:p>
        </p:txBody>
      </p:sp>
      <p:pic>
        <p:nvPicPr>
          <p:cNvPr id="113668" name="Picture 4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050" y="1538288"/>
            <a:ext cx="5046663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5" descr="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5" y="2778125"/>
            <a:ext cx="53086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6263" y="4464050"/>
            <a:ext cx="52466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203325" y="1895475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department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263650" y="32385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instructor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728663" y="4738688"/>
            <a:ext cx="2203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multitable</a:t>
            </a:r>
            <a:r>
              <a:rPr lang="en-US" sz="1800" dirty="0"/>
              <a:t> clustering</a:t>
            </a:r>
          </a:p>
          <a:p>
            <a:r>
              <a:rPr lang="en-US" sz="1800" dirty="0"/>
              <a:t>of</a:t>
            </a:r>
            <a:r>
              <a:rPr lang="en-US" sz="1800" i="1" dirty="0"/>
              <a:t> department </a:t>
            </a:r>
            <a:r>
              <a:rPr lang="en-US" sz="1800" dirty="0"/>
              <a:t>and</a:t>
            </a:r>
            <a:r>
              <a:rPr lang="en-US" sz="1800" i="1" dirty="0"/>
              <a:t> </a:t>
            </a:r>
          </a:p>
          <a:p>
            <a:r>
              <a:rPr lang="en-US" sz="1800" i="1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9119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44462"/>
          </a:xfrm>
          <a:noFill/>
          <a:ln/>
        </p:spPr>
        <p:txBody>
          <a:bodyPr/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Multitable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 File Organization (cont.)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61275" cy="2282825"/>
          </a:xfrm>
        </p:spPr>
        <p:txBody>
          <a:bodyPr/>
          <a:lstStyle/>
          <a:p>
            <a:r>
              <a:rPr lang="en-US" sz="2200" dirty="0" smtClean="0"/>
              <a:t>good for queries involving </a:t>
            </a:r>
            <a:r>
              <a:rPr lang="en-US" sz="2200" i="1" dirty="0" smtClean="0"/>
              <a:t>department</a:t>
            </a:r>
            <a:r>
              <a:rPr lang="en-US" sz="2200" dirty="0" smtClean="0"/>
              <a:t>     </a:t>
            </a:r>
            <a:r>
              <a:rPr lang="en-US" sz="2200" i="1" dirty="0" smtClean="0"/>
              <a:t>instructor</a:t>
            </a:r>
            <a:r>
              <a:rPr lang="en-US" sz="2200" dirty="0" smtClean="0"/>
              <a:t>, and for queries involving one single department and its instructors</a:t>
            </a:r>
          </a:p>
          <a:p>
            <a:r>
              <a:rPr lang="en-US" sz="2200" dirty="0" smtClean="0"/>
              <a:t>bad for queries involving only </a:t>
            </a:r>
            <a:r>
              <a:rPr lang="en-US" sz="2200" i="1" dirty="0" smtClean="0"/>
              <a:t>department</a:t>
            </a:r>
          </a:p>
          <a:p>
            <a:r>
              <a:rPr lang="en-US" sz="2200" dirty="0" smtClean="0"/>
              <a:t>results in variable size records</a:t>
            </a:r>
          </a:p>
          <a:p>
            <a:r>
              <a:rPr lang="en-US" sz="2200" dirty="0" smtClean="0"/>
              <a:t>Can add pointer chains to link records of a particular relation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3911600"/>
            <a:ext cx="73342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7" name="AutoShape 28"/>
          <p:cNvSpPr>
            <a:spLocks noChangeArrowheads="1"/>
          </p:cNvSpPr>
          <p:nvPr/>
        </p:nvSpPr>
        <p:spPr bwMode="auto">
          <a:xfrm rot="5400000">
            <a:off x="5818981" y="1267619"/>
            <a:ext cx="136525" cy="19208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4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93037" cy="4572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Data Dictionary Storage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9588"/>
            <a:ext cx="7280275" cy="452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Information about relations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 of relations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names, types and lengths of attributes of each relation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 and definitions of views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integrity constraints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User and accounting information, including passwords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Statistical and descriptive data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number of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each relation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Physical file organization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How relation is stored (sequential/hash/…)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Physical location of relation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Information about indices</a:t>
            </a:r>
          </a:p>
        </p:txBody>
      </p:sp>
      <p:sp>
        <p:nvSpPr>
          <p:cNvPr id="117764" name="Text Box 6"/>
          <p:cNvSpPr txBox="1">
            <a:spLocks noChangeArrowheads="1"/>
          </p:cNvSpPr>
          <p:nvPr/>
        </p:nvSpPr>
        <p:spPr bwMode="auto">
          <a:xfrm>
            <a:off x="914400" y="1044030"/>
            <a:ext cx="66786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The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b="1" dirty="0">
                <a:solidFill>
                  <a:srgbClr val="000099"/>
                </a:solidFill>
              </a:rPr>
              <a:t>Data dictionary</a:t>
            </a:r>
            <a:r>
              <a:rPr lang="en-US" sz="2200" dirty="0"/>
              <a:t> (also called </a:t>
            </a:r>
            <a:r>
              <a:rPr lang="en-US" sz="2200" b="1" dirty="0">
                <a:solidFill>
                  <a:srgbClr val="000099"/>
                </a:solidFill>
              </a:rPr>
              <a:t>system catalog</a:t>
            </a:r>
            <a:r>
              <a:rPr lang="en-US" sz="2200" dirty="0"/>
              <a:t>) stores </a:t>
            </a:r>
            <a:r>
              <a:rPr lang="en-US" sz="2200" b="1" dirty="0">
                <a:solidFill>
                  <a:srgbClr val="000099"/>
                </a:solidFill>
              </a:rPr>
              <a:t>metadata</a:t>
            </a:r>
            <a:r>
              <a:rPr lang="en-US" sz="2200" dirty="0"/>
              <a:t>; that is, data about data, such as</a:t>
            </a:r>
          </a:p>
        </p:txBody>
      </p:sp>
    </p:spTree>
    <p:extLst>
      <p:ext uri="{BB962C8B-B14F-4D97-AF65-F5344CB8AC3E}">
        <p14:creationId xmlns:p14="http://schemas.microsoft.com/office/powerpoint/2010/main" val="36544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The physical arrangement of data in a file into records and </a:t>
            </a:r>
            <a:r>
              <a:rPr lang="en-GB" sz="2000" dirty="0" smtClean="0"/>
              <a:t>blocks/pages </a:t>
            </a:r>
            <a:r>
              <a:rPr lang="en-GB" sz="2000" dirty="0"/>
              <a:t>on the disk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File organization determines the set of access methods for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Storing and retrieving records from a file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Therefore, ‘file organization’ synonymous with ‘access method’ 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We study three types of file organization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Unordered or Heap files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Ordered or sequential files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Hash files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We examine each of them in terms of the operations we perform on the database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Insert a new record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Search for a record (or update a record)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Delete a record</a:t>
            </a:r>
          </a:p>
        </p:txBody>
      </p:sp>
    </p:spTree>
    <p:extLst>
      <p:ext uri="{BB962C8B-B14F-4D97-AF65-F5344CB8AC3E}">
        <p14:creationId xmlns:p14="http://schemas.microsoft.com/office/powerpoint/2010/main" val="1889333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000"/>
              <a:t>File Organization and </a:t>
            </a:r>
            <a:br>
              <a:rPr lang="en-US" sz="4000"/>
            </a:br>
            <a:r>
              <a:rPr lang="en-US" sz="4000"/>
              <a:t>Index structures/files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505200"/>
            <a:ext cx="6248400" cy="1752600"/>
          </a:xfrm>
          <a:noFill/>
          <a:ln/>
        </p:spPr>
        <p:txBody>
          <a:bodyPr lIns="90488" tIns="44450" rIns="90488" bIns="4445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Dense, Sparse, Primary, Secondary, 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Clustered, Un-clustered files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I/O Cost based Analysis model </a:t>
            </a:r>
          </a:p>
        </p:txBody>
      </p:sp>
    </p:spTree>
    <p:extLst>
      <p:ext uri="{BB962C8B-B14F-4D97-AF65-F5344CB8AC3E}">
        <p14:creationId xmlns:p14="http://schemas.microsoft.com/office/powerpoint/2010/main" val="36703772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Issue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to get required records efficiently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 * from R;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 * from R where A=10;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Index is a data structure that lets us find quickly records with given ‘search key’ value without having to look at more than a fraction of all records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takes a value for search key and finds records with the matching value</a:t>
            </a:r>
          </a:p>
        </p:txBody>
      </p:sp>
    </p:spTree>
    <p:extLst>
      <p:ext uri="{BB962C8B-B14F-4D97-AF65-F5344CB8AC3E}">
        <p14:creationId xmlns:p14="http://schemas.microsoft.com/office/powerpoint/2010/main" val="55790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5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/>
          <a:p>
            <a:fld id="{05DC8677-9496-4A30-92D0-D11AEE7BDF55}" type="slidenum">
              <a:rPr lang="en-GB"/>
              <a:pPr/>
              <a:t>32</a:t>
            </a:fld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Indexing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/>
              <a:t>Can we do anything else to improve query performance other than selecting a good file organization?</a:t>
            </a:r>
          </a:p>
          <a:p>
            <a:pPr>
              <a:lnSpc>
                <a:spcPct val="80000"/>
              </a:lnSpc>
            </a:pPr>
            <a:r>
              <a:rPr lang="en-GB" sz="2000"/>
              <a:t>Yes, the answer lies in indexing</a:t>
            </a:r>
          </a:p>
          <a:p>
            <a:pPr>
              <a:lnSpc>
                <a:spcPct val="80000"/>
              </a:lnSpc>
            </a:pPr>
            <a:r>
              <a:rPr lang="en-GB" sz="2000"/>
              <a:t>Index - a data structure that allows the DBMS to locate particular records in a file more quickly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Very similar to the index at the end of a book to locate various topics covered in the book</a:t>
            </a:r>
          </a:p>
          <a:p>
            <a:pPr>
              <a:lnSpc>
                <a:spcPct val="80000"/>
              </a:lnSpc>
            </a:pPr>
            <a:r>
              <a:rPr lang="en-GB" sz="2000"/>
              <a:t>Types of Index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Primary index – one primary index per file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Clustering index – one clustering index per file – data file is ordered on a non-key field and the index file is built on that non-key field</a:t>
            </a:r>
          </a:p>
          <a:p>
            <a:pPr lvl="1">
              <a:lnSpc>
                <a:spcPct val="80000"/>
              </a:lnSpc>
            </a:pPr>
            <a:r>
              <a:rPr lang="en-GB" sz="1800"/>
              <a:t>Secondary index – many secondary indexes per file</a:t>
            </a:r>
          </a:p>
          <a:p>
            <a:pPr>
              <a:lnSpc>
                <a:spcPct val="80000"/>
              </a:lnSpc>
            </a:pPr>
            <a:r>
              <a:rPr lang="en-GB" sz="2000"/>
              <a:t>Sparse index – has only some of the search key values in the file</a:t>
            </a:r>
          </a:p>
          <a:p>
            <a:pPr>
              <a:lnSpc>
                <a:spcPct val="80000"/>
              </a:lnSpc>
            </a:pPr>
            <a:r>
              <a:rPr lang="en-GB" sz="2000"/>
              <a:t>Dense index – has an index corresponding to every search key value in the file</a:t>
            </a:r>
          </a:p>
        </p:txBody>
      </p:sp>
    </p:spTree>
    <p:extLst>
      <p:ext uri="{BB962C8B-B14F-4D97-AF65-F5344CB8AC3E}">
        <p14:creationId xmlns:p14="http://schemas.microsoft.com/office/powerpoint/2010/main" val="2424207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index file takes much less space than the corresponding data file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is especially advantageous if it can fit in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record can be found with only one disk I/O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itself can be too large to fit in the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Multi-level indexes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part of index in memory</a:t>
            </a:r>
          </a:p>
        </p:txBody>
      </p:sp>
    </p:spTree>
    <p:extLst>
      <p:ext uri="{BB962C8B-B14F-4D97-AF65-F5344CB8AC3E}">
        <p14:creationId xmlns:p14="http://schemas.microsoft.com/office/powerpoint/2010/main" val="4274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bldLvl="5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index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288" y="2017713"/>
            <a:ext cx="7046912" cy="3201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indexes on sorted files</a:t>
            </a:r>
          </a:p>
          <a:p>
            <a:pPr lvl="1">
              <a:lnSpc>
                <a:spcPct val="90000"/>
              </a:lnSpc>
            </a:pPr>
            <a:r>
              <a:rPr lang="en-US"/>
              <a:t>Usually, created on primary key</a:t>
            </a:r>
          </a:p>
          <a:p>
            <a:pPr>
              <a:lnSpc>
                <a:spcPct val="90000"/>
              </a:lnSpc>
            </a:pPr>
            <a:r>
              <a:rPr lang="en-US"/>
              <a:t>Secondary indexes on unsorted files</a:t>
            </a:r>
          </a:p>
          <a:p>
            <a:pPr>
              <a:lnSpc>
                <a:spcPct val="90000"/>
              </a:lnSpc>
            </a:pPr>
            <a:r>
              <a:rPr lang="en-US"/>
              <a:t>Clustered indexes</a:t>
            </a:r>
          </a:p>
          <a:p>
            <a:pPr>
              <a:lnSpc>
                <a:spcPct val="90000"/>
              </a:lnSpc>
            </a:pPr>
            <a:r>
              <a:rPr lang="en-US"/>
              <a:t>B-trees, a commonly used structure</a:t>
            </a:r>
          </a:p>
          <a:p>
            <a:pPr>
              <a:lnSpc>
                <a:spcPct val="90000"/>
              </a:lnSpc>
            </a:pPr>
            <a:r>
              <a:rPr lang="en-US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7551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Indices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Ordered index (Primary index or clustering index) – which is used to access data sorted by order of values. </a:t>
            </a:r>
          </a:p>
          <a:p>
            <a:pPr>
              <a:lnSpc>
                <a:spcPct val="90000"/>
              </a:lnSpc>
            </a:pPr>
            <a:endParaRPr lang="en-US" altLang="zh-CN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Hash index (secondary index or non-clustering index ) - used to access data that is distributed uniformly across a range of buckets.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2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z="2800" dirty="0"/>
              <a:t>Mechanism for efficiently locating row(s) without having to scan entire table</a:t>
            </a:r>
          </a:p>
          <a:p>
            <a:r>
              <a:rPr lang="en-US" sz="2800" dirty="0"/>
              <a:t>Based on a </a:t>
            </a:r>
            <a:r>
              <a:rPr lang="en-US" sz="2800" b="1" i="1" dirty="0"/>
              <a:t>search key</a:t>
            </a:r>
            <a:r>
              <a:rPr lang="en-US" sz="2800" i="1" dirty="0"/>
              <a:t>: </a:t>
            </a:r>
            <a:r>
              <a:rPr lang="en-US" sz="2800" dirty="0"/>
              <a:t>rows having a particular value for the search key attributes can be quickly located</a:t>
            </a:r>
          </a:p>
          <a:p>
            <a:r>
              <a:rPr lang="en-US" sz="2800" u="sng" dirty="0"/>
              <a:t>Don’t confuse</a:t>
            </a:r>
            <a:r>
              <a:rPr lang="en-US" sz="2800" dirty="0"/>
              <a:t> candidate key with search key:</a:t>
            </a:r>
          </a:p>
          <a:p>
            <a:pPr lvl="1"/>
            <a:r>
              <a:rPr lang="en-US" sz="2400" dirty="0"/>
              <a:t>Candidate key: </a:t>
            </a:r>
            <a:r>
              <a:rPr lang="en-US" sz="2400" i="1" dirty="0"/>
              <a:t>set</a:t>
            </a:r>
            <a:r>
              <a:rPr lang="en-US" sz="2400" dirty="0"/>
              <a:t> of attributes; </a:t>
            </a:r>
            <a:r>
              <a:rPr lang="en-US" sz="2400" i="1" dirty="0"/>
              <a:t>guarantees</a:t>
            </a:r>
            <a:r>
              <a:rPr lang="en-US" sz="2400" dirty="0"/>
              <a:t> uniqueness</a:t>
            </a:r>
          </a:p>
          <a:p>
            <a:pPr lvl="1"/>
            <a:r>
              <a:rPr lang="en-US" sz="2400" dirty="0"/>
              <a:t>Search key: </a:t>
            </a:r>
            <a:r>
              <a:rPr lang="en-US" sz="2400" i="1" dirty="0"/>
              <a:t>sequence</a:t>
            </a:r>
            <a:r>
              <a:rPr lang="en-US" sz="2400" dirty="0"/>
              <a:t> of attributes; </a:t>
            </a:r>
            <a:r>
              <a:rPr lang="en-US" sz="2400" i="1" dirty="0"/>
              <a:t>does not guarantee</a:t>
            </a:r>
            <a:r>
              <a:rPr lang="en-US" sz="2400" dirty="0"/>
              <a:t> uniqueness –just used for search</a:t>
            </a:r>
          </a:p>
        </p:txBody>
      </p:sp>
    </p:spTree>
    <p:extLst>
      <p:ext uri="{BB962C8B-B14F-4D97-AF65-F5344CB8AC3E}">
        <p14:creationId xmlns:p14="http://schemas.microsoft.com/office/powerpoint/2010/main" val="3073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617538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Indexes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8486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Sometimes need to retrieve records by the </a:t>
            </a:r>
            <a:r>
              <a:rPr lang="en-US" sz="2400" i="1" dirty="0"/>
              <a:t>values in one or more fields</a:t>
            </a:r>
            <a:r>
              <a:rPr lang="en-US" sz="2400" dirty="0"/>
              <a:t>, e.g.,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all students in the </a:t>
            </a:r>
            <a:r>
              <a:rPr lang="en-US" sz="2000" dirty="0" smtClean="0"/>
              <a:t>“CS</a:t>
            </a:r>
            <a:r>
              <a:rPr lang="en-US" sz="2000" dirty="0"/>
              <a:t>” department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all students with a </a:t>
            </a:r>
            <a:r>
              <a:rPr lang="en-US" sz="2000" dirty="0" err="1" smtClean="0"/>
              <a:t>cgpa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smtClean="0"/>
              <a:t>8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i="1" u="sng" dirty="0">
                <a:solidFill>
                  <a:srgbClr val="FF0000"/>
                </a:solidFill>
              </a:rPr>
              <a:t>index</a:t>
            </a:r>
            <a:r>
              <a:rPr lang="en-US" sz="2400" i="1" u="sng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on a file is a: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Disk-based data structure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Speeds up selections on the </a:t>
            </a:r>
            <a:r>
              <a:rPr lang="en-US" sz="2000" i="1" dirty="0">
                <a:solidFill>
                  <a:srgbClr val="FF0000"/>
                </a:solidFill>
              </a:rPr>
              <a:t>search key fields </a:t>
            </a:r>
            <a:r>
              <a:rPr lang="en-US" sz="2000" dirty="0"/>
              <a:t>for the index.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Any subset of the fields of a relation can be index search key 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</a:rPr>
              <a:t>Search key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same as (candidate) </a:t>
            </a:r>
            <a:r>
              <a:rPr lang="en-US" sz="2000" i="1" dirty="0">
                <a:solidFill>
                  <a:srgbClr val="FF0000"/>
                </a:solidFill>
              </a:rPr>
              <a:t>key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800" dirty="0"/>
              <a:t>(e.g. doesn’t have to be unique).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index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Contains a collection of </a:t>
            </a:r>
            <a:r>
              <a:rPr lang="en-US" sz="2000" i="1" dirty="0">
                <a:solidFill>
                  <a:srgbClr val="FF0000"/>
                </a:solidFill>
              </a:rPr>
              <a:t>index and data entries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Supports efficient retrieval of all records</a:t>
            </a:r>
            <a:r>
              <a:rPr lang="en-US" sz="2000" b="1" dirty="0"/>
              <a:t> </a:t>
            </a:r>
            <a:r>
              <a:rPr lang="en-US" sz="2000" dirty="0"/>
              <a:t>with a given search key value </a:t>
            </a:r>
            <a:r>
              <a:rPr lang="en-US" sz="2000" b="1" dirty="0"/>
              <a:t>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92516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0DF35A3E-6B18-4A65-BB57-096B26784324}" type="slidenum">
              <a:rPr lang="en-US"/>
              <a:pPr/>
              <a:t>38</a:t>
            </a:fld>
            <a:r>
              <a:rPr lang="en-US"/>
              <a:t>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3075"/>
            <a:ext cx="7772400" cy="609600"/>
          </a:xfrm>
        </p:spPr>
        <p:txBody>
          <a:bodyPr/>
          <a:lstStyle/>
          <a:p>
            <a:r>
              <a:rPr lang="en-US" sz="4000"/>
              <a:t>Basic Concepts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Indexing is used to speed up access to desired data.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E.g. author catalog in library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hlink"/>
                </a:solidFill>
              </a:rPr>
              <a:t>search key</a:t>
            </a:r>
            <a:r>
              <a:rPr lang="en-US" sz="2000" dirty="0"/>
              <a:t> is an attribute or set of attributes used to look up records in a file. Unrelated to keys in the db schema.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dirty="0">
                <a:solidFill>
                  <a:schemeClr val="hlink"/>
                </a:solidFill>
              </a:rPr>
              <a:t>index file</a:t>
            </a:r>
            <a:r>
              <a:rPr lang="en-US" sz="2000" dirty="0"/>
              <a:t> consists of records called </a:t>
            </a:r>
            <a:r>
              <a:rPr lang="en-US" sz="2000" dirty="0">
                <a:solidFill>
                  <a:schemeClr val="hlink"/>
                </a:solidFill>
              </a:rPr>
              <a:t>index entries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 index entry for key </a:t>
            </a:r>
            <a:r>
              <a:rPr lang="en-US" sz="2000" i="1" dirty="0"/>
              <a:t>k</a:t>
            </a:r>
            <a:r>
              <a:rPr lang="en-US" sz="2000" dirty="0"/>
              <a:t> may consist of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 actual data record (with search key value k)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pair (k, rid) where rid is a pointer to the actual data record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pair (k, bid) where bid is a pointer to a bucket of record pointers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Index files are typically much smaller than the original file if the actual data records are in a separate file.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the index contains the data records, there is a single file with a special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900430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04444D6C-B362-4473-BDF6-F32B350D91A9}" type="slidenum">
              <a:rPr lang="en-US"/>
              <a:pPr/>
              <a:t>39</a:t>
            </a:fld>
            <a:r>
              <a:rPr lang="en-US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9925"/>
          </a:xfrm>
        </p:spPr>
        <p:txBody>
          <a:bodyPr/>
          <a:lstStyle/>
          <a:p>
            <a:r>
              <a:rPr lang="en-US"/>
              <a:t>Types of Indices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817938"/>
          </a:xfrm>
        </p:spPr>
        <p:txBody>
          <a:bodyPr/>
          <a:lstStyle/>
          <a:p>
            <a:r>
              <a:rPr lang="en-US" sz="2200" dirty="0"/>
              <a:t>The records in a file may be unordered or ordered sequentially by some  search key.</a:t>
            </a:r>
          </a:p>
          <a:p>
            <a:r>
              <a:rPr lang="en-US" sz="2200" dirty="0"/>
              <a:t>A file whose records are unordered is called a </a:t>
            </a:r>
            <a:r>
              <a:rPr lang="en-US" sz="2200" dirty="0">
                <a:solidFill>
                  <a:schemeClr val="hlink"/>
                </a:solidFill>
              </a:rPr>
              <a:t>heap</a:t>
            </a:r>
            <a:r>
              <a:rPr lang="en-US" sz="2200" dirty="0"/>
              <a:t> file.</a:t>
            </a:r>
          </a:p>
          <a:p>
            <a:r>
              <a:rPr lang="en-US" sz="2200" dirty="0"/>
              <a:t>If an index contains the actual data records or the records are sorted by search key in a separate file, the index is called </a:t>
            </a:r>
            <a:r>
              <a:rPr lang="en-US" sz="2200" dirty="0">
                <a:solidFill>
                  <a:schemeClr val="hlink"/>
                </a:solidFill>
              </a:rPr>
              <a:t>clustering</a:t>
            </a:r>
            <a:r>
              <a:rPr lang="en-US" sz="2200" dirty="0"/>
              <a:t> (otherwise </a:t>
            </a:r>
            <a:r>
              <a:rPr lang="en-US" sz="2200" dirty="0">
                <a:solidFill>
                  <a:schemeClr val="hlink"/>
                </a:solidFill>
              </a:rPr>
              <a:t>non-clustering</a:t>
            </a:r>
            <a:r>
              <a:rPr lang="en-US" sz="2200" dirty="0"/>
              <a:t>).</a:t>
            </a:r>
          </a:p>
          <a:p>
            <a:r>
              <a:rPr lang="en-US" sz="2200" dirty="0"/>
              <a:t>In an </a:t>
            </a:r>
            <a:r>
              <a:rPr lang="en-US" sz="2200" dirty="0">
                <a:solidFill>
                  <a:schemeClr val="hlink"/>
                </a:solidFill>
              </a:rPr>
              <a:t>ordered index</a:t>
            </a:r>
            <a:r>
              <a:rPr lang="en-US" sz="2200" dirty="0"/>
              <a:t>, index entries are sorted on the search key value. Other index structures include trees and hash tables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66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Unordered Or Heap File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Records are stored in the same order in which they are created</a:t>
            </a:r>
          </a:p>
          <a:p>
            <a:pPr>
              <a:lnSpc>
                <a:spcPct val="90000"/>
              </a:lnSpc>
            </a:pPr>
            <a:r>
              <a:rPr lang="en-GB" sz="2400"/>
              <a:t>Insert operation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Fast – because the incoming record is written at the end of the last page of the file</a:t>
            </a:r>
          </a:p>
          <a:p>
            <a:pPr>
              <a:lnSpc>
                <a:spcPct val="90000"/>
              </a:lnSpc>
            </a:pPr>
            <a:r>
              <a:rPr lang="en-GB" sz="2400"/>
              <a:t>Search (or update) operation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Slow – because linear search is performed on pages</a:t>
            </a:r>
          </a:p>
          <a:p>
            <a:pPr>
              <a:lnSpc>
                <a:spcPct val="90000"/>
              </a:lnSpc>
            </a:pPr>
            <a:r>
              <a:rPr lang="en-GB" sz="2400"/>
              <a:t>Delete Operation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Slow – because the record to be deleted is first searched for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Deleting the record creates a hole in the page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Periodic file compacting work required to reclaim the wasted space</a:t>
            </a:r>
          </a:p>
        </p:txBody>
      </p:sp>
    </p:spTree>
    <p:extLst>
      <p:ext uri="{BB962C8B-B14F-4D97-AF65-F5344CB8AC3E}">
        <p14:creationId xmlns:p14="http://schemas.microsoft.com/office/powerpoint/2010/main" val="3871933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Indexes (On sorted files)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3886200"/>
          </a:xfrm>
        </p:spPr>
        <p:txBody>
          <a:bodyPr/>
          <a:lstStyle/>
          <a:p>
            <a:r>
              <a:rPr lang="en-US" sz="2800"/>
              <a:t>The simplest structure</a:t>
            </a:r>
          </a:p>
          <a:p>
            <a:r>
              <a:rPr lang="en-US" sz="2800"/>
              <a:t>The data file is a </a:t>
            </a:r>
            <a:r>
              <a:rPr lang="en-US" sz="2800">
                <a:solidFill>
                  <a:schemeClr val="hlink"/>
                </a:solidFill>
              </a:rPr>
              <a:t>sequential file</a:t>
            </a:r>
          </a:p>
          <a:p>
            <a:r>
              <a:rPr lang="en-US" sz="2800"/>
              <a:t>The data file is sorted on a key, usually primary key</a:t>
            </a:r>
          </a:p>
          <a:p>
            <a:r>
              <a:rPr lang="en-US" sz="2800"/>
              <a:t>The index file consists of &lt;key,pointer&gt; pairs</a:t>
            </a:r>
          </a:p>
          <a:p>
            <a:r>
              <a:rPr lang="en-US" sz="2800"/>
              <a:t>Types of indexes</a:t>
            </a:r>
          </a:p>
          <a:p>
            <a:pPr lvl="1"/>
            <a:r>
              <a:rPr lang="en-US" sz="2400"/>
              <a:t>Dense: every record has an entry in the index</a:t>
            </a:r>
          </a:p>
          <a:p>
            <a:pPr lvl="1"/>
            <a:r>
              <a:rPr lang="en-US" sz="2400"/>
              <a:t>Sparse: only some of the data records have 			entries in the index</a:t>
            </a:r>
          </a:p>
        </p:txBody>
      </p:sp>
    </p:spTree>
    <p:extLst>
      <p:ext uri="{BB962C8B-B14F-4D97-AF65-F5344CB8AC3E}">
        <p14:creationId xmlns:p14="http://schemas.microsoft.com/office/powerpoint/2010/main" val="189163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711200"/>
          </a:xfrm>
        </p:spPr>
        <p:txBody>
          <a:bodyPr/>
          <a:lstStyle/>
          <a:p>
            <a:r>
              <a:rPr lang="en-US" sz="3200"/>
              <a:t>Types of Single-Level Indexes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384300"/>
            <a:ext cx="8509000" cy="4965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         Primary </a:t>
            </a:r>
            <a:r>
              <a:rPr lang="en-US" sz="2800" b="1" dirty="0"/>
              <a:t>Index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Defined on an ordered data file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data file is ordered on a </a:t>
            </a:r>
            <a:r>
              <a:rPr lang="en-US" sz="2400" i="1" dirty="0"/>
              <a:t>key field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Includes one index entry </a:t>
            </a:r>
            <a:r>
              <a:rPr lang="en-US" sz="2400" i="1" dirty="0"/>
              <a:t>for each block</a:t>
            </a:r>
            <a:r>
              <a:rPr lang="en-US" sz="2400" dirty="0"/>
              <a:t>  in the data file; the index entry has the key field value for the </a:t>
            </a:r>
            <a:r>
              <a:rPr lang="en-US" sz="2400" i="1" dirty="0"/>
              <a:t>first record</a:t>
            </a:r>
            <a:r>
              <a:rPr lang="en-US" sz="2400" dirty="0"/>
              <a:t>  in the block, which is called the </a:t>
            </a:r>
            <a:r>
              <a:rPr lang="en-US" sz="2400" i="1" dirty="0"/>
              <a:t>block anchor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similar scheme can use the </a:t>
            </a:r>
            <a:r>
              <a:rPr lang="en-US" sz="2400" i="1" dirty="0"/>
              <a:t>last record</a:t>
            </a:r>
            <a:r>
              <a:rPr lang="en-US" sz="2400" dirty="0"/>
              <a:t>  in a block.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primary index is a </a:t>
            </a:r>
            <a:r>
              <a:rPr lang="en-US" sz="2400" dirty="0" err="1"/>
              <a:t>nondense</a:t>
            </a:r>
            <a:r>
              <a:rPr lang="en-US" sz="2400" dirty="0"/>
              <a:t> (sparse) index, since it includes an entry for each disk block of the data file and the keys of its anchor record rather than for every search value.</a:t>
            </a:r>
          </a:p>
        </p:txBody>
      </p:sp>
    </p:spTree>
    <p:extLst>
      <p:ext uri="{BB962C8B-B14F-4D97-AF65-F5344CB8AC3E}">
        <p14:creationId xmlns:p14="http://schemas.microsoft.com/office/powerpoint/2010/main" val="21852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185988" cy="1803400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Primary index on the ordering key field of the </a:t>
            </a:r>
            <a:r>
              <a:rPr lang="en-US" sz="2400" dirty="0" smtClean="0"/>
              <a:t>file</a:t>
            </a:r>
            <a:endParaRPr lang="en-US" dirty="0"/>
          </a:p>
        </p:txBody>
      </p:sp>
      <p:pic>
        <p:nvPicPr>
          <p:cNvPr id="288771" name="Picture 3" descr="31755_FIG060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0"/>
            <a:ext cx="6629400" cy="6858000"/>
          </a:xfrm>
        </p:spPr>
      </p:pic>
    </p:spTree>
    <p:extLst>
      <p:ext uri="{BB962C8B-B14F-4D97-AF65-F5344CB8AC3E}">
        <p14:creationId xmlns:p14="http://schemas.microsoft.com/office/powerpoint/2010/main" val="38501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Index Structure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Contains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Index entries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contain the data tuple itself (index and table are </a:t>
            </a:r>
            <a:r>
              <a:rPr lang="en-US" sz="2000" i="1" dirty="0"/>
              <a:t>integrated</a:t>
            </a:r>
            <a:r>
              <a:rPr lang="en-US" sz="2000" dirty="0"/>
              <a:t> in this case); or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Search key value and a pointer to a row having that value; table stored separately in this case – </a:t>
            </a:r>
            <a:r>
              <a:rPr lang="en-US" sz="2000" i="1" dirty="0"/>
              <a:t>unintegrated</a:t>
            </a:r>
            <a:r>
              <a:rPr lang="en-US" sz="2000" dirty="0"/>
              <a:t> index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Location mechanism</a:t>
            </a:r>
            <a:r>
              <a:rPr lang="en-US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Algorithm + data structure for locating an index entry with a given search key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Index entries are stored in accordance with the search key value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Entries with the same search key value are stored together (hash, B- tree)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Entries may be sorted on search key value (B-tree)</a:t>
            </a:r>
          </a:p>
        </p:txBody>
      </p:sp>
    </p:spTree>
    <p:extLst>
      <p:ext uri="{BB962C8B-B14F-4D97-AF65-F5344CB8AC3E}">
        <p14:creationId xmlns:p14="http://schemas.microsoft.com/office/powerpoint/2010/main" val="4000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Index Structure</a:t>
            </a:r>
          </a:p>
        </p:txBody>
      </p:sp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4419600" y="2057400"/>
            <a:ext cx="3733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Location Mechanism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352800" y="3657600"/>
            <a:ext cx="5562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334000" y="3733800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Index entries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733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4114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4495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8610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724400" y="1219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676400" y="1524000"/>
            <a:ext cx="1290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Search key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value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5029200" y="167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V="1">
            <a:off x="3124200" y="16002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6172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746125" y="2757488"/>
            <a:ext cx="2292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Location mechanism</a:t>
            </a:r>
          </a:p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facilitates finding</a:t>
            </a:r>
          </a:p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index entry for S</a:t>
            </a:r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3505200" y="3200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1148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4191000" y="50292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4191000" y="5029200"/>
            <a:ext cx="1192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S, …….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09600" y="4586288"/>
            <a:ext cx="2362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Once index entry is found, the row can be directly accessed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4267200" y="4191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29718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indexes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8077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Every key from the data file is represented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Entries are in the same order as that of the file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Binary search can be used to find the required &lt;key, pointer&gt;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No.of blocks searched ‘log n’  instead of n/2 on an average</a:t>
            </a:r>
          </a:p>
        </p:txBody>
      </p:sp>
    </p:spTree>
    <p:extLst>
      <p:ext uri="{BB962C8B-B14F-4D97-AF65-F5344CB8AC3E}">
        <p14:creationId xmlns:p14="http://schemas.microsoft.com/office/powerpoint/2010/main" val="1895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45488" cy="4535488"/>
          </a:xfrm>
        </p:spPr>
        <p:txBody>
          <a:bodyPr/>
          <a:lstStyle/>
          <a:p>
            <a:r>
              <a:rPr lang="en-US" sz="2800"/>
              <a:t>Example: 1,000,000 tuples, 10 tuples/4096 byte block, key field 30 bytes, pointer 8 bytes</a:t>
            </a:r>
          </a:p>
          <a:p>
            <a:pPr lvl="1"/>
            <a:r>
              <a:rPr lang="en-US" sz="2400"/>
              <a:t>Data file takes 400MB space</a:t>
            </a:r>
          </a:p>
          <a:p>
            <a:pPr lvl="1"/>
            <a:r>
              <a:rPr lang="en-US" sz="2400"/>
              <a:t>Index file will take 10,000 blocks with100 entries/block</a:t>
            </a:r>
          </a:p>
          <a:p>
            <a:pPr lvl="1"/>
            <a:r>
              <a:rPr lang="en-US" sz="2400"/>
              <a:t>Search will involve at most log10000 = 13 blocks in MM</a:t>
            </a:r>
          </a:p>
          <a:p>
            <a:pPr lvl="1">
              <a:buFont typeface="Wingdings" pitchFamily="2" charset="2"/>
              <a:buNone/>
            </a:pPr>
            <a:endParaRPr lang="en-US" sz="1000"/>
          </a:p>
          <a:p>
            <a:r>
              <a:rPr lang="en-US" sz="2800"/>
              <a:t>Memory can also be optimized by keeping only most searched blocks in memory</a:t>
            </a:r>
          </a:p>
          <a:p>
            <a:r>
              <a:rPr lang="en-US" sz="2800"/>
              <a:t>Hence a record can be retrieved with less than 14 disk I/Os</a:t>
            </a:r>
          </a:p>
        </p:txBody>
      </p:sp>
    </p:spTree>
    <p:extLst>
      <p:ext uri="{BB962C8B-B14F-4D97-AF65-F5344CB8AC3E}">
        <p14:creationId xmlns:p14="http://schemas.microsoft.com/office/powerpoint/2010/main" val="11687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bldLvl="5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indexes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4648200"/>
          </a:xfrm>
        </p:spPr>
        <p:txBody>
          <a:bodyPr/>
          <a:lstStyle/>
          <a:p>
            <a:r>
              <a:rPr lang="en-US" sz="2400"/>
              <a:t>Useful if dense index is too large</a:t>
            </a:r>
          </a:p>
          <a:p>
            <a:r>
              <a:rPr lang="en-US" sz="2400"/>
              <a:t>Uses less space at the cost of possibly more time to search</a:t>
            </a:r>
          </a:p>
          <a:p>
            <a:r>
              <a:rPr lang="en-US" sz="2400"/>
              <a:t>Generally a record, usually the first, per block is represented</a:t>
            </a:r>
          </a:p>
          <a:p>
            <a:r>
              <a:rPr lang="en-US" sz="2400"/>
              <a:t>Sparse index for previous example would take only 1000 blocks, 4MB</a:t>
            </a:r>
          </a:p>
          <a:p>
            <a:r>
              <a:rPr lang="en-US" sz="2400"/>
              <a:t>But, it can not give quick answer to query ‘does there exist a record with key value K?”</a:t>
            </a:r>
          </a:p>
          <a:p>
            <a:pPr lvl="1"/>
            <a:r>
              <a:rPr lang="en-US" sz="2400"/>
              <a:t>It requires one disk I/O with searching in the block</a:t>
            </a:r>
          </a:p>
          <a:p>
            <a:r>
              <a:rPr lang="en-US" sz="2400"/>
              <a:t>Search K: find entry with largest key 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1228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5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Vs Dense Index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index:  index entry for each data record  </a:t>
            </a:r>
          </a:p>
          <a:p>
            <a:pPr lvl="1"/>
            <a:r>
              <a:rPr lang="en-US" dirty="0" err="1"/>
              <a:t>Unclustered</a:t>
            </a:r>
            <a:r>
              <a:rPr lang="en-US" dirty="0"/>
              <a:t> index must be dense</a:t>
            </a:r>
          </a:p>
          <a:p>
            <a:pPr lvl="1"/>
            <a:r>
              <a:rPr lang="en-US" dirty="0"/>
              <a:t>Clustered index need not be dense </a:t>
            </a:r>
          </a:p>
          <a:p>
            <a:r>
              <a:rPr lang="en-US" dirty="0"/>
              <a:t>Sparse index: index entry for each </a:t>
            </a:r>
            <a:r>
              <a:rPr lang="en-US" dirty="0" smtClean="0"/>
              <a:t>block </a:t>
            </a:r>
            <a:r>
              <a:rPr lang="en-US" dirty="0"/>
              <a:t>of data file</a:t>
            </a:r>
          </a:p>
        </p:txBody>
      </p:sp>
    </p:spTree>
    <p:extLst>
      <p:ext uri="{BB962C8B-B14F-4D97-AF65-F5344CB8AC3E}">
        <p14:creationId xmlns:p14="http://schemas.microsoft.com/office/powerpoint/2010/main" val="3442268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Sparse Vs. Dense Index</a:t>
            </a:r>
          </a:p>
        </p:txBody>
      </p:sp>
      <p:pic>
        <p:nvPicPr>
          <p:cNvPr id="64515" name="Picture 3" descr="SPAR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75750" cy="3425825"/>
          </a:xfrm>
          <a:prstGeom prst="rect">
            <a:avLst/>
          </a:prstGeom>
          <a:noFill/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1681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Sparse,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clustered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index sorted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on Id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010400" y="5305425"/>
            <a:ext cx="1681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Dense,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unclustered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index sorted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on Name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276600" y="5334000"/>
            <a:ext cx="1992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 file sorted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on Id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895600" y="1524000"/>
            <a:ext cx="305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Id          Name       Dept</a:t>
            </a:r>
          </a:p>
        </p:txBody>
      </p:sp>
    </p:spTree>
    <p:extLst>
      <p:ext uri="{BB962C8B-B14F-4D97-AF65-F5344CB8AC3E}">
        <p14:creationId xmlns:p14="http://schemas.microsoft.com/office/powerpoint/2010/main" val="295561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Ordered or Sequential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1800"/>
              <a:t>Records are </a:t>
            </a:r>
            <a:r>
              <a:rPr lang="en-GB" sz="1800" u="sng"/>
              <a:t>sorted</a:t>
            </a:r>
            <a:r>
              <a:rPr lang="en-GB" sz="1800"/>
              <a:t> on the values of one or more fields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Ordering field – the field on which the records are sorted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Ordering key – the key of the file when it is used for record sorting</a:t>
            </a:r>
          </a:p>
          <a:p>
            <a:pPr>
              <a:lnSpc>
                <a:spcPct val="80000"/>
              </a:lnSpc>
            </a:pPr>
            <a:r>
              <a:rPr lang="en-GB" sz="1800"/>
              <a:t>Search (or update) Operation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Fast – because binary search is performed on sorted records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Update the ordering field?</a:t>
            </a:r>
          </a:p>
          <a:p>
            <a:pPr>
              <a:lnSpc>
                <a:spcPct val="80000"/>
              </a:lnSpc>
            </a:pPr>
            <a:r>
              <a:rPr lang="en-GB" sz="1800"/>
              <a:t>Delete Operation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Fast – because searching the record is fast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Periodic file compacting work is, of course, required</a:t>
            </a:r>
          </a:p>
          <a:p>
            <a:pPr>
              <a:lnSpc>
                <a:spcPct val="80000"/>
              </a:lnSpc>
            </a:pPr>
            <a:r>
              <a:rPr lang="en-GB" sz="1800"/>
              <a:t>Insert Operation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Poor – because if we insert the new record in the correct position we need to shift all the subsequent records in the file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Alternatively an ‘overflow file’ is created which contains all the new records as a heap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Periodically overflow file is merged with the main file</a:t>
            </a:r>
          </a:p>
          <a:p>
            <a:pPr lvl="1">
              <a:lnSpc>
                <a:spcPct val="80000"/>
              </a:lnSpc>
            </a:pPr>
            <a:r>
              <a:rPr lang="en-GB" sz="1600"/>
              <a:t>If overflow file is created search and delete operations for records in the overflow file have to be linear!</a:t>
            </a:r>
          </a:p>
        </p:txBody>
      </p:sp>
    </p:spTree>
    <p:extLst>
      <p:ext uri="{BB962C8B-B14F-4D97-AF65-F5344CB8AC3E}">
        <p14:creationId xmlns:p14="http://schemas.microsoft.com/office/powerpoint/2010/main" val="81682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Clustered vs. Unclustered Index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4419600"/>
          </a:xfrm>
        </p:spPr>
        <p:txBody>
          <a:bodyPr/>
          <a:lstStyle/>
          <a:p>
            <a:r>
              <a:rPr lang="en-US" sz="2800" dirty="0"/>
              <a:t>Clustered (</a:t>
            </a:r>
            <a:r>
              <a:rPr lang="en-US" sz="2800" dirty="0" smtClean="0"/>
              <a:t>main/primary) </a:t>
            </a:r>
            <a:r>
              <a:rPr lang="en-US" sz="2800" dirty="0"/>
              <a:t>index:  index entries and rows are ordered in the same way</a:t>
            </a:r>
          </a:p>
          <a:p>
            <a:pPr lvl="1"/>
            <a:r>
              <a:rPr lang="en-US" sz="2400" dirty="0"/>
              <a:t>An integrated storage structure is always clustered</a:t>
            </a:r>
          </a:p>
          <a:p>
            <a:pPr lvl="1"/>
            <a:r>
              <a:rPr lang="en-US" sz="2400" dirty="0"/>
              <a:t>There can be at most one clustered index on a table</a:t>
            </a:r>
          </a:p>
          <a:p>
            <a:r>
              <a:rPr lang="en-US" sz="2800" dirty="0" err="1"/>
              <a:t>Unclustered</a:t>
            </a:r>
            <a:r>
              <a:rPr lang="en-US" sz="2800" dirty="0"/>
              <a:t> (secondary) index: index entries and rows are not sorted on the same search key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can be many secondary indices on a table</a:t>
            </a:r>
          </a:p>
        </p:txBody>
      </p:sp>
    </p:spTree>
    <p:extLst>
      <p:ext uri="{BB962C8B-B14F-4D97-AF65-F5344CB8AC3E}">
        <p14:creationId xmlns:p14="http://schemas.microsoft.com/office/powerpoint/2010/main" val="1655520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9AEF5252-30FF-4FF0-98AE-0B047EA9FBE2}" type="slidenum">
              <a:rPr lang="en-US"/>
              <a:pPr/>
              <a:t>51</a:t>
            </a:fld>
            <a:r>
              <a:rPr lang="en-US"/>
              <a:t>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Clustering and Non-clustering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Non-clustering indices have to be dense.</a:t>
            </a:r>
          </a:p>
          <a:p>
            <a:r>
              <a:rPr lang="en-US" sz="2400" dirty="0"/>
              <a:t>Indices offer substantial benefits when searching for records.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When a file is modified, every index on the file must be updated. Updating indices imposes overhead on database modification.</a:t>
            </a:r>
          </a:p>
          <a:p>
            <a:r>
              <a:rPr lang="en-US" sz="2400" dirty="0"/>
              <a:t>Sequential scan using clustering index is efficient, but a sequential scan using a non-clustering index is expensive – each record access may fetch a new block from disk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/>
              <a:t>Block fetch requires about 5 to 10 micro seconds, versus about 100 nanoseconds for memory access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0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Clustered Index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for range searches</a:t>
            </a:r>
          </a:p>
          <a:p>
            <a:pPr lvl="1"/>
            <a:r>
              <a:rPr lang="en-US"/>
              <a:t>Use location mechanism to locate index entry at start of range</a:t>
            </a:r>
          </a:p>
          <a:p>
            <a:pPr lvl="2"/>
            <a:r>
              <a:rPr lang="en-US"/>
              <a:t>This locates first data record.</a:t>
            </a:r>
          </a:p>
          <a:p>
            <a:pPr lvl="1"/>
            <a:r>
              <a:rPr lang="en-US"/>
              <a:t>Subsequent data records are contiguous if index is clustered (not so if unclustered)</a:t>
            </a:r>
          </a:p>
          <a:p>
            <a:pPr lvl="1"/>
            <a:r>
              <a:rPr lang="en-US"/>
              <a:t>Minimizes page transfers and maximizes likelihood of cache hits</a:t>
            </a:r>
          </a:p>
        </p:txBody>
      </p:sp>
    </p:spTree>
    <p:extLst>
      <p:ext uri="{BB962C8B-B14F-4D97-AF65-F5344CB8AC3E}">
        <p14:creationId xmlns:p14="http://schemas.microsoft.com/office/powerpoint/2010/main" val="3935561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37021388-65F1-4FBA-9DC3-BE8BF37EE29A}" type="slidenum">
              <a:rPr lang="en-US"/>
              <a:pPr/>
              <a:t>53</a:t>
            </a:fld>
            <a:r>
              <a:rPr lang="en-US"/>
              <a:t>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92163"/>
          </a:xfrm>
        </p:spPr>
        <p:txBody>
          <a:bodyPr/>
          <a:lstStyle/>
          <a:p>
            <a:r>
              <a:rPr lang="en-US" sz="4000"/>
              <a:t>Sparse Index Files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91000"/>
          </a:xfrm>
        </p:spPr>
        <p:txBody>
          <a:bodyPr/>
          <a:lstStyle/>
          <a:p>
            <a:r>
              <a:rPr lang="en-US" sz="2200" dirty="0"/>
              <a:t>A clustering index may be </a:t>
            </a:r>
            <a:r>
              <a:rPr lang="en-US" sz="2200" dirty="0">
                <a:solidFill>
                  <a:schemeClr val="hlink"/>
                </a:solidFill>
              </a:rPr>
              <a:t>sparse</a:t>
            </a:r>
            <a:r>
              <a:rPr lang="en-US" sz="2200" dirty="0"/>
              <a:t>.</a:t>
            </a:r>
          </a:p>
          <a:p>
            <a:r>
              <a:rPr lang="en-US" sz="2200" dirty="0"/>
              <a:t>Index records for only some search-key values.</a:t>
            </a:r>
          </a:p>
          <a:p>
            <a:r>
              <a:rPr lang="en-US" sz="2200" dirty="0"/>
              <a:t>To locate a record with search-key value </a:t>
            </a:r>
            <a:r>
              <a:rPr lang="en-US" sz="2200" i="1" dirty="0"/>
              <a:t>k</a:t>
            </a:r>
            <a:r>
              <a:rPr lang="en-US" sz="2200" dirty="0"/>
              <a:t> we:</a:t>
            </a:r>
          </a:p>
          <a:p>
            <a:pPr lvl="1"/>
            <a:r>
              <a:rPr lang="en-US" sz="2200" dirty="0"/>
              <a:t>Find index record with largest search-key value &lt; </a:t>
            </a:r>
            <a:r>
              <a:rPr lang="en-US" sz="2200" i="1" dirty="0"/>
              <a:t>k</a:t>
            </a:r>
            <a:endParaRPr lang="en-US" sz="2200" dirty="0"/>
          </a:p>
          <a:p>
            <a:pPr lvl="1"/>
            <a:r>
              <a:rPr lang="en-US" sz="2200" dirty="0"/>
              <a:t>Search file sequentially starting at the record to which the index record points</a:t>
            </a:r>
          </a:p>
          <a:p>
            <a:r>
              <a:rPr lang="en-US" sz="2200" dirty="0"/>
              <a:t>Less space and less maintenance overhead for insertions and deletions.</a:t>
            </a:r>
          </a:p>
          <a:p>
            <a:r>
              <a:rPr lang="en-US" sz="2200" dirty="0"/>
              <a:t>Generally slower than dense index for locating records.</a:t>
            </a:r>
          </a:p>
          <a:p>
            <a:r>
              <a:rPr lang="en-US" sz="2200" dirty="0"/>
              <a:t>Good tradeoff: sparse index with an index entry for every block in file, corresponding to least search-key value in the block.</a:t>
            </a:r>
          </a:p>
        </p:txBody>
      </p:sp>
    </p:spTree>
    <p:extLst>
      <p:ext uri="{BB962C8B-B14F-4D97-AF65-F5344CB8AC3E}">
        <p14:creationId xmlns:p14="http://schemas.microsoft.com/office/powerpoint/2010/main" val="760696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768"/>
            <a:ext cx="7173912" cy="711200"/>
          </a:xfrm>
        </p:spPr>
        <p:txBody>
          <a:bodyPr/>
          <a:lstStyle/>
          <a:p>
            <a:r>
              <a:rPr lang="en-US" sz="3200" dirty="0"/>
              <a:t>Types of Single-Level Indexes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35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Secondary Index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A </a:t>
            </a:r>
            <a:r>
              <a:rPr lang="en-US" sz="2400" dirty="0"/>
              <a:t>secondary index provides a secondary means </a:t>
            </a:r>
            <a:r>
              <a:rPr lang="en-US" sz="2400" dirty="0" smtClean="0"/>
              <a:t>of accessing </a:t>
            </a:r>
            <a:r>
              <a:rPr lang="en-US" sz="2400" dirty="0"/>
              <a:t>a file for which some primary access already exists.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secondary index may be on a field which is a candidate key and has a unique value in every record, or a </a:t>
            </a:r>
            <a:r>
              <a:rPr lang="en-US" sz="2400" dirty="0" err="1"/>
              <a:t>nonkey</a:t>
            </a:r>
            <a:r>
              <a:rPr lang="en-US" sz="2400" dirty="0"/>
              <a:t> with duplicate values.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index is an ordered file with two fields.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2">
              <a:lnSpc>
                <a:spcPct val="80000"/>
              </a:lnSpc>
            </a:pPr>
            <a:r>
              <a:rPr lang="en-US" dirty="0"/>
              <a:t> The first field is of the same data type as some </a:t>
            </a:r>
            <a:r>
              <a:rPr lang="en-US" i="1" dirty="0" err="1"/>
              <a:t>nonordering</a:t>
            </a:r>
            <a:r>
              <a:rPr lang="en-US" i="1" dirty="0"/>
              <a:t> field</a:t>
            </a:r>
            <a:r>
              <a:rPr lang="en-US" dirty="0"/>
              <a:t> of the data file that is an </a:t>
            </a:r>
            <a:r>
              <a:rPr lang="en-US" i="1" dirty="0"/>
              <a:t>indexing field.</a:t>
            </a:r>
            <a:r>
              <a:rPr 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 The second field is either a </a:t>
            </a:r>
            <a:r>
              <a:rPr lang="en-US" i="1" dirty="0"/>
              <a:t>block</a:t>
            </a:r>
            <a:r>
              <a:rPr lang="en-US" dirty="0"/>
              <a:t> pointer or a </a:t>
            </a:r>
            <a:r>
              <a:rPr lang="en-US" i="1" dirty="0"/>
              <a:t>record</a:t>
            </a:r>
            <a:r>
              <a:rPr lang="en-US" dirty="0"/>
              <a:t> pointer. There can be </a:t>
            </a:r>
            <a:r>
              <a:rPr lang="en-US" i="1" dirty="0"/>
              <a:t>many</a:t>
            </a:r>
            <a:r>
              <a:rPr lang="en-US" dirty="0"/>
              <a:t> secondary indexes (and hence, indexing fields) for the same file.</a:t>
            </a:r>
          </a:p>
          <a:p>
            <a:pPr lvl="2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Includes one entry </a:t>
            </a:r>
            <a:r>
              <a:rPr lang="en-US" sz="2400" i="1" dirty="0"/>
              <a:t>for each record</a:t>
            </a:r>
            <a:r>
              <a:rPr lang="en-US" sz="2400" dirty="0"/>
              <a:t>  in the data file; hence, it is a </a:t>
            </a:r>
            <a:r>
              <a:rPr lang="en-US" sz="2400" i="1" dirty="0"/>
              <a:t>dense index</a:t>
            </a:r>
          </a:p>
        </p:txBody>
      </p:sp>
    </p:spTree>
    <p:extLst>
      <p:ext uri="{BB962C8B-B14F-4D97-AF65-F5344CB8AC3E}">
        <p14:creationId xmlns:p14="http://schemas.microsoft.com/office/powerpoint/2010/main" val="30593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2768600" cy="1943100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A dense secondary index (with block pointers) on a </a:t>
            </a:r>
            <a:r>
              <a:rPr lang="en-US" sz="2400" dirty="0" err="1"/>
              <a:t>nonordering</a:t>
            </a:r>
            <a:r>
              <a:rPr lang="en-US" sz="2400" dirty="0"/>
              <a:t> key field of a file</a:t>
            </a:r>
            <a:r>
              <a:rPr lang="en-US" sz="2400" dirty="0">
                <a:sym typeface="Symbol" pitchFamily="18" charset="2"/>
              </a:rPr>
              <a:t>.</a:t>
            </a:r>
            <a:endParaRPr lang="en-US" b="0" dirty="0"/>
          </a:p>
        </p:txBody>
      </p:sp>
      <p:pic>
        <p:nvPicPr>
          <p:cNvPr id="291843" name="Picture 3" descr="31755_FIG0604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24200" y="228600"/>
            <a:ext cx="5768975" cy="6567704"/>
          </a:xfrm>
        </p:spPr>
      </p:pic>
    </p:spTree>
    <p:extLst>
      <p:ext uri="{BB962C8B-B14F-4D97-AF65-F5344CB8AC3E}">
        <p14:creationId xmlns:p14="http://schemas.microsoft.com/office/powerpoint/2010/main" val="6897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indexes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SELECT name,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FROM </a:t>
            </a:r>
            <a:r>
              <a:rPr lang="en-US" sz="2800" dirty="0" err="1"/>
              <a:t>MovieStar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 WHERE </a:t>
            </a:r>
            <a:r>
              <a:rPr lang="en-US" sz="2800" dirty="0" err="1"/>
              <a:t>birthdate</a:t>
            </a:r>
            <a:r>
              <a:rPr lang="en-US" sz="2800" dirty="0"/>
              <a:t>=DATE ‘1952-01-01’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CREATE INDEX </a:t>
            </a:r>
            <a:r>
              <a:rPr lang="en-US" sz="2000" dirty="0" err="1">
                <a:solidFill>
                  <a:schemeClr val="tx2"/>
                </a:solidFill>
              </a:rPr>
              <a:t>BDIndex</a:t>
            </a:r>
            <a:r>
              <a:rPr lang="en-US" sz="2000" dirty="0">
                <a:solidFill>
                  <a:schemeClr val="tx2"/>
                </a:solidFill>
              </a:rPr>
              <a:t> ON </a:t>
            </a:r>
            <a:r>
              <a:rPr lang="en-US" sz="2000" dirty="0" err="1">
                <a:solidFill>
                  <a:schemeClr val="tx2"/>
                </a:solidFill>
              </a:rPr>
              <a:t>MovieStar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birthdate</a:t>
            </a: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Secondary </a:t>
            </a:r>
            <a:r>
              <a:rPr lang="en-US" sz="2400" dirty="0"/>
              <a:t>indexes are always ‘</a:t>
            </a:r>
            <a:r>
              <a:rPr lang="en-US" sz="2400" dirty="0">
                <a:solidFill>
                  <a:schemeClr val="hlink"/>
                </a:solidFill>
              </a:rPr>
              <a:t>dense’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level index could be ‘sparse’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Secondary indexes are usually with duplicates</a:t>
            </a:r>
          </a:p>
        </p:txBody>
      </p:sp>
    </p:spTree>
    <p:extLst>
      <p:ext uri="{BB962C8B-B14F-4D97-AF65-F5344CB8AC3E}">
        <p14:creationId xmlns:p14="http://schemas.microsoft.com/office/powerpoint/2010/main" val="13850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5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2275"/>
            <a:ext cx="8077200" cy="609600"/>
          </a:xfrm>
        </p:spPr>
        <p:txBody>
          <a:bodyPr/>
          <a:lstStyle/>
          <a:p>
            <a:r>
              <a:rPr lang="en-US"/>
              <a:t>Secondary Indices Example</a:t>
            </a: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sz="2400" dirty="0"/>
              <a:t>Index record points to a bucket that contains pointers to all the actual records with that particular search-key 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48838" name="Picture 6"/>
          <p:cNvPicPr>
            <a:picLocks noChangeAspect="1" noChangeArrowheads="1"/>
          </p:cNvPicPr>
          <p:nvPr/>
        </p:nvPicPr>
        <p:blipFill>
          <a:blip r:embed="rId3" cstate="print"/>
          <a:srcRect l="423" t="21127" r="633" b="20563"/>
          <a:stretch>
            <a:fillRect/>
          </a:stretch>
        </p:blipFill>
        <p:spPr bwMode="auto">
          <a:xfrm>
            <a:off x="1050925" y="1333500"/>
            <a:ext cx="7053263" cy="311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208213" y="4576763"/>
            <a:ext cx="502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Secondary index on </a:t>
            </a:r>
            <a:r>
              <a:rPr lang="en-US" sz="1800" b="1" i="1"/>
              <a:t>balance</a:t>
            </a:r>
            <a:r>
              <a:rPr lang="en-US" sz="1800" b="1"/>
              <a:t> field of </a:t>
            </a:r>
            <a:r>
              <a:rPr lang="en-US" sz="1800" b="1" i="1"/>
              <a:t>account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32182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>
            <p:ph idx="4294967295"/>
          </p:nvPr>
        </p:nvGraphicFramePr>
        <p:xfrm>
          <a:off x="1371600" y="2057400"/>
          <a:ext cx="1981200" cy="1617664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51" name="Group 19"/>
          <p:cNvGraphicFramePr>
            <a:graphicFrameLocks noGrp="1"/>
          </p:cNvGraphicFramePr>
          <p:nvPr/>
        </p:nvGraphicFramePr>
        <p:xfrm>
          <a:off x="1371600" y="3962400"/>
          <a:ext cx="1981200" cy="1592264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68" name="Group 36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79" name="Group 47"/>
          <p:cNvGraphicFramePr>
            <a:graphicFrameLocks noGrp="1"/>
          </p:cNvGraphicFramePr>
          <p:nvPr/>
        </p:nvGraphicFramePr>
        <p:xfrm>
          <a:off x="5334000" y="2057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90" name="Group 58"/>
          <p:cNvGraphicFramePr>
            <a:graphicFrameLocks noGrp="1"/>
          </p:cNvGraphicFramePr>
          <p:nvPr/>
        </p:nvGraphicFramePr>
        <p:xfrm>
          <a:off x="5334000" y="3200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01" name="Group 69"/>
          <p:cNvGraphicFramePr>
            <a:graphicFrameLocks noGrp="1"/>
          </p:cNvGraphicFramePr>
          <p:nvPr/>
        </p:nvGraphicFramePr>
        <p:xfrm>
          <a:off x="5334000" y="4343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12" name="Group 80"/>
          <p:cNvGraphicFramePr>
            <a:graphicFrameLocks noGrp="1"/>
          </p:cNvGraphicFramePr>
          <p:nvPr/>
        </p:nvGraphicFramePr>
        <p:xfrm>
          <a:off x="5334000" y="5562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23" name="Line 91"/>
          <p:cNvSpPr>
            <a:spLocks noChangeShapeType="1"/>
          </p:cNvSpPr>
          <p:nvPr/>
        </p:nvSpPr>
        <p:spPr bwMode="auto">
          <a:xfrm>
            <a:off x="2743200" y="22098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4" name="Line 92"/>
          <p:cNvSpPr>
            <a:spLocks noChangeShapeType="1"/>
          </p:cNvSpPr>
          <p:nvPr/>
        </p:nvSpPr>
        <p:spPr bwMode="auto">
          <a:xfrm>
            <a:off x="2743200" y="2667000"/>
            <a:ext cx="2590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5" name="Line 93"/>
          <p:cNvSpPr>
            <a:spLocks noChangeShapeType="1"/>
          </p:cNvSpPr>
          <p:nvPr/>
        </p:nvSpPr>
        <p:spPr bwMode="auto">
          <a:xfrm flipV="1">
            <a:off x="2819400" y="1143000"/>
            <a:ext cx="251460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6" name="Line 94"/>
          <p:cNvSpPr>
            <a:spLocks noChangeShapeType="1"/>
          </p:cNvSpPr>
          <p:nvPr/>
        </p:nvSpPr>
        <p:spPr bwMode="auto">
          <a:xfrm flipV="1">
            <a:off x="2819400" y="2590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2819400" y="4114800"/>
            <a:ext cx="251460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 flipV="1">
            <a:off x="2819400" y="3733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9" name="Line 97"/>
          <p:cNvSpPr>
            <a:spLocks noChangeShapeType="1"/>
          </p:cNvSpPr>
          <p:nvPr/>
        </p:nvSpPr>
        <p:spPr bwMode="auto">
          <a:xfrm flipV="1">
            <a:off x="2743200" y="1524000"/>
            <a:ext cx="259080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0" name="Line 98"/>
          <p:cNvSpPr>
            <a:spLocks noChangeShapeType="1"/>
          </p:cNvSpPr>
          <p:nvPr/>
        </p:nvSpPr>
        <p:spPr bwMode="auto">
          <a:xfrm flipV="1">
            <a:off x="2743200" y="4953000"/>
            <a:ext cx="2590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1" name="Text Box 99"/>
          <p:cNvSpPr txBox="1">
            <a:spLocks noChangeArrowheads="1"/>
          </p:cNvSpPr>
          <p:nvPr/>
        </p:nvSpPr>
        <p:spPr bwMode="auto">
          <a:xfrm>
            <a:off x="1219200" y="1143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41318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Pointers in one index block may refer to multiple data blocks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in more number of Disk I/Os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Unavoidable problem</a:t>
            </a:r>
          </a:p>
          <a:p>
            <a:pPr>
              <a:lnSpc>
                <a:spcPct val="90000"/>
              </a:lnSpc>
            </a:pPr>
            <a:r>
              <a:rPr lang="en-US" sz="2800"/>
              <a:t>Using ‘bucket file’ between index file and data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Single entry &lt;k,p&gt; for each value ‘k’ where p points to location in bucket file containing all other pointers of records with value ‘k’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Avoids wastage of space due to multiple storage of same value ‘k’</a:t>
            </a:r>
          </a:p>
        </p:txBody>
      </p:sp>
    </p:spTree>
    <p:extLst>
      <p:ext uri="{BB962C8B-B14F-4D97-AF65-F5344CB8AC3E}">
        <p14:creationId xmlns:p14="http://schemas.microsoft.com/office/powerpoint/2010/main" val="26026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Hash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Is an array of buckets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Given a record, r a hash function, h(r) computes the index of the bucket in which record r belongs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h uses one or more fields in the record called hash fields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Hash key - the key of the file when it is used by the hash function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Example hash function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Assume that the staff last name is used as the hash field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Assume also that the hash file size is 26 buckets - each bucket corresponding to each of the letters from the alphabet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Then a hash function can be defined which computes the bucket address (index) based on the first letter in the last name.</a:t>
            </a:r>
          </a:p>
        </p:txBody>
      </p:sp>
    </p:spTree>
    <p:extLst>
      <p:ext uri="{BB962C8B-B14F-4D97-AF65-F5344CB8AC3E}">
        <p14:creationId xmlns:p14="http://schemas.microsoft.com/office/powerpoint/2010/main" val="2286343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Bucket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Bucket - another form of a storage unit that can store one or more records of information.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Buckets are used if the search key value cannot form a candidate key, or if the file is not stored in search key order.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037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>
            <p:ph idx="4294967295"/>
          </p:nvPr>
        </p:nvGraphicFramePr>
        <p:xfrm>
          <a:off x="1219200" y="22098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099" name="Group 19"/>
          <p:cNvGraphicFramePr>
            <a:graphicFrameLocks noGrp="1"/>
          </p:cNvGraphicFramePr>
          <p:nvPr/>
        </p:nvGraphicFramePr>
        <p:xfrm>
          <a:off x="1219200" y="39624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16" name="Group 36"/>
          <p:cNvGraphicFramePr>
            <a:graphicFrameLocks noGrp="1"/>
          </p:cNvGraphicFramePr>
          <p:nvPr/>
        </p:nvGraphicFramePr>
        <p:xfrm>
          <a:off x="3962400" y="990600"/>
          <a:ext cx="685800" cy="2957195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36" name="Group 56"/>
          <p:cNvGraphicFramePr>
            <a:graphicFrameLocks noGrp="1"/>
          </p:cNvGraphicFramePr>
          <p:nvPr/>
        </p:nvGraphicFramePr>
        <p:xfrm>
          <a:off x="3962400" y="4191000"/>
          <a:ext cx="685800" cy="2225675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52" name="Group 72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5334000" y="2133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74" name="Group 94"/>
          <p:cNvGraphicFramePr>
            <a:graphicFrameLocks noGrp="1"/>
          </p:cNvGraphicFramePr>
          <p:nvPr/>
        </p:nvGraphicFramePr>
        <p:xfrm>
          <a:off x="5410200" y="3276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85" name="Group 105"/>
          <p:cNvGraphicFramePr>
            <a:graphicFrameLocks noGrp="1"/>
          </p:cNvGraphicFramePr>
          <p:nvPr/>
        </p:nvGraphicFramePr>
        <p:xfrm>
          <a:off x="5410200" y="4419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96" name="Group 116"/>
          <p:cNvGraphicFramePr>
            <a:graphicFrameLocks noGrp="1"/>
          </p:cNvGraphicFramePr>
          <p:nvPr/>
        </p:nvGraphicFramePr>
        <p:xfrm>
          <a:off x="5410200" y="5486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/>
                <a:gridCol w="2743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07" name="Line 127"/>
          <p:cNvSpPr>
            <a:spLocks noChangeShapeType="1"/>
          </p:cNvSpPr>
          <p:nvPr/>
        </p:nvSpPr>
        <p:spPr bwMode="auto">
          <a:xfrm flipV="1">
            <a:off x="2514600" y="1219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8" name="Line 128"/>
          <p:cNvSpPr>
            <a:spLocks noChangeShapeType="1"/>
          </p:cNvSpPr>
          <p:nvPr/>
        </p:nvSpPr>
        <p:spPr bwMode="auto">
          <a:xfrm>
            <a:off x="4419600" y="1143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9" name="Line 129"/>
          <p:cNvSpPr>
            <a:spLocks noChangeShapeType="1"/>
          </p:cNvSpPr>
          <p:nvPr/>
        </p:nvSpPr>
        <p:spPr bwMode="auto">
          <a:xfrm>
            <a:off x="4419600" y="1524000"/>
            <a:ext cx="990600" cy="297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0" name="Line 130"/>
          <p:cNvSpPr>
            <a:spLocks noChangeShapeType="1"/>
          </p:cNvSpPr>
          <p:nvPr/>
        </p:nvSpPr>
        <p:spPr bwMode="auto">
          <a:xfrm flipV="1">
            <a:off x="2438400" y="19812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1" name="Line 131"/>
          <p:cNvSpPr>
            <a:spLocks noChangeShapeType="1"/>
          </p:cNvSpPr>
          <p:nvPr/>
        </p:nvSpPr>
        <p:spPr bwMode="auto">
          <a:xfrm flipV="1">
            <a:off x="4343400" y="1143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2" name="Line 132"/>
          <p:cNvSpPr>
            <a:spLocks noChangeShapeType="1"/>
          </p:cNvSpPr>
          <p:nvPr/>
        </p:nvSpPr>
        <p:spPr bwMode="auto">
          <a:xfrm>
            <a:off x="4343400" y="2286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3" name="Line 133"/>
          <p:cNvSpPr>
            <a:spLocks noChangeShapeType="1"/>
          </p:cNvSpPr>
          <p:nvPr/>
        </p:nvSpPr>
        <p:spPr bwMode="auto">
          <a:xfrm>
            <a:off x="4343400" y="2667000"/>
            <a:ext cx="106680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4" name="Line 134"/>
          <p:cNvSpPr>
            <a:spLocks noChangeShapeType="1"/>
          </p:cNvSpPr>
          <p:nvPr/>
        </p:nvSpPr>
        <p:spPr bwMode="auto">
          <a:xfrm>
            <a:off x="2514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5" name="Line 135"/>
          <p:cNvSpPr>
            <a:spLocks noChangeShapeType="1"/>
          </p:cNvSpPr>
          <p:nvPr/>
        </p:nvSpPr>
        <p:spPr bwMode="auto">
          <a:xfrm>
            <a:off x="4267200" y="2971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6" name="Line 136"/>
          <p:cNvSpPr>
            <a:spLocks noChangeShapeType="1"/>
          </p:cNvSpPr>
          <p:nvPr/>
        </p:nvSpPr>
        <p:spPr bwMode="auto">
          <a:xfrm flipV="1">
            <a:off x="2590800" y="3429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7" name="Line 137"/>
          <p:cNvSpPr>
            <a:spLocks noChangeShapeType="1"/>
          </p:cNvSpPr>
          <p:nvPr/>
        </p:nvSpPr>
        <p:spPr bwMode="auto">
          <a:xfrm flipV="1">
            <a:off x="4267200" y="16002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8" name="Line 138"/>
          <p:cNvSpPr>
            <a:spLocks noChangeShapeType="1"/>
          </p:cNvSpPr>
          <p:nvPr/>
        </p:nvSpPr>
        <p:spPr bwMode="auto">
          <a:xfrm>
            <a:off x="25908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9" name="Line 139"/>
          <p:cNvSpPr>
            <a:spLocks noChangeShapeType="1"/>
          </p:cNvSpPr>
          <p:nvPr/>
        </p:nvSpPr>
        <p:spPr bwMode="auto">
          <a:xfrm flipV="1">
            <a:off x="4343400" y="3429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0" name="Line 140"/>
          <p:cNvSpPr>
            <a:spLocks noChangeShapeType="1"/>
          </p:cNvSpPr>
          <p:nvPr/>
        </p:nvSpPr>
        <p:spPr bwMode="auto">
          <a:xfrm>
            <a:off x="2590800" y="4495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1" name="Line 141"/>
          <p:cNvSpPr>
            <a:spLocks noChangeShapeType="1"/>
          </p:cNvSpPr>
          <p:nvPr/>
        </p:nvSpPr>
        <p:spPr bwMode="auto">
          <a:xfrm>
            <a:off x="4343400" y="48006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2" name="Text Box 142"/>
          <p:cNvSpPr txBox="1">
            <a:spLocks noChangeArrowheads="1"/>
          </p:cNvSpPr>
          <p:nvPr/>
        </p:nvSpPr>
        <p:spPr bwMode="auto">
          <a:xfrm>
            <a:off x="1295400" y="5715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Index file</a:t>
            </a:r>
          </a:p>
        </p:txBody>
      </p:sp>
      <p:sp>
        <p:nvSpPr>
          <p:cNvPr id="46223" name="Text Box 143"/>
          <p:cNvSpPr txBox="1">
            <a:spLocks noChangeArrowheads="1"/>
          </p:cNvSpPr>
          <p:nvPr/>
        </p:nvSpPr>
        <p:spPr bwMode="auto">
          <a:xfrm>
            <a:off x="6096000" y="6400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file</a:t>
            </a:r>
          </a:p>
        </p:txBody>
      </p:sp>
      <p:sp>
        <p:nvSpPr>
          <p:cNvPr id="46224" name="Text Box 144"/>
          <p:cNvSpPr txBox="1">
            <a:spLocks noChangeArrowheads="1"/>
          </p:cNvSpPr>
          <p:nvPr/>
        </p:nvSpPr>
        <p:spPr bwMode="auto">
          <a:xfrm>
            <a:off x="3429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Bucket file</a:t>
            </a:r>
          </a:p>
        </p:txBody>
      </p:sp>
    </p:spTree>
    <p:extLst>
      <p:ext uri="{BB962C8B-B14F-4D97-AF65-F5344CB8AC3E}">
        <p14:creationId xmlns:p14="http://schemas.microsoft.com/office/powerpoint/2010/main" val="25618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of ‘bucket file’</a:t>
            </a:r>
          </a:p>
          <a:p>
            <a:pPr lvl="1"/>
            <a:r>
              <a:rPr lang="en-US"/>
              <a:t>It can help answer queries efficiently using intersection of pointer sets</a:t>
            </a:r>
          </a:p>
          <a:p>
            <a:pPr lvl="1"/>
            <a:r>
              <a:rPr lang="en-US"/>
              <a:t>Example</a:t>
            </a:r>
          </a:p>
          <a:p>
            <a:pPr lvl="2"/>
            <a:r>
              <a:rPr lang="en-US"/>
              <a:t>SELECT title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FROM Movie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WHERE StudioName=‘Disney’ AND year=1995;</a:t>
            </a:r>
          </a:p>
          <a:p>
            <a:pPr lvl="1"/>
            <a:r>
              <a:rPr lang="en-US"/>
              <a:t>This reduces number of Disk I/Os</a:t>
            </a:r>
          </a:p>
        </p:txBody>
      </p:sp>
    </p:spTree>
    <p:extLst>
      <p:ext uri="{BB962C8B-B14F-4D97-AF65-F5344CB8AC3E}">
        <p14:creationId xmlns:p14="http://schemas.microsoft.com/office/powerpoint/2010/main" val="26847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bldLvl="5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Group 2"/>
          <p:cNvGraphicFramePr>
            <a:graphicFrameLocks noGrp="1"/>
          </p:cNvGraphicFramePr>
          <p:nvPr>
            <p:ph/>
          </p:nvPr>
        </p:nvGraphicFramePr>
        <p:xfrm>
          <a:off x="3886200" y="914400"/>
          <a:ext cx="1524000" cy="2667000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95400" y="4343400"/>
            <a:ext cx="1828800" cy="1676400"/>
            <a:chOff x="672" y="2736"/>
            <a:chExt cx="1152" cy="1056"/>
          </a:xfrm>
        </p:grpSpPr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Disney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96000" y="4267200"/>
            <a:ext cx="1828800" cy="1676400"/>
            <a:chOff x="672" y="2736"/>
            <a:chExt cx="1152" cy="1056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1995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752600" y="1143000"/>
            <a:ext cx="762000" cy="2057400"/>
            <a:chOff x="1104" y="720"/>
            <a:chExt cx="480" cy="1296"/>
          </a:xfrm>
        </p:grpSpPr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110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158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1104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10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110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104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781800" y="1066800"/>
            <a:ext cx="762000" cy="2057400"/>
            <a:chOff x="4272" y="672"/>
            <a:chExt cx="480" cy="1296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4272" y="672"/>
              <a:ext cx="480" cy="1296"/>
              <a:chOff x="1104" y="720"/>
              <a:chExt cx="480" cy="1296"/>
            </a:xfrm>
          </p:grpSpPr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>
                <a:off x="110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>
                <a:off x="158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>
                <a:off x="1104" y="14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>
                <a:off x="1104" y="9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272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74" name="Freeform 46"/>
          <p:cNvSpPr>
            <a:spLocks/>
          </p:cNvSpPr>
          <p:nvPr/>
        </p:nvSpPr>
        <p:spPr bwMode="auto">
          <a:xfrm>
            <a:off x="1054100" y="1752600"/>
            <a:ext cx="2679700" cy="3517900"/>
          </a:xfrm>
          <a:custGeom>
            <a:avLst/>
            <a:gdLst/>
            <a:ahLst/>
            <a:cxnLst>
              <a:cxn ang="0">
                <a:pos x="1112" y="2160"/>
              </a:cxn>
              <a:cxn ang="0">
                <a:pos x="1592" y="2160"/>
              </a:cxn>
              <a:cxn ang="0">
                <a:pos x="1688" y="1824"/>
              </a:cxn>
              <a:cxn ang="0">
                <a:pos x="1592" y="1440"/>
              </a:cxn>
              <a:cxn ang="0">
                <a:pos x="1496" y="1248"/>
              </a:cxn>
              <a:cxn ang="0">
                <a:pos x="776" y="1200"/>
              </a:cxn>
              <a:cxn ang="0">
                <a:pos x="152" y="1344"/>
              </a:cxn>
              <a:cxn ang="0">
                <a:pos x="8" y="672"/>
              </a:cxn>
              <a:cxn ang="0">
                <a:pos x="104" y="96"/>
              </a:cxn>
              <a:cxn ang="0">
                <a:pos x="440" y="96"/>
              </a:cxn>
            </a:cxnLst>
            <a:rect l="0" t="0" r="r" b="b"/>
            <a:pathLst>
              <a:path w="1688" h="2216">
                <a:moveTo>
                  <a:pt x="1112" y="2160"/>
                </a:moveTo>
                <a:cubicBezTo>
                  <a:pt x="1304" y="2188"/>
                  <a:pt x="1496" y="2216"/>
                  <a:pt x="1592" y="2160"/>
                </a:cubicBezTo>
                <a:cubicBezTo>
                  <a:pt x="1688" y="2104"/>
                  <a:pt x="1688" y="1944"/>
                  <a:pt x="1688" y="1824"/>
                </a:cubicBezTo>
                <a:cubicBezTo>
                  <a:pt x="1688" y="1704"/>
                  <a:pt x="1624" y="1536"/>
                  <a:pt x="1592" y="1440"/>
                </a:cubicBezTo>
                <a:cubicBezTo>
                  <a:pt x="1560" y="1344"/>
                  <a:pt x="1632" y="1288"/>
                  <a:pt x="1496" y="1248"/>
                </a:cubicBezTo>
                <a:cubicBezTo>
                  <a:pt x="1360" y="1208"/>
                  <a:pt x="1000" y="1184"/>
                  <a:pt x="776" y="1200"/>
                </a:cubicBezTo>
                <a:cubicBezTo>
                  <a:pt x="552" y="1216"/>
                  <a:pt x="280" y="1432"/>
                  <a:pt x="152" y="1344"/>
                </a:cubicBezTo>
                <a:cubicBezTo>
                  <a:pt x="24" y="1256"/>
                  <a:pt x="16" y="880"/>
                  <a:pt x="8" y="672"/>
                </a:cubicBezTo>
                <a:cubicBezTo>
                  <a:pt x="0" y="464"/>
                  <a:pt x="32" y="192"/>
                  <a:pt x="104" y="96"/>
                </a:cubicBezTo>
                <a:cubicBezTo>
                  <a:pt x="176" y="0"/>
                  <a:pt x="384" y="96"/>
                  <a:pt x="44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V="1">
            <a:off x="2133600" y="12192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V="1">
            <a:off x="2209800" y="21336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209800" y="2590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8" name="Freeform 50"/>
          <p:cNvSpPr>
            <a:spLocks/>
          </p:cNvSpPr>
          <p:nvPr/>
        </p:nvSpPr>
        <p:spPr bwMode="auto">
          <a:xfrm>
            <a:off x="7391400" y="1752600"/>
            <a:ext cx="1320800" cy="3429000"/>
          </a:xfrm>
          <a:custGeom>
            <a:avLst/>
            <a:gdLst/>
            <a:ahLst/>
            <a:cxnLst>
              <a:cxn ang="0">
                <a:pos x="0" y="2104"/>
              </a:cxn>
              <a:cxn ang="0">
                <a:pos x="576" y="2056"/>
              </a:cxn>
              <a:cxn ang="0">
                <a:pos x="768" y="1480"/>
              </a:cxn>
              <a:cxn ang="0">
                <a:pos x="768" y="856"/>
              </a:cxn>
              <a:cxn ang="0">
                <a:pos x="720" y="136"/>
              </a:cxn>
              <a:cxn ang="0">
                <a:pos x="96" y="40"/>
              </a:cxn>
            </a:cxnLst>
            <a:rect l="0" t="0" r="r" b="b"/>
            <a:pathLst>
              <a:path w="832" h="2160">
                <a:moveTo>
                  <a:pt x="0" y="2104"/>
                </a:moveTo>
                <a:cubicBezTo>
                  <a:pt x="224" y="2132"/>
                  <a:pt x="448" y="2160"/>
                  <a:pt x="576" y="2056"/>
                </a:cubicBezTo>
                <a:cubicBezTo>
                  <a:pt x="704" y="1952"/>
                  <a:pt x="736" y="1680"/>
                  <a:pt x="768" y="1480"/>
                </a:cubicBezTo>
                <a:cubicBezTo>
                  <a:pt x="800" y="1280"/>
                  <a:pt x="776" y="1080"/>
                  <a:pt x="768" y="856"/>
                </a:cubicBezTo>
                <a:cubicBezTo>
                  <a:pt x="760" y="632"/>
                  <a:pt x="832" y="272"/>
                  <a:pt x="720" y="136"/>
                </a:cubicBezTo>
                <a:cubicBezTo>
                  <a:pt x="608" y="0"/>
                  <a:pt x="208" y="56"/>
                  <a:pt x="96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5410200" y="18288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5410200" y="2133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10668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Studio index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58674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Year index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990600" y="685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studio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3657600" y="457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Movie Tuples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6248400" y="609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year</a:t>
            </a:r>
          </a:p>
        </p:txBody>
      </p:sp>
    </p:spTree>
    <p:extLst>
      <p:ext uri="{BB962C8B-B14F-4D97-AF65-F5344CB8AC3E}">
        <p14:creationId xmlns:p14="http://schemas.microsoft.com/office/powerpoint/2010/main" val="29589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level index in previous example would take only 10 blocks, 40KB </a:t>
            </a:r>
          </a:p>
          <a:p>
            <a:pPr>
              <a:lnSpc>
                <a:spcPct val="90000"/>
              </a:lnSpc>
            </a:pPr>
            <a:r>
              <a:rPr lang="en-US" sz="2800"/>
              <a:t>Search involves 2 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30863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DC1E53F2-84FE-4437-9880-77BD3FFB36E9}" type="slidenum">
              <a:rPr lang="en-US"/>
              <a:pPr/>
              <a:t>65</a:t>
            </a:fld>
            <a:r>
              <a:rPr lang="en-US"/>
              <a:t>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4075"/>
          </a:xfrm>
        </p:spPr>
        <p:txBody>
          <a:bodyPr/>
          <a:lstStyle/>
          <a:p>
            <a:r>
              <a:rPr lang="en-US" sz="4000"/>
              <a:t>Multilevel Index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512" y="1905000"/>
            <a:ext cx="7772400" cy="4191000"/>
          </a:xfrm>
        </p:spPr>
        <p:txBody>
          <a:bodyPr/>
          <a:lstStyle/>
          <a:p>
            <a:r>
              <a:rPr lang="en-US" sz="2400" dirty="0"/>
              <a:t>If an index does not fit in memory, access becomes expensive.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To reduce number of disk accesses to index records, treat the index kept on disk as a sequential file and construct a sparse index on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outer index – a sparse index on main index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inner index – the main index file</a:t>
            </a:r>
          </a:p>
          <a:p>
            <a:r>
              <a:rPr lang="en-US" sz="2400" dirty="0"/>
              <a:t>If even outer index is too large to fit in main memory, yet another level of index can be created, and so on.</a:t>
            </a:r>
          </a:p>
          <a:p>
            <a:r>
              <a:rPr lang="en-US" sz="2400" dirty="0"/>
              <a:t>Indices at all levels must be updated on insertion or deletion from the file.</a:t>
            </a:r>
          </a:p>
        </p:txBody>
      </p:sp>
    </p:spTree>
    <p:extLst>
      <p:ext uri="{BB962C8B-B14F-4D97-AF65-F5344CB8AC3E}">
        <p14:creationId xmlns:p14="http://schemas.microsoft.com/office/powerpoint/2010/main" val="2662893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CIS552</a:t>
            </a: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D7431713-0EA3-4CC4-ABAD-9FE9AFDED754}" type="slidenum">
              <a:rPr lang="en-US"/>
              <a:pPr/>
              <a:t>66</a:t>
            </a:fld>
            <a:r>
              <a:rPr lang="en-US"/>
              <a:t> </a:t>
            </a:r>
          </a:p>
        </p:txBody>
      </p:sp>
      <p:graphicFrame>
        <p:nvGraphicFramePr>
          <p:cNvPr id="11369" name="Object 105"/>
          <p:cNvGraphicFramePr>
            <a:graphicFrameLocks noChangeAspect="1"/>
          </p:cNvGraphicFramePr>
          <p:nvPr/>
        </p:nvGraphicFramePr>
        <p:xfrm>
          <a:off x="4049713" y="1905000"/>
          <a:ext cx="903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4" imgW="618840" imgH="731160" progId="Excel.Sheet.8">
                  <p:embed/>
                </p:oleObj>
              </mc:Choice>
              <mc:Fallback>
                <p:oleObj name="Worksheet" r:id="rId4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905000"/>
                        <a:ext cx="903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" name="Object 103"/>
          <p:cNvGraphicFramePr>
            <a:graphicFrameLocks noChangeAspect="1"/>
          </p:cNvGraphicFramePr>
          <p:nvPr/>
        </p:nvGraphicFramePr>
        <p:xfrm>
          <a:off x="1828800" y="1905000"/>
          <a:ext cx="990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7" imgW="663840" imgH="1046160" progId="Excel.Sheet.8">
                  <p:embed/>
                </p:oleObj>
              </mc:Choice>
              <mc:Fallback>
                <p:oleObj name="Worksheet" r:id="rId7" imgW="663840" imgH="1046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990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449262"/>
          </a:xfrm>
        </p:spPr>
        <p:txBody>
          <a:bodyPr/>
          <a:lstStyle/>
          <a:p>
            <a:r>
              <a:rPr lang="en-US" sz="4000" dirty="0"/>
              <a:t>Multilevel Index (Cont.)</a:t>
            </a:r>
            <a:endParaRPr lang="en-US" dirty="0"/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9812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>
                <a:solidFill>
                  <a:schemeClr val="bg2"/>
                </a:solidFill>
              </a:rPr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0" name="Object 106"/>
          <p:cNvGraphicFramePr>
            <a:graphicFrameLocks noChangeAspect="1"/>
          </p:cNvGraphicFramePr>
          <p:nvPr/>
        </p:nvGraphicFramePr>
        <p:xfrm>
          <a:off x="4114800" y="3505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10" imgW="618840" imgH="731160" progId="Excel.Sheet.8">
                  <p:embed/>
                </p:oleObj>
              </mc:Choice>
              <mc:Fallback>
                <p:oleObj name="Worksheet" r:id="rId10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" name="Rectangle 107"/>
          <p:cNvSpPr>
            <a:spLocks noChangeArrowheads="1"/>
          </p:cNvSpPr>
          <p:nvPr/>
        </p:nvSpPr>
        <p:spPr bwMode="auto">
          <a:xfrm>
            <a:off x="42672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4343400" y="403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3" name="Object 109"/>
          <p:cNvGraphicFramePr>
            <a:graphicFrameLocks noChangeAspect="1"/>
          </p:cNvGraphicFramePr>
          <p:nvPr/>
        </p:nvGraphicFramePr>
        <p:xfrm>
          <a:off x="6172200" y="19050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13" imgW="607680" imgH="663840" progId="Excel.Sheet.8">
                  <p:embed/>
                </p:oleObj>
              </mc:Choice>
              <mc:Fallback>
                <p:oleObj name="Worksheet" r:id="rId13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7" name="Rectangle 113"/>
          <p:cNvSpPr>
            <a:spLocks noChangeArrowheads="1"/>
          </p:cNvSpPr>
          <p:nvPr/>
        </p:nvSpPr>
        <p:spPr bwMode="auto">
          <a:xfrm>
            <a:off x="6400800" y="3657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8" name="Line 114"/>
          <p:cNvSpPr>
            <a:spLocks noChangeShapeType="1"/>
          </p:cNvSpPr>
          <p:nvPr/>
        </p:nvSpPr>
        <p:spPr bwMode="auto">
          <a:xfrm>
            <a:off x="26670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2" name="Line 118"/>
          <p:cNvSpPr>
            <a:spLocks noChangeShapeType="1"/>
          </p:cNvSpPr>
          <p:nvPr/>
        </p:nvSpPr>
        <p:spPr bwMode="auto">
          <a:xfrm>
            <a:off x="2667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3" name="Line 119"/>
          <p:cNvSpPr>
            <a:spLocks noChangeShapeType="1"/>
          </p:cNvSpPr>
          <p:nvPr/>
        </p:nvSpPr>
        <p:spPr bwMode="auto">
          <a:xfrm>
            <a:off x="28956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48006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4800600" y="23622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6" name="Line 122"/>
          <p:cNvSpPr>
            <a:spLocks noChangeShapeType="1"/>
          </p:cNvSpPr>
          <p:nvPr/>
        </p:nvSpPr>
        <p:spPr bwMode="auto">
          <a:xfrm>
            <a:off x="48768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5105400" y="3657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48768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5105400" y="39624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0" name="Text Box 126"/>
          <p:cNvSpPr txBox="1">
            <a:spLocks noChangeArrowheads="1"/>
          </p:cNvSpPr>
          <p:nvPr/>
        </p:nvSpPr>
        <p:spPr bwMode="auto">
          <a:xfrm>
            <a:off x="3429000" y="22256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Block 0</a:t>
            </a:r>
          </a:p>
        </p:txBody>
      </p:sp>
      <p:sp>
        <p:nvSpPr>
          <p:cNvPr id="11391" name="Text Box 127"/>
          <p:cNvSpPr txBox="1">
            <a:spLocks noChangeArrowheads="1"/>
          </p:cNvSpPr>
          <p:nvPr/>
        </p:nvSpPr>
        <p:spPr bwMode="auto">
          <a:xfrm>
            <a:off x="7010400" y="20574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0</a:t>
            </a:r>
          </a:p>
        </p:txBody>
      </p:sp>
      <p:sp>
        <p:nvSpPr>
          <p:cNvPr id="11392" name="Text Box 128"/>
          <p:cNvSpPr txBox="1">
            <a:spLocks noChangeArrowheads="1"/>
          </p:cNvSpPr>
          <p:nvPr/>
        </p:nvSpPr>
        <p:spPr bwMode="auto">
          <a:xfrm>
            <a:off x="3505200" y="39020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3" name="Text Box 129"/>
          <p:cNvSpPr txBox="1">
            <a:spLocks noChangeArrowheads="1"/>
          </p:cNvSpPr>
          <p:nvPr/>
        </p:nvSpPr>
        <p:spPr bwMode="auto">
          <a:xfrm>
            <a:off x="7010400" y="31242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4" name="Text Box 130"/>
          <p:cNvSpPr txBox="1">
            <a:spLocks noChangeArrowheads="1"/>
          </p:cNvSpPr>
          <p:nvPr/>
        </p:nvSpPr>
        <p:spPr bwMode="auto">
          <a:xfrm>
            <a:off x="1752600" y="1568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outer index</a:t>
            </a:r>
            <a:endParaRPr lang="en-US" sz="1200" dirty="0"/>
          </a:p>
        </p:txBody>
      </p:sp>
      <p:sp>
        <p:nvSpPr>
          <p:cNvPr id="11395" name="Text Box 131"/>
          <p:cNvSpPr txBox="1">
            <a:spLocks noChangeArrowheads="1"/>
          </p:cNvSpPr>
          <p:nvPr/>
        </p:nvSpPr>
        <p:spPr bwMode="auto">
          <a:xfrm>
            <a:off x="3962400" y="1524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inner index</a:t>
            </a:r>
            <a:endParaRPr lang="en-US" sz="1200"/>
          </a:p>
        </p:txBody>
      </p:sp>
      <p:sp>
        <p:nvSpPr>
          <p:cNvPr id="11396" name="Rectangle 132"/>
          <p:cNvSpPr>
            <a:spLocks noChangeArrowheads="1"/>
          </p:cNvSpPr>
          <p:nvPr/>
        </p:nvSpPr>
        <p:spPr bwMode="auto">
          <a:xfrm>
            <a:off x="6477000" y="5943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97" name="Rectangle 133"/>
          <p:cNvSpPr>
            <a:spLocks noChangeArrowheads="1"/>
          </p:cNvSpPr>
          <p:nvPr/>
        </p:nvSpPr>
        <p:spPr bwMode="auto">
          <a:xfrm>
            <a:off x="43434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98" name="Object 134"/>
          <p:cNvGraphicFramePr>
            <a:graphicFrameLocks noChangeAspect="1"/>
          </p:cNvGraphicFramePr>
          <p:nvPr/>
        </p:nvGraphicFramePr>
        <p:xfrm>
          <a:off x="4191000" y="5029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16" imgW="618840" imgH="731160" progId="Excel.Sheet.8">
                  <p:embed/>
                </p:oleObj>
              </mc:Choice>
              <mc:Fallback>
                <p:oleObj name="Worksheet" r:id="rId16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9" name="Rectangle 135"/>
          <p:cNvSpPr>
            <a:spLocks noChangeArrowheads="1"/>
          </p:cNvSpPr>
          <p:nvPr/>
        </p:nvSpPr>
        <p:spPr bwMode="auto">
          <a:xfrm>
            <a:off x="44196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400" name="Object 136"/>
          <p:cNvGraphicFramePr>
            <a:graphicFrameLocks noChangeAspect="1"/>
          </p:cNvGraphicFramePr>
          <p:nvPr/>
        </p:nvGraphicFramePr>
        <p:xfrm>
          <a:off x="6172200" y="28956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19" imgW="607680" imgH="663840" progId="Excel.Sheet.8">
                  <p:embed/>
                </p:oleObj>
              </mc:Choice>
              <mc:Fallback>
                <p:oleObj name="Worksheet" r:id="rId19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1" name="Object 137"/>
          <p:cNvGraphicFramePr>
            <a:graphicFrameLocks noChangeAspect="1"/>
          </p:cNvGraphicFramePr>
          <p:nvPr/>
        </p:nvGraphicFramePr>
        <p:xfrm>
          <a:off x="6172200" y="41148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21" imgW="607680" imgH="663840" progId="Excel.Sheet.8">
                  <p:embed/>
                </p:oleObj>
              </mc:Choice>
              <mc:Fallback>
                <p:oleObj name="Worksheet" r:id="rId21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2" name="Object 138"/>
          <p:cNvGraphicFramePr>
            <a:graphicFrameLocks noChangeAspect="1"/>
          </p:cNvGraphicFramePr>
          <p:nvPr/>
        </p:nvGraphicFramePr>
        <p:xfrm>
          <a:off x="6172200" y="51054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23" imgW="607680" imgH="663840" progId="Excel.Sheet.8">
                  <p:embed/>
                </p:oleObj>
              </mc:Choice>
              <mc:Fallback>
                <p:oleObj name="Worksheet" r:id="rId23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1221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 level index in previous example would take only </a:t>
            </a:r>
            <a:r>
              <a:rPr lang="en-US" sz="2800" dirty="0" smtClean="0"/>
              <a:t>100 </a:t>
            </a:r>
            <a:r>
              <a:rPr lang="en-US" sz="2800" dirty="0"/>
              <a:t>blocks, </a:t>
            </a:r>
            <a:r>
              <a:rPr lang="en-US" sz="2800" dirty="0" smtClean="0"/>
              <a:t>400KB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Search involves </a:t>
            </a:r>
            <a:r>
              <a:rPr lang="en-US" sz="2800" dirty="0" smtClean="0"/>
              <a:t>6 </a:t>
            </a:r>
            <a:r>
              <a:rPr lang="en-US" sz="2800" dirty="0"/>
              <a:t>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24235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Hash File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Insert Operation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Fast – because the hash function computes the index of the bucket to which the record belongs</a:t>
            </a:r>
          </a:p>
          <a:p>
            <a:pPr lvl="2">
              <a:lnSpc>
                <a:spcPct val="80000"/>
              </a:lnSpc>
            </a:pPr>
            <a:r>
              <a:rPr lang="en-GB" sz="2000"/>
              <a:t>If that bucket is full you go to the next free one</a:t>
            </a:r>
          </a:p>
          <a:p>
            <a:pPr>
              <a:lnSpc>
                <a:spcPct val="80000"/>
              </a:lnSpc>
            </a:pPr>
            <a:r>
              <a:rPr lang="en-GB" sz="2800"/>
              <a:t>Search Operation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Fast – because the hash function computes the index of the bucket</a:t>
            </a:r>
          </a:p>
          <a:p>
            <a:pPr lvl="2">
              <a:lnSpc>
                <a:spcPct val="80000"/>
              </a:lnSpc>
            </a:pPr>
            <a:r>
              <a:rPr lang="en-GB" sz="2000"/>
              <a:t>Performance may degrade if the record is not found in the bucket suggested by hash function</a:t>
            </a:r>
          </a:p>
          <a:p>
            <a:pPr>
              <a:lnSpc>
                <a:spcPct val="80000"/>
              </a:lnSpc>
            </a:pPr>
            <a:r>
              <a:rPr lang="en-GB" sz="2800"/>
              <a:t>Delete Operation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Fast – once again for the same reason of hashing function being able to locate the record quick</a:t>
            </a:r>
          </a:p>
        </p:txBody>
      </p:sp>
    </p:spTree>
    <p:extLst>
      <p:ext uri="{BB962C8B-B14F-4D97-AF65-F5344CB8AC3E}">
        <p14:creationId xmlns:p14="http://schemas.microsoft.com/office/powerpoint/2010/main" val="95771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Blocking</a:t>
            </a:r>
            <a:r>
              <a:rPr 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Refers to storing a number of records in one block on the disk.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Blocking factor (</a:t>
            </a:r>
            <a:r>
              <a:rPr lang="en-US" sz="2400" b="1" dirty="0" err="1"/>
              <a:t>bfr</a:t>
            </a:r>
            <a:r>
              <a:rPr lang="en-US" sz="2400" dirty="0"/>
              <a:t>) refers to the number of records per block.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may be empty space in a block if an integral number of records do not fit in one block.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Spanned Records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Refers to records that exceed the size of one or more blocks and hence span a number of blocks.</a:t>
            </a:r>
          </a:p>
        </p:txBody>
      </p:sp>
    </p:spTree>
    <p:extLst>
      <p:ext uri="{BB962C8B-B14F-4D97-AF65-F5344CB8AC3E}">
        <p14:creationId xmlns:p14="http://schemas.microsoft.com/office/powerpoint/2010/main" val="18167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of Records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file</a:t>
            </a:r>
            <a:r>
              <a:rPr lang="en-US" sz="2400" dirty="0"/>
              <a:t> is a </a:t>
            </a:r>
            <a:r>
              <a:rPr lang="en-US" sz="2400" i="1" dirty="0"/>
              <a:t>sequence</a:t>
            </a:r>
            <a:r>
              <a:rPr lang="en-US" sz="2400" dirty="0"/>
              <a:t> of records, where each record is a collection of data values (or data items).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file descriptor</a:t>
            </a:r>
            <a:r>
              <a:rPr lang="en-US" sz="2400" dirty="0"/>
              <a:t> (or </a:t>
            </a:r>
            <a:r>
              <a:rPr lang="en-US" sz="2400" b="1" dirty="0"/>
              <a:t>file header</a:t>
            </a:r>
            <a:r>
              <a:rPr lang="en-US" sz="2400" dirty="0"/>
              <a:t>) includes information that describes the file, such as the </a:t>
            </a:r>
            <a:r>
              <a:rPr lang="en-US" sz="2400" i="1" dirty="0"/>
              <a:t>field names</a:t>
            </a:r>
            <a:r>
              <a:rPr lang="en-US" sz="2400" dirty="0"/>
              <a:t> and their </a:t>
            </a:r>
            <a:r>
              <a:rPr lang="en-US" sz="2400" i="1" dirty="0"/>
              <a:t>data types</a:t>
            </a:r>
            <a:r>
              <a:rPr lang="en-US" sz="2400" dirty="0"/>
              <a:t>, and the addresses of the file blocks on disk.</a:t>
            </a:r>
          </a:p>
          <a:p>
            <a:r>
              <a:rPr lang="en-US" sz="2400" dirty="0"/>
              <a:t>Records are stored on disk blocks.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blocking factor</a:t>
            </a:r>
            <a:r>
              <a:rPr lang="en-US" sz="2400" dirty="0"/>
              <a:t> </a:t>
            </a:r>
            <a:r>
              <a:rPr lang="en-US" sz="2400" b="1" dirty="0" err="1"/>
              <a:t>bfr</a:t>
            </a:r>
            <a:r>
              <a:rPr lang="en-US" sz="2400" dirty="0"/>
              <a:t> for a file is the (average) number of file records stored in a disk block.</a:t>
            </a:r>
          </a:p>
          <a:p>
            <a:r>
              <a:rPr lang="en-US" sz="2400" dirty="0"/>
              <a:t>A file can have </a:t>
            </a:r>
            <a:r>
              <a:rPr lang="en-US" sz="2400" b="1" dirty="0"/>
              <a:t>fixed-length</a:t>
            </a:r>
            <a:r>
              <a:rPr lang="en-US" sz="2400" dirty="0"/>
              <a:t> records or </a:t>
            </a:r>
            <a:r>
              <a:rPr lang="en-US" sz="2400" b="1" dirty="0"/>
              <a:t>variable-length</a:t>
            </a:r>
            <a:r>
              <a:rPr lang="en-US" sz="2400" dirty="0"/>
              <a:t> records.</a:t>
            </a:r>
          </a:p>
        </p:txBody>
      </p:sp>
    </p:spTree>
    <p:extLst>
      <p:ext uri="{BB962C8B-B14F-4D97-AF65-F5344CB8AC3E}">
        <p14:creationId xmlns:p14="http://schemas.microsoft.com/office/powerpoint/2010/main" val="6824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1791</TotalTime>
  <Pages>16</Pages>
  <Words>4404</Words>
  <Application>Microsoft Office PowerPoint</Application>
  <PresentationFormat>On-screen Show (4:3)</PresentationFormat>
  <Paragraphs>557</Paragraphs>
  <Slides>67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SimSun</vt:lpstr>
      <vt:lpstr>Book Antiqua</vt:lpstr>
      <vt:lpstr>Greek Symbols</vt:lpstr>
      <vt:lpstr>Monotype Sorts</vt:lpstr>
      <vt:lpstr>MT Extra</vt:lpstr>
      <vt:lpstr>Symbol</vt:lpstr>
      <vt:lpstr>Tahoma</vt:lpstr>
      <vt:lpstr>Times New Roman</vt:lpstr>
      <vt:lpstr>Webdings</vt:lpstr>
      <vt:lpstr>Wingdings</vt:lpstr>
      <vt:lpstr>ifmx</vt:lpstr>
      <vt:lpstr>Document</vt:lpstr>
      <vt:lpstr>Worksheet</vt:lpstr>
      <vt:lpstr>PowerPoint Presentation</vt:lpstr>
      <vt:lpstr>Database Tables on Hard Disk</vt:lpstr>
      <vt:lpstr>File Organization</vt:lpstr>
      <vt:lpstr>Unordered Or Heap File</vt:lpstr>
      <vt:lpstr>Ordered or Sequential File</vt:lpstr>
      <vt:lpstr>Hash File</vt:lpstr>
      <vt:lpstr>Hash File (2)</vt:lpstr>
      <vt:lpstr>Blocking</vt:lpstr>
      <vt:lpstr>Files of Records</vt:lpstr>
      <vt:lpstr>Files of Records (contd.)</vt:lpstr>
      <vt:lpstr>Operation on Files</vt:lpstr>
      <vt:lpstr>Fixed-Length Records</vt:lpstr>
      <vt:lpstr>Deleting record 3 and compacting</vt:lpstr>
      <vt:lpstr>Deleting record 3 and moving last record</vt:lpstr>
      <vt:lpstr>Free Lists</vt:lpstr>
      <vt:lpstr>Variable-Length Records</vt:lpstr>
      <vt:lpstr>Variable-Length Records: Slotted Page Structure</vt:lpstr>
      <vt:lpstr>Data on External Storage</vt:lpstr>
      <vt:lpstr>Alternative File Organizations</vt:lpstr>
      <vt:lpstr>Internal Schema Design</vt:lpstr>
      <vt:lpstr>Unordered Files</vt:lpstr>
      <vt:lpstr>Ordered Files</vt:lpstr>
      <vt:lpstr>Ordered Files </vt:lpstr>
      <vt:lpstr>Average Access Times</vt:lpstr>
      <vt:lpstr>Sequential File Organization</vt:lpstr>
      <vt:lpstr>Sequential File Organization (Cont.)</vt:lpstr>
      <vt:lpstr>Multitable Clustering File Organization</vt:lpstr>
      <vt:lpstr>Multitable Clustering File Organization (cont.)</vt:lpstr>
      <vt:lpstr>Data Dictionary Storage</vt:lpstr>
      <vt:lpstr>File Organization and  Index structures/files</vt:lpstr>
      <vt:lpstr>Introduction </vt:lpstr>
      <vt:lpstr>Indexing</vt:lpstr>
      <vt:lpstr>PowerPoint Presentation</vt:lpstr>
      <vt:lpstr>Types of index structures</vt:lpstr>
      <vt:lpstr>Two Types of Indices</vt:lpstr>
      <vt:lpstr>Index</vt:lpstr>
      <vt:lpstr>Indexes</vt:lpstr>
      <vt:lpstr>Basic Concepts</vt:lpstr>
      <vt:lpstr>Types of Indices</vt:lpstr>
      <vt:lpstr>Primary Indexes (On sorted files)</vt:lpstr>
      <vt:lpstr>Types of Single-Level Indexes</vt:lpstr>
      <vt:lpstr> Primary index on the ordering key field of the file</vt:lpstr>
      <vt:lpstr>Index Structure</vt:lpstr>
      <vt:lpstr>Index Structure</vt:lpstr>
      <vt:lpstr>Dense indexes</vt:lpstr>
      <vt:lpstr>PowerPoint Presentation</vt:lpstr>
      <vt:lpstr>Sparse indexes</vt:lpstr>
      <vt:lpstr>Sparse Vs Dense Index</vt:lpstr>
      <vt:lpstr>Sparse Vs. Dense Index</vt:lpstr>
      <vt:lpstr>Clustered vs. Unclustered Index</vt:lpstr>
      <vt:lpstr>Clustering and Non-clustering</vt:lpstr>
      <vt:lpstr>Clustered Index</vt:lpstr>
      <vt:lpstr>Sparse Index Files</vt:lpstr>
      <vt:lpstr>Types of Single-Level Indexes</vt:lpstr>
      <vt:lpstr> A dense secondary index (with block pointers) on a nonordering key field of a file.</vt:lpstr>
      <vt:lpstr>Secondary indexes</vt:lpstr>
      <vt:lpstr>Secondary Indices Example</vt:lpstr>
      <vt:lpstr>PowerPoint Presentation</vt:lpstr>
      <vt:lpstr>PowerPoint Presentation</vt:lpstr>
      <vt:lpstr>Definition of Bucket</vt:lpstr>
      <vt:lpstr>PowerPoint Presentation</vt:lpstr>
      <vt:lpstr>PowerPoint Presentation</vt:lpstr>
      <vt:lpstr>PowerPoint Presentation</vt:lpstr>
      <vt:lpstr>Multi-level indexes</vt:lpstr>
      <vt:lpstr>Multilevel Index</vt:lpstr>
      <vt:lpstr>Multilevel Index (Cont.)</vt:lpstr>
      <vt:lpstr>Multi-level indexes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134</cp:revision>
  <cp:lastPrinted>1995-06-24T08:50:58Z</cp:lastPrinted>
  <dcterms:created xsi:type="dcterms:W3CDTF">1997-01-06T18:13:42Z</dcterms:created>
  <dcterms:modified xsi:type="dcterms:W3CDTF">2018-10-27T06:20:57Z</dcterms:modified>
</cp:coreProperties>
</file>