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293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86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6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950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7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76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22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314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3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759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311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3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604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793D-5001-4EFA-AC06-2745D4EFA830}" type="datetime1">
              <a:rPr lang="en-US" smtClean="0"/>
              <a:t>10-Aug-18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F212 Database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1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419100"/>
            <a:ext cx="77724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2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74C5-C1DA-49D2-835D-0B298074432C}" type="datetime1">
              <a:rPr lang="en-US" smtClean="0"/>
              <a:t>10-Aug-18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F212 Database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=""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=""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 </a:t>
            </a:r>
            <a:r>
              <a:rPr lang="en-IN" dirty="0" smtClean="0"/>
              <a:t>ZG518- </a:t>
            </a:r>
            <a:r>
              <a:rPr lang="en-IN" dirty="0"/>
              <a:t>Database Design and 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Yashvardhan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Professor, BITS-</a:t>
            </a:r>
            <a:r>
              <a:rPr lang="en-US" dirty="0" err="1" smtClean="0"/>
              <a:t>Pilani</a:t>
            </a:r>
            <a:r>
              <a:rPr lang="en-US" dirty="0" smtClean="0"/>
              <a:t>, </a:t>
            </a:r>
            <a:r>
              <a:rPr lang="en-US" dirty="0" err="1" smtClean="0"/>
              <a:t>Pilani</a:t>
            </a:r>
            <a:r>
              <a:rPr lang="en-US" dirty="0" smtClean="0"/>
              <a:t> Campus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>
                <a:ea typeface="新細明體" pitchFamily="18" charset="-120"/>
              </a:rPr>
              <a:t>A DBMS attempts to resolve the following problems: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Data redundancy and inconsistency by keeping one copy of a data item in the database 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Difficulty in accessing data by provided query languages and shared libraries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Data isolation (multiple files and formats)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Integrity problems by enforcing constraints (age &gt; 0)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Atomicity of updates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Concurrent access by multiple users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Security problems </a:t>
            </a:r>
          </a:p>
          <a:p>
            <a:endParaRPr lang="en-US" altLang="zh-TW" sz="1500"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152400" y="6172200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10</a:t>
            </a:fld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chemeClr val="accent1"/>
          </a:solidFill>
          <a:effectLst>
            <a:outerShdw dist="162639" dir="2319588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100">
                <a:latin typeface="Tahoma" pitchFamily="34" charset="0"/>
              </a:rPr>
              <a:t>Purposes of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453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1800">
                <a:ea typeface="新細明體" pitchFamily="18" charset="-120"/>
              </a:rPr>
              <a:t>One big problem in application development is the </a:t>
            </a:r>
            <a:r>
              <a:rPr lang="en-US" altLang="zh-TW" sz="1800" i="1">
                <a:solidFill>
                  <a:srgbClr val="FF5050"/>
                </a:solidFill>
                <a:ea typeface="新細明體" pitchFamily="18" charset="-120"/>
              </a:rPr>
              <a:t>separation</a:t>
            </a:r>
            <a:r>
              <a:rPr lang="en-US" altLang="zh-TW" sz="1800">
                <a:ea typeface="新細明體" pitchFamily="18" charset="-120"/>
              </a:rPr>
              <a:t> of applications from data</a:t>
            </a:r>
          </a:p>
          <a:p>
            <a:r>
              <a:rPr lang="en-US" altLang="zh-TW" sz="1800">
                <a:ea typeface="新細明體" pitchFamily="18" charset="-120"/>
              </a:rPr>
              <a:t>Do I have changed my program when I …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replace my hard drive?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store the data in a b-tree instead of a hash file?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partition the data into two physical files (or merge two physical files into one)?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store salary as floating point number instead of integer?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develop other applications that use the same set of data?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add more data fields to support other applications?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… 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95250" y="6173787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11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528637"/>
            <a:ext cx="5829300" cy="62865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100" dirty="0">
                <a:latin typeface="Tahoma" pitchFamily="34" charset="0"/>
              </a:rPr>
              <a:t>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37231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mtClean="0">
                <a:ea typeface="新細明體" pitchFamily="18" charset="-120"/>
              </a:rPr>
              <a:t>The answer to the previous questions is to introduce levels of </a:t>
            </a:r>
            <a:r>
              <a:rPr lang="en-US" altLang="zh-TW" i="1" smtClean="0">
                <a:solidFill>
                  <a:srgbClr val="FF5050"/>
                </a:solidFill>
                <a:ea typeface="新細明體" pitchFamily="18" charset="-120"/>
              </a:rPr>
              <a:t>abstraction</a:t>
            </a:r>
            <a:r>
              <a:rPr lang="en-US" altLang="zh-TW" smtClean="0">
                <a:ea typeface="新細明體" pitchFamily="18" charset="-120"/>
              </a:rPr>
              <a:t> of </a:t>
            </a:r>
            <a:r>
              <a:rPr lang="en-US" altLang="zh-TW" i="1" smtClean="0">
                <a:solidFill>
                  <a:srgbClr val="FF5050"/>
                </a:solidFill>
                <a:ea typeface="新細明體" pitchFamily="18" charset="-120"/>
              </a:rPr>
              <a:t>indirection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  <a:p>
            <a:r>
              <a:rPr lang="en-US" altLang="zh-TW" smtClean="0">
                <a:ea typeface="新細明體" pitchFamily="18" charset="-120"/>
              </a:rPr>
              <a:t>Consider how do </a:t>
            </a:r>
            <a:r>
              <a:rPr lang="en-US" altLang="zh-TW" i="1" smtClean="0">
                <a:solidFill>
                  <a:srgbClr val="FF5050"/>
                </a:solidFill>
                <a:ea typeface="新細明體" pitchFamily="18" charset="-120"/>
              </a:rPr>
              <a:t>function calls</a:t>
            </a:r>
            <a:r>
              <a:rPr lang="en-US" altLang="zh-TW" smtClean="0">
                <a:ea typeface="新細明體" pitchFamily="18" charset="-120"/>
              </a:rPr>
              <a:t> allow you to change a part of your program without affecting other parts?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52873" y="6276799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827" y="585390"/>
            <a:ext cx="5829300" cy="57150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100">
                <a:latin typeface="Tahoma" pitchFamily="34" charset="0"/>
              </a:rPr>
              <a:t>Data Abstraction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286001" y="4286250"/>
            <a:ext cx="4346972" cy="800100"/>
            <a:chOff x="912" y="2544"/>
            <a:chExt cx="3651" cy="672"/>
          </a:xfrm>
        </p:grpSpPr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912" y="2544"/>
              <a:ext cx="864" cy="67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/>
                <a:t>Main Program</a:t>
              </a: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2080" y="2640"/>
              <a:ext cx="720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/>
                <a:t>function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104" y="2640"/>
              <a:ext cx="720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/>
                <a:t>function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4176" y="2784"/>
              <a:ext cx="38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data</a:t>
              </a:r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1760" y="2688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66" name="Freeform 10"/>
            <p:cNvSpPr>
              <a:spLocks/>
            </p:cNvSpPr>
            <p:nvPr/>
          </p:nvSpPr>
          <p:spPr bwMode="auto">
            <a:xfrm>
              <a:off x="2774" y="2726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67" name="Freeform 11"/>
            <p:cNvSpPr>
              <a:spLocks/>
            </p:cNvSpPr>
            <p:nvPr/>
          </p:nvSpPr>
          <p:spPr bwMode="auto">
            <a:xfrm>
              <a:off x="3792" y="2742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68" name="Freeform 12"/>
            <p:cNvSpPr>
              <a:spLocks/>
            </p:cNvSpPr>
            <p:nvPr/>
          </p:nvSpPr>
          <p:spPr bwMode="auto">
            <a:xfrm rot="10800000">
              <a:off x="3792" y="2981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 rot="10800000">
              <a:off x="1739" y="3003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0" name="Freeform 14"/>
            <p:cNvSpPr>
              <a:spLocks/>
            </p:cNvSpPr>
            <p:nvPr/>
          </p:nvSpPr>
          <p:spPr bwMode="auto">
            <a:xfrm rot="10800000">
              <a:off x="2752" y="2992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42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Independence *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 insulated from how data is structured and stored.</a:t>
            </a:r>
          </a:p>
          <a:p>
            <a:r>
              <a:rPr lang="en-US" i="1" u="sng" dirty="0" smtClean="0">
                <a:solidFill>
                  <a:srgbClr val="FF0000"/>
                </a:solidFill>
              </a:rPr>
              <a:t>Logical data independence</a:t>
            </a:r>
            <a:r>
              <a:rPr lang="en-US" dirty="0" smtClean="0">
                <a:solidFill>
                  <a:srgbClr val="FF0000"/>
                </a:solidFill>
              </a:rPr>
              <a:t>:  </a:t>
            </a:r>
            <a:r>
              <a:rPr lang="en-US" dirty="0" smtClean="0"/>
              <a:t>Protection from changes in </a:t>
            </a:r>
            <a:r>
              <a:rPr lang="en-US" i="1" dirty="0" smtClean="0"/>
              <a:t>logical </a:t>
            </a:r>
            <a:r>
              <a:rPr lang="en-US" dirty="0" smtClean="0"/>
              <a:t>structure of data.</a:t>
            </a:r>
          </a:p>
          <a:p>
            <a:r>
              <a:rPr lang="en-US" i="1" u="sng" dirty="0" smtClean="0">
                <a:solidFill>
                  <a:srgbClr val="FF0000"/>
                </a:solidFill>
              </a:rPr>
              <a:t>Physical data independence</a:t>
            </a:r>
            <a:r>
              <a:rPr lang="en-US" dirty="0" smtClean="0">
                <a:solidFill>
                  <a:srgbClr val="FF0000"/>
                </a:solidFill>
              </a:rPr>
              <a:t>:   </a:t>
            </a:r>
            <a:r>
              <a:rPr lang="en-US" dirty="0" smtClean="0"/>
              <a:t>Protection from changes in </a:t>
            </a:r>
            <a:r>
              <a:rPr lang="en-US" i="1" dirty="0" smtClean="0"/>
              <a:t>physical</a:t>
            </a:r>
            <a:r>
              <a:rPr lang="en-US" dirty="0" smtClean="0"/>
              <a:t> structure of data.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875235" y="4932760"/>
            <a:ext cx="5284300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Char char="*"/>
            </a:pPr>
            <a:r>
              <a:rPr lang="en-US" sz="1800" i="1">
                <a:latin typeface="Book Antiqua" panose="02040602050305030304" pitchFamily="18" charset="0"/>
              </a:rPr>
              <a:t> One of the most important benefits of using a DBMS!</a:t>
            </a:r>
          </a:p>
        </p:txBody>
      </p:sp>
    </p:spTree>
    <p:extLst>
      <p:ext uri="{BB962C8B-B14F-4D97-AF65-F5344CB8AC3E}">
        <p14:creationId xmlns:p14="http://schemas.microsoft.com/office/powerpoint/2010/main" val="27245995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CFFCC"/>
          </a:solidFill>
          <a:effectLst>
            <a:outerShdw dist="172739" dir="216164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An Example of Data Independence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800350" y="2343151"/>
            <a:ext cx="2228850" cy="226219"/>
            <a:chOff x="1296" y="1728"/>
            <a:chExt cx="1872" cy="190"/>
          </a:xfrm>
        </p:grpSpPr>
        <p:sp>
          <p:nvSpPr>
            <p:cNvPr id="10260" name="Rectangle 4"/>
            <p:cNvSpPr>
              <a:spLocks noChangeArrowheads="1"/>
            </p:cNvSpPr>
            <p:nvPr/>
          </p:nvSpPr>
          <p:spPr bwMode="auto">
            <a:xfrm>
              <a:off x="1728" y="1728"/>
              <a:ext cx="816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sz="1200" i="1">
                  <a:ea typeface="新細明體" panose="02020500000000000000" pitchFamily="18" charset="-120"/>
                </a:rPr>
                <a:t>John Law</a:t>
              </a:r>
            </a:p>
          </p:txBody>
        </p:sp>
        <p:sp>
          <p:nvSpPr>
            <p:cNvPr id="10261" name="Rectangle 5"/>
            <p:cNvSpPr>
              <a:spLocks noChangeArrowheads="1"/>
            </p:cNvSpPr>
            <p:nvPr/>
          </p:nvSpPr>
          <p:spPr bwMode="auto">
            <a:xfrm>
              <a:off x="2544" y="1728"/>
              <a:ext cx="624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sz="1200" i="1">
                  <a:ea typeface="新細明體" panose="02020500000000000000" pitchFamily="18" charset="-120"/>
                </a:rPr>
                <a:t>… …</a:t>
              </a:r>
            </a:p>
          </p:txBody>
        </p:sp>
        <p:sp>
          <p:nvSpPr>
            <p:cNvPr id="10262" name="Rectangle 6"/>
            <p:cNvSpPr>
              <a:spLocks noChangeArrowheads="1"/>
            </p:cNvSpPr>
            <p:nvPr/>
          </p:nvSpPr>
          <p:spPr bwMode="auto">
            <a:xfrm>
              <a:off x="1296" y="1728"/>
              <a:ext cx="432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sz="1200" i="1">
                  <a:ea typeface="新細明體" panose="02020500000000000000" pitchFamily="18" charset="-120"/>
                </a:rPr>
                <a:t>1129</a:t>
              </a:r>
            </a:p>
          </p:txBody>
        </p:sp>
      </p:grp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657351" y="2305051"/>
            <a:ext cx="114165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sz="1350">
                <a:latin typeface="Tahoma" panose="020B0604030504040204" pitchFamily="34" charset="0"/>
                <a:ea typeface="新細明體" panose="02020500000000000000" pitchFamily="18" charset="-120"/>
              </a:rPr>
              <a:t>Data on disk</a:t>
            </a:r>
            <a:endParaRPr kumimoji="1" lang="en-US" sz="135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5" name="Oval 8"/>
          <p:cNvSpPr>
            <a:spLocks noChangeArrowheads="1"/>
          </p:cNvSpPr>
          <p:nvPr/>
        </p:nvSpPr>
        <p:spPr bwMode="auto">
          <a:xfrm>
            <a:off x="3143250" y="2857500"/>
            <a:ext cx="800100" cy="28575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sz="1200" i="1">
                <a:ea typeface="新細明體" panose="02020500000000000000" pitchFamily="18" charset="-120"/>
              </a:rPr>
              <a:t>program</a:t>
            </a:r>
          </a:p>
        </p:txBody>
      </p:sp>
      <p:sp>
        <p:nvSpPr>
          <p:cNvPr id="10246" name="Freeform 9"/>
          <p:cNvSpPr>
            <a:spLocks/>
          </p:cNvSpPr>
          <p:nvPr/>
        </p:nvSpPr>
        <p:spPr bwMode="auto">
          <a:xfrm>
            <a:off x="2914650" y="2571750"/>
            <a:ext cx="228600" cy="342900"/>
          </a:xfrm>
          <a:custGeom>
            <a:avLst/>
            <a:gdLst>
              <a:gd name="T0" fmla="*/ 2147483647 w 192"/>
              <a:gd name="T1" fmla="*/ 2147483647 h 288"/>
              <a:gd name="T2" fmla="*/ 0 w 192"/>
              <a:gd name="T3" fmla="*/ 2147483647 h 288"/>
              <a:gd name="T4" fmla="*/ 2147483647 w 192"/>
              <a:gd name="T5" fmla="*/ 0 h 288"/>
              <a:gd name="T6" fmla="*/ 0 60000 65536"/>
              <a:gd name="T7" fmla="*/ 0 60000 65536"/>
              <a:gd name="T8" fmla="*/ 0 60000 65536"/>
              <a:gd name="T9" fmla="*/ 0 w 192"/>
              <a:gd name="T10" fmla="*/ 0 h 288"/>
              <a:gd name="T11" fmla="*/ 192 w 19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288">
                <a:moveTo>
                  <a:pt x="192" y="288"/>
                </a:moveTo>
                <a:lnTo>
                  <a:pt x="0" y="24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4114801" y="2743200"/>
            <a:ext cx="36596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9863" indent="-169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sz="1350">
                <a:latin typeface="Tahoma" panose="020B0604030504040204" pitchFamily="34" charset="0"/>
                <a:ea typeface="新細明體" panose="02020500000000000000" pitchFamily="18" charset="-120"/>
              </a:rPr>
              <a:t>Program accessing data directly has to know:</a:t>
            </a:r>
          </a:p>
          <a:p>
            <a:pPr eaLnBrk="1" hangingPunct="1">
              <a:buFontTx/>
              <a:buChar char="•"/>
            </a:pPr>
            <a:r>
              <a:rPr kumimoji="1" lang="en-US" altLang="zh-TW" sz="1350">
                <a:latin typeface="Tahoma" panose="020B0604030504040204" pitchFamily="34" charset="0"/>
                <a:ea typeface="新細明體" panose="02020500000000000000" pitchFamily="18" charset="-120"/>
              </a:rPr>
              <a:t>first 4 bytes is an ID number</a:t>
            </a:r>
          </a:p>
          <a:p>
            <a:pPr eaLnBrk="1" hangingPunct="1">
              <a:buFontTx/>
              <a:buChar char="•"/>
            </a:pPr>
            <a:r>
              <a:rPr kumimoji="1" lang="en-US" altLang="zh-TW" sz="1350">
                <a:latin typeface="Tahoma" panose="020B0604030504040204" pitchFamily="34" charset="0"/>
                <a:ea typeface="新細明體" panose="02020500000000000000" pitchFamily="18" charset="-120"/>
              </a:rPr>
              <a:t>next 10 bytes is an employee name</a:t>
            </a:r>
            <a:endParaRPr kumimoji="1" lang="en-US" sz="135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0248" name="Group 11"/>
          <p:cNvGrpSpPr>
            <a:grpSpLocks/>
          </p:cNvGrpSpPr>
          <p:nvPr/>
        </p:nvGrpSpPr>
        <p:grpSpPr bwMode="auto">
          <a:xfrm>
            <a:off x="2800350" y="3829051"/>
            <a:ext cx="2228850" cy="226219"/>
            <a:chOff x="1296" y="1728"/>
            <a:chExt cx="1872" cy="190"/>
          </a:xfrm>
        </p:grpSpPr>
        <p:sp>
          <p:nvSpPr>
            <p:cNvPr id="10257" name="Rectangle 12"/>
            <p:cNvSpPr>
              <a:spLocks noChangeArrowheads="1"/>
            </p:cNvSpPr>
            <p:nvPr/>
          </p:nvSpPr>
          <p:spPr bwMode="auto">
            <a:xfrm>
              <a:off x="1728" y="1728"/>
              <a:ext cx="816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sz="1200" i="1">
                  <a:ea typeface="新細明體" panose="02020500000000000000" pitchFamily="18" charset="-120"/>
                </a:rPr>
                <a:t>John Law</a:t>
              </a:r>
            </a:p>
          </p:txBody>
        </p:sp>
        <p:sp>
          <p:nvSpPr>
            <p:cNvPr id="10258" name="Rectangle 13"/>
            <p:cNvSpPr>
              <a:spLocks noChangeArrowheads="1"/>
            </p:cNvSpPr>
            <p:nvPr/>
          </p:nvSpPr>
          <p:spPr bwMode="auto">
            <a:xfrm>
              <a:off x="2544" y="1728"/>
              <a:ext cx="624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sz="1200" i="1">
                  <a:ea typeface="新細明體" panose="02020500000000000000" pitchFamily="18" charset="-120"/>
                </a:rPr>
                <a:t>… …</a:t>
              </a:r>
            </a:p>
          </p:txBody>
        </p:sp>
        <p:sp>
          <p:nvSpPr>
            <p:cNvPr id="10259" name="Rectangle 14"/>
            <p:cNvSpPr>
              <a:spLocks noChangeArrowheads="1"/>
            </p:cNvSpPr>
            <p:nvPr/>
          </p:nvSpPr>
          <p:spPr bwMode="auto">
            <a:xfrm>
              <a:off x="1296" y="1728"/>
              <a:ext cx="432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en-US" sz="1200" i="1">
                  <a:ea typeface="新細明體" panose="02020500000000000000" pitchFamily="18" charset="-120"/>
                </a:rPr>
                <a:t>1129</a:t>
              </a:r>
            </a:p>
          </p:txBody>
        </p:sp>
      </p:grp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1657351" y="3790951"/>
            <a:ext cx="114165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sz="1350">
                <a:latin typeface="Tahoma" panose="020B0604030504040204" pitchFamily="34" charset="0"/>
                <a:ea typeface="新細明體" panose="02020500000000000000" pitchFamily="18" charset="-120"/>
              </a:rPr>
              <a:t>Data on disk</a:t>
            </a:r>
            <a:endParaRPr kumimoji="1" lang="en-US" sz="135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50" name="Freeform 16"/>
          <p:cNvSpPr>
            <a:spLocks/>
          </p:cNvSpPr>
          <p:nvPr/>
        </p:nvSpPr>
        <p:spPr bwMode="auto">
          <a:xfrm>
            <a:off x="3034903" y="4057650"/>
            <a:ext cx="336947" cy="457200"/>
          </a:xfrm>
          <a:custGeom>
            <a:avLst/>
            <a:gdLst>
              <a:gd name="T0" fmla="*/ 2147483647 w 283"/>
              <a:gd name="T1" fmla="*/ 2147483647 h 384"/>
              <a:gd name="T2" fmla="*/ 0 w 283"/>
              <a:gd name="T3" fmla="*/ 2147483647 h 384"/>
              <a:gd name="T4" fmla="*/ 2147483647 w 283"/>
              <a:gd name="T5" fmla="*/ 0 h 384"/>
              <a:gd name="T6" fmla="*/ 0 60000 65536"/>
              <a:gd name="T7" fmla="*/ 0 60000 65536"/>
              <a:gd name="T8" fmla="*/ 0 60000 65536"/>
              <a:gd name="T9" fmla="*/ 0 w 283"/>
              <a:gd name="T10" fmla="*/ 0 h 384"/>
              <a:gd name="T11" fmla="*/ 283 w 283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84">
                <a:moveTo>
                  <a:pt x="283" y="384"/>
                </a:moveTo>
                <a:lnTo>
                  <a:pt x="0" y="208"/>
                </a:lnTo>
                <a:lnTo>
                  <a:pt x="9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5600701" y="3829050"/>
            <a:ext cx="1438535" cy="669414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tabLst>
                <a:tab pos="230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30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30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30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30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sz="1350">
                <a:latin typeface="Tahoma" panose="020B0604030504040204" pitchFamily="34" charset="0"/>
                <a:ea typeface="新細明體" panose="02020500000000000000" pitchFamily="18" charset="-120"/>
              </a:rPr>
              <a:t>Employee:</a:t>
            </a:r>
          </a:p>
          <a:p>
            <a:pPr eaLnBrk="1" hangingPunct="1"/>
            <a:r>
              <a:rPr kumimoji="1" lang="en-US" altLang="zh-TW" sz="1200">
                <a:latin typeface="Tahoma" panose="020B0604030504040204" pitchFamily="34" charset="0"/>
                <a:ea typeface="新細明體" panose="02020500000000000000" pitchFamily="18" charset="-120"/>
              </a:rPr>
              <a:t>	ID: integer</a:t>
            </a:r>
          </a:p>
          <a:p>
            <a:pPr eaLnBrk="1" hangingPunct="1"/>
            <a:r>
              <a:rPr kumimoji="1" lang="en-US" altLang="zh-TW" sz="1200">
                <a:latin typeface="Tahoma" panose="020B0604030504040204" pitchFamily="34" charset="0"/>
                <a:ea typeface="新細明體" panose="02020500000000000000" pitchFamily="18" charset="-120"/>
              </a:rPr>
              <a:t>	Name char(10)</a:t>
            </a:r>
            <a:endParaRPr kumimoji="1" lang="en-US" sz="12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52" name="Rectangle 18"/>
          <p:cNvSpPr>
            <a:spLocks noChangeArrowheads="1"/>
          </p:cNvSpPr>
          <p:nvPr/>
        </p:nvSpPr>
        <p:spPr bwMode="auto">
          <a:xfrm>
            <a:off x="5543551" y="3543301"/>
            <a:ext cx="8519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sz="1500">
                <a:latin typeface="Tahoma" panose="020B0604030504040204" pitchFamily="34" charset="0"/>
                <a:ea typeface="新細明體" panose="02020500000000000000" pitchFamily="18" charset="-120"/>
              </a:rPr>
              <a:t>Schema</a:t>
            </a:r>
            <a:endParaRPr kumimoji="1" lang="en-US" sz="15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53" name="Oval 19"/>
          <p:cNvSpPr>
            <a:spLocks noChangeArrowheads="1"/>
          </p:cNvSpPr>
          <p:nvPr/>
        </p:nvSpPr>
        <p:spPr bwMode="auto">
          <a:xfrm>
            <a:off x="3286125" y="4972050"/>
            <a:ext cx="800100" cy="28575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sz="1200" i="1">
                <a:ea typeface="新細明體" panose="02020500000000000000" pitchFamily="18" charset="-120"/>
              </a:rPr>
              <a:t>program</a:t>
            </a:r>
          </a:p>
        </p:txBody>
      </p:sp>
      <p:sp>
        <p:nvSpPr>
          <p:cNvPr id="10254" name="Line 20"/>
          <p:cNvSpPr>
            <a:spLocks noChangeShapeType="1"/>
          </p:cNvSpPr>
          <p:nvPr/>
        </p:nvSpPr>
        <p:spPr bwMode="auto">
          <a:xfrm flipV="1">
            <a:off x="3686175" y="4743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255" name="Line 21"/>
          <p:cNvSpPr>
            <a:spLocks noChangeShapeType="1"/>
          </p:cNvSpPr>
          <p:nvPr/>
        </p:nvSpPr>
        <p:spPr bwMode="auto">
          <a:xfrm flipV="1">
            <a:off x="4057650" y="4286250"/>
            <a:ext cx="15430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256" name="Oval 22"/>
          <p:cNvSpPr>
            <a:spLocks noChangeArrowheads="1"/>
          </p:cNvSpPr>
          <p:nvPr/>
        </p:nvSpPr>
        <p:spPr bwMode="auto">
          <a:xfrm>
            <a:off x="3286125" y="4457700"/>
            <a:ext cx="800100" cy="28575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sz="1200" i="1">
                <a:ea typeface="新細明體" panose="02020500000000000000" pitchFamily="18" charset="-120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0955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 of Abstraction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2114550"/>
            <a:ext cx="3486150" cy="30575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Many </a:t>
            </a:r>
            <a:r>
              <a:rPr lang="en-US" i="1" u="sng" dirty="0" smtClean="0">
                <a:solidFill>
                  <a:srgbClr val="FF0000"/>
                </a:solidFill>
              </a:rPr>
              <a:t>views</a:t>
            </a:r>
            <a:r>
              <a:rPr lang="en-US" dirty="0" smtClean="0"/>
              <a:t>, single </a:t>
            </a:r>
            <a:r>
              <a:rPr lang="en-US" i="1" u="sng" dirty="0" smtClean="0">
                <a:solidFill>
                  <a:srgbClr val="FF0000"/>
                </a:solidFill>
              </a:rPr>
              <a:t>conceptual (logical) schema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u="sng" dirty="0" smtClean="0">
                <a:solidFill>
                  <a:srgbClr val="FF0000"/>
                </a:solidFill>
              </a:rPr>
              <a:t>physical schema</a:t>
            </a:r>
            <a:r>
              <a:rPr lang="en-US" dirty="0" smtClean="0"/>
              <a:t>.</a:t>
            </a:r>
          </a:p>
          <a:p>
            <a:pPr lvl="1">
              <a:buSzPct val="75000"/>
            </a:pPr>
            <a:r>
              <a:rPr lang="en-US" dirty="0" smtClean="0"/>
              <a:t>Views describe how users see the data.                                        </a:t>
            </a:r>
          </a:p>
          <a:p>
            <a:pPr lvl="1">
              <a:buSzPct val="75000"/>
            </a:pPr>
            <a:r>
              <a:rPr lang="en-US" dirty="0" smtClean="0"/>
              <a:t>Conceptual schema defines logical structure</a:t>
            </a:r>
          </a:p>
          <a:p>
            <a:pPr lvl="1">
              <a:buSzPct val="75000"/>
            </a:pPr>
            <a:r>
              <a:rPr lang="en-US" dirty="0" smtClean="0"/>
              <a:t>Physical schema describes the files and indexes used.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356122" y="5092304"/>
            <a:ext cx="4152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683545" y="5203031"/>
            <a:ext cx="420409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760936" y="5248276"/>
            <a:ext cx="5718714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Char char="*"/>
            </a:pPr>
            <a:r>
              <a:rPr lang="en-US" sz="1500" i="1">
                <a:latin typeface="Book Antiqua" panose="02040602050305030304" pitchFamily="18" charset="0"/>
              </a:rPr>
              <a:t> Schemas are defined using DDL; data is modified/queried using DML</a:t>
            </a:r>
            <a:r>
              <a:rPr lang="en-US" sz="150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5895975" y="3838575"/>
            <a:ext cx="781050" cy="1524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5884070" y="3911203"/>
            <a:ext cx="2381" cy="71794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5895975" y="4524375"/>
            <a:ext cx="781050" cy="1524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686550" y="3943350"/>
            <a:ext cx="0" cy="628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417344" y="3361135"/>
            <a:ext cx="1836241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Physical Schema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241132" y="2846785"/>
            <a:ext cx="2158445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Conceptual Schema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902994" y="2218135"/>
            <a:ext cx="847188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View 1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5874544" y="2218135"/>
            <a:ext cx="847188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View 2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847285" y="2218135"/>
            <a:ext cx="847188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View 3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924425" y="2238375"/>
            <a:ext cx="781050" cy="2667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895975" y="2238375"/>
            <a:ext cx="781050" cy="2667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6867525" y="2238375"/>
            <a:ext cx="781050" cy="2667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67325" y="2867025"/>
            <a:ext cx="2095500" cy="2667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438775" y="3381375"/>
            <a:ext cx="1752600" cy="2667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5314950" y="2514600"/>
            <a:ext cx="400050" cy="342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6286500" y="2514600"/>
            <a:ext cx="0" cy="342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H="1">
            <a:off x="6858000" y="2514600"/>
            <a:ext cx="400050" cy="342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6286500" y="314325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6286500" y="36576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8457833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University Database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57350" y="2171700"/>
            <a:ext cx="5829300" cy="271462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Conceptual schema:                  </a:t>
            </a:r>
          </a:p>
          <a:p>
            <a:pPr lvl="1">
              <a:buSzPct val="75000"/>
            </a:pPr>
            <a:r>
              <a:rPr lang="en-US" smtClean="0"/>
              <a:t> </a:t>
            </a:r>
            <a:r>
              <a:rPr lang="en-US" i="1" smtClean="0"/>
              <a:t>Students(sid: string, name: string, login: string,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i="1" smtClean="0"/>
              <a:t>			  age: integer, gpa:real)</a:t>
            </a:r>
          </a:p>
          <a:p>
            <a:pPr lvl="1">
              <a:buSzPct val="75000"/>
            </a:pPr>
            <a:r>
              <a:rPr lang="en-US" i="1" smtClean="0"/>
              <a:t> Courses(cid: string, cname:string, credits:integer) </a:t>
            </a:r>
          </a:p>
          <a:p>
            <a:pPr lvl="1">
              <a:buSzPct val="75000"/>
            </a:pPr>
            <a:r>
              <a:rPr lang="en-US" i="1" smtClean="0"/>
              <a:t> Enrolled(sid:string, cid:string, grade:string)</a:t>
            </a:r>
          </a:p>
          <a:p>
            <a:r>
              <a:rPr lang="en-US" smtClean="0"/>
              <a:t>Physical schema:</a:t>
            </a:r>
          </a:p>
          <a:p>
            <a:pPr lvl="1">
              <a:buSzPct val="75000"/>
            </a:pPr>
            <a:r>
              <a:rPr lang="en-US" smtClean="0"/>
              <a:t>Relations stored as unordered files. </a:t>
            </a:r>
          </a:p>
          <a:p>
            <a:pPr lvl="1">
              <a:buSzPct val="75000"/>
            </a:pPr>
            <a:r>
              <a:rPr lang="en-US" smtClean="0"/>
              <a:t>Index on first column of Students.</a:t>
            </a:r>
          </a:p>
          <a:p>
            <a:r>
              <a:rPr lang="en-US" smtClean="0"/>
              <a:t>External Schema (View): </a:t>
            </a:r>
          </a:p>
          <a:p>
            <a:pPr lvl="1">
              <a:buSzPct val="75000"/>
            </a:pPr>
            <a:r>
              <a:rPr lang="en-US" i="1" smtClean="0"/>
              <a:t>Course_info(cid:string,enrollment:integer)</a:t>
            </a:r>
          </a:p>
        </p:txBody>
      </p:sp>
    </p:spTree>
    <p:extLst>
      <p:ext uri="{BB962C8B-B14F-4D97-AF65-F5344CB8AC3E}">
        <p14:creationId xmlns:p14="http://schemas.microsoft.com/office/powerpoint/2010/main" val="422958287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2739" dir="216164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Instances and Schemas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2114550"/>
            <a:ext cx="5829300" cy="3352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Each level is defined by a </a:t>
            </a:r>
            <a:r>
              <a:rPr lang="en-US" altLang="zh-TW" i="1" dirty="0" smtClean="0">
                <a:solidFill>
                  <a:srgbClr val="FF5050"/>
                </a:solidFill>
                <a:ea typeface="新細明體" panose="02020500000000000000" pitchFamily="18" charset="-120"/>
              </a:rPr>
              <a:t>schema, </a:t>
            </a:r>
            <a:r>
              <a:rPr lang="en-US" altLang="zh-TW" dirty="0" smtClean="0">
                <a:ea typeface="新細明體" panose="02020500000000000000" pitchFamily="18" charset="-120"/>
              </a:rPr>
              <a:t>which </a:t>
            </a:r>
            <a:r>
              <a:rPr lang="en-US" altLang="zh-TW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defines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the data at the corresponding level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 logical schema defines the logical structure of the database (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e.g., set of customers and accounts and the relationship between them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 physical schema defines the file formats and locations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database</a:t>
            </a:r>
            <a:r>
              <a:rPr lang="en-US" altLang="zh-TW" dirty="0" smtClean="0">
                <a:solidFill>
                  <a:srgbClr val="FF505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rgbClr val="FF5050"/>
                </a:solidFill>
                <a:ea typeface="新細明體" panose="02020500000000000000" pitchFamily="18" charset="-120"/>
              </a:rPr>
              <a:t>instance</a:t>
            </a:r>
            <a:r>
              <a:rPr lang="en-US" altLang="zh-TW" dirty="0" smtClean="0">
                <a:ea typeface="新細明體" panose="02020500000000000000" pitchFamily="18" charset="-120"/>
              </a:rPr>
              <a:t> refers to the actual content of the database at a particular point in time. A database instance must conform to the corresponding schema</a:t>
            </a:r>
          </a:p>
        </p:txBody>
      </p:sp>
    </p:spTree>
    <p:extLst>
      <p:ext uri="{BB962C8B-B14F-4D97-AF65-F5344CB8AC3E}">
        <p14:creationId xmlns:p14="http://schemas.microsoft.com/office/powerpoint/2010/main" val="283637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 autoUpdateAnimBg="0"/>
      <p:bldP spid="1075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C:\My Documents\F2-1_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57" b="67142"/>
          <a:stretch>
            <a:fillRect/>
          </a:stretch>
        </p:blipFill>
        <p:spPr bwMode="auto">
          <a:xfrm>
            <a:off x="3486150" y="2114550"/>
            <a:ext cx="3943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828800" y="1314451"/>
            <a:ext cx="50292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FF"/>
                </a:solidFill>
                <a:ea typeface="新細明體" panose="02020500000000000000" pitchFamily="18" charset="-120"/>
              </a:rPr>
              <a:t>Schema diagram for </a:t>
            </a:r>
            <a:r>
              <a:rPr lang="en-US" altLang="zh-TW" sz="1500">
                <a:solidFill>
                  <a:srgbClr val="008000"/>
                </a:solidFill>
                <a:ea typeface="新細明體" panose="02020500000000000000" pitchFamily="18" charset="-120"/>
              </a:rPr>
              <a:t>UNIVERSITY</a:t>
            </a:r>
            <a:r>
              <a:rPr lang="en-US" altLang="zh-TW" sz="1500">
                <a:solidFill>
                  <a:srgbClr val="0000FF"/>
                </a:solidFill>
                <a:ea typeface="新細明體" panose="02020500000000000000" pitchFamily="18" charset="-120"/>
              </a:rPr>
              <a:t> database</a:t>
            </a:r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V="1">
            <a:off x="3028950" y="2228850"/>
            <a:ext cx="62865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 flipV="1">
            <a:off x="3028950" y="2743200"/>
            <a:ext cx="6858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V="1">
            <a:off x="3028950" y="3257550"/>
            <a:ext cx="6858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3028950" y="3371850"/>
            <a:ext cx="6286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3028950" y="3371850"/>
            <a:ext cx="6286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1600200" y="3200401"/>
            <a:ext cx="1828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FF"/>
                </a:solidFill>
                <a:ea typeface="新細明體" panose="02020500000000000000" pitchFamily="18" charset="-120"/>
              </a:rPr>
              <a:t>schema construct</a:t>
            </a:r>
          </a:p>
        </p:txBody>
      </p:sp>
    </p:spTree>
    <p:extLst>
      <p:ext uri="{BB962C8B-B14F-4D97-AF65-F5344CB8AC3E}">
        <p14:creationId xmlns:p14="http://schemas.microsoft.com/office/powerpoint/2010/main" val="3304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486150" y="5657850"/>
            <a:ext cx="21717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2-4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057900" y="5657850"/>
            <a:ext cx="14287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2-</a:t>
            </a:r>
            <a:fld id="{A9A78A0D-E3FB-4E62-8094-2AD5385EABEF}" type="slidenum">
              <a:rPr lang="en-US" altLang="zh-TW">
                <a:ea typeface="新細明體" panose="02020500000000000000" pitchFamily="18" charset="-120"/>
              </a:rPr>
              <a:pPr/>
              <a:t>19</a:t>
            </a:fld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5364" name="Picture 2" descr="C:\My Documents\F1-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" b="8627"/>
          <a:stretch>
            <a:fillRect/>
          </a:stretch>
        </p:blipFill>
        <p:spPr bwMode="auto">
          <a:xfrm>
            <a:off x="1657350" y="971550"/>
            <a:ext cx="5486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72100" y="1028701"/>
            <a:ext cx="217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200">
                <a:ea typeface="新細明體" panose="02020500000000000000" pitchFamily="18" charset="-120"/>
              </a:rPr>
              <a:t>UNIVERSITY Database Instance</a:t>
            </a:r>
          </a:p>
        </p:txBody>
      </p:sp>
    </p:spTree>
    <p:extLst>
      <p:ext uri="{BB962C8B-B14F-4D97-AF65-F5344CB8AC3E}">
        <p14:creationId xmlns:p14="http://schemas.microsoft.com/office/powerpoint/2010/main" val="33119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A very large, integrated collection of  structured data.</a:t>
            </a:r>
          </a:p>
          <a:p>
            <a:pPr lvl="1"/>
            <a:r>
              <a:rPr lang="en-US" dirty="0" smtClean="0"/>
              <a:t> Gigabytes (2</a:t>
            </a:r>
            <a:r>
              <a:rPr lang="en-US" baseline="30000" dirty="0" smtClean="0"/>
              <a:t>30</a:t>
            </a:r>
            <a:r>
              <a:rPr lang="en-US" dirty="0" smtClean="0"/>
              <a:t> or 10</a:t>
            </a:r>
            <a:r>
              <a:rPr lang="en-US" baseline="30000" dirty="0" smtClean="0"/>
              <a:t>9</a:t>
            </a:r>
            <a:r>
              <a:rPr lang="en-US" dirty="0" smtClean="0"/>
              <a:t>), Terabytes, </a:t>
            </a:r>
            <a:r>
              <a:rPr lang="en-US" dirty="0" err="1" smtClean="0"/>
              <a:t>Petabytes</a:t>
            </a:r>
            <a:endParaRPr lang="en-US" dirty="0" smtClean="0"/>
          </a:p>
          <a:p>
            <a:r>
              <a:rPr lang="en-US" dirty="0" smtClean="0"/>
              <a:t>Models real-world </a:t>
            </a:r>
            <a:r>
              <a:rPr lang="en-US" i="1" u="sng" dirty="0" smtClean="0">
                <a:solidFill>
                  <a:srgbClr val="FF0000"/>
                </a:solidFill>
              </a:rPr>
              <a:t>enterprise.</a:t>
            </a:r>
          </a:p>
          <a:p>
            <a:pPr lvl="1">
              <a:buSzPct val="75000"/>
            </a:pPr>
            <a:r>
              <a:rPr lang="en-US" dirty="0" smtClean="0"/>
              <a:t> Entities (e.g., students, courses)</a:t>
            </a:r>
          </a:p>
          <a:p>
            <a:pPr lvl="1">
              <a:buSzPct val="75000"/>
            </a:pPr>
            <a:r>
              <a:rPr lang="en-US" dirty="0" smtClean="0"/>
              <a:t> Relationships (e.g., Mohan is taking ISC332)</a:t>
            </a:r>
          </a:p>
          <a:p>
            <a:r>
              <a:rPr lang="en-US" dirty="0" smtClean="0"/>
              <a:t>A </a:t>
            </a:r>
            <a:r>
              <a:rPr lang="en-US" i="1" u="sng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software package designed to store and manage large databases with complex features.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Goal </a:t>
            </a:r>
            <a:r>
              <a:rPr lang="en-US" dirty="0" smtClean="0"/>
              <a:t>: Store and Retrieve database information conveniently and efficiently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77755" y="6102771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425450"/>
            <a:ext cx="7581900" cy="600075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What is a Database, DBMS, Database Systems?</a:t>
            </a:r>
          </a:p>
        </p:txBody>
      </p:sp>
    </p:spTree>
    <p:extLst>
      <p:ext uri="{BB962C8B-B14F-4D97-AF65-F5344CB8AC3E}">
        <p14:creationId xmlns:p14="http://schemas.microsoft.com/office/powerpoint/2010/main" val="18559295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98380" dir="2388334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Storage Management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2228850"/>
            <a:ext cx="5829300" cy="3200400"/>
          </a:xfrm>
        </p:spPr>
        <p:txBody>
          <a:bodyPr>
            <a:normAutofit fontScale="92500"/>
          </a:bodyPr>
          <a:lstStyle/>
          <a:p>
            <a:r>
              <a:rPr lang="en-US" altLang="zh-TW" sz="1800" dirty="0">
                <a:solidFill>
                  <a:srgbClr val="FF5050"/>
                </a:solidFill>
                <a:ea typeface="新細明體" panose="02020500000000000000" pitchFamily="18" charset="-120"/>
              </a:rPr>
              <a:t>A storage manager</a:t>
            </a:r>
            <a:r>
              <a:rPr lang="en-US" altLang="zh-TW" sz="1800" dirty="0">
                <a:ea typeface="新細明體" panose="02020500000000000000" pitchFamily="18" charset="-120"/>
              </a:rPr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zh-TW" sz="1800" dirty="0">
                <a:solidFill>
                  <a:srgbClr val="FF5050"/>
                </a:solidFill>
                <a:ea typeface="新細明體" panose="02020500000000000000" pitchFamily="18" charset="-120"/>
              </a:rPr>
              <a:t>The storage manager</a:t>
            </a:r>
            <a:r>
              <a:rPr lang="en-US" altLang="zh-TW" sz="1800" dirty="0">
                <a:ea typeface="新細明體" panose="02020500000000000000" pitchFamily="18" charset="-120"/>
              </a:rPr>
              <a:t> is responsible for the following tasks: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interaction with the file manager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efficient storing, retrieving, and updating of data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6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nimBg="1" autoUpdateAnimBg="0"/>
      <p:bldP spid="1177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8895" y="945356"/>
            <a:ext cx="5198269" cy="457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Query Processing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3791" y="1725217"/>
            <a:ext cx="4908947" cy="1034653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/>
              <a:buNone/>
            </a:pPr>
            <a:r>
              <a:rPr lang="en-US" smtClean="0"/>
              <a:t>1.	Parsing and translation</a:t>
            </a:r>
          </a:p>
          <a:p>
            <a:pPr>
              <a:buFont typeface="Monotype Sorts"/>
              <a:buNone/>
            </a:pPr>
            <a:r>
              <a:rPr lang="en-US" smtClean="0"/>
              <a:t>2.	Optimization</a:t>
            </a:r>
          </a:p>
          <a:p>
            <a:pPr>
              <a:buFont typeface="Monotype Sorts"/>
              <a:buNone/>
            </a:pPr>
            <a:r>
              <a:rPr lang="en-US" smtClean="0"/>
              <a:t>3.	Evaluation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11250" r="5206" b="13644"/>
          <a:stretch>
            <a:fillRect/>
          </a:stretch>
        </p:blipFill>
        <p:spPr bwMode="auto">
          <a:xfrm>
            <a:off x="2114550" y="2971801"/>
            <a:ext cx="4533900" cy="274677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670"/>
      </p:ext>
    </p:extLst>
  </p:cSld>
  <p:clrMapOvr>
    <a:masterClrMapping/>
  </p:clrMapOvr>
  <p:transition advTm="152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62026"/>
            <a:ext cx="4958954" cy="43696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Query Processing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316" y="1665685"/>
            <a:ext cx="5951934" cy="39290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Alternative ways of evaluating a given query</a:t>
            </a:r>
          </a:p>
          <a:p>
            <a:pPr lvl="1"/>
            <a:r>
              <a:rPr lang="en-US" smtClean="0"/>
              <a:t>Equivalent expressions</a:t>
            </a:r>
          </a:p>
          <a:p>
            <a:pPr lvl="1"/>
            <a:r>
              <a:rPr lang="en-US" smtClean="0"/>
              <a:t>Different algorithms for each operation</a:t>
            </a:r>
          </a:p>
          <a:p>
            <a:r>
              <a:rPr lang="en-US" smtClean="0"/>
              <a:t>Cost difference between a good and a bad way of evaluating a query can be enormous</a:t>
            </a:r>
          </a:p>
          <a:p>
            <a:r>
              <a:rPr lang="en-US" smtClean="0"/>
              <a:t>Need to estimate the cost of operations</a:t>
            </a:r>
          </a:p>
          <a:p>
            <a:pPr lvl="1"/>
            <a:r>
              <a:rPr lang="en-US" smtClean="0"/>
              <a:t>Depends critically on statistical information about relations which the database must maintain</a:t>
            </a:r>
          </a:p>
          <a:p>
            <a:pPr lvl="1"/>
            <a:r>
              <a:rPr lang="en-US" smtClean="0"/>
              <a:t>Need to estimate statistics for intermediate results to compute cost of complex expressions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482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0388" dir="1593903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Transaction Management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428750" y="2343150"/>
            <a:ext cx="6229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TW" sz="1500" dirty="0">
                <a:ea typeface="新細明體" panose="02020500000000000000" pitchFamily="18" charset="-120"/>
              </a:rPr>
              <a:t>A </a:t>
            </a:r>
            <a:r>
              <a:rPr kumimoji="1" lang="en-US" altLang="zh-TW" sz="1500" i="1" dirty="0">
                <a:solidFill>
                  <a:srgbClr val="FF0000"/>
                </a:solidFill>
                <a:ea typeface="新細明體" panose="02020500000000000000" pitchFamily="18" charset="-120"/>
              </a:rPr>
              <a:t>transaction</a:t>
            </a:r>
            <a:r>
              <a:rPr kumimoji="1" lang="en-US" altLang="zh-TW" sz="1500" dirty="0">
                <a:ea typeface="新細明體" panose="02020500000000000000" pitchFamily="18" charset="-120"/>
              </a:rPr>
              <a:t> is a collection of operations that performs a single logical </a:t>
            </a:r>
          </a:p>
          <a:p>
            <a:pPr eaLnBrk="1" hangingPunct="1"/>
            <a:r>
              <a:rPr kumimoji="1" lang="en-US" altLang="zh-TW" sz="1500" dirty="0">
                <a:ea typeface="新細明體" panose="02020500000000000000" pitchFamily="18" charset="-120"/>
              </a:rPr>
              <a:t>function in database application</a:t>
            </a:r>
          </a:p>
          <a:p>
            <a:pPr eaLnBrk="1" hangingPunct="1"/>
            <a:endParaRPr kumimoji="1"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257550" y="2971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543551" y="2800350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sz="1800">
                <a:ea typeface="新細明體" panose="02020500000000000000" pitchFamily="18" charset="-120"/>
              </a:rPr>
              <a:t>time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31145" y="3117057"/>
            <a:ext cx="3098006" cy="369094"/>
            <a:chOff x="326" y="1898"/>
            <a:chExt cx="2602" cy="310"/>
          </a:xfrm>
        </p:grpSpPr>
        <p:sp>
          <p:nvSpPr>
            <p:cNvPr id="19476" name="Text Box 7"/>
            <p:cNvSpPr txBox="1">
              <a:spLocks noChangeArrowheads="1"/>
            </p:cNvSpPr>
            <p:nvPr/>
          </p:nvSpPr>
          <p:spPr bwMode="auto">
            <a:xfrm>
              <a:off x="326" y="1898"/>
              <a:ext cx="12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TW" sz="1800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Transaction</a:t>
              </a:r>
              <a:r>
                <a:rPr kumimoji="1" lang="en-US" altLang="zh-TW" sz="18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 1</a:t>
              </a:r>
              <a:endParaRPr kumimoji="1" lang="en-US" altLang="zh-TW" sz="1800" dirty="0">
                <a:ea typeface="新細明體" panose="02020500000000000000" pitchFamily="18" charset="-120"/>
              </a:endParaRPr>
            </a:p>
          </p:txBody>
        </p:sp>
        <p:sp>
          <p:nvSpPr>
            <p:cNvPr id="19477" name="Line 8"/>
            <p:cNvSpPr>
              <a:spLocks noChangeShapeType="1"/>
            </p:cNvSpPr>
            <p:nvPr/>
          </p:nvSpPr>
          <p:spPr bwMode="auto">
            <a:xfrm>
              <a:off x="1824" y="201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78" name="Line 9"/>
            <p:cNvSpPr>
              <a:spLocks noChangeShapeType="1"/>
            </p:cNvSpPr>
            <p:nvPr/>
          </p:nvSpPr>
          <p:spPr bwMode="auto">
            <a:xfrm>
              <a:off x="182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79" name="Line 10"/>
            <p:cNvSpPr>
              <a:spLocks noChangeShapeType="1"/>
            </p:cNvSpPr>
            <p:nvPr/>
          </p:nvSpPr>
          <p:spPr bwMode="auto">
            <a:xfrm>
              <a:off x="292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80" name="Line 11"/>
            <p:cNvSpPr>
              <a:spLocks noChangeShapeType="1"/>
            </p:cNvSpPr>
            <p:nvPr/>
          </p:nvSpPr>
          <p:spPr bwMode="auto">
            <a:xfrm>
              <a:off x="2016" y="1920"/>
              <a:ext cx="192" cy="24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81" name="Line 12"/>
            <p:cNvSpPr>
              <a:spLocks noChangeShapeType="1"/>
            </p:cNvSpPr>
            <p:nvPr/>
          </p:nvSpPr>
          <p:spPr bwMode="auto">
            <a:xfrm flipH="1">
              <a:off x="2016" y="1920"/>
              <a:ext cx="192" cy="192"/>
            </a:xfrm>
            <a:prstGeom prst="line">
              <a:avLst/>
            </a:prstGeom>
            <a:noFill/>
            <a:ln w="571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31145" y="3649267"/>
            <a:ext cx="4483893" cy="1791891"/>
            <a:chOff x="326" y="2345"/>
            <a:chExt cx="3766" cy="1505"/>
          </a:xfrm>
        </p:grpSpPr>
        <p:sp>
          <p:nvSpPr>
            <p:cNvPr id="19464" name="Text Box 14"/>
            <p:cNvSpPr txBox="1">
              <a:spLocks noChangeArrowheads="1"/>
            </p:cNvSpPr>
            <p:nvPr/>
          </p:nvSpPr>
          <p:spPr bwMode="auto">
            <a:xfrm>
              <a:off x="336" y="2864"/>
              <a:ext cx="125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TW" sz="1800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Transaction 2 </a:t>
              </a:r>
            </a:p>
          </p:txBody>
        </p:sp>
        <p:sp>
          <p:nvSpPr>
            <p:cNvPr id="19465" name="Line 15"/>
            <p:cNvSpPr>
              <a:spLocks noChangeShapeType="1"/>
            </p:cNvSpPr>
            <p:nvPr/>
          </p:nvSpPr>
          <p:spPr bwMode="auto">
            <a:xfrm>
              <a:off x="2304" y="29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66" name="Line 16"/>
            <p:cNvSpPr>
              <a:spLocks noChangeShapeType="1"/>
            </p:cNvSpPr>
            <p:nvPr/>
          </p:nvSpPr>
          <p:spPr bwMode="auto">
            <a:xfrm>
              <a:off x="2304" y="3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67" name="Line 17"/>
            <p:cNvSpPr>
              <a:spLocks noChangeShapeType="1"/>
            </p:cNvSpPr>
            <p:nvPr/>
          </p:nvSpPr>
          <p:spPr bwMode="auto">
            <a:xfrm>
              <a:off x="3456" y="29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68" name="Line 18"/>
            <p:cNvSpPr>
              <a:spLocks noChangeShapeType="1"/>
            </p:cNvSpPr>
            <p:nvPr/>
          </p:nvSpPr>
          <p:spPr bwMode="auto">
            <a:xfrm>
              <a:off x="2304" y="248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>
              <a:off x="2928" y="2480"/>
              <a:ext cx="0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70" name="Line 20"/>
            <p:cNvSpPr>
              <a:spLocks noChangeShapeType="1"/>
            </p:cNvSpPr>
            <p:nvPr/>
          </p:nvSpPr>
          <p:spPr bwMode="auto">
            <a:xfrm>
              <a:off x="2304" y="332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71" name="Text Box 21"/>
            <p:cNvSpPr txBox="1">
              <a:spLocks noChangeArrowheads="1"/>
            </p:cNvSpPr>
            <p:nvPr/>
          </p:nvSpPr>
          <p:spPr bwMode="auto">
            <a:xfrm>
              <a:off x="2219" y="3540"/>
              <a:ext cx="18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TW" sz="1800">
                  <a:solidFill>
                    <a:srgbClr val="FF5050"/>
                  </a:solidFill>
                  <a:ea typeface="新細明體" panose="02020500000000000000" pitchFamily="18" charset="-120"/>
                </a:rPr>
                <a:t>Conflicting read/write</a:t>
              </a:r>
              <a:endParaRPr kumimoji="1" lang="en-US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9472" name="Text Box 22"/>
            <p:cNvSpPr txBox="1">
              <a:spLocks noChangeArrowheads="1"/>
            </p:cNvSpPr>
            <p:nvPr/>
          </p:nvSpPr>
          <p:spPr bwMode="auto">
            <a:xfrm>
              <a:off x="326" y="2345"/>
              <a:ext cx="12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zh-TW" sz="1800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Transaction 1</a:t>
              </a:r>
            </a:p>
          </p:txBody>
        </p:sp>
        <p:sp>
          <p:nvSpPr>
            <p:cNvPr id="19473" name="Line 23"/>
            <p:cNvSpPr>
              <a:spLocks noChangeShapeType="1"/>
            </p:cNvSpPr>
            <p:nvPr/>
          </p:nvSpPr>
          <p:spPr bwMode="auto">
            <a:xfrm>
              <a:off x="1824" y="246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74" name="Line 24"/>
            <p:cNvSpPr>
              <a:spLocks noChangeShapeType="1"/>
            </p:cNvSpPr>
            <p:nvPr/>
          </p:nvSpPr>
          <p:spPr bwMode="auto">
            <a:xfrm>
              <a:off x="1824" y="23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75" name="Line 25"/>
            <p:cNvSpPr>
              <a:spLocks noChangeShapeType="1"/>
            </p:cNvSpPr>
            <p:nvPr/>
          </p:nvSpPr>
          <p:spPr bwMode="auto">
            <a:xfrm>
              <a:off x="2928" y="23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020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657350" y="2228850"/>
            <a:ext cx="5829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TW" sz="1800">
                <a:solidFill>
                  <a:srgbClr val="FF5050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Transaction-management component</a:t>
            </a:r>
            <a:r>
              <a:rPr lang="en-US" altLang="zh-TW" sz="1800">
                <a:latin typeface="Book Antiqua" panose="02040602050305030304" pitchFamily="18" charset="0"/>
                <a:ea typeface="新細明體" panose="02020500000000000000" pitchFamily="18" charset="-120"/>
              </a:rPr>
              <a:t> ensures that the database remains in a consistent (correct) state despite system failures (e.g. power failures and operating system crashes) and transaction failures.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TW" sz="1800">
                <a:solidFill>
                  <a:srgbClr val="FF5050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Concurrency-control manager</a:t>
            </a:r>
            <a:r>
              <a:rPr lang="en-US" altLang="zh-TW" sz="1800">
                <a:latin typeface="Book Antiqua" panose="02040602050305030304" pitchFamily="18" charset="0"/>
                <a:ea typeface="新細明體" panose="02020500000000000000" pitchFamily="18" charset="-120"/>
              </a:rPr>
              <a:t> controls the interaction among the concurrent transactions, to ensure the consistency of the database.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657350" y="1371600"/>
            <a:ext cx="5829300" cy="5715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90500" dir="2212194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TW" sz="2700" i="1">
                <a:solidFill>
                  <a:schemeClr val="tx2"/>
                </a:solidFill>
                <a:latin typeface="Tahoma" pitchFamily="34" charset="0"/>
                <a:ea typeface="新細明體" pitchFamily="18" charset="-120"/>
              </a:rPr>
              <a:t>Transaction Management (cont.)</a:t>
            </a:r>
          </a:p>
        </p:txBody>
      </p:sp>
    </p:spTree>
    <p:extLst>
      <p:ext uri="{BB962C8B-B14F-4D97-AF65-F5344CB8AC3E}">
        <p14:creationId xmlns:p14="http://schemas.microsoft.com/office/powerpoint/2010/main" val="258970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250161" dir="1437749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Database Administrator (DBA)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2114550"/>
            <a:ext cx="5829300" cy="3314700"/>
          </a:xfrm>
        </p:spPr>
        <p:txBody>
          <a:bodyPr/>
          <a:lstStyle/>
          <a:p>
            <a:r>
              <a:rPr lang="en-US" altLang="zh-TW" sz="1500" dirty="0">
                <a:ea typeface="新細明體" panose="02020500000000000000" pitchFamily="18" charset="-120"/>
              </a:rPr>
              <a:t>Coordinates all the activities of the database system; the database administrator has good understanding of the enterprise’s information resources and needs.</a:t>
            </a:r>
          </a:p>
          <a:p>
            <a:r>
              <a:rPr lang="en-US" altLang="zh-TW" sz="1500" dirty="0">
                <a:ea typeface="新細明體" panose="02020500000000000000" pitchFamily="18" charset="-120"/>
              </a:rPr>
              <a:t>Database administrator’s duties include:</a:t>
            </a:r>
          </a:p>
          <a:p>
            <a:pPr lvl="1"/>
            <a:r>
              <a:rPr lang="en-US" altLang="zh-TW" sz="1500" dirty="0">
                <a:solidFill>
                  <a:srgbClr val="FF0000"/>
                </a:solidFill>
                <a:ea typeface="新細明體" panose="02020500000000000000" pitchFamily="18" charset="-120"/>
              </a:rPr>
              <a:t>Schema definition</a:t>
            </a:r>
          </a:p>
          <a:p>
            <a:pPr lvl="1"/>
            <a:r>
              <a:rPr lang="en-US" altLang="zh-TW" sz="1500" dirty="0">
                <a:solidFill>
                  <a:srgbClr val="FF0000"/>
                </a:solidFill>
                <a:ea typeface="新細明體" panose="02020500000000000000" pitchFamily="18" charset="-120"/>
              </a:rPr>
              <a:t>Specifying integrity constraints</a:t>
            </a:r>
          </a:p>
          <a:p>
            <a:pPr lvl="1"/>
            <a:endParaRPr lang="en-US" altLang="zh-TW" sz="15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1500" dirty="0">
                <a:solidFill>
                  <a:srgbClr val="FF0000"/>
                </a:solidFill>
                <a:ea typeface="新細明體" panose="02020500000000000000" pitchFamily="18" charset="-120"/>
              </a:rPr>
              <a:t>Storage structure and access method definition</a:t>
            </a:r>
          </a:p>
          <a:p>
            <a:pPr lvl="1"/>
            <a:r>
              <a:rPr lang="en-US" altLang="zh-TW" sz="1500" dirty="0">
                <a:solidFill>
                  <a:srgbClr val="FF0000"/>
                </a:solidFill>
                <a:ea typeface="新細明體" panose="02020500000000000000" pitchFamily="18" charset="-120"/>
              </a:rPr>
              <a:t>Schema and physical organization modification</a:t>
            </a:r>
          </a:p>
          <a:p>
            <a:pPr lvl="1"/>
            <a:r>
              <a:rPr lang="en-US" altLang="zh-TW" sz="1500" dirty="0">
                <a:solidFill>
                  <a:srgbClr val="FF0000"/>
                </a:solidFill>
                <a:ea typeface="新細明體" panose="02020500000000000000" pitchFamily="18" charset="-120"/>
              </a:rPr>
              <a:t>Granting user authority to access the database</a:t>
            </a:r>
          </a:p>
          <a:p>
            <a:pPr lvl="1"/>
            <a:r>
              <a:rPr lang="en-US" altLang="zh-TW" sz="1500" dirty="0">
                <a:solidFill>
                  <a:srgbClr val="FF0000"/>
                </a:solidFill>
                <a:ea typeface="新細明體" panose="02020500000000000000" pitchFamily="18" charset="-120"/>
              </a:rPr>
              <a:t>Monitoring performance and responding to changes in requirements</a:t>
            </a:r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5010151" y="3053953"/>
            <a:ext cx="165497" cy="413147"/>
          </a:xfrm>
          <a:prstGeom prst="rightBrace">
            <a:avLst>
              <a:gd name="adj1" fmla="val 208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233987" y="3001567"/>
            <a:ext cx="21595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sz="1350" i="1">
                <a:latin typeface="Tahoma" panose="020B0604030504040204" pitchFamily="34" charset="0"/>
                <a:ea typeface="新細明體" panose="02020500000000000000" pitchFamily="18" charset="-120"/>
              </a:rPr>
              <a:t>Primary job of a database</a:t>
            </a:r>
          </a:p>
          <a:p>
            <a:pPr eaLnBrk="1" hangingPunct="1"/>
            <a:r>
              <a:rPr kumimoji="1" lang="en-US" sz="1350" i="1">
                <a:latin typeface="Tahoma" panose="020B0604030504040204" pitchFamily="34" charset="0"/>
                <a:ea typeface="新細明體" panose="02020500000000000000" pitchFamily="18" charset="-120"/>
              </a:rPr>
              <a:t>designer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655594" y="3619500"/>
            <a:ext cx="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675835" y="3833813"/>
            <a:ext cx="11552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sz="1350" i="1">
                <a:latin typeface="Tahoma" panose="020B0604030504040204" pitchFamily="34" charset="0"/>
                <a:ea typeface="新細明體" panose="02020500000000000000" pitchFamily="18" charset="-120"/>
              </a:rPr>
              <a:t>More system</a:t>
            </a:r>
          </a:p>
          <a:p>
            <a:pPr eaLnBrk="1" hangingPunct="1"/>
            <a:r>
              <a:rPr kumimoji="1" lang="en-US" sz="1350" i="1">
                <a:latin typeface="Tahoma" panose="020B0604030504040204" pitchFamily="34" charset="0"/>
                <a:ea typeface="新細明體" panose="02020500000000000000" pitchFamily="18" charset="-120"/>
              </a:rPr>
              <a:t>oriented</a:t>
            </a:r>
          </a:p>
        </p:txBody>
      </p:sp>
    </p:spTree>
    <p:extLst>
      <p:ext uri="{BB962C8B-B14F-4D97-AF65-F5344CB8AC3E}">
        <p14:creationId xmlns:p14="http://schemas.microsoft.com/office/powerpoint/2010/main" val="88112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650" y="1171575"/>
            <a:ext cx="5829300" cy="719138"/>
          </a:xfrm>
          <a:solidFill>
            <a:schemeClr val="accent1"/>
          </a:solidFill>
          <a:effectLst>
            <a:outerShdw dist="208295" dir="2254116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Database Users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2114550"/>
            <a:ext cx="5829300" cy="3314700"/>
          </a:xfrm>
        </p:spPr>
        <p:txBody>
          <a:bodyPr/>
          <a:lstStyle/>
          <a:p>
            <a:r>
              <a:rPr lang="en-US" altLang="zh-TW" sz="1500">
                <a:ea typeface="新細明體" panose="02020500000000000000" pitchFamily="18" charset="-120"/>
              </a:rPr>
              <a:t>Users are differentiated by the way they expected to interact with the system</a:t>
            </a:r>
          </a:p>
          <a:p>
            <a:r>
              <a:rPr lang="en-US" altLang="zh-TW" sz="1500">
                <a:solidFill>
                  <a:srgbClr val="CC0099"/>
                </a:solidFill>
                <a:ea typeface="新細明體" panose="02020500000000000000" pitchFamily="18" charset="-120"/>
              </a:rPr>
              <a:t>Application programmers</a:t>
            </a:r>
            <a:endParaRPr lang="en-US" altLang="zh-TW" sz="1500">
              <a:ea typeface="新細明體" panose="02020500000000000000" pitchFamily="18" charset="-120"/>
            </a:endParaRPr>
          </a:p>
          <a:p>
            <a:pPr lvl="1"/>
            <a:r>
              <a:rPr lang="en-US" altLang="zh-TW" sz="1350">
                <a:ea typeface="新細明體" panose="02020500000000000000" pitchFamily="18" charset="-120"/>
              </a:rPr>
              <a:t>Develop applications that interact with DBMS through DML calls</a:t>
            </a:r>
          </a:p>
          <a:p>
            <a:r>
              <a:rPr lang="en-US" altLang="zh-TW" sz="1500">
                <a:solidFill>
                  <a:srgbClr val="CC0099"/>
                </a:solidFill>
                <a:ea typeface="新細明體" panose="02020500000000000000" pitchFamily="18" charset="-120"/>
              </a:rPr>
              <a:t>Sophisticated users</a:t>
            </a:r>
            <a:endParaRPr lang="en-US" altLang="zh-TW" sz="1500">
              <a:ea typeface="新細明體" panose="02020500000000000000" pitchFamily="18" charset="-120"/>
            </a:endParaRPr>
          </a:p>
          <a:p>
            <a:pPr lvl="1"/>
            <a:r>
              <a:rPr lang="en-US" altLang="zh-TW" sz="1350">
                <a:ea typeface="新細明體" panose="02020500000000000000" pitchFamily="18" charset="-120"/>
              </a:rPr>
              <a:t>form requests in a database query language</a:t>
            </a:r>
          </a:p>
          <a:p>
            <a:pPr lvl="1"/>
            <a:r>
              <a:rPr lang="en-US" altLang="zh-TW" sz="1350">
                <a:ea typeface="新細明體" panose="02020500000000000000" pitchFamily="18" charset="-120"/>
              </a:rPr>
              <a:t>mostly one-time ad hoc queries</a:t>
            </a:r>
          </a:p>
          <a:p>
            <a:r>
              <a:rPr lang="en-US" altLang="zh-TW" sz="1500">
                <a:solidFill>
                  <a:srgbClr val="CC0099"/>
                </a:solidFill>
                <a:ea typeface="新細明體" panose="02020500000000000000" pitchFamily="18" charset="-120"/>
              </a:rPr>
              <a:t>End users</a:t>
            </a:r>
          </a:p>
          <a:p>
            <a:pPr lvl="1"/>
            <a:r>
              <a:rPr lang="en-US" altLang="zh-TW" sz="1350">
                <a:ea typeface="新細明體" panose="02020500000000000000" pitchFamily="18" charset="-120"/>
              </a:rPr>
              <a:t>invoke one of the existing application programs (e.g., print monthly sales report)</a:t>
            </a:r>
          </a:p>
          <a:p>
            <a:pPr lvl="1"/>
            <a:r>
              <a:rPr lang="en-US" altLang="zh-TW" sz="1350">
                <a:ea typeface="新細明體" panose="02020500000000000000" pitchFamily="18" charset="-120"/>
              </a:rPr>
              <a:t>Interact with applications through GUI</a:t>
            </a:r>
          </a:p>
        </p:txBody>
      </p:sp>
      <p:graphicFrame>
        <p:nvGraphicFramePr>
          <p:cNvPr id="119812" name="Object 2"/>
          <p:cNvGraphicFramePr>
            <a:graphicFrameLocks noChangeAspect="1"/>
          </p:cNvGraphicFramePr>
          <p:nvPr/>
        </p:nvGraphicFramePr>
        <p:xfrm>
          <a:off x="5715000" y="4457701"/>
          <a:ext cx="1771650" cy="120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lip" r:id="rId3" imgW="4539600" imgH="3497040" progId="">
                  <p:embed/>
                </p:oleObj>
              </mc:Choice>
              <mc:Fallback>
                <p:oleObj name="Clip" r:id="rId3" imgW="4539600" imgH="3497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57701"/>
                        <a:ext cx="1771650" cy="1208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7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nimBg="1" autoUpdateAnimBg="0"/>
      <p:bldP spid="11981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771650" y="1171575"/>
            <a:ext cx="3543300" cy="8286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Structure of a DBMS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A typical DBMS has a layered architecture.</a:t>
            </a:r>
          </a:p>
          <a:p>
            <a:r>
              <a:rPr lang="en-US" sz="1800"/>
              <a:t>The figure does not show the concurrency control and recovery components.</a:t>
            </a:r>
          </a:p>
          <a:p>
            <a:r>
              <a:rPr lang="en-US" sz="1800"/>
              <a:t>This is one of several possible architectures; each system has its own variations.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988344" y="5031582"/>
            <a:ext cx="3492104" cy="61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grpSp>
        <p:nvGrpSpPr>
          <p:cNvPr id="22535" name="Group 23"/>
          <p:cNvGrpSpPr>
            <a:grpSpLocks/>
          </p:cNvGrpSpPr>
          <p:nvPr/>
        </p:nvGrpSpPr>
        <p:grpSpPr bwMode="auto">
          <a:xfrm>
            <a:off x="4572000" y="2452689"/>
            <a:ext cx="2457450" cy="3012281"/>
            <a:chOff x="2880" y="1340"/>
            <a:chExt cx="2064" cy="2530"/>
          </a:xfrm>
        </p:grpSpPr>
        <p:sp>
          <p:nvSpPr>
            <p:cNvPr id="22543" name="Rectangle 7"/>
            <p:cNvSpPr>
              <a:spLocks noChangeArrowheads="1"/>
            </p:cNvSpPr>
            <p:nvPr/>
          </p:nvSpPr>
          <p:spPr bwMode="auto">
            <a:xfrm>
              <a:off x="3163" y="1340"/>
              <a:ext cx="14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500">
                  <a:solidFill>
                    <a:schemeClr val="tx2"/>
                  </a:solidFill>
                  <a:latin typeface="Arial" panose="020B0604020202020204" pitchFamily="34" charset="0"/>
                </a:rPr>
                <a:t>Query Optimization</a:t>
              </a:r>
            </a:p>
            <a:p>
              <a:pPr algn="ctr"/>
              <a:r>
                <a:rPr lang="en-US" sz="1500">
                  <a:solidFill>
                    <a:schemeClr val="tx2"/>
                  </a:solidFill>
                  <a:latin typeface="Arial" panose="020B0604020202020204" pitchFamily="34" charset="0"/>
                </a:rPr>
                <a:t>and Execution</a:t>
              </a:r>
            </a:p>
          </p:txBody>
        </p:sp>
        <p:sp>
          <p:nvSpPr>
            <p:cNvPr id="22544" name="Rectangle 8"/>
            <p:cNvSpPr>
              <a:spLocks noChangeArrowheads="1"/>
            </p:cNvSpPr>
            <p:nvPr/>
          </p:nvSpPr>
          <p:spPr bwMode="auto">
            <a:xfrm>
              <a:off x="3112" y="1863"/>
              <a:ext cx="1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500">
                  <a:solidFill>
                    <a:schemeClr val="tx2"/>
                  </a:solidFill>
                  <a:latin typeface="Arial" panose="020B0604020202020204" pitchFamily="34" charset="0"/>
                </a:rPr>
                <a:t>Relational Operators</a:t>
              </a:r>
            </a:p>
          </p:txBody>
        </p:sp>
        <p:sp>
          <p:nvSpPr>
            <p:cNvPr id="22545" name="Rectangle 9"/>
            <p:cNvSpPr>
              <a:spLocks noChangeArrowheads="1"/>
            </p:cNvSpPr>
            <p:nvPr/>
          </p:nvSpPr>
          <p:spPr bwMode="auto">
            <a:xfrm>
              <a:off x="2916" y="2184"/>
              <a:ext cx="19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500">
                  <a:solidFill>
                    <a:schemeClr val="tx2"/>
                  </a:solidFill>
                  <a:latin typeface="Arial" panose="020B0604020202020204" pitchFamily="34" charset="0"/>
                </a:rPr>
                <a:t>Files and Access Methods</a:t>
              </a:r>
            </a:p>
          </p:txBody>
        </p:sp>
        <p:sp>
          <p:nvSpPr>
            <p:cNvPr id="22546" name="Rectangle 10"/>
            <p:cNvSpPr>
              <a:spLocks noChangeArrowheads="1"/>
            </p:cNvSpPr>
            <p:nvPr/>
          </p:nvSpPr>
          <p:spPr bwMode="auto">
            <a:xfrm>
              <a:off x="3146" y="2551"/>
              <a:ext cx="15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500">
                  <a:solidFill>
                    <a:schemeClr val="tx2"/>
                  </a:solidFill>
                  <a:latin typeface="Arial" panose="020B0604020202020204" pitchFamily="34" charset="0"/>
                </a:rPr>
                <a:t>Buffer Management</a:t>
              </a:r>
            </a:p>
          </p:txBody>
        </p:sp>
        <p:sp>
          <p:nvSpPr>
            <p:cNvPr id="22547" name="Rectangle 11"/>
            <p:cNvSpPr>
              <a:spLocks noChangeArrowheads="1"/>
            </p:cNvSpPr>
            <p:nvPr/>
          </p:nvSpPr>
          <p:spPr bwMode="auto">
            <a:xfrm>
              <a:off x="2951" y="2882"/>
              <a:ext cx="19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500">
                  <a:solidFill>
                    <a:schemeClr val="tx2"/>
                  </a:solidFill>
                  <a:latin typeface="Arial" panose="020B0604020202020204" pitchFamily="34" charset="0"/>
                </a:rPr>
                <a:t>Disk Space Management</a:t>
              </a:r>
            </a:p>
          </p:txBody>
        </p:sp>
        <p:sp>
          <p:nvSpPr>
            <p:cNvPr id="22548" name="Rectangle 12"/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/>
            </a:p>
          </p:txBody>
        </p:sp>
        <p:sp>
          <p:nvSpPr>
            <p:cNvPr id="22549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0" name="Line 14"/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1" name="Line 15"/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2" name="Line 16"/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3" name="Oval 17"/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/>
            </a:p>
          </p:txBody>
        </p:sp>
        <p:sp>
          <p:nvSpPr>
            <p:cNvPr id="22554" name="Line 18"/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5" name="Line 19"/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556" name="Oval 20"/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/>
            </a:p>
          </p:txBody>
        </p:sp>
        <p:sp>
          <p:nvSpPr>
            <p:cNvPr id="22557" name="Rectangle 21"/>
            <p:cNvSpPr>
              <a:spLocks noChangeArrowheads="1"/>
            </p:cNvSpPr>
            <p:nvPr/>
          </p:nvSpPr>
          <p:spPr bwMode="auto">
            <a:xfrm>
              <a:off x="3734" y="3586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350">
                  <a:solidFill>
                    <a:srgbClr val="280049"/>
                  </a:solidFill>
                  <a:latin typeface="Arial" panose="020B0604020202020204" pitchFamily="34" charset="0"/>
                </a:rPr>
                <a:t>DB</a:t>
              </a:r>
            </a:p>
          </p:txBody>
        </p:sp>
        <p:sp>
          <p:nvSpPr>
            <p:cNvPr id="22558" name="Line 22"/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2536" name="Line 24"/>
          <p:cNvSpPr>
            <a:spLocks noChangeShapeType="1"/>
          </p:cNvSpPr>
          <p:nvPr/>
        </p:nvSpPr>
        <p:spPr bwMode="auto">
          <a:xfrm>
            <a:off x="7143750" y="3543300"/>
            <a:ext cx="1714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37" name="Line 25"/>
          <p:cNvSpPr>
            <a:spLocks noChangeShapeType="1"/>
          </p:cNvSpPr>
          <p:nvPr/>
        </p:nvSpPr>
        <p:spPr bwMode="auto">
          <a:xfrm flipH="1">
            <a:off x="7258050" y="3543300"/>
            <a:ext cx="34529" cy="9715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38" name="Line 26"/>
          <p:cNvSpPr>
            <a:spLocks noChangeShapeType="1"/>
          </p:cNvSpPr>
          <p:nvPr/>
        </p:nvSpPr>
        <p:spPr bwMode="auto">
          <a:xfrm>
            <a:off x="7086600" y="4514850"/>
            <a:ext cx="1714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39" name="Rectangle 27"/>
          <p:cNvSpPr>
            <a:spLocks noChangeArrowheads="1"/>
          </p:cNvSpPr>
          <p:nvPr/>
        </p:nvSpPr>
        <p:spPr bwMode="auto">
          <a:xfrm>
            <a:off x="6057900" y="1257301"/>
            <a:ext cx="1170995" cy="110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50" b="1"/>
              <a:t>These layers</a:t>
            </a:r>
          </a:p>
          <a:p>
            <a:r>
              <a:rPr lang="en-US" sz="1350" b="1"/>
              <a:t>must consider</a:t>
            </a:r>
          </a:p>
          <a:p>
            <a:r>
              <a:rPr lang="en-US" sz="1350" b="1"/>
              <a:t>concurrency</a:t>
            </a:r>
          </a:p>
          <a:p>
            <a:r>
              <a:rPr lang="en-US" sz="1350" b="1"/>
              <a:t>control and</a:t>
            </a:r>
          </a:p>
          <a:p>
            <a:r>
              <a:rPr lang="en-US" sz="1350" b="1"/>
              <a:t>recovery</a:t>
            </a:r>
          </a:p>
        </p:txBody>
      </p:sp>
      <p:sp>
        <p:nvSpPr>
          <p:cNvPr id="22540" name="Arc 28"/>
          <p:cNvSpPr>
            <a:spLocks/>
          </p:cNvSpPr>
          <p:nvPr/>
        </p:nvSpPr>
        <p:spPr bwMode="auto">
          <a:xfrm>
            <a:off x="7086600" y="1771650"/>
            <a:ext cx="742950" cy="1296591"/>
          </a:xfrm>
          <a:custGeom>
            <a:avLst/>
            <a:gdLst>
              <a:gd name="T0" fmla="*/ 2147483647 w 21600"/>
              <a:gd name="T1" fmla="*/ 0 h 21256"/>
              <a:gd name="T2" fmla="*/ 2147483647 w 21600"/>
              <a:gd name="T3" fmla="*/ 2147483647 h 21256"/>
              <a:gd name="T4" fmla="*/ 0 w 21600"/>
              <a:gd name="T5" fmla="*/ 2147483647 h 21256"/>
              <a:gd name="T6" fmla="*/ 0 60000 65536"/>
              <a:gd name="T7" fmla="*/ 0 60000 65536"/>
              <a:gd name="T8" fmla="*/ 0 60000 65536"/>
              <a:gd name="T9" fmla="*/ 0 w 21600"/>
              <a:gd name="T10" fmla="*/ 0 h 21256"/>
              <a:gd name="T11" fmla="*/ 21600 w 21600"/>
              <a:gd name="T12" fmla="*/ 21256 h 21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256" fill="none" extrusionOk="0">
                <a:moveTo>
                  <a:pt x="3839" y="0"/>
                </a:moveTo>
                <a:cubicBezTo>
                  <a:pt x="14121" y="1857"/>
                  <a:pt x="21600" y="10807"/>
                  <a:pt x="21600" y="21256"/>
                </a:cubicBezTo>
              </a:path>
              <a:path w="21600" h="21256" stroke="0" extrusionOk="0">
                <a:moveTo>
                  <a:pt x="3839" y="0"/>
                </a:moveTo>
                <a:cubicBezTo>
                  <a:pt x="14121" y="1857"/>
                  <a:pt x="21600" y="10807"/>
                  <a:pt x="21600" y="21256"/>
                </a:cubicBezTo>
                <a:lnTo>
                  <a:pt x="0" y="21256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22541" name="Arc 29"/>
          <p:cNvSpPr>
            <a:spLocks/>
          </p:cNvSpPr>
          <p:nvPr/>
        </p:nvSpPr>
        <p:spPr bwMode="auto">
          <a:xfrm rot="10800000">
            <a:off x="7486650" y="3028950"/>
            <a:ext cx="342900" cy="1085850"/>
          </a:xfrm>
          <a:custGeom>
            <a:avLst/>
            <a:gdLst>
              <a:gd name="T0" fmla="*/ 0 w 21598"/>
              <a:gd name="T1" fmla="*/ 2147483647 h 21600"/>
              <a:gd name="T2" fmla="*/ 2147483647 w 21598"/>
              <a:gd name="T3" fmla="*/ 0 h 21600"/>
              <a:gd name="T4" fmla="*/ 2147483647 w 21598"/>
              <a:gd name="T5" fmla="*/ 2147483647 h 21600"/>
              <a:gd name="T6" fmla="*/ 0 60000 65536"/>
              <a:gd name="T7" fmla="*/ 0 60000 65536"/>
              <a:gd name="T8" fmla="*/ 0 60000 65536"/>
              <a:gd name="T9" fmla="*/ 0 w 21598"/>
              <a:gd name="T10" fmla="*/ 0 h 21600"/>
              <a:gd name="T11" fmla="*/ 21598 w 215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8" h="21600" fill="none" extrusionOk="0">
                <a:moveTo>
                  <a:pt x="-1" y="21338"/>
                </a:moveTo>
                <a:cubicBezTo>
                  <a:pt x="142" y="9541"/>
                  <a:pt x="9724" y="41"/>
                  <a:pt x="21523" y="0"/>
                </a:cubicBezTo>
              </a:path>
              <a:path w="21598" h="21600" stroke="0" extrusionOk="0">
                <a:moveTo>
                  <a:pt x="-1" y="21338"/>
                </a:moveTo>
                <a:cubicBezTo>
                  <a:pt x="142" y="9541"/>
                  <a:pt x="9724" y="41"/>
                  <a:pt x="21523" y="0"/>
                </a:cubicBezTo>
                <a:lnTo>
                  <a:pt x="21598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22542" name="Line 30"/>
          <p:cNvSpPr>
            <a:spLocks noChangeShapeType="1"/>
          </p:cNvSpPr>
          <p:nvPr/>
        </p:nvSpPr>
        <p:spPr bwMode="auto">
          <a:xfrm flipH="1">
            <a:off x="7372350" y="4114800"/>
            <a:ext cx="1714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205653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2286000" y="857250"/>
            <a:ext cx="4914900" cy="44410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208295" dir="2254116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TW" sz="2700" i="1">
                <a:solidFill>
                  <a:schemeClr val="tx2"/>
                </a:solidFill>
                <a:latin typeface="Trebuchet MS" pitchFamily="34" charset="0"/>
                <a:ea typeface="新細明體" pitchFamily="18" charset="-120"/>
              </a:rPr>
              <a:t>Overall System Architecture</a:t>
            </a: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2" t="917" r="25085" b="3207"/>
          <a:stretch>
            <a:fillRect/>
          </a:stretch>
        </p:blipFill>
        <p:spPr>
          <a:xfrm>
            <a:off x="2062162" y="1428750"/>
            <a:ext cx="4681538" cy="4572000"/>
          </a:xfrm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2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"/>
          <p:cNvGrpSpPr>
            <a:grpSpLocks/>
          </p:cNvGrpSpPr>
          <p:nvPr/>
        </p:nvGrpSpPr>
        <p:grpSpPr bwMode="auto">
          <a:xfrm>
            <a:off x="1428750" y="1085850"/>
            <a:ext cx="6229350" cy="4743450"/>
            <a:chOff x="368" y="1359"/>
            <a:chExt cx="10912" cy="11160"/>
          </a:xfrm>
        </p:grpSpPr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2631" y="892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368" y="1359"/>
              <a:ext cx="10912" cy="11160"/>
              <a:chOff x="368" y="1627"/>
              <a:chExt cx="10912" cy="11160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>
                <a:off x="1980" y="11707"/>
                <a:ext cx="1550" cy="1080"/>
                <a:chOff x="1980" y="11707"/>
                <a:chExt cx="1550" cy="1080"/>
              </a:xfrm>
            </p:grpSpPr>
            <p:grpSp>
              <p:nvGrpSpPr>
                <p:cNvPr id="24627" name="Group 8"/>
                <p:cNvGrpSpPr>
                  <a:grpSpLocks/>
                </p:cNvGrpSpPr>
                <p:nvPr/>
              </p:nvGrpSpPr>
              <p:grpSpPr bwMode="auto">
                <a:xfrm>
                  <a:off x="1980" y="11707"/>
                  <a:ext cx="1550" cy="1080"/>
                  <a:chOff x="1980" y="12787"/>
                  <a:chExt cx="1550" cy="1080"/>
                </a:xfrm>
              </p:grpSpPr>
              <p:sp>
                <p:nvSpPr>
                  <p:cNvPr id="2462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011" y="12787"/>
                    <a:ext cx="1519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sz="1800"/>
                  </a:p>
                </p:txBody>
              </p:sp>
              <p:sp>
                <p:nvSpPr>
                  <p:cNvPr id="2463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980" y="13507"/>
                    <a:ext cx="1519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sz="1800"/>
                  </a:p>
                </p:txBody>
              </p:sp>
              <p:sp>
                <p:nvSpPr>
                  <p:cNvPr id="2463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011" y="12967"/>
                    <a:ext cx="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24628" name="Line 12"/>
                <p:cNvSpPr>
                  <a:spLocks noChangeShapeType="1"/>
                </p:cNvSpPr>
                <p:nvPr/>
              </p:nvSpPr>
              <p:spPr bwMode="auto">
                <a:xfrm>
                  <a:off x="3530" y="11887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  <p:sp>
            <p:nvSpPr>
              <p:cNvPr id="24584" name="Line 13"/>
              <p:cNvSpPr>
                <a:spLocks noChangeShapeType="1"/>
              </p:cNvSpPr>
              <p:nvPr/>
            </p:nvSpPr>
            <p:spPr bwMode="auto">
              <a:xfrm>
                <a:off x="2693" y="10987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4585" name="Freeform 14"/>
              <p:cNvSpPr>
                <a:spLocks/>
              </p:cNvSpPr>
              <p:nvPr/>
            </p:nvSpPr>
            <p:spPr bwMode="auto">
              <a:xfrm>
                <a:off x="3592" y="5227"/>
                <a:ext cx="4743" cy="540"/>
              </a:xfrm>
              <a:custGeom>
                <a:avLst/>
                <a:gdLst>
                  <a:gd name="T0" fmla="*/ 0 w 4743"/>
                  <a:gd name="T1" fmla="*/ 0 h 540"/>
                  <a:gd name="T2" fmla="*/ 2821 w 4743"/>
                  <a:gd name="T3" fmla="*/ 540 h 540"/>
                  <a:gd name="T4" fmla="*/ 4743 w 4743"/>
                  <a:gd name="T5" fmla="*/ 0 h 540"/>
                  <a:gd name="T6" fmla="*/ 0 60000 65536"/>
                  <a:gd name="T7" fmla="*/ 0 60000 65536"/>
                  <a:gd name="T8" fmla="*/ 0 60000 65536"/>
                  <a:gd name="T9" fmla="*/ 0 w 4743"/>
                  <a:gd name="T10" fmla="*/ 0 h 540"/>
                  <a:gd name="T11" fmla="*/ 4743 w 4743"/>
                  <a:gd name="T12" fmla="*/ 540 h 5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43" h="540">
                    <a:moveTo>
                      <a:pt x="0" y="0"/>
                    </a:moveTo>
                    <a:cubicBezTo>
                      <a:pt x="1015" y="270"/>
                      <a:pt x="2031" y="540"/>
                      <a:pt x="2821" y="540"/>
                    </a:cubicBezTo>
                    <a:cubicBezTo>
                      <a:pt x="3611" y="540"/>
                      <a:pt x="4428" y="90"/>
                      <a:pt x="47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sz="1800"/>
              </a:p>
            </p:txBody>
          </p:sp>
          <p:grpSp>
            <p:nvGrpSpPr>
              <p:cNvPr id="24586" name="Group 15"/>
              <p:cNvGrpSpPr>
                <a:grpSpLocks/>
              </p:cNvGrpSpPr>
              <p:nvPr/>
            </p:nvGrpSpPr>
            <p:grpSpPr bwMode="auto">
              <a:xfrm>
                <a:off x="368" y="1627"/>
                <a:ext cx="10912" cy="9360"/>
                <a:chOff x="368" y="1627"/>
                <a:chExt cx="10912" cy="9360"/>
              </a:xfrm>
            </p:grpSpPr>
            <p:sp>
              <p:nvSpPr>
                <p:cNvPr id="2458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949" y="2881"/>
                  <a:ext cx="155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 b="1">
                      <a:latin typeface="Verdana" panose="020B0604030504040204" pitchFamily="34" charset="0"/>
                    </a:rPr>
                    <a:t>Query Compiler</a:t>
                  </a:r>
                  <a:endParaRPr lang="en-US" sz="1800"/>
                </a:p>
              </p:txBody>
            </p:sp>
            <p:sp>
              <p:nvSpPr>
                <p:cNvPr id="2458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018" y="2881"/>
                  <a:ext cx="1922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 b="1">
                      <a:latin typeface="Verdana" panose="020B0604030504040204" pitchFamily="34" charset="0"/>
                    </a:rPr>
                    <a:t>Transaction Manager</a:t>
                  </a:r>
                  <a:endParaRPr lang="en-US" sz="1800"/>
                </a:p>
              </p:txBody>
            </p:sp>
            <p:sp>
              <p:nvSpPr>
                <p:cNvPr id="245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180" y="2881"/>
                  <a:ext cx="155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 b="1">
                      <a:latin typeface="Verdana" panose="020B0604030504040204" pitchFamily="34" charset="0"/>
                    </a:rPr>
                    <a:t>DDL Compiler</a:t>
                  </a:r>
                  <a:endParaRPr lang="en-US" sz="1800"/>
                </a:p>
              </p:txBody>
            </p:sp>
            <p:sp>
              <p:nvSpPr>
                <p:cNvPr id="245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56" y="4507"/>
                  <a:ext cx="1736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 b="1">
                      <a:latin typeface="Verdana" panose="020B0604030504040204" pitchFamily="34" charset="0"/>
                    </a:rPr>
                    <a:t>Execution Engine </a:t>
                  </a:r>
                  <a:endParaRPr lang="en-US" sz="1800"/>
                </a:p>
              </p:txBody>
            </p:sp>
            <p:sp>
              <p:nvSpPr>
                <p:cNvPr id="245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049" y="4507"/>
                  <a:ext cx="1736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 b="1">
                      <a:latin typeface="Verdana" panose="020B0604030504040204" pitchFamily="34" charset="0"/>
                    </a:rPr>
                    <a:t>Logging &amp; Recovery </a:t>
                  </a:r>
                  <a:endParaRPr lang="en-US" sz="1800"/>
                </a:p>
              </p:txBody>
            </p:sp>
            <p:sp>
              <p:nvSpPr>
                <p:cNvPr id="2459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211" y="4507"/>
                  <a:ext cx="217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 b="1">
                      <a:latin typeface="Verdana" panose="020B0604030504040204" pitchFamily="34" charset="0"/>
                    </a:rPr>
                    <a:t>Concurrency Control </a:t>
                  </a:r>
                  <a:endParaRPr lang="en-US" sz="1800"/>
                </a:p>
              </p:txBody>
            </p:sp>
            <p:sp>
              <p:nvSpPr>
                <p:cNvPr id="2459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794" y="6307"/>
                  <a:ext cx="1798" cy="10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 b="1">
                      <a:latin typeface="Verdana" panose="020B0604030504040204" pitchFamily="34" charset="0"/>
                    </a:rPr>
                    <a:t>Index/file/record manager </a:t>
                  </a:r>
                  <a:endParaRPr lang="en-US" sz="1800"/>
                </a:p>
              </p:txBody>
            </p:sp>
            <p:sp>
              <p:nvSpPr>
                <p:cNvPr id="2459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56" y="8467"/>
                  <a:ext cx="1736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 b="1">
                      <a:latin typeface="Verdana" panose="020B0604030504040204" pitchFamily="34" charset="0"/>
                    </a:rPr>
                    <a:t>Buffer Manager </a:t>
                  </a:r>
                  <a:endParaRPr lang="en-US" sz="1800"/>
                </a:p>
              </p:txBody>
            </p:sp>
            <p:sp>
              <p:nvSpPr>
                <p:cNvPr id="2459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856" y="10267"/>
                  <a:ext cx="1736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 b="1">
                      <a:latin typeface="Verdana" panose="020B0604030504040204" pitchFamily="34" charset="0"/>
                    </a:rPr>
                    <a:t>Storage Manager </a:t>
                  </a:r>
                  <a:endParaRPr lang="en-US" sz="1800"/>
                </a:p>
              </p:txBody>
            </p:sp>
            <p:sp>
              <p:nvSpPr>
                <p:cNvPr id="2459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631" y="234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597" name="Line 26"/>
                <p:cNvSpPr>
                  <a:spLocks noChangeShapeType="1"/>
                </p:cNvSpPr>
                <p:nvPr/>
              </p:nvSpPr>
              <p:spPr bwMode="auto">
                <a:xfrm>
                  <a:off x="3778" y="2167"/>
                  <a:ext cx="2108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598" name="Line 27"/>
                <p:cNvSpPr>
                  <a:spLocks noChangeShapeType="1"/>
                </p:cNvSpPr>
                <p:nvPr/>
              </p:nvSpPr>
              <p:spPr bwMode="auto">
                <a:xfrm>
                  <a:off x="9017" y="234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599" name="Line 28"/>
                <p:cNvSpPr>
                  <a:spLocks noChangeShapeType="1"/>
                </p:cNvSpPr>
                <p:nvPr/>
              </p:nvSpPr>
              <p:spPr bwMode="auto">
                <a:xfrm>
                  <a:off x="2631" y="3607"/>
                  <a:ext cx="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00" name="Line 29"/>
                <p:cNvSpPr>
                  <a:spLocks noChangeShapeType="1"/>
                </p:cNvSpPr>
                <p:nvPr/>
              </p:nvSpPr>
              <p:spPr bwMode="auto">
                <a:xfrm>
                  <a:off x="2631" y="5227"/>
                  <a:ext cx="0" cy="10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01" name="Line 30"/>
                <p:cNvSpPr>
                  <a:spLocks noChangeShapeType="1"/>
                </p:cNvSpPr>
                <p:nvPr/>
              </p:nvSpPr>
              <p:spPr bwMode="auto">
                <a:xfrm>
                  <a:off x="2631" y="7387"/>
                  <a:ext cx="0" cy="10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0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7" y="9367"/>
                  <a:ext cx="155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Read/writepages</a:t>
                  </a:r>
                  <a:endParaRPr lang="en-US" sz="1800"/>
                </a:p>
              </p:txBody>
            </p:sp>
            <p:sp>
              <p:nvSpPr>
                <p:cNvPr id="2460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88" y="7567"/>
                  <a:ext cx="155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Page Commands</a:t>
                  </a:r>
                  <a:endParaRPr lang="en-US" sz="1800"/>
                </a:p>
              </p:txBody>
            </p:sp>
            <p:sp>
              <p:nvSpPr>
                <p:cNvPr id="2460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85" y="7387"/>
                  <a:ext cx="2325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Data, metadata,</a:t>
                  </a:r>
                </a:p>
                <a:p>
                  <a:r>
                    <a:rPr lang="en-US" sz="900"/>
                    <a:t>indexes</a:t>
                  </a:r>
                  <a:endParaRPr lang="en-US" sz="1800"/>
                </a:p>
              </p:txBody>
            </p:sp>
            <p:sp>
              <p:nvSpPr>
                <p:cNvPr id="2460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68" y="5407"/>
                  <a:ext cx="2201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Index, file and record requests</a:t>
                  </a:r>
                  <a:endParaRPr lang="en-US" sz="1800"/>
                </a:p>
              </p:txBody>
            </p:sp>
            <p:sp>
              <p:nvSpPr>
                <p:cNvPr id="2460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895" y="3787"/>
                  <a:ext cx="1612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Query plan</a:t>
                  </a:r>
                  <a:endParaRPr lang="en-US" sz="1800"/>
                </a:p>
              </p:txBody>
            </p:sp>
            <p:sp>
              <p:nvSpPr>
                <p:cNvPr id="2460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042" y="1627"/>
                  <a:ext cx="1674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User / Application</a:t>
                  </a:r>
                  <a:endParaRPr lang="en-US" sz="1800"/>
                </a:p>
              </p:txBody>
            </p:sp>
            <p:sp>
              <p:nvSpPr>
                <p:cNvPr id="2460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956" y="1807"/>
                  <a:ext cx="1798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Transaction Commands</a:t>
                  </a:r>
                  <a:endParaRPr lang="en-US" sz="1800"/>
                </a:p>
              </p:txBody>
            </p:sp>
            <p:sp>
              <p:nvSpPr>
                <p:cNvPr id="2460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8149" y="1627"/>
                  <a:ext cx="1984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DB Administrator</a:t>
                  </a:r>
                  <a:endParaRPr lang="en-US" sz="1800"/>
                </a:p>
              </p:txBody>
            </p:sp>
            <p:sp>
              <p:nvSpPr>
                <p:cNvPr id="2461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9265" y="2347"/>
                  <a:ext cx="2015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750"/>
                    <a:t>DDL Commands</a:t>
                  </a:r>
                  <a:endParaRPr lang="en-US" sz="1800"/>
                </a:p>
              </p:txBody>
            </p:sp>
            <p:sp>
              <p:nvSpPr>
                <p:cNvPr id="24611" name="Rectangle 40"/>
                <p:cNvSpPr>
                  <a:spLocks noChangeArrowheads="1"/>
                </p:cNvSpPr>
                <p:nvPr/>
              </p:nvSpPr>
              <p:spPr bwMode="auto">
                <a:xfrm>
                  <a:off x="5173" y="8467"/>
                  <a:ext cx="2139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sz="1800"/>
                </a:p>
              </p:txBody>
            </p:sp>
            <p:sp>
              <p:nvSpPr>
                <p:cNvPr id="24612" name="Rectangle 41"/>
                <p:cNvSpPr>
                  <a:spLocks noChangeArrowheads="1"/>
                </p:cNvSpPr>
                <p:nvPr/>
              </p:nvSpPr>
              <p:spPr bwMode="auto">
                <a:xfrm>
                  <a:off x="5390" y="8647"/>
                  <a:ext cx="1705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825" b="1">
                      <a:latin typeface="Verdana" panose="020B0604030504040204" pitchFamily="34" charset="0"/>
                    </a:rPr>
                    <a:t>BUFFERS</a:t>
                  </a:r>
                  <a:endParaRPr lang="en-US" sz="1800"/>
                </a:p>
              </p:txBody>
            </p:sp>
            <p:sp>
              <p:nvSpPr>
                <p:cNvPr id="24613" name="Rectangle 42"/>
                <p:cNvSpPr>
                  <a:spLocks noChangeArrowheads="1"/>
                </p:cNvSpPr>
                <p:nvPr/>
              </p:nvSpPr>
              <p:spPr bwMode="auto">
                <a:xfrm>
                  <a:off x="8366" y="6487"/>
                  <a:ext cx="1736" cy="12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sz="1800"/>
                </a:p>
              </p:txBody>
            </p:sp>
            <p:sp>
              <p:nvSpPr>
                <p:cNvPr id="24614" name="Rectangle 43"/>
                <p:cNvSpPr>
                  <a:spLocks noChangeArrowheads="1"/>
                </p:cNvSpPr>
                <p:nvPr/>
              </p:nvSpPr>
              <p:spPr bwMode="auto">
                <a:xfrm>
                  <a:off x="8521" y="6667"/>
                  <a:ext cx="1426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825" b="1">
                      <a:latin typeface="Verdana" panose="020B0604030504040204" pitchFamily="34" charset="0"/>
                    </a:rPr>
                    <a:t>Lock</a:t>
                  </a:r>
                </a:p>
                <a:p>
                  <a:r>
                    <a:rPr lang="en-US" sz="825" b="1">
                      <a:latin typeface="Verdana" panose="020B0604030504040204" pitchFamily="34" charset="0"/>
                    </a:rPr>
                    <a:t>Table</a:t>
                  </a:r>
                  <a:endParaRPr lang="en-US" sz="1800"/>
                </a:p>
              </p:txBody>
            </p:sp>
            <p:sp>
              <p:nvSpPr>
                <p:cNvPr id="24615" name="Line 44"/>
                <p:cNvSpPr>
                  <a:spLocks noChangeShapeType="1"/>
                </p:cNvSpPr>
                <p:nvPr/>
              </p:nvSpPr>
              <p:spPr bwMode="auto">
                <a:xfrm>
                  <a:off x="5824" y="3607"/>
                  <a:ext cx="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16" name="Line 45"/>
                <p:cNvSpPr>
                  <a:spLocks noChangeShapeType="1"/>
                </p:cNvSpPr>
                <p:nvPr/>
              </p:nvSpPr>
              <p:spPr bwMode="auto">
                <a:xfrm>
                  <a:off x="6692" y="3607"/>
                  <a:ext cx="1922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17" name="Line 46"/>
                <p:cNvSpPr>
                  <a:spLocks noChangeShapeType="1"/>
                </p:cNvSpPr>
                <p:nvPr/>
              </p:nvSpPr>
              <p:spPr bwMode="auto">
                <a:xfrm>
                  <a:off x="3592" y="4867"/>
                  <a:ext cx="145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18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3220" y="3607"/>
                  <a:ext cx="558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19" name="Line 48"/>
                <p:cNvSpPr>
                  <a:spLocks noChangeShapeType="1"/>
                </p:cNvSpPr>
                <p:nvPr/>
              </p:nvSpPr>
              <p:spPr bwMode="auto">
                <a:xfrm>
                  <a:off x="9265" y="5227"/>
                  <a:ext cx="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20" name="Line 49"/>
                <p:cNvSpPr>
                  <a:spLocks noChangeShapeType="1"/>
                </p:cNvSpPr>
                <p:nvPr/>
              </p:nvSpPr>
              <p:spPr bwMode="auto">
                <a:xfrm>
                  <a:off x="6599" y="5227"/>
                  <a:ext cx="0" cy="3240"/>
                </a:xfrm>
                <a:prstGeom prst="line">
                  <a:avLst/>
                </a:prstGeom>
                <a:noFill/>
                <a:ln w="12700">
                  <a:solidFill>
                    <a:srgbClr val="993300"/>
                  </a:solidFill>
                  <a:prstDash val="sysDot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21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6878" y="3607"/>
                  <a:ext cx="1426" cy="4860"/>
                </a:xfrm>
                <a:prstGeom prst="line">
                  <a:avLst/>
                </a:prstGeom>
                <a:noFill/>
                <a:ln w="12700">
                  <a:solidFill>
                    <a:srgbClr val="993300"/>
                  </a:solidFill>
                  <a:prstDash val="sysDot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22" name="Line 51"/>
                <p:cNvSpPr>
                  <a:spLocks noChangeShapeType="1"/>
                </p:cNvSpPr>
                <p:nvPr/>
              </p:nvSpPr>
              <p:spPr bwMode="auto">
                <a:xfrm>
                  <a:off x="3437" y="5227"/>
                  <a:ext cx="2170" cy="3240"/>
                </a:xfrm>
                <a:prstGeom prst="line">
                  <a:avLst/>
                </a:prstGeom>
                <a:noFill/>
                <a:ln w="12700">
                  <a:solidFill>
                    <a:srgbClr val="993300"/>
                  </a:solidFill>
                  <a:prstDash val="sysDot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23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5638" y="6487"/>
                  <a:ext cx="1426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Log pages</a:t>
                  </a:r>
                  <a:endParaRPr lang="en-US" sz="1800"/>
                </a:p>
              </p:txBody>
            </p:sp>
            <p:sp>
              <p:nvSpPr>
                <p:cNvPr id="2462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7002" y="5947"/>
                  <a:ext cx="1426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Meta data</a:t>
                  </a:r>
                  <a:endParaRPr lang="en-US" sz="1800"/>
                </a:p>
              </p:txBody>
            </p:sp>
            <p:sp>
              <p:nvSpPr>
                <p:cNvPr id="24625" name="Line 54"/>
                <p:cNvSpPr>
                  <a:spLocks noChangeShapeType="1"/>
                </p:cNvSpPr>
                <p:nvPr/>
              </p:nvSpPr>
              <p:spPr bwMode="auto">
                <a:xfrm>
                  <a:off x="3499" y="3607"/>
                  <a:ext cx="2666" cy="4860"/>
                </a:xfrm>
                <a:prstGeom prst="line">
                  <a:avLst/>
                </a:prstGeom>
                <a:noFill/>
                <a:ln w="12700">
                  <a:solidFill>
                    <a:srgbClr val="993300"/>
                  </a:solidFill>
                  <a:prstDash val="sysDot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462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367" y="5947"/>
                  <a:ext cx="1426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900"/>
                    <a:t>Meta data</a:t>
                  </a:r>
                </a:p>
                <a:p>
                  <a:r>
                    <a:rPr lang="en-US" sz="900"/>
                    <a:t>Statistics</a:t>
                  </a:r>
                  <a:endParaRPr lang="en-US" sz="1800"/>
                </a:p>
              </p:txBody>
            </p:sp>
          </p:grpSp>
        </p:grpSp>
      </p:grpSp>
      <p:sp>
        <p:nvSpPr>
          <p:cNvPr id="24579" name="Rectangle 56"/>
          <p:cNvSpPr>
            <a:spLocks noChangeArrowheads="1"/>
          </p:cNvSpPr>
          <p:nvPr/>
        </p:nvSpPr>
        <p:spPr bwMode="auto">
          <a:xfrm>
            <a:off x="4629150" y="4800600"/>
            <a:ext cx="2857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700" i="1">
                <a:solidFill>
                  <a:schemeClr val="accent1"/>
                </a:solidFill>
                <a:latin typeface="Book Antiqua" panose="02040602050305030304" pitchFamily="18" charset="0"/>
              </a:rPr>
              <a:t>Architecture of  Modern DBMS</a:t>
            </a:r>
          </a:p>
        </p:txBody>
      </p:sp>
      <p:sp>
        <p:nvSpPr>
          <p:cNvPr id="24580" name="Line 57"/>
          <p:cNvSpPr>
            <a:spLocks noChangeShapeType="1"/>
          </p:cNvSpPr>
          <p:nvPr/>
        </p:nvSpPr>
        <p:spPr bwMode="auto">
          <a:xfrm>
            <a:off x="3271838" y="4171950"/>
            <a:ext cx="914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589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r>
              <a:rPr lang="en-US" sz="1800" b="1" u="sng" dirty="0">
                <a:solidFill>
                  <a:srgbClr val="000000"/>
                </a:solidFill>
              </a:rPr>
              <a:t>Database System</a:t>
            </a:r>
            <a:r>
              <a:rPr lang="en-US" sz="1800" dirty="0">
                <a:solidFill>
                  <a:srgbClr val="000000"/>
                </a:solidFill>
              </a:rPr>
              <a:t>: The DBMS software together with the data itself.  Sometimes, the applications are also included.</a:t>
            </a:r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1611" y="6153363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9683" y="439309"/>
            <a:ext cx="5829300" cy="857250"/>
          </a:xfrm>
        </p:spPr>
        <p:txBody>
          <a:bodyPr/>
          <a:lstStyle/>
          <a:p>
            <a:r>
              <a:rPr lang="en-US" sz="2700" dirty="0"/>
              <a:t>Basic Definitions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27598" y="5198269"/>
            <a:ext cx="3089948" cy="3000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/>
              <a:t>e.g., the </a:t>
            </a:r>
            <a:r>
              <a:rPr lang="en-US" sz="1350" i="1"/>
              <a:t>student records</a:t>
            </a:r>
            <a:r>
              <a:rPr lang="en-US" sz="1350"/>
              <a:t> database system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415779" y="3184922"/>
            <a:ext cx="19962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00"/>
              <a:t>database system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2445544" y="3531394"/>
            <a:ext cx="4273154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61160" name="Line 8"/>
          <p:cNvSpPr>
            <a:spLocks noChangeShapeType="1"/>
          </p:cNvSpPr>
          <p:nvPr/>
        </p:nvSpPr>
        <p:spPr bwMode="auto">
          <a:xfrm>
            <a:off x="3670697" y="4232672"/>
            <a:ext cx="575072" cy="0"/>
          </a:xfrm>
          <a:prstGeom prst="line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1350"/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blackWhite">
          <a:xfrm>
            <a:off x="2527697" y="3958830"/>
            <a:ext cx="1166813" cy="548878"/>
          </a:xfrm>
          <a:prstGeom prst="rect">
            <a:avLst/>
          </a:prstGeom>
          <a:gradFill rotWithShape="0">
            <a:gsLst>
              <a:gs pos="0">
                <a:srgbClr val="CC0000">
                  <a:gamma/>
                  <a:shade val="36078"/>
                  <a:invGamma/>
                </a:srgbClr>
              </a:gs>
              <a:gs pos="50000">
                <a:srgbClr val="CC0000"/>
              </a:gs>
              <a:gs pos="100000">
                <a:srgbClr val="CC0000">
                  <a:gamma/>
                  <a:shade val="36078"/>
                  <a:invGamma/>
                </a:srgbClr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lIns="66675" tIns="33338" rIns="66675" bIns="33338" anchorCtr="1"/>
          <a:lstStyle/>
          <a:p>
            <a:pPr algn="ctr" defTabSz="560785">
              <a:defRPr/>
            </a:pPr>
            <a:r>
              <a:rPr lang="en-US" sz="135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</a:t>
            </a:r>
          </a:p>
        </p:txBody>
      </p:sp>
      <p:sp>
        <p:nvSpPr>
          <p:cNvPr id="561162" name="Text Box 10"/>
          <p:cNvSpPr txBox="1">
            <a:spLocks noChangeArrowheads="1"/>
          </p:cNvSpPr>
          <p:nvPr/>
        </p:nvSpPr>
        <p:spPr bwMode="blackWhite">
          <a:xfrm>
            <a:off x="4124326" y="3889774"/>
            <a:ext cx="1318022" cy="686990"/>
          </a:xfrm>
          <a:prstGeom prst="rect">
            <a:avLst/>
          </a:prstGeom>
          <a:gradFill rotWithShape="0">
            <a:gsLst>
              <a:gs pos="0">
                <a:srgbClr val="FF9900">
                  <a:gamma/>
                  <a:shade val="16078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16078"/>
                  <a:invGamma/>
                </a:srgbClr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66675" tIns="33338" rIns="66675" bIns="33338" anchor="ctr" anchorCtr="1"/>
          <a:lstStyle/>
          <a:p>
            <a:pPr algn="ctr" defTabSz="560785">
              <a:defRPr/>
            </a:pPr>
            <a:r>
              <a:rPr lang="en-US" sz="135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DBMS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452091" y="3531394"/>
            <a:ext cx="1209675" cy="1191816"/>
            <a:chOff x="3454" y="2789"/>
            <a:chExt cx="1016" cy="1001"/>
          </a:xfrm>
        </p:grpSpPr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3454" y="3330"/>
              <a:ext cx="45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grpSp>
          <p:nvGrpSpPr>
            <p:cNvPr id="12300" name="Group 13"/>
            <p:cNvGrpSpPr>
              <a:grpSpLocks/>
            </p:cNvGrpSpPr>
            <p:nvPr/>
          </p:nvGrpSpPr>
          <p:grpSpPr bwMode="auto">
            <a:xfrm>
              <a:off x="3755" y="3073"/>
              <a:ext cx="532" cy="717"/>
              <a:chOff x="3596" y="2185"/>
              <a:chExt cx="532" cy="717"/>
            </a:xfrm>
          </p:grpSpPr>
          <p:sp>
            <p:nvSpPr>
              <p:cNvPr id="561166" name="AutoShape 14"/>
              <p:cNvSpPr>
                <a:spLocks noChangeArrowheads="1"/>
              </p:cNvSpPr>
              <p:nvPr/>
            </p:nvSpPr>
            <p:spPr bwMode="auto">
              <a:xfrm>
                <a:off x="3616" y="2185"/>
                <a:ext cx="420" cy="717"/>
              </a:xfrm>
              <a:prstGeom prst="flowChartMagneticDisk">
                <a:avLst/>
              </a:prstGeom>
              <a:gradFill rotWithShape="0">
                <a:gsLst>
                  <a:gs pos="0">
                    <a:srgbClr val="DDDDDD">
                      <a:gamma/>
                      <a:shade val="26275"/>
                      <a:invGamma/>
                    </a:srgbClr>
                  </a:gs>
                  <a:gs pos="50000">
                    <a:srgbClr val="DDDDDD"/>
                  </a:gs>
                  <a:gs pos="100000">
                    <a:srgbClr val="DDDDDD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76412" tIns="38206" rIns="76412" bIns="38206" anchor="ctr"/>
              <a:lstStyle/>
              <a:p>
                <a:pPr algn="ctr" defTabSz="625079">
                  <a:defRPr/>
                </a:pPr>
                <a:endParaRPr lang="en-US" sz="1725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04" name="Text Box 15"/>
              <p:cNvSpPr txBox="1">
                <a:spLocks noChangeArrowheads="1"/>
              </p:cNvSpPr>
              <p:nvPr/>
            </p:nvSpPr>
            <p:spPr bwMode="auto">
              <a:xfrm>
                <a:off x="3596" y="2377"/>
                <a:ext cx="53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350"/>
                  <a:t>data</a:t>
                </a:r>
              </a:p>
              <a:p>
                <a:r>
                  <a:rPr lang="en-US" sz="1200"/>
                  <a:t>catalog</a:t>
                </a:r>
              </a:p>
            </p:txBody>
          </p:sp>
        </p:grpSp>
        <p:sp>
          <p:nvSpPr>
            <p:cNvPr id="12301" name="Rectangle 16"/>
            <p:cNvSpPr>
              <a:spLocks noChangeArrowheads="1"/>
            </p:cNvSpPr>
            <p:nvPr/>
          </p:nvSpPr>
          <p:spPr bwMode="auto">
            <a:xfrm>
              <a:off x="3608" y="2799"/>
              <a:ext cx="862" cy="252"/>
            </a:xfrm>
            <a:prstGeom prst="rect">
              <a:avLst/>
            </a:prstGeom>
            <a:noFill/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2302" name="Text Box 17"/>
            <p:cNvSpPr txBox="1">
              <a:spLocks noChangeArrowheads="1"/>
            </p:cNvSpPr>
            <p:nvPr/>
          </p:nvSpPr>
          <p:spPr bwMode="auto">
            <a:xfrm>
              <a:off x="3646" y="2789"/>
              <a:ext cx="749" cy="271"/>
            </a:xfrm>
            <a:prstGeom prst="rect">
              <a:avLst/>
            </a:prstGeom>
            <a:solidFill>
              <a:schemeClr val="tx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0" grpId="0" animBg="1"/>
      <p:bldP spid="561161" grpId="0" animBg="1"/>
      <p:bldP spid="5611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t="13150" r="1439" b="13425"/>
          <a:stretch>
            <a:fillRect/>
          </a:stretch>
        </p:blipFill>
        <p:spPr bwMode="auto">
          <a:xfrm>
            <a:off x="1543050" y="1656160"/>
            <a:ext cx="5600700" cy="2856309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85900" y="4616055"/>
            <a:ext cx="5949554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500" b="1">
                <a:latin typeface="Tahoma" panose="020B0604030504040204" pitchFamily="34" charset="0"/>
                <a:ea typeface="新細明體" panose="02020500000000000000" pitchFamily="18" charset="-120"/>
              </a:rPr>
              <a:t>Two-tier architecture</a:t>
            </a:r>
            <a:r>
              <a:rPr lang="en-US" sz="1500">
                <a:latin typeface="Tahoma" panose="020B0604030504040204" pitchFamily="34" charset="0"/>
                <a:ea typeface="新細明體" panose="02020500000000000000" pitchFamily="18" charset="-120"/>
              </a:rPr>
              <a:t>:  E.g. client programs using ODBC/JDBC to  </a:t>
            </a:r>
            <a:br>
              <a:rPr lang="en-US" sz="1500">
                <a:latin typeface="Tahoma" panose="020B0604030504040204" pitchFamily="34" charset="0"/>
                <a:ea typeface="新細明體" panose="02020500000000000000" pitchFamily="18" charset="-120"/>
              </a:rPr>
            </a:br>
            <a:r>
              <a:rPr lang="en-US" sz="1500">
                <a:latin typeface="Tahoma" panose="020B0604030504040204" pitchFamily="34" charset="0"/>
                <a:ea typeface="新細明體" panose="02020500000000000000" pitchFamily="18" charset="-120"/>
              </a:rPr>
              <a:t>  communicate with a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1">
                <a:latin typeface="Tahoma" panose="020B0604030504040204" pitchFamily="34" charset="0"/>
                <a:ea typeface="新細明體" panose="02020500000000000000" pitchFamily="18" charset="-120"/>
              </a:rPr>
              <a:t>Three-tier architecture</a:t>
            </a:r>
            <a:r>
              <a:rPr lang="en-US" sz="1500">
                <a:latin typeface="Tahoma" panose="020B0604030504040204" pitchFamily="34" charset="0"/>
                <a:ea typeface="新細明體" panose="02020500000000000000" pitchFamily="18" charset="-120"/>
              </a:rPr>
              <a:t>: E.g. web-based applications, and </a:t>
            </a:r>
            <a:br>
              <a:rPr lang="en-US" sz="1500">
                <a:latin typeface="Tahoma" panose="020B0604030504040204" pitchFamily="34" charset="0"/>
                <a:ea typeface="新細明體" panose="02020500000000000000" pitchFamily="18" charset="-120"/>
              </a:rPr>
            </a:br>
            <a:r>
              <a:rPr lang="en-US" sz="1500">
                <a:latin typeface="Tahoma" panose="020B0604030504040204" pitchFamily="34" charset="0"/>
                <a:ea typeface="新細明體" panose="02020500000000000000" pitchFamily="18" charset="-120"/>
              </a:rPr>
              <a:t>  applications built using “middleware”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514600" y="857250"/>
            <a:ext cx="4400550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208295" dir="2254116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700" i="1">
                <a:solidFill>
                  <a:schemeClr val="tx2"/>
                </a:solidFill>
                <a:latin typeface="Trebuchet MS" pitchFamily="34" charset="0"/>
              </a:rPr>
              <a:t>Application Architectures</a:t>
            </a:r>
            <a:endParaRPr lang="en-US" altLang="zh-TW" sz="2700" i="1">
              <a:solidFill>
                <a:schemeClr val="tx2"/>
              </a:solidFill>
              <a:latin typeface="Trebuchet MS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5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657350" y="1028700"/>
            <a:ext cx="5829300" cy="514350"/>
          </a:xfrm>
        </p:spPr>
        <p:txBody>
          <a:bodyPr/>
          <a:lstStyle/>
          <a:p>
            <a:r>
              <a:rPr lang="en-US" sz="2700"/>
              <a:t>Characteristics of a Modern DBMS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85900" y="1543050"/>
            <a:ext cx="60579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Data independence and efficient access.</a:t>
            </a:r>
          </a:p>
          <a:p>
            <a:pPr lvl="1"/>
            <a:r>
              <a:rPr lang="en-US" smtClean="0"/>
              <a:t>Abstraction - hiding lower level details</a:t>
            </a:r>
          </a:p>
          <a:p>
            <a:r>
              <a:rPr lang="en-US" smtClean="0"/>
              <a:t>Efficient data access</a:t>
            </a:r>
          </a:p>
          <a:p>
            <a:pPr lvl="1"/>
            <a:r>
              <a:rPr lang="en-US" smtClean="0"/>
              <a:t>Indexing - Significant for very large databases </a:t>
            </a:r>
          </a:p>
          <a:p>
            <a:r>
              <a:rPr lang="en-US" smtClean="0"/>
              <a:t>Data integrity and security</a:t>
            </a:r>
          </a:p>
          <a:p>
            <a:pPr lvl="1"/>
            <a:r>
              <a:rPr lang="en-US" smtClean="0"/>
              <a:t>Application independent data integrity features</a:t>
            </a:r>
          </a:p>
          <a:p>
            <a:pPr lvl="1"/>
            <a:r>
              <a:rPr lang="en-US" smtClean="0"/>
              <a:t>Simpler Access control mechanisms - Views</a:t>
            </a:r>
          </a:p>
          <a:p>
            <a:r>
              <a:rPr lang="en-US" smtClean="0"/>
              <a:t>Uniform data administration.</a:t>
            </a:r>
          </a:p>
          <a:p>
            <a:r>
              <a:rPr lang="en-US" smtClean="0"/>
              <a:t>Concurrent access, recovery from crashes. </a:t>
            </a:r>
          </a:p>
          <a:p>
            <a:r>
              <a:rPr lang="en-US" smtClean="0"/>
              <a:t>Reduced application development time</a:t>
            </a:r>
          </a:p>
          <a:p>
            <a:pPr lvl="1"/>
            <a:r>
              <a:rPr lang="en-US" smtClean="0"/>
              <a:t>Many important tasks are handled by DBMS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447800" y="4483895"/>
            <a:ext cx="152400" cy="38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2857764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0650" y="1928812"/>
            <a:ext cx="6096000" cy="344328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DBMS used to maintain, query large datasets.</a:t>
            </a:r>
          </a:p>
          <a:p>
            <a:r>
              <a:rPr lang="en-US" smtClean="0"/>
              <a:t>Benefits include recovery from system crashes, concurrent access, quick application development, data integrity and security.</a:t>
            </a:r>
          </a:p>
          <a:p>
            <a:r>
              <a:rPr lang="en-US" smtClean="0"/>
              <a:t>Levels of abstraction give data independence.</a:t>
            </a:r>
          </a:p>
          <a:p>
            <a:r>
              <a:rPr lang="en-US" smtClean="0"/>
              <a:t>A DBMS typically has a layered architecture.</a:t>
            </a:r>
          </a:p>
          <a:p>
            <a:r>
              <a:rPr lang="en-US" smtClean="0"/>
              <a:t>DBAs hold responsible jobs                                and are </a:t>
            </a:r>
            <a:r>
              <a:rPr lang="en-US" smtClean="0">
                <a:solidFill>
                  <a:srgbClr val="FC0128"/>
                </a:solidFill>
              </a:rPr>
              <a:t>well-paid</a:t>
            </a:r>
            <a:r>
              <a:rPr lang="en-US" smtClean="0"/>
              <a:t>!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  <a:p>
            <a:r>
              <a:rPr lang="en-US" smtClean="0"/>
              <a:t>DBMS R&amp;D is one of the broadest,                                              most exciting areas in CS.</a:t>
            </a:r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4114801"/>
          <a:ext cx="2047875" cy="1440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lip" r:id="rId4" imgW="2730240" imgH="1920600" progId="">
                  <p:embed/>
                </p:oleObj>
              </mc:Choice>
              <mc:Fallback>
                <p:oleObj name="Clip" r:id="rId4" imgW="2730240" imgH="1920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14801"/>
                        <a:ext cx="2047875" cy="1440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2393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50" b="1" u="sng" dirty="0">
                <a:solidFill>
                  <a:srgbClr val="0033CC"/>
                </a:solidFill>
              </a:rPr>
              <a:t>Define</a:t>
            </a:r>
            <a:r>
              <a:rPr lang="en-US" sz="1950" dirty="0">
                <a:solidFill>
                  <a:srgbClr val="000000"/>
                </a:solidFill>
              </a:rPr>
              <a:t> a database: in terms of data </a:t>
            </a:r>
            <a:br>
              <a:rPr lang="en-US" sz="1950" dirty="0">
                <a:solidFill>
                  <a:srgbClr val="000000"/>
                </a:solidFill>
              </a:rPr>
            </a:br>
            <a:r>
              <a:rPr lang="en-US" sz="1950" dirty="0">
                <a:solidFill>
                  <a:srgbClr val="000000"/>
                </a:solidFill>
              </a:rPr>
              <a:t> types, structures and constraints</a:t>
            </a:r>
          </a:p>
          <a:p>
            <a:pPr>
              <a:lnSpc>
                <a:spcPct val="90000"/>
              </a:lnSpc>
            </a:pPr>
            <a:r>
              <a:rPr lang="en-US" sz="1950" dirty="0">
                <a:solidFill>
                  <a:srgbClr val="000000"/>
                </a:solidFill>
              </a:rPr>
              <a:t>Construct or </a:t>
            </a:r>
            <a:r>
              <a:rPr lang="en-US" sz="1950" b="1" u="sng" dirty="0">
                <a:solidFill>
                  <a:srgbClr val="0033CC"/>
                </a:solidFill>
              </a:rPr>
              <a:t>Load</a:t>
            </a:r>
            <a:r>
              <a:rPr lang="en-US" sz="1950" dirty="0">
                <a:solidFill>
                  <a:srgbClr val="000000"/>
                </a:solidFill>
              </a:rPr>
              <a:t> the Database on a secondary storage medium</a:t>
            </a:r>
          </a:p>
          <a:p>
            <a:pPr>
              <a:lnSpc>
                <a:spcPct val="90000"/>
              </a:lnSpc>
            </a:pPr>
            <a:r>
              <a:rPr lang="en-US" sz="1950" dirty="0">
                <a:solidFill>
                  <a:srgbClr val="000000"/>
                </a:solidFill>
              </a:rPr>
              <a:t>Manipulating the database: </a:t>
            </a:r>
            <a:r>
              <a:rPr lang="en-US" sz="1950" b="1" u="sng" dirty="0">
                <a:solidFill>
                  <a:srgbClr val="0033CC"/>
                </a:solidFill>
              </a:rPr>
              <a:t>querying</a:t>
            </a:r>
            <a:r>
              <a:rPr lang="en-US" sz="1950" dirty="0">
                <a:solidFill>
                  <a:srgbClr val="000000"/>
                </a:solidFill>
              </a:rPr>
              <a:t>, generating reports, insertions, deletions and modifications to its content</a:t>
            </a:r>
          </a:p>
          <a:p>
            <a:pPr>
              <a:lnSpc>
                <a:spcPct val="90000"/>
              </a:lnSpc>
            </a:pPr>
            <a:r>
              <a:rPr lang="en-US" sz="1950" dirty="0">
                <a:solidFill>
                  <a:srgbClr val="000000"/>
                </a:solidFill>
              </a:rPr>
              <a:t>Concurrent Processing and Sharing by a set of users and programs – yet, keeping all data valid and </a:t>
            </a:r>
            <a:r>
              <a:rPr lang="en-US" sz="1950" b="1" u="sng" dirty="0">
                <a:solidFill>
                  <a:srgbClr val="0033CC"/>
                </a:solidFill>
              </a:rPr>
              <a:t>consistent</a:t>
            </a:r>
          </a:p>
          <a:p>
            <a:pPr>
              <a:lnSpc>
                <a:spcPct val="90000"/>
              </a:lnSpc>
            </a:pPr>
            <a:r>
              <a:rPr lang="en-US" sz="1950" dirty="0">
                <a:solidFill>
                  <a:srgbClr val="000000"/>
                </a:solidFill>
              </a:rPr>
              <a:t>Other features: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Protection or </a:t>
            </a:r>
            <a:r>
              <a:rPr lang="en-US" b="1" u="sng" dirty="0" smtClean="0">
                <a:solidFill>
                  <a:srgbClr val="0033CC"/>
                </a:solidFill>
              </a:rPr>
              <a:t>Security</a:t>
            </a:r>
            <a:r>
              <a:rPr lang="en-US" dirty="0" smtClean="0">
                <a:solidFill>
                  <a:srgbClr val="000000"/>
                </a:solidFill>
              </a:rPr>
              <a:t> measures to prevent unauthorized access</a:t>
            </a:r>
          </a:p>
          <a:p>
            <a:pPr>
              <a:lnSpc>
                <a:spcPct val="90000"/>
              </a:lnSpc>
            </a:pPr>
            <a:endParaRPr lang="en-US" b="1" u="sng" dirty="0" smtClean="0">
              <a:solidFill>
                <a:srgbClr val="0033C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0" y="6101551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792" y="575614"/>
            <a:ext cx="5829300" cy="520700"/>
          </a:xfrm>
        </p:spPr>
        <p:txBody>
          <a:bodyPr/>
          <a:lstStyle/>
          <a:p>
            <a:r>
              <a:rPr lang="en-US" sz="2700" dirty="0"/>
              <a:t>Typical DBMS Functionality</a:t>
            </a:r>
            <a:endParaRPr lang="en-US" sz="1800" dirty="0"/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blackWhite">
          <a:xfrm>
            <a:off x="6351389" y="4419600"/>
            <a:ext cx="1318022" cy="686991"/>
          </a:xfrm>
          <a:prstGeom prst="rect">
            <a:avLst/>
          </a:prstGeom>
          <a:gradFill rotWithShape="0">
            <a:gsLst>
              <a:gs pos="0">
                <a:srgbClr val="FF9900">
                  <a:gamma/>
                  <a:shade val="16078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16078"/>
                  <a:invGamma/>
                </a:srgbClr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66675" tIns="33338" rIns="66675" bIns="33338" anchor="ctr" anchorCtr="1"/>
          <a:lstStyle/>
          <a:p>
            <a:pPr algn="ctr" defTabSz="560785">
              <a:defRPr/>
            </a:pPr>
            <a:r>
              <a:rPr lang="en-US" sz="135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DBMS</a:t>
            </a:r>
          </a:p>
        </p:txBody>
      </p:sp>
      <p:sp>
        <p:nvSpPr>
          <p:cNvPr id="528390" name="AutoShape 6"/>
          <p:cNvSpPr>
            <a:spLocks noChangeArrowheads="1"/>
          </p:cNvSpPr>
          <p:nvPr/>
        </p:nvSpPr>
        <p:spPr bwMode="auto">
          <a:xfrm>
            <a:off x="6760964" y="5337572"/>
            <a:ext cx="500063" cy="519113"/>
          </a:xfrm>
          <a:prstGeom prst="flowChartMagneticDisk">
            <a:avLst/>
          </a:prstGeom>
          <a:gradFill rotWithShape="0">
            <a:gsLst>
              <a:gs pos="0">
                <a:srgbClr val="DDDDDD">
                  <a:gamma/>
                  <a:shade val="2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2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6412" tIns="38206" rIns="76412" bIns="38206" anchor="ctr"/>
          <a:lstStyle/>
          <a:p>
            <a:pPr algn="ctr" defTabSz="625079">
              <a:defRPr/>
            </a:pPr>
            <a:endParaRPr lang="en-US" sz="1725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3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500" dirty="0"/>
              <a:t>Based on a paper by Ted </a:t>
            </a:r>
            <a:r>
              <a:rPr lang="en-US" altLang="en-US" sz="1500" dirty="0" err="1"/>
              <a:t>Codd</a:t>
            </a:r>
            <a:r>
              <a:rPr lang="en-US" altLang="en-US" sz="1500" dirty="0"/>
              <a:t> in 1970</a:t>
            </a:r>
          </a:p>
          <a:p>
            <a:r>
              <a:rPr lang="en-US" altLang="en-US" sz="1500" dirty="0"/>
              <a:t>Queries could be expressed in a very high-level language, which greatly increases the efficiency of DB programmers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500" dirty="0"/>
          </a:p>
          <a:p>
            <a:r>
              <a:rPr lang="en-US" altLang="en-US" sz="1500" dirty="0" err="1"/>
              <a:t>accountNo</a:t>
            </a:r>
            <a:r>
              <a:rPr lang="en-US" altLang="en-US" sz="1500" dirty="0"/>
              <a:t>		balance		type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	12345		1000.00		savings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	67890		2846.92		checking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500" dirty="0"/>
          </a:p>
          <a:p>
            <a:r>
              <a:rPr lang="en-US" altLang="en-US" sz="1500" dirty="0"/>
              <a:t>SELECT balance FROM Accounts WHERE </a:t>
            </a:r>
            <a:r>
              <a:rPr lang="en-US" altLang="en-US" sz="1500" dirty="0" err="1"/>
              <a:t>accountNo</a:t>
            </a:r>
            <a:r>
              <a:rPr lang="en-US" altLang="en-US" sz="1500" dirty="0"/>
              <a:t>=67890;</a:t>
            </a:r>
          </a:p>
          <a:p>
            <a:r>
              <a:rPr lang="en-US" altLang="en-US" sz="1500" dirty="0"/>
              <a:t>SELECT </a:t>
            </a:r>
            <a:r>
              <a:rPr lang="en-US" altLang="en-US" sz="1500" dirty="0" err="1"/>
              <a:t>accountNo</a:t>
            </a:r>
            <a:r>
              <a:rPr lang="en-US" altLang="en-US" sz="1500" dirty="0"/>
              <a:t> FROM Accounts WHERE type=‘savings’ AND balance&lt;1200;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6200" y="6120212"/>
            <a:ext cx="2895600" cy="365125"/>
          </a:xfrm>
        </p:spPr>
        <p:txBody>
          <a:bodyPr/>
          <a:lstStyle/>
          <a:p>
            <a:r>
              <a:rPr lang="en-US" altLang="en-US" smtClean="0"/>
              <a:t>SS ZG 518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4BC63BA-74D6-49DA-99C7-1685B7EDFD2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dirty="0"/>
              <a:t>Relational DBMS</a:t>
            </a:r>
          </a:p>
        </p:txBody>
      </p:sp>
    </p:spTree>
    <p:extLst>
      <p:ext uri="{BB962C8B-B14F-4D97-AF65-F5344CB8AC3E}">
        <p14:creationId xmlns:p14="http://schemas.microsoft.com/office/powerpoint/2010/main" val="15123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b="1" i="1" dirty="0" smtClean="0">
                <a:solidFill>
                  <a:srgbClr val="FF5050"/>
                </a:solidFill>
                <a:ea typeface="新細明體" pitchFamily="18" charset="-120"/>
              </a:rPr>
              <a:t>database</a:t>
            </a:r>
            <a:r>
              <a:rPr lang="en-US" altLang="zh-TW" dirty="0" smtClean="0">
                <a:ea typeface="新細明體" pitchFamily="18" charset="-120"/>
              </a:rPr>
              <a:t> contains information about a particular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enterprise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or a particular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application.</a:t>
            </a:r>
          </a:p>
          <a:p>
            <a:pPr lvl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E.g., a database for an enterprise may contain everything needed for the planning and operation of the enterprise: customer information, employee information, product information, sales and expenses, etc.</a:t>
            </a:r>
          </a:p>
          <a:p>
            <a:pPr lvl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You don’t have to be a company to use a database: you can store your personal information, expenses, phone numbers in a database (e.g., using Access on a PC).</a:t>
            </a:r>
          </a:p>
          <a:p>
            <a:pPr lvl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As a matter of fact, you could store all data </a:t>
            </a:r>
            <a:r>
              <a:rPr lang="en-US" altLang="zh-TW" i="1" dirty="0" smtClean="0">
                <a:solidFill>
                  <a:srgbClr val="FF5050"/>
                </a:solidFill>
                <a:ea typeface="新細明體" pitchFamily="18" charset="-120"/>
              </a:rPr>
              <a:t>pertinent to a particular purpose</a:t>
            </a:r>
            <a:r>
              <a:rPr lang="en-US" altLang="zh-TW" dirty="0" smtClean="0">
                <a:ea typeface="新細明體" pitchFamily="18" charset="-120"/>
              </a:rPr>
              <a:t> in a database.</a:t>
            </a:r>
          </a:p>
          <a:p>
            <a:pPr lvl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This usually means that a database stores data that are </a:t>
            </a:r>
            <a:r>
              <a:rPr lang="en-US" altLang="zh-TW" i="1" dirty="0" smtClean="0">
                <a:solidFill>
                  <a:srgbClr val="FF5050"/>
                </a:solidFill>
                <a:ea typeface="新細明體" pitchFamily="18" charset="-120"/>
              </a:rPr>
              <a:t>related</a:t>
            </a:r>
            <a:r>
              <a:rPr lang="en-US" altLang="zh-TW" dirty="0" smtClean="0">
                <a:ea typeface="新細明體" pitchFamily="18" charset="-120"/>
              </a:rPr>
              <a:t> to each other.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0" y="6209554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550020"/>
            <a:ext cx="5086350" cy="571500"/>
          </a:xfrm>
          <a:solidFill>
            <a:schemeClr val="accent1"/>
          </a:solidFill>
          <a:effectLst>
            <a:outerShdw dist="225045" dir="98337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What is in a Database?</a:t>
            </a:r>
          </a:p>
        </p:txBody>
      </p:sp>
    </p:spTree>
    <p:extLst>
      <p:ext uri="{BB962C8B-B14F-4D97-AF65-F5344CB8AC3E}">
        <p14:creationId xmlns:p14="http://schemas.microsoft.com/office/powerpoint/2010/main" val="41563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60649" y="6284113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chemeClr val="accent1"/>
          </a:solidFill>
          <a:effectLst>
            <a:outerShdw dist="225045" dir="98337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Database Design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657850" y="2686050"/>
            <a:ext cx="12001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500">
                <a:latin typeface="Tahoma" charset="0"/>
                <a:ea typeface="新細明體" pitchFamily="18" charset="-120"/>
              </a:rPr>
              <a:t>BITS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857750" y="3943350"/>
            <a:ext cx="971550" cy="3429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kumimoji="1" lang="en-US" sz="1200" i="1">
                <a:ea typeface="新細明體" pitchFamily="18" charset="-120"/>
              </a:rPr>
              <a:t>db designer 2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343400" y="3086100"/>
            <a:ext cx="971550" cy="3429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kumimoji="1" lang="en-US" sz="1200" i="1">
                <a:ea typeface="新細明體" pitchFamily="18" charset="-120"/>
              </a:rPr>
              <a:t>db designer 1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314950" y="3200400"/>
            <a:ext cx="3429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5429250" y="3543300"/>
            <a:ext cx="2857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714501" y="2743201"/>
            <a:ext cx="2451120" cy="10156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200" i="1">
                <a:ea typeface="新細明體" pitchFamily="18" charset="-120"/>
              </a:rPr>
              <a:t>ARC database:</a:t>
            </a:r>
          </a:p>
          <a:p>
            <a:pPr eaLnBrk="1" hangingPunct="1"/>
            <a:endParaRPr kumimoji="1" lang="en-US" sz="1200" i="1">
              <a:ea typeface="新細明體" pitchFamily="18" charset="-120"/>
            </a:endParaRP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students: names, IDNO, PRNo, …</a:t>
            </a: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courses: course-no, course-names, …</a:t>
            </a: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classroom: number, location, …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343150" y="3962401"/>
            <a:ext cx="2232534" cy="120032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200" i="1">
                <a:ea typeface="新細明體" pitchFamily="18" charset="-120"/>
              </a:rPr>
              <a:t>SWD database:</a:t>
            </a:r>
          </a:p>
          <a:p>
            <a:pPr eaLnBrk="1" hangingPunct="1"/>
            <a:endParaRPr kumimoji="1" lang="en-US" sz="1200" i="1">
              <a:ea typeface="新細明體" pitchFamily="18" charset="-120"/>
            </a:endParaRP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classroom: number, location, …</a:t>
            </a: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office: number, location, …</a:t>
            </a: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faculty-residence: building-no, … </a:t>
            </a: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student-residence: room-no, …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3771900" y="3200400"/>
            <a:ext cx="5715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>
            <a:off x="4000500" y="4171950"/>
            <a:ext cx="800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5027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store data in a file or a set of files, but …</a:t>
            </a:r>
          </a:p>
          <a:p>
            <a:pPr lvl="1"/>
            <a:r>
              <a:rPr lang="en-US" smtClean="0"/>
              <a:t>How do you </a:t>
            </a:r>
            <a:r>
              <a:rPr lang="en-US" i="1" smtClean="0">
                <a:solidFill>
                  <a:srgbClr val="FF5050"/>
                </a:solidFill>
              </a:rPr>
              <a:t>input</a:t>
            </a:r>
            <a:r>
              <a:rPr lang="en-US" smtClean="0"/>
              <a:t> data and to </a:t>
            </a:r>
            <a:r>
              <a:rPr lang="en-US" i="1" smtClean="0">
                <a:solidFill>
                  <a:srgbClr val="FF5050"/>
                </a:solidFill>
              </a:rPr>
              <a:t>get back</a:t>
            </a:r>
            <a:r>
              <a:rPr lang="en-US" smtClean="0"/>
              <a:t> the data from the files?</a:t>
            </a:r>
          </a:p>
          <a:p>
            <a:r>
              <a:rPr lang="en-US" smtClean="0"/>
              <a:t>A database is </a:t>
            </a:r>
            <a:r>
              <a:rPr lang="en-US" i="1" smtClean="0">
                <a:solidFill>
                  <a:srgbClr val="FF5050"/>
                </a:solidFill>
              </a:rPr>
              <a:t>managed</a:t>
            </a:r>
            <a:r>
              <a:rPr lang="en-US" smtClean="0"/>
              <a:t> by a DBMS.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76200" y="6263897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chemeClr val="accent1"/>
          </a:solidFill>
          <a:effectLst>
            <a:outerShdw dist="225045" dir="98337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Is a database the same as a file?</a:t>
            </a:r>
          </a:p>
        </p:txBody>
      </p:sp>
    </p:spTree>
    <p:extLst>
      <p:ext uri="{BB962C8B-B14F-4D97-AF65-F5344CB8AC3E}">
        <p14:creationId xmlns:p14="http://schemas.microsoft.com/office/powerpoint/2010/main" val="422717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  <p:bldP spid="8397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Database management systems were developed to handle the difficulties caused by different people writing different applications independently.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0" y="6251557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22519"/>
            <a:ext cx="6457950" cy="828675"/>
          </a:xfrm>
          <a:solidFill>
            <a:schemeClr val="accent1"/>
          </a:solidFill>
          <a:effectLst>
            <a:outerShdw dist="162639" dir="2319588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100" dirty="0">
                <a:latin typeface="Tahoma" pitchFamily="34" charset="0"/>
              </a:rPr>
              <a:t>Purpose of Database  Management Systems (DBMS)</a:t>
            </a:r>
          </a:p>
        </p:txBody>
      </p:sp>
      <p:graphicFrame>
        <p:nvGraphicFramePr>
          <p:cNvPr id="88068" name="Object 2"/>
          <p:cNvGraphicFramePr>
            <a:graphicFrameLocks noChangeAspect="1"/>
          </p:cNvGraphicFramePr>
          <p:nvPr/>
        </p:nvGraphicFramePr>
        <p:xfrm>
          <a:off x="6115050" y="3886201"/>
          <a:ext cx="800100" cy="186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多媒體項目" r:id="rId3" imgW="1295640" imgH="3934080" progId="">
                  <p:embed/>
                </p:oleObj>
              </mc:Choice>
              <mc:Fallback>
                <p:oleObj name="多媒體項目" r:id="rId3" imgW="1295640" imgH="393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886201"/>
                        <a:ext cx="800100" cy="1864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9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 advAuto="0"/>
      <p:bldP spid="88066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1572</Words>
  <Application>Microsoft Office PowerPoint</Application>
  <PresentationFormat>On-screen Show (4:3)</PresentationFormat>
  <Paragraphs>295</Paragraphs>
  <Slides>32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Book Antiqua</vt:lpstr>
      <vt:lpstr>Calibri</vt:lpstr>
      <vt:lpstr>Monotype Sorts</vt:lpstr>
      <vt:lpstr>新細明體</vt:lpstr>
      <vt:lpstr>Tahoma</vt:lpstr>
      <vt:lpstr>Times New Roman</vt:lpstr>
      <vt:lpstr>Trebuchet MS</vt:lpstr>
      <vt:lpstr>Verdana</vt:lpstr>
      <vt:lpstr>Wingdings</vt:lpstr>
      <vt:lpstr>Office Theme</vt:lpstr>
      <vt:lpstr>多媒體項目</vt:lpstr>
      <vt:lpstr>Clip</vt:lpstr>
      <vt:lpstr>SS ZG518- Database Design and Applications</vt:lpstr>
      <vt:lpstr>What is a Database, DBMS, Database Systems?</vt:lpstr>
      <vt:lpstr>Basic Definitions</vt:lpstr>
      <vt:lpstr>Typical DBMS Functionality</vt:lpstr>
      <vt:lpstr>Relational DBMS</vt:lpstr>
      <vt:lpstr>What is in a Database?</vt:lpstr>
      <vt:lpstr>Database Design</vt:lpstr>
      <vt:lpstr>Is a database the same as a file?</vt:lpstr>
      <vt:lpstr>Purpose of Database  Management Systems (DBMS)</vt:lpstr>
      <vt:lpstr>Purposes of Database Systems</vt:lpstr>
      <vt:lpstr>Data Independence</vt:lpstr>
      <vt:lpstr>Data Abstraction</vt:lpstr>
      <vt:lpstr>Data Independence *</vt:lpstr>
      <vt:lpstr>An Example of Data Independence</vt:lpstr>
      <vt:lpstr>Levels of Abstraction</vt:lpstr>
      <vt:lpstr>Example: University Database</vt:lpstr>
      <vt:lpstr>Instances and Schemas</vt:lpstr>
      <vt:lpstr>PowerPoint Presentation</vt:lpstr>
      <vt:lpstr>PowerPoint Presentation</vt:lpstr>
      <vt:lpstr>Storage Management</vt:lpstr>
      <vt:lpstr>Query Processing</vt:lpstr>
      <vt:lpstr>Query Processing (Cont.)</vt:lpstr>
      <vt:lpstr>Transaction Management</vt:lpstr>
      <vt:lpstr>PowerPoint Presentation</vt:lpstr>
      <vt:lpstr>Database Administrator (DBA)</vt:lpstr>
      <vt:lpstr>Database Users</vt:lpstr>
      <vt:lpstr>Structure of a DBMS</vt:lpstr>
      <vt:lpstr>PowerPoint Presentation</vt:lpstr>
      <vt:lpstr>PowerPoint Presentation</vt:lpstr>
      <vt:lpstr>PowerPoint Presentation</vt:lpstr>
      <vt:lpstr>Characteristics of a Modern DBMS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58</cp:revision>
  <dcterms:created xsi:type="dcterms:W3CDTF">2011-09-14T09:42:05Z</dcterms:created>
  <dcterms:modified xsi:type="dcterms:W3CDTF">2018-08-10T06:29:49Z</dcterms:modified>
</cp:coreProperties>
</file>