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598" r:id="rId2"/>
    <p:sldId id="572" r:id="rId3"/>
    <p:sldId id="573" r:id="rId4"/>
    <p:sldId id="574" r:id="rId5"/>
    <p:sldId id="575" r:id="rId6"/>
    <p:sldId id="576" r:id="rId7"/>
    <p:sldId id="577" r:id="rId8"/>
    <p:sldId id="578" r:id="rId9"/>
    <p:sldId id="579" r:id="rId10"/>
    <p:sldId id="580" r:id="rId11"/>
    <p:sldId id="581" r:id="rId12"/>
    <p:sldId id="582" r:id="rId13"/>
    <p:sldId id="583" r:id="rId14"/>
    <p:sldId id="584" r:id="rId15"/>
    <p:sldId id="585" r:id="rId16"/>
    <p:sldId id="586" r:id="rId17"/>
    <p:sldId id="587" r:id="rId18"/>
    <p:sldId id="588" r:id="rId19"/>
    <p:sldId id="589" r:id="rId20"/>
    <p:sldId id="590" r:id="rId21"/>
    <p:sldId id="591" r:id="rId22"/>
    <p:sldId id="592" r:id="rId23"/>
    <p:sldId id="593" r:id="rId24"/>
    <p:sldId id="594" r:id="rId25"/>
    <p:sldId id="595" r:id="rId26"/>
    <p:sldId id="596" r:id="rId27"/>
    <p:sldId id="565" r:id="rId28"/>
    <p:sldId id="566" r:id="rId29"/>
    <p:sldId id="567" r:id="rId30"/>
    <p:sldId id="599" r:id="rId31"/>
    <p:sldId id="600" r:id="rId32"/>
    <p:sldId id="601"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0049"/>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684" autoAdjust="0"/>
  </p:normalViewPr>
  <p:slideViewPr>
    <p:cSldViewPr>
      <p:cViewPr varScale="1">
        <p:scale>
          <a:sx n="96" d="100"/>
          <a:sy n="96" d="100"/>
        </p:scale>
        <p:origin x="414" y="96"/>
      </p:cViewPr>
      <p:guideLst>
        <p:guide orient="horz" pos="2160"/>
        <p:guide pos="2880"/>
      </p:guideLst>
    </p:cSldViewPr>
  </p:slideViewPr>
  <p:outlineViewPr>
    <p:cViewPr>
      <p:scale>
        <a:sx n="33" d="100"/>
        <a:sy n="33" d="100"/>
      </p:scale>
      <p:origin x="0" y="-178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050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0936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8A92B6C-31FC-4DD6-B69A-A5A0FA17BF85}" type="slidenum">
              <a:rPr lang="en-US" smtClean="0"/>
              <a:t>1</a:t>
            </a:fld>
            <a:endParaRPr lang="en-US"/>
          </a:p>
        </p:txBody>
      </p:sp>
    </p:spTree>
    <p:extLst>
      <p:ext uri="{BB962C8B-B14F-4D97-AF65-F5344CB8AC3E}">
        <p14:creationId xmlns:p14="http://schemas.microsoft.com/office/powerpoint/2010/main" val="178423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04F6FB-D857-4A09-997E-BA36BFFEFCDF}" type="slidenum">
              <a:rPr lang="en-US" altLang="en-US"/>
              <a:pPr/>
              <a:t>10</a:t>
            </a:fld>
            <a:endParaRPr lang="en-US" altLang="en-US"/>
          </a:p>
        </p:txBody>
      </p:sp>
      <p:sp>
        <p:nvSpPr>
          <p:cNvPr id="33795" name="Rectangle 2"/>
          <p:cNvSpPr>
            <a:spLocks noGrp="1" noRot="1" noChangeAspect="1" noChangeArrowheads="1" noTextEdit="1"/>
          </p:cNvSpPr>
          <p:nvPr>
            <p:ph type="sldImg"/>
          </p:nvPr>
        </p:nvSpPr>
        <p:spPr>
          <a:xfrm>
            <a:off x="1150938" y="692150"/>
            <a:ext cx="4556125" cy="3416300"/>
          </a:xfrm>
          <a:ln/>
        </p:spPr>
      </p:sp>
      <p:sp>
        <p:nvSpPr>
          <p:cNvPr id="3379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0752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sz="2400">
                <a:solidFill>
                  <a:schemeClr val="tx1"/>
                </a:solidFill>
                <a:latin typeface="Times New Roman" panose="02020603050405020304" pitchFamily="18" charset="0"/>
              </a:defRPr>
            </a:lvl1pPr>
            <a:lvl2pPr marL="742950" indent="-285750" defTabSz="912813">
              <a:defRPr sz="2400">
                <a:solidFill>
                  <a:schemeClr val="tx1"/>
                </a:solidFill>
                <a:latin typeface="Times New Roman" panose="02020603050405020304" pitchFamily="18" charset="0"/>
              </a:defRPr>
            </a:lvl2pPr>
            <a:lvl3pPr marL="1143000" indent="-228600" defTabSz="912813">
              <a:defRPr sz="2400">
                <a:solidFill>
                  <a:schemeClr val="tx1"/>
                </a:solidFill>
                <a:latin typeface="Times New Roman" panose="02020603050405020304" pitchFamily="18" charset="0"/>
              </a:defRPr>
            </a:lvl3pPr>
            <a:lvl4pPr marL="1600200" indent="-228600" defTabSz="912813">
              <a:defRPr sz="2400">
                <a:solidFill>
                  <a:schemeClr val="tx1"/>
                </a:solidFill>
                <a:latin typeface="Times New Roman" panose="02020603050405020304" pitchFamily="18" charset="0"/>
              </a:defRPr>
            </a:lvl4pPr>
            <a:lvl5pPr marL="2057400" indent="-228600" defTabSz="912813">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1589D81-79DC-44A8-86BB-E88056DFDF25}" type="slidenum">
              <a:rPr lang="en-US" altLang="en-US" sz="1200"/>
              <a:pPr algn="r"/>
              <a:t>11</a:t>
            </a:fld>
            <a:endParaRPr lang="en-US" altLang="en-US" sz="1200"/>
          </a:p>
        </p:txBody>
      </p:sp>
      <p:sp>
        <p:nvSpPr>
          <p:cNvPr id="35843" name="Rectangle 2"/>
          <p:cNvSpPr>
            <a:spLocks noGrp="1" noRot="1" noChangeAspect="1" noChangeArrowheads="1" noTextEdit="1"/>
          </p:cNvSpPr>
          <p:nvPr>
            <p:ph type="sldImg"/>
          </p:nvPr>
        </p:nvSpPr>
        <p:spPr>
          <a:xfrm>
            <a:off x="1150938" y="692150"/>
            <a:ext cx="4556125" cy="3416300"/>
          </a:xfrm>
          <a:ln/>
        </p:spPr>
      </p:sp>
      <p:sp>
        <p:nvSpPr>
          <p:cNvPr id="3584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43148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39" name="Rectangle 3"/>
          <p:cNvSpPr>
            <a:spLocks noChangeArrowheads="1"/>
          </p:cNvSpPr>
          <p:nvPr/>
        </p:nvSpPr>
        <p:spPr bwMode="auto">
          <a:xfrm>
            <a:off x="388620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5" tIns="0" rIns="19045"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a:t>
            </a:r>
          </a:p>
        </p:txBody>
      </p:sp>
      <p:sp>
        <p:nvSpPr>
          <p:cNvPr id="39940" name="Rectangle 4"/>
          <p:cNvSpPr>
            <a:spLocks noChangeArrowheads="1"/>
          </p:cNvSpPr>
          <p:nvPr/>
        </p:nvSpPr>
        <p:spPr bwMode="auto">
          <a:xfrm>
            <a:off x="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1" name="Rectangle 5"/>
          <p:cNvSpPr>
            <a:spLocks noChangeArrowheads="1"/>
          </p:cNvSpPr>
          <p:nvPr/>
        </p:nvSpPr>
        <p:spPr bwMode="auto">
          <a:xfrm>
            <a:off x="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2083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3C9022-1EAA-4515-A0A0-1312C078A5AD}" type="slidenum">
              <a:rPr lang="en-US" altLang="en-US"/>
              <a:pPr/>
              <a:t>15</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01467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8DBA53-0099-4B8D-BF0C-E464BB2912A7}" type="slidenum">
              <a:rPr lang="en-US" altLang="en-US"/>
              <a:pPr/>
              <a:t>16</a:t>
            </a:fld>
            <a:endParaRPr lang="en-US" alt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78358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CF825E-3DC2-4B6C-92CB-139159BB37F5}" type="slidenum">
              <a:rPr lang="en-US" altLang="en-US"/>
              <a:pPr/>
              <a:t>21</a:t>
            </a:fld>
            <a:endParaRPr lang="en-US" altLang="en-US"/>
          </a:p>
        </p:txBody>
      </p:sp>
      <p:sp>
        <p:nvSpPr>
          <p:cNvPr id="5017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a:t>
            </a:r>
          </a:p>
        </p:txBody>
      </p:sp>
      <p:sp>
        <p:nvSpPr>
          <p:cNvPr id="5018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3" name="Rectangle 6"/>
          <p:cNvSpPr>
            <a:spLocks noGrp="1" noRot="1" noChangeAspect="1" noChangeArrowheads="1" noTextEdit="1"/>
          </p:cNvSpPr>
          <p:nvPr>
            <p:ph type="sldImg"/>
          </p:nvPr>
        </p:nvSpPr>
        <p:spPr>
          <a:xfrm>
            <a:off x="1150938" y="692150"/>
            <a:ext cx="4556125" cy="3416300"/>
          </a:xfrm>
          <a:ln cap="flat"/>
        </p:spPr>
      </p:sp>
      <p:sp>
        <p:nvSpPr>
          <p:cNvPr id="50184"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688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C1F2EF-BD59-4E29-9648-7C417BD80B66}" type="slidenum">
              <a:rPr lang="en-US" altLang="en-US"/>
              <a:pPr/>
              <a:t>30</a:t>
            </a:fld>
            <a:endParaRPr lang="en-US" altLang="en-US"/>
          </a:p>
        </p:txBody>
      </p:sp>
      <p:sp>
        <p:nvSpPr>
          <p:cNvPr id="8195"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6"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11</a:t>
            </a:r>
          </a:p>
        </p:txBody>
      </p:sp>
      <p:sp>
        <p:nvSpPr>
          <p:cNvPr id="8197"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8"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9" name="Rectangle 6"/>
          <p:cNvSpPr>
            <a:spLocks noGrp="1" noRot="1" noChangeAspect="1" noChangeArrowheads="1" noTextEdit="1"/>
          </p:cNvSpPr>
          <p:nvPr>
            <p:ph type="sldImg"/>
          </p:nvPr>
        </p:nvSpPr>
        <p:spPr>
          <a:xfrm>
            <a:off x="1152525" y="692150"/>
            <a:ext cx="4557713" cy="3417888"/>
          </a:xfrm>
          <a:ln w="12700" cap="flat">
            <a:solidFill>
              <a:schemeClr val="tx1"/>
            </a:solidFill>
          </a:ln>
        </p:spPr>
      </p:sp>
      <p:sp>
        <p:nvSpPr>
          <p:cNvPr id="8200"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43" rIns="90473" bIns="44443"/>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491303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298C06-250E-43DD-8656-1C59C1CD0BC9}" type="slidenum">
              <a:rPr lang="en-US" altLang="en-US"/>
              <a:pPr/>
              <a:t>31</a:t>
            </a:fld>
            <a:endParaRPr lang="en-US" altLang="en-US"/>
          </a:p>
        </p:txBody>
      </p:sp>
      <p:sp>
        <p:nvSpPr>
          <p:cNvPr id="10243"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4"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12</a:t>
            </a:r>
          </a:p>
        </p:txBody>
      </p:sp>
      <p:sp>
        <p:nvSpPr>
          <p:cNvPr id="10245"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6"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7" name="Rectangle 6"/>
          <p:cNvSpPr>
            <a:spLocks noGrp="1" noRot="1" noChangeAspect="1" noChangeArrowheads="1" noTextEdit="1"/>
          </p:cNvSpPr>
          <p:nvPr>
            <p:ph type="sldImg"/>
          </p:nvPr>
        </p:nvSpPr>
        <p:spPr>
          <a:xfrm>
            <a:off x="1152525" y="692150"/>
            <a:ext cx="4557713" cy="3417888"/>
          </a:xfrm>
          <a:ln w="12700" cap="flat">
            <a:solidFill>
              <a:schemeClr val="tx1"/>
            </a:solidFill>
          </a:ln>
        </p:spPr>
      </p:sp>
      <p:sp>
        <p:nvSpPr>
          <p:cNvPr id="10248"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43" rIns="90473" bIns="44443"/>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410520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E7D26-B7BD-4B36-B2F2-5B0CC3EE1ED2}" type="slidenum">
              <a:rPr lang="en-US" altLang="en-US"/>
              <a:pPr/>
              <a:t>32</a:t>
            </a:fld>
            <a:endParaRPr lang="en-US" altLang="en-US"/>
          </a:p>
        </p:txBody>
      </p:sp>
      <p:sp>
        <p:nvSpPr>
          <p:cNvPr id="12291"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13</a:t>
            </a:r>
          </a:p>
        </p:txBody>
      </p:sp>
      <p:sp>
        <p:nvSpPr>
          <p:cNvPr id="1229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4"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5" name="Rectangle 6"/>
          <p:cNvSpPr>
            <a:spLocks noGrp="1" noRot="1" noChangeAspect="1" noChangeArrowheads="1" noTextEdit="1"/>
          </p:cNvSpPr>
          <p:nvPr>
            <p:ph type="sldImg"/>
          </p:nvPr>
        </p:nvSpPr>
        <p:spPr>
          <a:xfrm>
            <a:off x="1152525" y="692150"/>
            <a:ext cx="4557713" cy="3417888"/>
          </a:xfrm>
          <a:ln w="12700" cap="flat">
            <a:solidFill>
              <a:schemeClr val="tx1"/>
            </a:solidFill>
          </a:ln>
        </p:spPr>
      </p:sp>
      <p:sp>
        <p:nvSpPr>
          <p:cNvPr id="12296"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43" rIns="90473" bIns="44443"/>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58952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50938" y="692150"/>
            <a:ext cx="4556125" cy="3416300"/>
          </a:xfrm>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4345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E2D00A-39CB-44B6-B36C-14A28027FF84}" type="slidenum">
              <a:rPr lang="en-US" altLang="en-US"/>
              <a:pPr/>
              <a:t>3</a:t>
            </a:fld>
            <a:endParaRPr lang="en-US" altLang="en-US"/>
          </a:p>
        </p:txBody>
      </p:sp>
      <p:sp>
        <p:nvSpPr>
          <p:cNvPr id="19459" name="Rectangle 2"/>
          <p:cNvSpPr>
            <a:spLocks noGrp="1" noRot="1" noChangeAspect="1" noChangeArrowheads="1" noTextEdit="1"/>
          </p:cNvSpPr>
          <p:nvPr>
            <p:ph type="sldImg"/>
          </p:nvPr>
        </p:nvSpPr>
        <p:spPr>
          <a:xfrm>
            <a:off x="1150938" y="692150"/>
            <a:ext cx="4556125" cy="3416300"/>
          </a:xfrm>
          <a:ln/>
        </p:spPr>
      </p:sp>
      <p:sp>
        <p:nvSpPr>
          <p:cNvPr id="1946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1597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B01FD2-AE8E-42A3-94D0-FC829BBF4FBC}" type="slidenum">
              <a:rPr lang="en-US" altLang="en-US"/>
              <a:pPr/>
              <a:t>4</a:t>
            </a:fld>
            <a:endParaRPr lang="en-US" altLang="en-US"/>
          </a:p>
        </p:txBody>
      </p:sp>
      <p:sp>
        <p:nvSpPr>
          <p:cNvPr id="21507" name="Rectangle 2"/>
          <p:cNvSpPr>
            <a:spLocks noGrp="1" noRot="1" noChangeAspect="1" noChangeArrowheads="1" noTextEdit="1"/>
          </p:cNvSpPr>
          <p:nvPr>
            <p:ph type="sldImg"/>
          </p:nvPr>
        </p:nvSpPr>
        <p:spPr>
          <a:xfrm>
            <a:off x="1150938" y="692150"/>
            <a:ext cx="4556125" cy="3416300"/>
          </a:xfrm>
          <a:ln/>
        </p:spPr>
      </p:sp>
      <p:sp>
        <p:nvSpPr>
          <p:cNvPr id="2150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3781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380548-BCD6-4F5E-8DD7-713AEA4329BB}" type="slidenum">
              <a:rPr lang="en-US" altLang="en-US"/>
              <a:pPr/>
              <a:t>5</a:t>
            </a:fld>
            <a:endParaRPr lang="en-US" altLang="en-US"/>
          </a:p>
        </p:txBody>
      </p:sp>
      <p:sp>
        <p:nvSpPr>
          <p:cNvPr id="23555" name="Rectangle 2"/>
          <p:cNvSpPr>
            <a:spLocks noGrp="1" noRot="1" noChangeAspect="1" noChangeArrowheads="1" noTextEdit="1"/>
          </p:cNvSpPr>
          <p:nvPr>
            <p:ph type="sldImg"/>
          </p:nvPr>
        </p:nvSpPr>
        <p:spPr>
          <a:xfrm>
            <a:off x="1150938" y="692150"/>
            <a:ext cx="4556125" cy="3416300"/>
          </a:xfrm>
          <a:ln/>
        </p:spPr>
      </p:sp>
      <p:sp>
        <p:nvSpPr>
          <p:cNvPr id="2355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4561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2875-7C86-430F-9EF0-D0DECB2DAD79}" type="slidenum">
              <a:rPr lang="en-US" altLang="en-US"/>
              <a:pPr/>
              <a:t>6</a:t>
            </a:fld>
            <a:endParaRPr lang="en-US" altLang="en-US"/>
          </a:p>
        </p:txBody>
      </p:sp>
      <p:sp>
        <p:nvSpPr>
          <p:cNvPr id="25603" name="Rectangle 2"/>
          <p:cNvSpPr>
            <a:spLocks noGrp="1" noRot="1" noChangeAspect="1" noChangeArrowheads="1" noTextEdit="1"/>
          </p:cNvSpPr>
          <p:nvPr>
            <p:ph type="sldImg"/>
          </p:nvPr>
        </p:nvSpPr>
        <p:spPr>
          <a:xfrm>
            <a:off x="1150938" y="692150"/>
            <a:ext cx="4556125" cy="3416300"/>
          </a:xfrm>
          <a:ln/>
        </p:spPr>
      </p:sp>
      <p:sp>
        <p:nvSpPr>
          <p:cNvPr id="2560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773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B1EBB8-2D71-422B-B0E5-6F3E04C07EE4}" type="slidenum">
              <a:rPr lang="en-US" altLang="en-US"/>
              <a:pPr/>
              <a:t>7</a:t>
            </a:fld>
            <a:endParaRPr lang="en-US" altLang="en-US"/>
          </a:p>
        </p:txBody>
      </p:sp>
      <p:sp>
        <p:nvSpPr>
          <p:cNvPr id="27651" name="Rectangle 2"/>
          <p:cNvSpPr>
            <a:spLocks noGrp="1" noRot="1" noChangeAspect="1" noChangeArrowheads="1" noTextEdit="1"/>
          </p:cNvSpPr>
          <p:nvPr>
            <p:ph type="sldImg"/>
          </p:nvPr>
        </p:nvSpPr>
        <p:spPr>
          <a:xfrm>
            <a:off x="1150938" y="692150"/>
            <a:ext cx="4556125" cy="3416300"/>
          </a:xfrm>
          <a:ln/>
        </p:spPr>
      </p:sp>
      <p:sp>
        <p:nvSpPr>
          <p:cNvPr id="2765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4593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499145-297A-4D61-A312-CB3DAA2B0228}" type="slidenum">
              <a:rPr lang="en-US" altLang="en-US"/>
              <a:pPr/>
              <a:t>8</a:t>
            </a:fld>
            <a:endParaRPr lang="en-US" altLang="en-US"/>
          </a:p>
        </p:txBody>
      </p:sp>
      <p:sp>
        <p:nvSpPr>
          <p:cNvPr id="29699" name="Rectangle 2"/>
          <p:cNvSpPr>
            <a:spLocks noGrp="1" noRot="1" noChangeAspect="1" noChangeArrowheads="1" noTextEdit="1"/>
          </p:cNvSpPr>
          <p:nvPr>
            <p:ph type="sldImg"/>
          </p:nvPr>
        </p:nvSpPr>
        <p:spPr>
          <a:xfrm>
            <a:off x="1150938" y="692150"/>
            <a:ext cx="4556125" cy="3416300"/>
          </a:xfrm>
          <a:ln/>
        </p:spPr>
      </p:sp>
      <p:sp>
        <p:nvSpPr>
          <p:cNvPr id="2970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03973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BBA6A2-ECD1-43A8-AC00-3ACE6C327455}" type="slidenum">
              <a:rPr lang="en-US" altLang="en-US"/>
              <a:pPr/>
              <a:t>9</a:t>
            </a:fld>
            <a:endParaRPr lang="en-US" altLang="en-US"/>
          </a:p>
        </p:txBody>
      </p:sp>
      <p:sp>
        <p:nvSpPr>
          <p:cNvPr id="31747" name="Rectangle 2"/>
          <p:cNvSpPr>
            <a:spLocks noGrp="1" noRot="1" noChangeAspect="1" noChangeArrowheads="1" noTextEdit="1"/>
          </p:cNvSpPr>
          <p:nvPr>
            <p:ph type="sldImg"/>
          </p:nvPr>
        </p:nvSpPr>
        <p:spPr>
          <a:xfrm>
            <a:off x="1150938" y="692150"/>
            <a:ext cx="4556125" cy="3416300"/>
          </a:xfrm>
          <a:ln/>
        </p:spPr>
      </p:sp>
      <p:sp>
        <p:nvSpPr>
          <p:cNvPr id="3174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4508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1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897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381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800600" y="1905000"/>
            <a:ext cx="3810000" cy="4076700"/>
          </a:xfrm>
        </p:spPr>
        <p:txBody>
          <a:bodyPr/>
          <a:lstStyle/>
          <a:p>
            <a:pPr lvl="0"/>
            <a:endParaRPr lang="en-US" noProof="0"/>
          </a:p>
        </p:txBody>
      </p:sp>
    </p:spTree>
    <p:extLst>
      <p:ext uri="{BB962C8B-B14F-4D97-AF65-F5344CB8AC3E}">
        <p14:creationId xmlns:p14="http://schemas.microsoft.com/office/powerpoint/2010/main" val="293888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04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29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81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756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04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13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243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0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838200" y="1981200"/>
            <a:ext cx="7772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8645525" y="6488113"/>
            <a:ext cx="406400" cy="301625"/>
          </a:xfrm>
          <a:prstGeom prst="rect">
            <a:avLst/>
          </a:prstGeom>
          <a:noFill/>
          <a:ln w="9525">
            <a:noFill/>
            <a:miter lim="800000"/>
            <a:headEnd/>
            <a:tailEnd/>
          </a:ln>
          <a:effectLst/>
        </p:spPr>
        <p:txBody>
          <a:bodyPr wrap="none"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fld id="{97CEBB6C-8700-4EDB-904E-9D3B9E272399}" type="slidenum">
              <a:rPr lang="en-US" sz="1400" smtClean="0">
                <a:latin typeface="Book Antiqua" panose="02040602050305030304" pitchFamily="18" charset="0"/>
              </a:rPr>
              <a:pPr algn="r">
                <a:defRPr/>
              </a:pPr>
              <a:t>‹#›</a:t>
            </a:fld>
            <a:endParaRPr lang="en-US" sz="1400" smtClean="0">
              <a:latin typeface="Book Antiqua" panose="0204060205030503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a:solidFill>
            <a:schemeClr val="tx1"/>
          </a:solidFill>
          <a:latin typeface="+mn-lt"/>
        </a:defRPr>
      </a:lvl6pPr>
      <a:lvl7pPr marL="2971800" indent="-228600" algn="l" rtl="0" eaLnBrk="0" fontAlgn="base" hangingPunct="0">
        <a:spcBef>
          <a:spcPct val="20000"/>
        </a:spcBef>
        <a:spcAft>
          <a:spcPct val="0"/>
        </a:spcAft>
        <a:buClr>
          <a:schemeClr val="tx1"/>
        </a:buClr>
        <a:buChar char="•"/>
        <a:defRPr>
          <a:solidFill>
            <a:schemeClr val="tx1"/>
          </a:solidFill>
          <a:latin typeface="+mn-lt"/>
        </a:defRPr>
      </a:lvl7pPr>
      <a:lvl8pPr marL="3429000" indent="-228600" algn="l" rtl="0" eaLnBrk="0" fontAlgn="base" hangingPunct="0">
        <a:spcBef>
          <a:spcPct val="20000"/>
        </a:spcBef>
        <a:spcAft>
          <a:spcPct val="0"/>
        </a:spcAft>
        <a:buClr>
          <a:schemeClr val="tx1"/>
        </a:buClr>
        <a:buChar char="•"/>
        <a:defRPr>
          <a:solidFill>
            <a:schemeClr val="tx1"/>
          </a:solidFill>
          <a:latin typeface="+mn-lt"/>
        </a:defRPr>
      </a:lvl8pPr>
      <a:lvl9pPr marL="3886200" indent="-228600" algn="l" rtl="0" eaLnBrk="0" fontAlgn="base" hangingPunct="0">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type="ctrTitle"/>
          </p:nvPr>
        </p:nvSpPr>
        <p:spPr bwMode="auto">
          <a:xfrm>
            <a:off x="895350" y="1320041"/>
            <a:ext cx="6858000"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smtClean="0">
                <a:solidFill>
                  <a:srgbClr val="FF0000"/>
                </a:solidFill>
              </a:rPr>
              <a:t>SSZG 518: </a:t>
            </a:r>
            <a:r>
              <a:rPr lang="en-US" altLang="en-US" sz="2700" dirty="0">
                <a:solidFill>
                  <a:srgbClr val="FF0000"/>
                </a:solidFill>
              </a:rPr>
              <a:t>Database </a:t>
            </a:r>
            <a:r>
              <a:rPr lang="en-US" altLang="en-US" sz="2700" dirty="0" smtClean="0">
                <a:solidFill>
                  <a:srgbClr val="FF0000"/>
                </a:solidFill>
              </a:rPr>
              <a:t>Design </a:t>
            </a:r>
            <a:r>
              <a:rPr lang="en-US" altLang="en-US" sz="2700" dirty="0">
                <a:solidFill>
                  <a:srgbClr val="FF0000"/>
                </a:solidFill>
              </a:rPr>
              <a:t>and Applications</a:t>
            </a:r>
          </a:p>
        </p:txBody>
      </p:sp>
      <p:sp>
        <p:nvSpPr>
          <p:cNvPr id="5" name="Rectangle 2"/>
          <p:cNvSpPr txBox="1">
            <a:spLocks noChangeArrowheads="1"/>
          </p:cNvSpPr>
          <p:nvPr/>
        </p:nvSpPr>
        <p:spPr>
          <a:xfrm>
            <a:off x="742950" y="2228850"/>
            <a:ext cx="5829300"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4500"/>
              <a:t>Today’s Class</a:t>
            </a:r>
            <a:endParaRPr lang="en-US" altLang="en-US" sz="4500" dirty="0"/>
          </a:p>
        </p:txBody>
      </p:sp>
      <p:sp>
        <p:nvSpPr>
          <p:cNvPr id="6" name="Rectangle 3"/>
          <p:cNvSpPr>
            <a:spLocks noGrp="1" noChangeArrowheads="1"/>
          </p:cNvSpPr>
          <p:nvPr>
            <p:ph type="subTitle" idx="1"/>
          </p:nvPr>
        </p:nvSpPr>
        <p:spPr>
          <a:xfrm>
            <a:off x="2247900" y="3520678"/>
            <a:ext cx="5753100" cy="1679972"/>
          </a:xfrm>
        </p:spPr>
        <p:txBody>
          <a:bodyPr>
            <a:normAutofit/>
          </a:bodyPr>
          <a:lstStyle/>
          <a:p>
            <a:pPr marL="142875" indent="-257175" algn="l">
              <a:buFont typeface="Wingdings" panose="05000000000000000000" pitchFamily="2" charset="2"/>
              <a:buChar char="Ø"/>
            </a:pPr>
            <a:r>
              <a:rPr lang="en-US" altLang="en-US" dirty="0" smtClean="0"/>
              <a:t>ER </a:t>
            </a:r>
            <a:r>
              <a:rPr lang="en-US" altLang="en-US" dirty="0" smtClean="0"/>
              <a:t>Modeling</a:t>
            </a:r>
            <a:endParaRPr lang="en-US" altLang="en-US" dirty="0"/>
          </a:p>
        </p:txBody>
      </p:sp>
    </p:spTree>
    <p:extLst>
      <p:ext uri="{BB962C8B-B14F-4D97-AF65-F5344CB8AC3E}">
        <p14:creationId xmlns:p14="http://schemas.microsoft.com/office/powerpoint/2010/main" val="13218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419100"/>
            <a:ext cx="7772400" cy="571500"/>
          </a:xfrm>
        </p:spPr>
        <p:txBody>
          <a:bodyPr/>
          <a:lstStyle/>
          <a:p>
            <a:r>
              <a:rPr lang="en-US" altLang="en-US" smtClean="0"/>
              <a:t>Aggregation (Cont.)</a:t>
            </a:r>
          </a:p>
        </p:txBody>
      </p:sp>
      <p:sp>
        <p:nvSpPr>
          <p:cNvPr id="32771" name="Rectangle 3"/>
          <p:cNvSpPr>
            <a:spLocks noGrp="1" noChangeArrowheads="1"/>
          </p:cNvSpPr>
          <p:nvPr>
            <p:ph type="body" idx="1"/>
          </p:nvPr>
        </p:nvSpPr>
        <p:spPr>
          <a:xfrm>
            <a:off x="855663" y="1222375"/>
            <a:ext cx="7499350" cy="5226050"/>
          </a:xfrm>
        </p:spPr>
        <p:txBody>
          <a:bodyPr/>
          <a:lstStyle/>
          <a:p>
            <a:r>
              <a:rPr lang="en-US" altLang="en-US" smtClean="0"/>
              <a:t>Relationship sets </a:t>
            </a:r>
            <a:r>
              <a:rPr lang="en-US" altLang="en-US" i="1" smtClean="0"/>
              <a:t>eval_for </a:t>
            </a:r>
            <a:r>
              <a:rPr lang="en-US" altLang="en-US" smtClean="0"/>
              <a:t>and </a:t>
            </a:r>
            <a:r>
              <a:rPr lang="en-US" altLang="en-US" i="1" smtClean="0"/>
              <a:t>proj_guide</a:t>
            </a:r>
            <a:r>
              <a:rPr lang="en-US" altLang="en-US" smtClean="0"/>
              <a:t> represent overlapping information</a:t>
            </a:r>
          </a:p>
          <a:p>
            <a:pPr lvl="1"/>
            <a:r>
              <a:rPr lang="en-US" altLang="en-US" smtClean="0"/>
              <a:t>Every </a:t>
            </a:r>
            <a:r>
              <a:rPr lang="en-US" altLang="en-US" i="1" smtClean="0"/>
              <a:t>eval_for</a:t>
            </a:r>
            <a:r>
              <a:rPr lang="en-US" altLang="en-US" smtClean="0"/>
              <a:t> relationship corresponds to a </a:t>
            </a:r>
            <a:r>
              <a:rPr lang="en-US" altLang="en-US" i="1" smtClean="0"/>
              <a:t>proj_guide</a:t>
            </a:r>
            <a:r>
              <a:rPr lang="en-US" altLang="en-US" smtClean="0"/>
              <a:t> relationship</a:t>
            </a:r>
          </a:p>
          <a:p>
            <a:pPr lvl="1"/>
            <a:r>
              <a:rPr lang="en-US" altLang="en-US" smtClean="0"/>
              <a:t>However, some </a:t>
            </a:r>
            <a:r>
              <a:rPr lang="en-US" altLang="en-US" i="1" smtClean="0"/>
              <a:t>proj_guide</a:t>
            </a:r>
            <a:r>
              <a:rPr lang="en-US" altLang="en-US" smtClean="0"/>
              <a:t> relationships may not correspond to any </a:t>
            </a:r>
            <a:r>
              <a:rPr lang="en-US" altLang="en-US" i="1" smtClean="0"/>
              <a:t>eval_for</a:t>
            </a:r>
            <a:r>
              <a:rPr lang="en-US" altLang="en-US" smtClean="0"/>
              <a:t> relationships </a:t>
            </a:r>
          </a:p>
          <a:p>
            <a:pPr lvl="2"/>
            <a:r>
              <a:rPr lang="en-US" altLang="en-US" smtClean="0"/>
              <a:t>So we can’t discard the </a:t>
            </a:r>
            <a:r>
              <a:rPr lang="en-US" altLang="en-US" i="1" smtClean="0"/>
              <a:t>proj_guide</a:t>
            </a:r>
            <a:r>
              <a:rPr lang="en-US" altLang="en-US" smtClean="0"/>
              <a:t> relationship</a:t>
            </a:r>
          </a:p>
          <a:p>
            <a:r>
              <a:rPr lang="en-US" altLang="en-US" smtClean="0"/>
              <a:t>Eliminate this redundancy via </a:t>
            </a:r>
            <a:r>
              <a:rPr lang="en-US" altLang="en-US" i="1" smtClean="0"/>
              <a:t>aggregation</a:t>
            </a:r>
            <a:endParaRPr lang="en-US" altLang="en-US" smtClean="0"/>
          </a:p>
          <a:p>
            <a:pPr lvl="1"/>
            <a:r>
              <a:rPr lang="en-US" altLang="en-US" smtClean="0"/>
              <a:t>Treat relationship as an abstract entity</a:t>
            </a:r>
          </a:p>
          <a:p>
            <a:pPr lvl="1"/>
            <a:r>
              <a:rPr lang="en-US" altLang="en-US" smtClean="0"/>
              <a:t>Allows relationships between relationships </a:t>
            </a:r>
          </a:p>
          <a:p>
            <a:pPr lvl="1"/>
            <a:r>
              <a:rPr lang="en-US" altLang="en-US" smtClean="0"/>
              <a:t>Abstraction of relationship into new entity</a:t>
            </a:r>
          </a:p>
        </p:txBody>
      </p:sp>
    </p:spTree>
    <p:extLst>
      <p:ext uri="{BB962C8B-B14F-4D97-AF65-F5344CB8AC3E}">
        <p14:creationId xmlns:p14="http://schemas.microsoft.com/office/powerpoint/2010/main" val="3434153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838200" y="419100"/>
            <a:ext cx="7772400" cy="266700"/>
          </a:xfrm>
        </p:spPr>
        <p:txBody>
          <a:bodyPr/>
          <a:lstStyle/>
          <a:p>
            <a:r>
              <a:rPr lang="en-US" altLang="en-US" smtClean="0"/>
              <a:t>Aggregation (Cont.)</a:t>
            </a:r>
          </a:p>
        </p:txBody>
      </p:sp>
      <p:sp>
        <p:nvSpPr>
          <p:cNvPr id="34819" name="Rectangle 3"/>
          <p:cNvSpPr>
            <a:spLocks noGrp="1" noChangeArrowheads="1"/>
          </p:cNvSpPr>
          <p:nvPr>
            <p:ph type="body" idx="4294967295"/>
          </p:nvPr>
        </p:nvSpPr>
        <p:spPr>
          <a:xfrm>
            <a:off x="228600" y="838200"/>
            <a:ext cx="8139113" cy="1481138"/>
          </a:xfrm>
        </p:spPr>
        <p:txBody>
          <a:bodyPr/>
          <a:lstStyle/>
          <a:p>
            <a:r>
              <a:rPr lang="en-US" altLang="en-US" sz="2000" smtClean="0"/>
              <a:t>Without introducing redundancy, the following diagram represents:</a:t>
            </a:r>
          </a:p>
          <a:p>
            <a:pPr lvl="1"/>
            <a:r>
              <a:rPr lang="en-US" altLang="en-US" sz="2000" smtClean="0"/>
              <a:t>A student is guided by a particular instructor on a particular project </a:t>
            </a:r>
          </a:p>
          <a:p>
            <a:pPr lvl="1"/>
            <a:r>
              <a:rPr lang="en-US" altLang="en-US" sz="2000" smtClean="0"/>
              <a:t>A student, instructor, project combination may have an associated evaluation</a:t>
            </a:r>
          </a:p>
        </p:txBody>
      </p:sp>
      <p:pic>
        <p:nvPicPr>
          <p:cNvPr id="3482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514600"/>
            <a:ext cx="4941888"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493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487363"/>
          </a:xfrm>
        </p:spPr>
        <p:txBody>
          <a:bodyPr/>
          <a:lstStyle/>
          <a:p>
            <a:r>
              <a:rPr lang="en-US" altLang="en-US" sz="3600" smtClean="0"/>
              <a:t>Aggregation</a:t>
            </a:r>
          </a:p>
        </p:txBody>
      </p:sp>
      <p:sp>
        <p:nvSpPr>
          <p:cNvPr id="36867" name="Rectangle 3"/>
          <p:cNvSpPr>
            <a:spLocks noGrp="1" noChangeArrowheads="1"/>
          </p:cNvSpPr>
          <p:nvPr>
            <p:ph type="body" idx="1"/>
          </p:nvPr>
        </p:nvSpPr>
        <p:spPr>
          <a:xfrm>
            <a:off x="36513" y="533400"/>
            <a:ext cx="9107487" cy="5686425"/>
          </a:xfrm>
        </p:spPr>
        <p:txBody>
          <a:bodyPr/>
          <a:lstStyle/>
          <a:p>
            <a:pPr>
              <a:buFont typeface="Courier New" panose="02070309020205020404" pitchFamily="49" charset="0"/>
              <a:buChar char="o"/>
            </a:pPr>
            <a:r>
              <a:rPr lang="en-US" altLang="en-US" sz="2400" smtClean="0"/>
              <a:t>Relationship sets </a:t>
            </a:r>
            <a:r>
              <a:rPr lang="en-US" altLang="en-US" sz="2400" i="1" smtClean="0"/>
              <a:t>works_on </a:t>
            </a:r>
            <a:r>
              <a:rPr lang="en-US" altLang="en-US" sz="2400" smtClean="0"/>
              <a:t>and </a:t>
            </a:r>
            <a:r>
              <a:rPr lang="en-US" altLang="en-US" sz="2400" i="1" smtClean="0"/>
              <a:t>manages</a:t>
            </a:r>
            <a:r>
              <a:rPr lang="en-US" altLang="en-US" sz="2400" smtClean="0"/>
              <a:t> represent </a:t>
            </a:r>
            <a:r>
              <a:rPr lang="en-US" altLang="en-US" sz="2200" smtClean="0"/>
              <a:t>overlapping information</a:t>
            </a:r>
          </a:p>
          <a:p>
            <a:pPr lvl="1">
              <a:buFont typeface="Courier New" panose="02070309020205020404" pitchFamily="49" charset="0"/>
              <a:buChar char="o"/>
            </a:pPr>
            <a:r>
              <a:rPr lang="en-US" altLang="en-US" sz="2200" smtClean="0"/>
              <a:t>Every </a:t>
            </a:r>
            <a:r>
              <a:rPr lang="en-US" altLang="en-US" sz="2200" i="1" smtClean="0"/>
              <a:t>manages</a:t>
            </a:r>
            <a:r>
              <a:rPr lang="en-US" altLang="en-US" sz="2200" smtClean="0"/>
              <a:t> relationship corresponds to a </a:t>
            </a:r>
            <a:r>
              <a:rPr lang="en-US" altLang="en-US" sz="2200" i="1" smtClean="0"/>
              <a:t>works_on</a:t>
            </a:r>
            <a:r>
              <a:rPr lang="en-US" altLang="en-US" sz="2200" smtClean="0"/>
              <a:t> relationship</a:t>
            </a:r>
          </a:p>
          <a:p>
            <a:pPr lvl="1">
              <a:buFont typeface="Courier New" panose="02070309020205020404" pitchFamily="49" charset="0"/>
              <a:buChar char="o"/>
            </a:pPr>
            <a:r>
              <a:rPr lang="en-US" altLang="en-US" sz="2200" smtClean="0"/>
              <a:t>However, some </a:t>
            </a:r>
            <a:r>
              <a:rPr lang="en-US" altLang="en-US" sz="2200" i="1" smtClean="0"/>
              <a:t>works_on</a:t>
            </a:r>
            <a:r>
              <a:rPr lang="en-US" altLang="en-US" sz="2200" smtClean="0"/>
              <a:t> relationships may not correspond to any </a:t>
            </a:r>
            <a:r>
              <a:rPr lang="en-US" altLang="en-US" sz="2200" i="1" smtClean="0"/>
              <a:t>manages</a:t>
            </a:r>
            <a:r>
              <a:rPr lang="en-US" altLang="en-US" sz="2200" smtClean="0"/>
              <a:t> relationships </a:t>
            </a:r>
          </a:p>
          <a:p>
            <a:pPr lvl="2">
              <a:buFont typeface="Courier New" panose="02070309020205020404" pitchFamily="49" charset="0"/>
              <a:buChar char="o"/>
            </a:pPr>
            <a:r>
              <a:rPr lang="en-US" altLang="en-US" sz="2200" smtClean="0"/>
              <a:t>So we can’t discard the </a:t>
            </a:r>
            <a:r>
              <a:rPr lang="en-US" altLang="en-US" sz="2200" i="1" smtClean="0"/>
              <a:t>works_on</a:t>
            </a:r>
            <a:r>
              <a:rPr lang="en-US" altLang="en-US" sz="2200" smtClean="0"/>
              <a:t> relationship</a:t>
            </a:r>
          </a:p>
          <a:p>
            <a:pPr>
              <a:buFont typeface="Courier New" panose="02070309020205020404" pitchFamily="49" charset="0"/>
              <a:buChar char="o"/>
            </a:pPr>
            <a:r>
              <a:rPr lang="en-US" altLang="en-US" sz="2400" smtClean="0"/>
              <a:t>Eliminate this redundancy via </a:t>
            </a:r>
            <a:r>
              <a:rPr lang="en-US" altLang="en-US" sz="2400" i="1" smtClean="0"/>
              <a:t>aggregation</a:t>
            </a:r>
            <a:endParaRPr lang="en-US" altLang="en-US" sz="2400" smtClean="0"/>
          </a:p>
          <a:p>
            <a:pPr lvl="1">
              <a:buFont typeface="Courier New" panose="02070309020205020404" pitchFamily="49" charset="0"/>
              <a:buChar char="o"/>
            </a:pPr>
            <a:r>
              <a:rPr lang="en-US" altLang="en-US" sz="2200" smtClean="0"/>
              <a:t>Treat relationship as an abstract entity</a:t>
            </a:r>
          </a:p>
          <a:p>
            <a:pPr lvl="1">
              <a:buFont typeface="Courier New" panose="02070309020205020404" pitchFamily="49" charset="0"/>
              <a:buChar char="o"/>
            </a:pPr>
            <a:r>
              <a:rPr lang="en-US" altLang="en-US" sz="2200" smtClean="0"/>
              <a:t>Allows relationships between relationships </a:t>
            </a:r>
          </a:p>
          <a:p>
            <a:pPr lvl="1">
              <a:buFont typeface="Courier New" panose="02070309020205020404" pitchFamily="49" charset="0"/>
              <a:buChar char="o"/>
            </a:pPr>
            <a:r>
              <a:rPr lang="en-US" altLang="en-US" sz="2200" smtClean="0"/>
              <a:t>Abstraction of relationship into new entity</a:t>
            </a:r>
          </a:p>
          <a:p>
            <a:pPr>
              <a:buFont typeface="Courier New" panose="02070309020205020404" pitchFamily="49" charset="0"/>
              <a:buChar char="o"/>
            </a:pPr>
            <a:r>
              <a:rPr lang="en-US" altLang="en-US" sz="2400" smtClean="0"/>
              <a:t>Without introducing redundancy, the following diagram </a:t>
            </a:r>
            <a:r>
              <a:rPr lang="en-US" altLang="en-US" sz="2200" smtClean="0"/>
              <a:t>represents:</a:t>
            </a:r>
          </a:p>
          <a:p>
            <a:pPr lvl="1">
              <a:buFont typeface="Courier New" panose="02070309020205020404" pitchFamily="49" charset="0"/>
              <a:buChar char="o"/>
            </a:pPr>
            <a:r>
              <a:rPr lang="en-US" altLang="en-US" sz="2200" smtClean="0"/>
              <a:t>An employee works on a particular job at a particular branch </a:t>
            </a:r>
          </a:p>
          <a:p>
            <a:pPr lvl="1">
              <a:buFont typeface="Courier New" panose="02070309020205020404" pitchFamily="49" charset="0"/>
              <a:buChar char="o"/>
            </a:pPr>
            <a:r>
              <a:rPr lang="en-US" altLang="en-US" sz="2200" smtClean="0"/>
              <a:t>An employee, branch, job </a:t>
            </a:r>
            <a:r>
              <a:rPr lang="en-US" altLang="en-US" smtClean="0"/>
              <a:t>combination may have an associated manager</a:t>
            </a:r>
          </a:p>
        </p:txBody>
      </p:sp>
    </p:spTree>
    <p:extLst>
      <p:ext uri="{BB962C8B-B14F-4D97-AF65-F5344CB8AC3E}">
        <p14:creationId xmlns:p14="http://schemas.microsoft.com/office/powerpoint/2010/main" val="210699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15975" y="-15875"/>
            <a:ext cx="7772400" cy="1104900"/>
          </a:xfrm>
        </p:spPr>
        <p:txBody>
          <a:bodyPr/>
          <a:lstStyle/>
          <a:p>
            <a:r>
              <a:rPr lang="en-US" altLang="en-US" sz="3600" dirty="0" smtClean="0"/>
              <a:t>E-R Diagram With Aggregation</a:t>
            </a:r>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val="0"/>
              </a:ext>
            </a:extLst>
          </a:blip>
          <a:srcRect l="1233" t="1918" r="1643" b="548"/>
          <a:stretch>
            <a:fillRect/>
          </a:stretch>
        </p:blipFill>
        <p:spPr bwMode="auto">
          <a:xfrm>
            <a:off x="1260475" y="1089025"/>
            <a:ext cx="6883400" cy="524351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7892" name="Rectangle 5"/>
          <p:cNvSpPr>
            <a:spLocks noChangeArrowheads="1"/>
          </p:cNvSpPr>
          <p:nvPr/>
        </p:nvSpPr>
        <p:spPr bwMode="auto">
          <a:xfrm>
            <a:off x="4686300" y="3213100"/>
            <a:ext cx="254000" cy="24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80858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6" name="Rectangle 4"/>
          <p:cNvSpPr>
            <a:spLocks noGrp="1" noChangeArrowheads="1"/>
          </p:cNvSpPr>
          <p:nvPr>
            <p:ph type="title"/>
          </p:nvPr>
        </p:nvSpPr>
        <p:spPr>
          <a:xfrm>
            <a:off x="1828800" y="381000"/>
            <a:ext cx="6858000" cy="1104900"/>
          </a:xfrm>
          <a:noFill/>
        </p:spPr>
        <p:txBody>
          <a:bodyPr/>
          <a:lstStyle/>
          <a:p>
            <a:r>
              <a:rPr lang="en-US" altLang="en-US" smtClean="0"/>
              <a:t>Aggregation</a:t>
            </a:r>
          </a:p>
        </p:txBody>
      </p:sp>
      <p:sp>
        <p:nvSpPr>
          <p:cNvPr id="38917" name="Rectangle 5"/>
          <p:cNvSpPr>
            <a:spLocks noGrp="1" noChangeArrowheads="1"/>
          </p:cNvSpPr>
          <p:nvPr>
            <p:ph type="body" sz="half" idx="1"/>
          </p:nvPr>
        </p:nvSpPr>
        <p:spPr>
          <a:xfrm>
            <a:off x="0" y="1447800"/>
            <a:ext cx="3352800" cy="5105400"/>
          </a:xfrm>
          <a:noFill/>
        </p:spPr>
        <p:txBody>
          <a:bodyPr/>
          <a:lstStyle/>
          <a:p>
            <a:r>
              <a:rPr lang="en-US" altLang="en-US" sz="2400" smtClean="0"/>
              <a:t>Used when we have to model a relationship involving (entity sets and) a </a:t>
            </a:r>
            <a:r>
              <a:rPr lang="en-US" altLang="en-US" sz="2400" i="1" smtClean="0"/>
              <a:t>relationship set</a:t>
            </a:r>
            <a:r>
              <a:rPr lang="en-US" altLang="en-US" sz="2400" smtClean="0"/>
              <a:t>.</a:t>
            </a:r>
          </a:p>
          <a:p>
            <a:pPr lvl="1"/>
            <a:r>
              <a:rPr lang="en-US" altLang="en-US" sz="2000" i="1" u="sng" smtClean="0">
                <a:solidFill>
                  <a:schemeClr val="accent2"/>
                </a:solidFill>
              </a:rPr>
              <a:t>Aggregation</a:t>
            </a:r>
            <a:r>
              <a:rPr lang="en-US" altLang="en-US" sz="2000" smtClean="0"/>
              <a:t> allows us to treat a relationship set as an entity set   for purposes of participation in (other) relationships.</a:t>
            </a:r>
          </a:p>
        </p:txBody>
      </p:sp>
      <p:sp>
        <p:nvSpPr>
          <p:cNvPr id="38918" name="Rectangle 6"/>
          <p:cNvSpPr>
            <a:spLocks noChangeArrowheads="1"/>
          </p:cNvSpPr>
          <p:nvPr/>
        </p:nvSpPr>
        <p:spPr bwMode="auto">
          <a:xfrm>
            <a:off x="3484563" y="4627563"/>
            <a:ext cx="5437187"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SzPct val="100000"/>
              <a:buFont typeface="Monotype Sorts" pitchFamily="2" charset="2"/>
              <a:buChar char="*"/>
            </a:pPr>
            <a:r>
              <a:rPr lang="en-US" altLang="en-US" i="1">
                <a:latin typeface="Book Antiqua" panose="02040602050305030304" pitchFamily="18" charset="0"/>
              </a:rPr>
              <a:t> </a:t>
            </a:r>
            <a:r>
              <a:rPr lang="en-US" altLang="en-US" i="1">
                <a:solidFill>
                  <a:schemeClr val="accent2"/>
                </a:solidFill>
                <a:latin typeface="Book Antiqua" panose="02040602050305030304" pitchFamily="18" charset="0"/>
              </a:rPr>
              <a:t>Aggregation vs. ternary relationship</a:t>
            </a:r>
            <a:r>
              <a:rPr lang="en-US" altLang="en-US">
                <a:solidFill>
                  <a:schemeClr val="accent2"/>
                </a:solidFill>
                <a:latin typeface="Book Antiqua" panose="02040602050305030304" pitchFamily="18" charset="0"/>
              </a:rPr>
              <a:t>:  </a:t>
            </a:r>
            <a:endParaRPr lang="en-US" altLang="en-US">
              <a:latin typeface="Book Antiqua" panose="02040602050305030304" pitchFamily="18" charset="0"/>
            </a:endParaRPr>
          </a:p>
          <a:p>
            <a:pPr>
              <a:buFont typeface="Wingdings" panose="05000000000000000000" pitchFamily="2" charset="2"/>
              <a:buChar char="Ø"/>
            </a:pPr>
            <a:r>
              <a:rPr lang="en-US" altLang="en-US">
                <a:latin typeface="Book Antiqua" panose="02040602050305030304" pitchFamily="18" charset="0"/>
              </a:rPr>
              <a:t> Monitors is a distinct relationship, </a:t>
            </a:r>
          </a:p>
          <a:p>
            <a:pPr>
              <a:buFont typeface="Wingdings" panose="05000000000000000000" pitchFamily="2" charset="2"/>
              <a:buNone/>
            </a:pPr>
            <a:r>
              <a:rPr lang="en-US" altLang="en-US">
                <a:latin typeface="Book Antiqua" panose="02040602050305030304" pitchFamily="18" charset="0"/>
              </a:rPr>
              <a:t>with a descriptive attribute.</a:t>
            </a:r>
          </a:p>
          <a:p>
            <a:pPr>
              <a:buFont typeface="Wingdings" panose="05000000000000000000" pitchFamily="2" charset="2"/>
              <a:buChar char="Ø"/>
            </a:pPr>
            <a:r>
              <a:rPr lang="en-US" altLang="en-US">
                <a:latin typeface="Book Antiqua" panose="02040602050305030304" pitchFamily="18" charset="0"/>
              </a:rPr>
              <a:t>  Also, can say that each sponsorship </a:t>
            </a:r>
          </a:p>
          <a:p>
            <a:pPr>
              <a:buFont typeface="Wingdings" panose="05000000000000000000" pitchFamily="2" charset="2"/>
              <a:buNone/>
            </a:pPr>
            <a:r>
              <a:rPr lang="en-US" altLang="en-US">
                <a:latin typeface="Book Antiqua" panose="02040602050305030304" pitchFamily="18" charset="0"/>
              </a:rPr>
              <a:t>is monitored by at most one employee.</a:t>
            </a:r>
          </a:p>
        </p:txBody>
      </p:sp>
      <p:sp>
        <p:nvSpPr>
          <p:cNvPr id="38919" name="Freeform 7"/>
          <p:cNvSpPr>
            <a:spLocks/>
          </p:cNvSpPr>
          <p:nvPr/>
        </p:nvSpPr>
        <p:spPr bwMode="auto">
          <a:xfrm>
            <a:off x="6518275" y="3297238"/>
            <a:ext cx="896938" cy="381000"/>
          </a:xfrm>
          <a:custGeom>
            <a:avLst/>
            <a:gdLst>
              <a:gd name="T0" fmla="*/ 893763 w 565"/>
              <a:gd name="T1" fmla="*/ 173038 h 240"/>
              <a:gd name="T2" fmla="*/ 881063 w 565"/>
              <a:gd name="T3" fmla="*/ 139700 h 240"/>
              <a:gd name="T4" fmla="*/ 854075 w 565"/>
              <a:gd name="T5" fmla="*/ 107950 h 240"/>
              <a:gd name="T6" fmla="*/ 814388 w 565"/>
              <a:gd name="T7" fmla="*/ 80963 h 240"/>
              <a:gd name="T8" fmla="*/ 765175 w 565"/>
              <a:gd name="T9" fmla="*/ 55563 h 240"/>
              <a:gd name="T10" fmla="*/ 704850 w 565"/>
              <a:gd name="T11" fmla="*/ 33338 h 240"/>
              <a:gd name="T12" fmla="*/ 638175 w 565"/>
              <a:gd name="T13" fmla="*/ 17463 h 240"/>
              <a:gd name="T14" fmla="*/ 565150 w 565"/>
              <a:gd name="T15" fmla="*/ 6350 h 240"/>
              <a:gd name="T16" fmla="*/ 487363 w 565"/>
              <a:gd name="T17" fmla="*/ 0 h 240"/>
              <a:gd name="T18" fmla="*/ 409575 w 565"/>
              <a:gd name="T19" fmla="*/ 0 h 240"/>
              <a:gd name="T20" fmla="*/ 333375 w 565"/>
              <a:gd name="T21" fmla="*/ 6350 h 240"/>
              <a:gd name="T22" fmla="*/ 258763 w 565"/>
              <a:gd name="T23" fmla="*/ 17463 h 240"/>
              <a:gd name="T24" fmla="*/ 192088 w 565"/>
              <a:gd name="T25" fmla="*/ 33338 h 240"/>
              <a:gd name="T26" fmla="*/ 131763 w 565"/>
              <a:gd name="T27" fmla="*/ 55563 h 240"/>
              <a:gd name="T28" fmla="*/ 82550 w 565"/>
              <a:gd name="T29" fmla="*/ 80963 h 240"/>
              <a:gd name="T30" fmla="*/ 42863 w 565"/>
              <a:gd name="T31" fmla="*/ 107950 h 240"/>
              <a:gd name="T32" fmla="*/ 15875 w 565"/>
              <a:gd name="T33" fmla="*/ 139700 h 240"/>
              <a:gd name="T34" fmla="*/ 3175 w 565"/>
              <a:gd name="T35" fmla="*/ 173038 h 240"/>
              <a:gd name="T36" fmla="*/ 3175 w 565"/>
              <a:gd name="T37" fmla="*/ 204788 h 240"/>
              <a:gd name="T38" fmla="*/ 15875 w 565"/>
              <a:gd name="T39" fmla="*/ 238125 h 240"/>
              <a:gd name="T40" fmla="*/ 42863 w 565"/>
              <a:gd name="T41" fmla="*/ 269875 h 240"/>
              <a:gd name="T42" fmla="*/ 82550 w 565"/>
              <a:gd name="T43" fmla="*/ 298450 h 240"/>
              <a:gd name="T44" fmla="*/ 131763 w 565"/>
              <a:gd name="T45" fmla="*/ 323850 h 240"/>
              <a:gd name="T46" fmla="*/ 192088 w 565"/>
              <a:gd name="T47" fmla="*/ 344488 h 240"/>
              <a:gd name="T48" fmla="*/ 258763 w 565"/>
              <a:gd name="T49" fmla="*/ 360363 h 240"/>
              <a:gd name="T50" fmla="*/ 333375 w 565"/>
              <a:gd name="T51" fmla="*/ 373063 h 240"/>
              <a:gd name="T52" fmla="*/ 409575 w 565"/>
              <a:gd name="T53" fmla="*/ 379413 h 240"/>
              <a:gd name="T54" fmla="*/ 487363 w 565"/>
              <a:gd name="T55" fmla="*/ 379413 h 240"/>
              <a:gd name="T56" fmla="*/ 565150 w 565"/>
              <a:gd name="T57" fmla="*/ 373063 h 240"/>
              <a:gd name="T58" fmla="*/ 638175 w 565"/>
              <a:gd name="T59" fmla="*/ 360363 h 240"/>
              <a:gd name="T60" fmla="*/ 704850 w 565"/>
              <a:gd name="T61" fmla="*/ 344488 h 240"/>
              <a:gd name="T62" fmla="*/ 765175 w 565"/>
              <a:gd name="T63" fmla="*/ 323850 h 240"/>
              <a:gd name="T64" fmla="*/ 814388 w 565"/>
              <a:gd name="T65" fmla="*/ 298450 h 240"/>
              <a:gd name="T66" fmla="*/ 854075 w 565"/>
              <a:gd name="T67" fmla="*/ 269875 h 240"/>
              <a:gd name="T68" fmla="*/ 881063 w 565"/>
              <a:gd name="T69" fmla="*/ 238125 h 240"/>
              <a:gd name="T70" fmla="*/ 893763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Freeform 8"/>
          <p:cNvSpPr>
            <a:spLocks/>
          </p:cNvSpPr>
          <p:nvPr/>
        </p:nvSpPr>
        <p:spPr bwMode="auto">
          <a:xfrm>
            <a:off x="8164513" y="3297238"/>
            <a:ext cx="896937" cy="381000"/>
          </a:xfrm>
          <a:custGeom>
            <a:avLst/>
            <a:gdLst>
              <a:gd name="T0" fmla="*/ 1587 w 565"/>
              <a:gd name="T1" fmla="*/ 204788 h 240"/>
              <a:gd name="T2" fmla="*/ 14287 w 565"/>
              <a:gd name="T3" fmla="*/ 238125 h 240"/>
              <a:gd name="T4" fmla="*/ 42862 w 565"/>
              <a:gd name="T5" fmla="*/ 269875 h 240"/>
              <a:gd name="T6" fmla="*/ 80962 w 565"/>
              <a:gd name="T7" fmla="*/ 298450 h 240"/>
              <a:gd name="T8" fmla="*/ 131762 w 565"/>
              <a:gd name="T9" fmla="*/ 323850 h 240"/>
              <a:gd name="T10" fmla="*/ 190500 w 565"/>
              <a:gd name="T11" fmla="*/ 344488 h 240"/>
              <a:gd name="T12" fmla="*/ 258762 w 565"/>
              <a:gd name="T13" fmla="*/ 360363 h 240"/>
              <a:gd name="T14" fmla="*/ 331787 w 565"/>
              <a:gd name="T15" fmla="*/ 373063 h 240"/>
              <a:gd name="T16" fmla="*/ 407987 w 565"/>
              <a:gd name="T17" fmla="*/ 379413 h 240"/>
              <a:gd name="T18" fmla="*/ 485775 w 565"/>
              <a:gd name="T19" fmla="*/ 379413 h 240"/>
              <a:gd name="T20" fmla="*/ 563562 w 565"/>
              <a:gd name="T21" fmla="*/ 373063 h 240"/>
              <a:gd name="T22" fmla="*/ 636587 w 565"/>
              <a:gd name="T23" fmla="*/ 360363 h 240"/>
              <a:gd name="T24" fmla="*/ 703262 w 565"/>
              <a:gd name="T25" fmla="*/ 344488 h 240"/>
              <a:gd name="T26" fmla="*/ 763587 w 565"/>
              <a:gd name="T27" fmla="*/ 323850 h 240"/>
              <a:gd name="T28" fmla="*/ 814387 w 565"/>
              <a:gd name="T29" fmla="*/ 298450 h 240"/>
              <a:gd name="T30" fmla="*/ 852487 w 565"/>
              <a:gd name="T31" fmla="*/ 268288 h 240"/>
              <a:gd name="T32" fmla="*/ 879475 w 565"/>
              <a:gd name="T33" fmla="*/ 238125 h 240"/>
              <a:gd name="T34" fmla="*/ 893762 w 565"/>
              <a:gd name="T35" fmla="*/ 204788 h 240"/>
              <a:gd name="T36" fmla="*/ 893762 w 565"/>
              <a:gd name="T37" fmla="*/ 171450 h 240"/>
              <a:gd name="T38" fmla="*/ 879475 w 565"/>
              <a:gd name="T39" fmla="*/ 139700 h 240"/>
              <a:gd name="T40" fmla="*/ 852487 w 565"/>
              <a:gd name="T41" fmla="*/ 107950 h 240"/>
              <a:gd name="T42" fmla="*/ 814387 w 565"/>
              <a:gd name="T43" fmla="*/ 79375 h 240"/>
              <a:gd name="T44" fmla="*/ 763587 w 565"/>
              <a:gd name="T45" fmla="*/ 55563 h 240"/>
              <a:gd name="T46" fmla="*/ 703262 w 565"/>
              <a:gd name="T47" fmla="*/ 33338 h 240"/>
              <a:gd name="T48" fmla="*/ 636587 w 565"/>
              <a:gd name="T49" fmla="*/ 17463 h 240"/>
              <a:gd name="T50" fmla="*/ 563562 w 565"/>
              <a:gd name="T51" fmla="*/ 6350 h 240"/>
              <a:gd name="T52" fmla="*/ 485775 w 565"/>
              <a:gd name="T53" fmla="*/ 0 h 240"/>
              <a:gd name="T54" fmla="*/ 407987 w 565"/>
              <a:gd name="T55" fmla="*/ 0 h 240"/>
              <a:gd name="T56" fmla="*/ 331787 w 565"/>
              <a:gd name="T57" fmla="*/ 6350 h 240"/>
              <a:gd name="T58" fmla="*/ 258762 w 565"/>
              <a:gd name="T59" fmla="*/ 17463 h 240"/>
              <a:gd name="T60" fmla="*/ 190500 w 565"/>
              <a:gd name="T61" fmla="*/ 33338 h 240"/>
              <a:gd name="T62" fmla="*/ 131762 w 565"/>
              <a:gd name="T63" fmla="*/ 55563 h 240"/>
              <a:gd name="T64" fmla="*/ 80962 w 565"/>
              <a:gd name="T65" fmla="*/ 80963 h 240"/>
              <a:gd name="T66" fmla="*/ 42862 w 565"/>
              <a:gd name="T67" fmla="*/ 107950 h 240"/>
              <a:gd name="T68" fmla="*/ 14287 w 565"/>
              <a:gd name="T69" fmla="*/ 139700 h 240"/>
              <a:gd name="T70" fmla="*/ 1587 w 565"/>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Freeform 9"/>
          <p:cNvSpPr>
            <a:spLocks/>
          </p:cNvSpPr>
          <p:nvPr/>
        </p:nvSpPr>
        <p:spPr bwMode="auto">
          <a:xfrm>
            <a:off x="4198938" y="2924175"/>
            <a:ext cx="1169987" cy="366713"/>
          </a:xfrm>
          <a:custGeom>
            <a:avLst/>
            <a:gdLst>
              <a:gd name="T0" fmla="*/ 1168400 w 737"/>
              <a:gd name="T1" fmla="*/ 166688 h 231"/>
              <a:gd name="T2" fmla="*/ 1149350 w 737"/>
              <a:gd name="T3" fmla="*/ 134938 h 231"/>
              <a:gd name="T4" fmla="*/ 1114425 w 737"/>
              <a:gd name="T5" fmla="*/ 106363 h 231"/>
              <a:gd name="T6" fmla="*/ 1063625 w 737"/>
              <a:gd name="T7" fmla="*/ 76200 h 231"/>
              <a:gd name="T8" fmla="*/ 996950 w 737"/>
              <a:gd name="T9" fmla="*/ 52388 h 231"/>
              <a:gd name="T10" fmla="*/ 919162 w 737"/>
              <a:gd name="T11" fmla="*/ 33338 h 231"/>
              <a:gd name="T12" fmla="*/ 831850 w 737"/>
              <a:gd name="T13" fmla="*/ 15875 h 231"/>
              <a:gd name="T14" fmla="*/ 736600 w 737"/>
              <a:gd name="T15" fmla="*/ 4763 h 231"/>
              <a:gd name="T16" fmla="*/ 635000 w 737"/>
              <a:gd name="T17" fmla="*/ 0 h 231"/>
              <a:gd name="T18" fmla="*/ 533400 w 737"/>
              <a:gd name="T19" fmla="*/ 0 h 231"/>
              <a:gd name="T20" fmla="*/ 434975 w 737"/>
              <a:gd name="T21" fmla="*/ 4763 h 231"/>
              <a:gd name="T22" fmla="*/ 339725 w 737"/>
              <a:gd name="T23" fmla="*/ 15875 h 231"/>
              <a:gd name="T24" fmla="*/ 249237 w 737"/>
              <a:gd name="T25" fmla="*/ 33338 h 231"/>
              <a:gd name="T26" fmla="*/ 171450 w 737"/>
              <a:gd name="T27" fmla="*/ 52388 h 231"/>
              <a:gd name="T28" fmla="*/ 104775 w 737"/>
              <a:gd name="T29" fmla="*/ 76200 h 231"/>
              <a:gd name="T30" fmla="*/ 55562 w 737"/>
              <a:gd name="T31" fmla="*/ 106363 h 231"/>
              <a:gd name="T32" fmla="*/ 20637 w 737"/>
              <a:gd name="T33" fmla="*/ 134938 h 231"/>
              <a:gd name="T34" fmla="*/ 1587 w 737"/>
              <a:gd name="T35" fmla="*/ 166688 h 231"/>
              <a:gd name="T36" fmla="*/ 1587 w 737"/>
              <a:gd name="T37" fmla="*/ 198438 h 231"/>
              <a:gd name="T38" fmla="*/ 20637 w 737"/>
              <a:gd name="T39" fmla="*/ 228600 h 231"/>
              <a:gd name="T40" fmla="*/ 55562 w 737"/>
              <a:gd name="T41" fmla="*/ 258763 h 231"/>
              <a:gd name="T42" fmla="*/ 104775 w 737"/>
              <a:gd name="T43" fmla="*/ 287338 h 231"/>
              <a:gd name="T44" fmla="*/ 171450 w 737"/>
              <a:gd name="T45" fmla="*/ 311150 h 231"/>
              <a:gd name="T46" fmla="*/ 249237 w 737"/>
              <a:gd name="T47" fmla="*/ 330200 h 231"/>
              <a:gd name="T48" fmla="*/ 339725 w 737"/>
              <a:gd name="T49" fmla="*/ 347663 h 231"/>
              <a:gd name="T50" fmla="*/ 434975 w 737"/>
              <a:gd name="T51" fmla="*/ 358775 h 231"/>
              <a:gd name="T52" fmla="*/ 533400 w 737"/>
              <a:gd name="T53" fmla="*/ 363538 h 231"/>
              <a:gd name="T54" fmla="*/ 635000 w 737"/>
              <a:gd name="T55" fmla="*/ 363538 h 231"/>
              <a:gd name="T56" fmla="*/ 736600 w 737"/>
              <a:gd name="T57" fmla="*/ 358775 h 231"/>
              <a:gd name="T58" fmla="*/ 831850 w 737"/>
              <a:gd name="T59" fmla="*/ 347663 h 231"/>
              <a:gd name="T60" fmla="*/ 919162 w 737"/>
              <a:gd name="T61" fmla="*/ 330200 h 231"/>
              <a:gd name="T62" fmla="*/ 996950 w 737"/>
              <a:gd name="T63" fmla="*/ 311150 h 231"/>
              <a:gd name="T64" fmla="*/ 1063625 w 737"/>
              <a:gd name="T65" fmla="*/ 287338 h 231"/>
              <a:gd name="T66" fmla="*/ 1114425 w 737"/>
              <a:gd name="T67" fmla="*/ 258763 h 231"/>
              <a:gd name="T68" fmla="*/ 1149350 w 737"/>
              <a:gd name="T69" fmla="*/ 228600 h 231"/>
              <a:gd name="T70" fmla="*/ 1168400 w 737"/>
              <a:gd name="T71" fmla="*/ 198438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Freeform 10"/>
          <p:cNvSpPr>
            <a:spLocks/>
          </p:cNvSpPr>
          <p:nvPr/>
        </p:nvSpPr>
        <p:spPr bwMode="auto">
          <a:xfrm>
            <a:off x="3386138" y="3297238"/>
            <a:ext cx="896937" cy="381000"/>
          </a:xfrm>
          <a:custGeom>
            <a:avLst/>
            <a:gdLst>
              <a:gd name="T0" fmla="*/ 893762 w 565"/>
              <a:gd name="T1" fmla="*/ 173038 h 240"/>
              <a:gd name="T2" fmla="*/ 881062 w 565"/>
              <a:gd name="T3" fmla="*/ 139700 h 240"/>
              <a:gd name="T4" fmla="*/ 854075 w 565"/>
              <a:gd name="T5" fmla="*/ 107950 h 240"/>
              <a:gd name="T6" fmla="*/ 814387 w 565"/>
              <a:gd name="T7" fmla="*/ 80963 h 240"/>
              <a:gd name="T8" fmla="*/ 763587 w 565"/>
              <a:gd name="T9" fmla="*/ 55563 h 240"/>
              <a:gd name="T10" fmla="*/ 704850 w 565"/>
              <a:gd name="T11" fmla="*/ 33338 h 240"/>
              <a:gd name="T12" fmla="*/ 636587 w 565"/>
              <a:gd name="T13" fmla="*/ 17463 h 240"/>
              <a:gd name="T14" fmla="*/ 563562 w 565"/>
              <a:gd name="T15" fmla="*/ 6350 h 240"/>
              <a:gd name="T16" fmla="*/ 485775 w 565"/>
              <a:gd name="T17" fmla="*/ 0 h 240"/>
              <a:gd name="T18" fmla="*/ 409575 w 565"/>
              <a:gd name="T19" fmla="*/ 0 h 240"/>
              <a:gd name="T20" fmla="*/ 331787 w 565"/>
              <a:gd name="T21" fmla="*/ 6350 h 240"/>
              <a:gd name="T22" fmla="*/ 258762 w 565"/>
              <a:gd name="T23" fmla="*/ 17463 h 240"/>
              <a:gd name="T24" fmla="*/ 190500 w 565"/>
              <a:gd name="T25" fmla="*/ 33338 h 240"/>
              <a:gd name="T26" fmla="*/ 131762 w 565"/>
              <a:gd name="T27" fmla="*/ 55563 h 240"/>
              <a:gd name="T28" fmla="*/ 80962 w 565"/>
              <a:gd name="T29" fmla="*/ 80963 h 240"/>
              <a:gd name="T30" fmla="*/ 42862 w 565"/>
              <a:gd name="T31" fmla="*/ 107950 h 240"/>
              <a:gd name="T32" fmla="*/ 14287 w 565"/>
              <a:gd name="T33" fmla="*/ 139700 h 240"/>
              <a:gd name="T34" fmla="*/ 1587 w 565"/>
              <a:gd name="T35" fmla="*/ 173038 h 240"/>
              <a:gd name="T36" fmla="*/ 1587 w 565"/>
              <a:gd name="T37" fmla="*/ 204788 h 240"/>
              <a:gd name="T38" fmla="*/ 14287 w 565"/>
              <a:gd name="T39" fmla="*/ 238125 h 240"/>
              <a:gd name="T40" fmla="*/ 42862 w 565"/>
              <a:gd name="T41" fmla="*/ 269875 h 240"/>
              <a:gd name="T42" fmla="*/ 80962 w 565"/>
              <a:gd name="T43" fmla="*/ 298450 h 240"/>
              <a:gd name="T44" fmla="*/ 131762 w 565"/>
              <a:gd name="T45" fmla="*/ 323850 h 240"/>
              <a:gd name="T46" fmla="*/ 190500 w 565"/>
              <a:gd name="T47" fmla="*/ 344488 h 240"/>
              <a:gd name="T48" fmla="*/ 258762 w 565"/>
              <a:gd name="T49" fmla="*/ 360363 h 240"/>
              <a:gd name="T50" fmla="*/ 331787 w 565"/>
              <a:gd name="T51" fmla="*/ 373063 h 240"/>
              <a:gd name="T52" fmla="*/ 409575 w 565"/>
              <a:gd name="T53" fmla="*/ 379413 h 240"/>
              <a:gd name="T54" fmla="*/ 485775 w 565"/>
              <a:gd name="T55" fmla="*/ 379413 h 240"/>
              <a:gd name="T56" fmla="*/ 563562 w 565"/>
              <a:gd name="T57" fmla="*/ 373063 h 240"/>
              <a:gd name="T58" fmla="*/ 636587 w 565"/>
              <a:gd name="T59" fmla="*/ 360363 h 240"/>
              <a:gd name="T60" fmla="*/ 704850 w 565"/>
              <a:gd name="T61" fmla="*/ 344488 h 240"/>
              <a:gd name="T62" fmla="*/ 763587 w 565"/>
              <a:gd name="T63" fmla="*/ 323850 h 240"/>
              <a:gd name="T64" fmla="*/ 814387 w 565"/>
              <a:gd name="T65" fmla="*/ 298450 h 240"/>
              <a:gd name="T66" fmla="*/ 854075 w 565"/>
              <a:gd name="T67" fmla="*/ 269875 h 240"/>
              <a:gd name="T68" fmla="*/ 881062 w 565"/>
              <a:gd name="T69" fmla="*/ 238125 h 240"/>
              <a:gd name="T70" fmla="*/ 893762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Freeform 11"/>
          <p:cNvSpPr>
            <a:spLocks/>
          </p:cNvSpPr>
          <p:nvPr/>
        </p:nvSpPr>
        <p:spPr bwMode="auto">
          <a:xfrm>
            <a:off x="5030788" y="3297238"/>
            <a:ext cx="1133475" cy="381000"/>
          </a:xfrm>
          <a:custGeom>
            <a:avLst/>
            <a:gdLst>
              <a:gd name="T0" fmla="*/ 3175 w 714"/>
              <a:gd name="T1" fmla="*/ 204788 h 240"/>
              <a:gd name="T2" fmla="*/ 19050 w 714"/>
              <a:gd name="T3" fmla="*/ 238125 h 240"/>
              <a:gd name="T4" fmla="*/ 53975 w 714"/>
              <a:gd name="T5" fmla="*/ 269875 h 240"/>
              <a:gd name="T6" fmla="*/ 101600 w 714"/>
              <a:gd name="T7" fmla="*/ 298450 h 240"/>
              <a:gd name="T8" fmla="*/ 165100 w 714"/>
              <a:gd name="T9" fmla="*/ 323850 h 240"/>
              <a:gd name="T10" fmla="*/ 241300 w 714"/>
              <a:gd name="T11" fmla="*/ 344488 h 240"/>
              <a:gd name="T12" fmla="*/ 327025 w 714"/>
              <a:gd name="T13" fmla="*/ 360363 h 240"/>
              <a:gd name="T14" fmla="*/ 420688 w 714"/>
              <a:gd name="T15" fmla="*/ 373063 h 240"/>
              <a:gd name="T16" fmla="*/ 517525 w 714"/>
              <a:gd name="T17" fmla="*/ 379413 h 240"/>
              <a:gd name="T18" fmla="*/ 615950 w 714"/>
              <a:gd name="T19" fmla="*/ 379413 h 240"/>
              <a:gd name="T20" fmla="*/ 714375 w 714"/>
              <a:gd name="T21" fmla="*/ 373063 h 240"/>
              <a:gd name="T22" fmla="*/ 806450 w 714"/>
              <a:gd name="T23" fmla="*/ 360363 h 240"/>
              <a:gd name="T24" fmla="*/ 890588 w 714"/>
              <a:gd name="T25" fmla="*/ 344488 h 240"/>
              <a:gd name="T26" fmla="*/ 966788 w 714"/>
              <a:gd name="T27" fmla="*/ 323850 h 240"/>
              <a:gd name="T28" fmla="*/ 1028700 w 714"/>
              <a:gd name="T29" fmla="*/ 298450 h 240"/>
              <a:gd name="T30" fmla="*/ 1079500 w 714"/>
              <a:gd name="T31" fmla="*/ 268288 h 240"/>
              <a:gd name="T32" fmla="*/ 1112838 w 714"/>
              <a:gd name="T33" fmla="*/ 238125 h 240"/>
              <a:gd name="T34" fmla="*/ 1128713 w 714"/>
              <a:gd name="T35" fmla="*/ 204788 h 240"/>
              <a:gd name="T36" fmla="*/ 1128713 w 714"/>
              <a:gd name="T37" fmla="*/ 171450 h 240"/>
              <a:gd name="T38" fmla="*/ 1112838 w 714"/>
              <a:gd name="T39" fmla="*/ 139700 h 240"/>
              <a:gd name="T40" fmla="*/ 1079500 w 714"/>
              <a:gd name="T41" fmla="*/ 107950 h 240"/>
              <a:gd name="T42" fmla="*/ 1028700 w 714"/>
              <a:gd name="T43" fmla="*/ 79375 h 240"/>
              <a:gd name="T44" fmla="*/ 966788 w 714"/>
              <a:gd name="T45" fmla="*/ 55563 h 240"/>
              <a:gd name="T46" fmla="*/ 890588 w 714"/>
              <a:gd name="T47" fmla="*/ 33338 h 240"/>
              <a:gd name="T48" fmla="*/ 806450 w 714"/>
              <a:gd name="T49" fmla="*/ 17463 h 240"/>
              <a:gd name="T50" fmla="*/ 711200 w 714"/>
              <a:gd name="T51" fmla="*/ 6350 h 240"/>
              <a:gd name="T52" fmla="*/ 615950 w 714"/>
              <a:gd name="T53" fmla="*/ 0 h 240"/>
              <a:gd name="T54" fmla="*/ 517525 w 714"/>
              <a:gd name="T55" fmla="*/ 0 h 240"/>
              <a:gd name="T56" fmla="*/ 419100 w 714"/>
              <a:gd name="T57" fmla="*/ 6350 h 240"/>
              <a:gd name="T58" fmla="*/ 327025 w 714"/>
              <a:gd name="T59" fmla="*/ 17463 h 240"/>
              <a:gd name="T60" fmla="*/ 241300 w 714"/>
              <a:gd name="T61" fmla="*/ 33338 h 240"/>
              <a:gd name="T62" fmla="*/ 165100 w 714"/>
              <a:gd name="T63" fmla="*/ 55563 h 240"/>
              <a:gd name="T64" fmla="*/ 101600 w 714"/>
              <a:gd name="T65" fmla="*/ 80963 h 240"/>
              <a:gd name="T66" fmla="*/ 53975 w 714"/>
              <a:gd name="T67" fmla="*/ 107950 h 240"/>
              <a:gd name="T68" fmla="*/ 19050 w 714"/>
              <a:gd name="T69" fmla="*/ 139700 h 240"/>
              <a:gd name="T70" fmla="*/ 3175 w 714"/>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Freeform 12"/>
          <p:cNvSpPr>
            <a:spLocks/>
          </p:cNvSpPr>
          <p:nvPr/>
        </p:nvSpPr>
        <p:spPr bwMode="auto">
          <a:xfrm>
            <a:off x="7324725" y="3016250"/>
            <a:ext cx="896938" cy="382588"/>
          </a:xfrm>
          <a:custGeom>
            <a:avLst/>
            <a:gdLst>
              <a:gd name="T0" fmla="*/ 893763 w 565"/>
              <a:gd name="T1" fmla="*/ 174625 h 241"/>
              <a:gd name="T2" fmla="*/ 879475 w 565"/>
              <a:gd name="T3" fmla="*/ 141288 h 241"/>
              <a:gd name="T4" fmla="*/ 854075 w 565"/>
              <a:gd name="T5" fmla="*/ 111125 h 241"/>
              <a:gd name="T6" fmla="*/ 814388 w 565"/>
              <a:gd name="T7" fmla="*/ 80963 h 241"/>
              <a:gd name="T8" fmla="*/ 765175 w 565"/>
              <a:gd name="T9" fmla="*/ 55563 h 241"/>
              <a:gd name="T10" fmla="*/ 704850 w 565"/>
              <a:gd name="T11" fmla="*/ 34925 h 241"/>
              <a:gd name="T12" fmla="*/ 636588 w 565"/>
              <a:gd name="T13" fmla="*/ 17463 h 241"/>
              <a:gd name="T14" fmla="*/ 563563 w 565"/>
              <a:gd name="T15" fmla="*/ 6350 h 241"/>
              <a:gd name="T16" fmla="*/ 487363 w 565"/>
              <a:gd name="T17" fmla="*/ 1588 h 241"/>
              <a:gd name="T18" fmla="*/ 407988 w 565"/>
              <a:gd name="T19" fmla="*/ 1588 h 241"/>
              <a:gd name="T20" fmla="*/ 331788 w 565"/>
              <a:gd name="T21" fmla="*/ 6350 h 241"/>
              <a:gd name="T22" fmla="*/ 258763 w 565"/>
              <a:gd name="T23" fmla="*/ 17463 h 241"/>
              <a:gd name="T24" fmla="*/ 190500 w 565"/>
              <a:gd name="T25" fmla="*/ 34925 h 241"/>
              <a:gd name="T26" fmla="*/ 131763 w 565"/>
              <a:gd name="T27" fmla="*/ 55563 h 241"/>
              <a:gd name="T28" fmla="*/ 80963 w 565"/>
              <a:gd name="T29" fmla="*/ 80963 h 241"/>
              <a:gd name="T30" fmla="*/ 41275 w 565"/>
              <a:gd name="T31" fmla="*/ 111125 h 241"/>
              <a:gd name="T32" fmla="*/ 15875 w 565"/>
              <a:gd name="T33" fmla="*/ 141288 h 241"/>
              <a:gd name="T34" fmla="*/ 1588 w 565"/>
              <a:gd name="T35" fmla="*/ 174625 h 241"/>
              <a:gd name="T36" fmla="*/ 1588 w 565"/>
              <a:gd name="T37" fmla="*/ 207963 h 241"/>
              <a:gd name="T38" fmla="*/ 15875 w 565"/>
              <a:gd name="T39" fmla="*/ 239713 h 241"/>
              <a:gd name="T40" fmla="*/ 41275 w 565"/>
              <a:gd name="T41" fmla="*/ 271463 h 241"/>
              <a:gd name="T42" fmla="*/ 80963 w 565"/>
              <a:gd name="T43" fmla="*/ 300038 h 241"/>
              <a:gd name="T44" fmla="*/ 131763 w 565"/>
              <a:gd name="T45" fmla="*/ 325438 h 241"/>
              <a:gd name="T46" fmla="*/ 190500 w 565"/>
              <a:gd name="T47" fmla="*/ 346075 h 241"/>
              <a:gd name="T48" fmla="*/ 258763 w 565"/>
              <a:gd name="T49" fmla="*/ 363538 h 241"/>
              <a:gd name="T50" fmla="*/ 331788 w 565"/>
              <a:gd name="T51" fmla="*/ 374650 h 241"/>
              <a:gd name="T52" fmla="*/ 407988 w 565"/>
              <a:gd name="T53" fmla="*/ 379413 h 241"/>
              <a:gd name="T54" fmla="*/ 487363 w 565"/>
              <a:gd name="T55" fmla="*/ 379413 h 241"/>
              <a:gd name="T56" fmla="*/ 563563 w 565"/>
              <a:gd name="T57" fmla="*/ 374650 h 241"/>
              <a:gd name="T58" fmla="*/ 636588 w 565"/>
              <a:gd name="T59" fmla="*/ 363538 h 241"/>
              <a:gd name="T60" fmla="*/ 704850 w 565"/>
              <a:gd name="T61" fmla="*/ 346075 h 241"/>
              <a:gd name="T62" fmla="*/ 765175 w 565"/>
              <a:gd name="T63" fmla="*/ 325438 h 241"/>
              <a:gd name="T64" fmla="*/ 814388 w 565"/>
              <a:gd name="T65" fmla="*/ 300038 h 241"/>
              <a:gd name="T66" fmla="*/ 854075 w 565"/>
              <a:gd name="T67" fmla="*/ 271463 h 241"/>
              <a:gd name="T68" fmla="*/ 879475 w 565"/>
              <a:gd name="T69" fmla="*/ 239713 h 241"/>
              <a:gd name="T70" fmla="*/ 893763 w 565"/>
              <a:gd name="T71" fmla="*/ 20796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Freeform 13"/>
          <p:cNvSpPr>
            <a:spLocks/>
          </p:cNvSpPr>
          <p:nvPr/>
        </p:nvSpPr>
        <p:spPr bwMode="auto">
          <a:xfrm>
            <a:off x="6910388" y="1887538"/>
            <a:ext cx="898525" cy="382587"/>
          </a:xfrm>
          <a:custGeom>
            <a:avLst/>
            <a:gdLst>
              <a:gd name="T0" fmla="*/ 893763 w 566"/>
              <a:gd name="T1" fmla="*/ 173037 h 241"/>
              <a:gd name="T2" fmla="*/ 881063 w 566"/>
              <a:gd name="T3" fmla="*/ 141287 h 241"/>
              <a:gd name="T4" fmla="*/ 854075 w 566"/>
              <a:gd name="T5" fmla="*/ 109537 h 241"/>
              <a:gd name="T6" fmla="*/ 814388 w 566"/>
              <a:gd name="T7" fmla="*/ 80962 h 241"/>
              <a:gd name="T8" fmla="*/ 765175 w 566"/>
              <a:gd name="T9" fmla="*/ 55562 h 241"/>
              <a:gd name="T10" fmla="*/ 704850 w 566"/>
              <a:gd name="T11" fmla="*/ 34925 h 241"/>
              <a:gd name="T12" fmla="*/ 636588 w 566"/>
              <a:gd name="T13" fmla="*/ 19050 h 241"/>
              <a:gd name="T14" fmla="*/ 563563 w 566"/>
              <a:gd name="T15" fmla="*/ 6350 h 241"/>
              <a:gd name="T16" fmla="*/ 487363 w 566"/>
              <a:gd name="T17" fmla="*/ 1587 h 241"/>
              <a:gd name="T18" fmla="*/ 409575 w 566"/>
              <a:gd name="T19" fmla="*/ 1587 h 241"/>
              <a:gd name="T20" fmla="*/ 331788 w 566"/>
              <a:gd name="T21" fmla="*/ 6350 h 241"/>
              <a:gd name="T22" fmla="*/ 258763 w 566"/>
              <a:gd name="T23" fmla="*/ 19050 h 241"/>
              <a:gd name="T24" fmla="*/ 190500 w 566"/>
              <a:gd name="T25" fmla="*/ 34925 h 241"/>
              <a:gd name="T26" fmla="*/ 131763 w 566"/>
              <a:gd name="T27" fmla="*/ 55562 h 241"/>
              <a:gd name="T28" fmla="*/ 80963 w 566"/>
              <a:gd name="T29" fmla="*/ 80962 h 241"/>
              <a:gd name="T30" fmla="*/ 42863 w 566"/>
              <a:gd name="T31" fmla="*/ 109537 h 241"/>
              <a:gd name="T32" fmla="*/ 15875 w 566"/>
              <a:gd name="T33" fmla="*/ 141287 h 241"/>
              <a:gd name="T34" fmla="*/ 3175 w 566"/>
              <a:gd name="T35" fmla="*/ 173037 h 241"/>
              <a:gd name="T36" fmla="*/ 3175 w 566"/>
              <a:gd name="T37" fmla="*/ 206375 h 241"/>
              <a:gd name="T38" fmla="*/ 15875 w 566"/>
              <a:gd name="T39" fmla="*/ 239712 h 241"/>
              <a:gd name="T40" fmla="*/ 42863 w 566"/>
              <a:gd name="T41" fmla="*/ 269875 h 241"/>
              <a:gd name="T42" fmla="*/ 80963 w 566"/>
              <a:gd name="T43" fmla="*/ 298450 h 241"/>
              <a:gd name="T44" fmla="*/ 131763 w 566"/>
              <a:gd name="T45" fmla="*/ 325437 h 241"/>
              <a:gd name="T46" fmla="*/ 190500 w 566"/>
              <a:gd name="T47" fmla="*/ 346075 h 241"/>
              <a:gd name="T48" fmla="*/ 258763 w 566"/>
              <a:gd name="T49" fmla="*/ 361950 h 241"/>
              <a:gd name="T50" fmla="*/ 331788 w 566"/>
              <a:gd name="T51" fmla="*/ 374650 h 241"/>
              <a:gd name="T52" fmla="*/ 409575 w 566"/>
              <a:gd name="T53" fmla="*/ 379412 h 241"/>
              <a:gd name="T54" fmla="*/ 487363 w 566"/>
              <a:gd name="T55" fmla="*/ 379412 h 241"/>
              <a:gd name="T56" fmla="*/ 563563 w 566"/>
              <a:gd name="T57" fmla="*/ 374650 h 241"/>
              <a:gd name="T58" fmla="*/ 636588 w 566"/>
              <a:gd name="T59" fmla="*/ 361950 h 241"/>
              <a:gd name="T60" fmla="*/ 704850 w 566"/>
              <a:gd name="T61" fmla="*/ 346075 h 241"/>
              <a:gd name="T62" fmla="*/ 765175 w 566"/>
              <a:gd name="T63" fmla="*/ 325437 h 241"/>
              <a:gd name="T64" fmla="*/ 814388 w 566"/>
              <a:gd name="T65" fmla="*/ 298450 h 241"/>
              <a:gd name="T66" fmla="*/ 854075 w 566"/>
              <a:gd name="T67" fmla="*/ 269875 h 241"/>
              <a:gd name="T68" fmla="*/ 881063 w 566"/>
              <a:gd name="T69" fmla="*/ 239712 h 241"/>
              <a:gd name="T70" fmla="*/ 893763 w 566"/>
              <a:gd name="T71" fmla="*/ 206375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Freeform 14"/>
          <p:cNvSpPr>
            <a:spLocks/>
          </p:cNvSpPr>
          <p:nvPr/>
        </p:nvSpPr>
        <p:spPr bwMode="auto">
          <a:xfrm>
            <a:off x="7324725" y="3911600"/>
            <a:ext cx="1355725" cy="387350"/>
          </a:xfrm>
          <a:custGeom>
            <a:avLst/>
            <a:gdLst>
              <a:gd name="T0" fmla="*/ 1354138 w 854"/>
              <a:gd name="T1" fmla="*/ 385763 h 244"/>
              <a:gd name="T2" fmla="*/ 1354138 w 854"/>
              <a:gd name="T3" fmla="*/ 0 h 244"/>
              <a:gd name="T4" fmla="*/ 0 w 854"/>
              <a:gd name="T5" fmla="*/ 0 h 244"/>
              <a:gd name="T6" fmla="*/ 0 w 854"/>
              <a:gd name="T7" fmla="*/ 385763 h 244"/>
              <a:gd name="T8" fmla="*/ 1354138 w 854"/>
              <a:gd name="T9" fmla="*/ 385763 h 2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4" h="244">
                <a:moveTo>
                  <a:pt x="853" y="243"/>
                </a:moveTo>
                <a:lnTo>
                  <a:pt x="853" y="0"/>
                </a:lnTo>
                <a:lnTo>
                  <a:pt x="0" y="0"/>
                </a:lnTo>
                <a:lnTo>
                  <a:pt x="0" y="243"/>
                </a:lnTo>
                <a:lnTo>
                  <a:pt x="853" y="24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Freeform 15"/>
          <p:cNvSpPr>
            <a:spLocks/>
          </p:cNvSpPr>
          <p:nvPr/>
        </p:nvSpPr>
        <p:spPr bwMode="auto">
          <a:xfrm>
            <a:off x="4191000" y="3911600"/>
            <a:ext cx="896938" cy="392113"/>
          </a:xfrm>
          <a:custGeom>
            <a:avLst/>
            <a:gdLst>
              <a:gd name="T0" fmla="*/ 895350 w 565"/>
              <a:gd name="T1" fmla="*/ 390525 h 247"/>
              <a:gd name="T2" fmla="*/ 895350 w 565"/>
              <a:gd name="T3" fmla="*/ 0 h 247"/>
              <a:gd name="T4" fmla="*/ 0 w 565"/>
              <a:gd name="T5" fmla="*/ 0 h 247"/>
              <a:gd name="T6" fmla="*/ 0 w 565"/>
              <a:gd name="T7" fmla="*/ 390525 h 247"/>
              <a:gd name="T8" fmla="*/ 895350 w 565"/>
              <a:gd name="T9" fmla="*/ 390525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5" h="247">
                <a:moveTo>
                  <a:pt x="564" y="246"/>
                </a:moveTo>
                <a:lnTo>
                  <a:pt x="564" y="0"/>
                </a:lnTo>
                <a:lnTo>
                  <a:pt x="0" y="0"/>
                </a:lnTo>
                <a:lnTo>
                  <a:pt x="0" y="246"/>
                </a:lnTo>
                <a:lnTo>
                  <a:pt x="564" y="2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Freeform 16"/>
          <p:cNvSpPr>
            <a:spLocks/>
          </p:cNvSpPr>
          <p:nvPr/>
        </p:nvSpPr>
        <p:spPr bwMode="auto">
          <a:xfrm>
            <a:off x="5434013" y="1754188"/>
            <a:ext cx="1276350" cy="627062"/>
          </a:xfrm>
          <a:custGeom>
            <a:avLst/>
            <a:gdLst>
              <a:gd name="T0" fmla="*/ 0 w 804"/>
              <a:gd name="T1" fmla="*/ 312737 h 395"/>
              <a:gd name="T2" fmla="*/ 628650 w 804"/>
              <a:gd name="T3" fmla="*/ 0 h 395"/>
              <a:gd name="T4" fmla="*/ 1274763 w 804"/>
              <a:gd name="T5" fmla="*/ 323850 h 395"/>
              <a:gd name="T6" fmla="*/ 628650 w 804"/>
              <a:gd name="T7" fmla="*/ 625475 h 395"/>
              <a:gd name="T8" fmla="*/ 0 w 804"/>
              <a:gd name="T9" fmla="*/ 312737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4" h="395">
                <a:moveTo>
                  <a:pt x="0" y="197"/>
                </a:moveTo>
                <a:lnTo>
                  <a:pt x="396" y="0"/>
                </a:lnTo>
                <a:lnTo>
                  <a:pt x="803" y="204"/>
                </a:lnTo>
                <a:lnTo>
                  <a:pt x="396" y="394"/>
                </a:lnTo>
                <a:lnTo>
                  <a:pt x="0" y="19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Freeform 17"/>
          <p:cNvSpPr>
            <a:spLocks/>
          </p:cNvSpPr>
          <p:nvPr/>
        </p:nvSpPr>
        <p:spPr bwMode="auto">
          <a:xfrm>
            <a:off x="5715000" y="3765550"/>
            <a:ext cx="1301750" cy="627063"/>
          </a:xfrm>
          <a:custGeom>
            <a:avLst/>
            <a:gdLst>
              <a:gd name="T0" fmla="*/ 0 w 820"/>
              <a:gd name="T1" fmla="*/ 314325 h 395"/>
              <a:gd name="T2" fmla="*/ 641350 w 820"/>
              <a:gd name="T3" fmla="*/ 0 h 395"/>
              <a:gd name="T4" fmla="*/ 1300163 w 820"/>
              <a:gd name="T5" fmla="*/ 323850 h 395"/>
              <a:gd name="T6" fmla="*/ 641350 w 820"/>
              <a:gd name="T7" fmla="*/ 625475 h 395"/>
              <a:gd name="T8" fmla="*/ 0 w 820"/>
              <a:gd name="T9" fmla="*/ 314325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95">
                <a:moveTo>
                  <a:pt x="0" y="198"/>
                </a:moveTo>
                <a:lnTo>
                  <a:pt x="404" y="0"/>
                </a:lnTo>
                <a:lnTo>
                  <a:pt x="819" y="204"/>
                </a:lnTo>
                <a:lnTo>
                  <a:pt x="404" y="394"/>
                </a:lnTo>
                <a:lnTo>
                  <a:pt x="0" y="19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Rectangle 18"/>
          <p:cNvSpPr>
            <a:spLocks noChangeArrowheads="1"/>
          </p:cNvSpPr>
          <p:nvPr/>
        </p:nvSpPr>
        <p:spPr bwMode="auto">
          <a:xfrm>
            <a:off x="8183563" y="3324225"/>
            <a:ext cx="857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budget</a:t>
            </a:r>
          </a:p>
        </p:txBody>
      </p:sp>
      <p:sp>
        <p:nvSpPr>
          <p:cNvPr id="38931" name="Rectangle 19"/>
          <p:cNvSpPr>
            <a:spLocks noChangeArrowheads="1"/>
          </p:cNvSpPr>
          <p:nvPr/>
        </p:nvSpPr>
        <p:spPr bwMode="auto">
          <a:xfrm>
            <a:off x="6667500" y="33067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u="sng">
                <a:solidFill>
                  <a:srgbClr val="000000"/>
                </a:solidFill>
                <a:latin typeface="Arial" panose="020B0604020202020204" pitchFamily="34" charset="0"/>
              </a:rPr>
              <a:t>did</a:t>
            </a:r>
          </a:p>
        </p:txBody>
      </p:sp>
      <p:sp>
        <p:nvSpPr>
          <p:cNvPr id="38932" name="Rectangle 20"/>
          <p:cNvSpPr>
            <a:spLocks noChangeArrowheads="1"/>
          </p:cNvSpPr>
          <p:nvPr/>
        </p:nvSpPr>
        <p:spPr bwMode="auto">
          <a:xfrm>
            <a:off x="3633788" y="328612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u="sng">
                <a:solidFill>
                  <a:srgbClr val="000000"/>
                </a:solidFill>
                <a:latin typeface="Arial" panose="020B0604020202020204" pitchFamily="34" charset="0"/>
              </a:rPr>
              <a:t>pid</a:t>
            </a:r>
          </a:p>
        </p:txBody>
      </p:sp>
      <p:sp>
        <p:nvSpPr>
          <p:cNvPr id="38933" name="Rectangle 21"/>
          <p:cNvSpPr>
            <a:spLocks noChangeArrowheads="1"/>
          </p:cNvSpPr>
          <p:nvPr/>
        </p:nvSpPr>
        <p:spPr bwMode="auto">
          <a:xfrm>
            <a:off x="4171950" y="2922588"/>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started_on</a:t>
            </a:r>
          </a:p>
        </p:txBody>
      </p:sp>
      <p:sp>
        <p:nvSpPr>
          <p:cNvPr id="38934" name="Rectangle 22"/>
          <p:cNvSpPr>
            <a:spLocks noChangeArrowheads="1"/>
          </p:cNvSpPr>
          <p:nvPr/>
        </p:nvSpPr>
        <p:spPr bwMode="auto">
          <a:xfrm>
            <a:off x="5157788" y="3295650"/>
            <a:ext cx="981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pbudget</a:t>
            </a:r>
          </a:p>
        </p:txBody>
      </p:sp>
      <p:sp>
        <p:nvSpPr>
          <p:cNvPr id="38935" name="Rectangle 23"/>
          <p:cNvSpPr>
            <a:spLocks noChangeArrowheads="1"/>
          </p:cNvSpPr>
          <p:nvPr/>
        </p:nvSpPr>
        <p:spPr bwMode="auto">
          <a:xfrm>
            <a:off x="7359650" y="3041650"/>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dname</a:t>
            </a:r>
          </a:p>
        </p:txBody>
      </p:sp>
      <p:sp>
        <p:nvSpPr>
          <p:cNvPr id="38936" name="Rectangle 24"/>
          <p:cNvSpPr>
            <a:spLocks noChangeArrowheads="1"/>
          </p:cNvSpPr>
          <p:nvPr/>
        </p:nvSpPr>
        <p:spPr bwMode="auto">
          <a:xfrm>
            <a:off x="7042150" y="1908175"/>
            <a:ext cx="6111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until</a:t>
            </a:r>
          </a:p>
        </p:txBody>
      </p:sp>
      <p:sp>
        <p:nvSpPr>
          <p:cNvPr id="38937" name="Rectangle 25"/>
          <p:cNvSpPr>
            <a:spLocks noChangeArrowheads="1"/>
          </p:cNvSpPr>
          <p:nvPr/>
        </p:nvSpPr>
        <p:spPr bwMode="auto">
          <a:xfrm>
            <a:off x="7239000" y="3924300"/>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Departments</a:t>
            </a:r>
          </a:p>
        </p:txBody>
      </p:sp>
      <p:sp>
        <p:nvSpPr>
          <p:cNvPr id="38938" name="Rectangle 26"/>
          <p:cNvSpPr>
            <a:spLocks noChangeArrowheads="1"/>
          </p:cNvSpPr>
          <p:nvPr/>
        </p:nvSpPr>
        <p:spPr bwMode="auto">
          <a:xfrm>
            <a:off x="4138613" y="3941763"/>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Projects</a:t>
            </a:r>
          </a:p>
        </p:txBody>
      </p:sp>
      <p:sp>
        <p:nvSpPr>
          <p:cNvPr id="38939" name="Rectangle 27"/>
          <p:cNvSpPr>
            <a:spLocks noChangeArrowheads="1"/>
          </p:cNvSpPr>
          <p:nvPr/>
        </p:nvSpPr>
        <p:spPr bwMode="auto">
          <a:xfrm>
            <a:off x="5810250" y="3900488"/>
            <a:ext cx="1116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Sponsors</a:t>
            </a:r>
          </a:p>
        </p:txBody>
      </p:sp>
      <p:grpSp>
        <p:nvGrpSpPr>
          <p:cNvPr id="38940" name="Group 30"/>
          <p:cNvGrpSpPr>
            <a:grpSpLocks/>
          </p:cNvGrpSpPr>
          <p:nvPr/>
        </p:nvGrpSpPr>
        <p:grpSpPr bwMode="auto">
          <a:xfrm>
            <a:off x="5453063" y="982663"/>
            <a:ext cx="1333500" cy="403225"/>
            <a:chOff x="3435" y="619"/>
            <a:chExt cx="840" cy="254"/>
          </a:xfrm>
        </p:grpSpPr>
        <p:sp>
          <p:nvSpPr>
            <p:cNvPr id="38966" name="Freeform 28"/>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0" h="247">
                  <a:moveTo>
                    <a:pt x="839" y="246"/>
                  </a:moveTo>
                  <a:lnTo>
                    <a:pt x="839" y="0"/>
                  </a:lnTo>
                  <a:lnTo>
                    <a:pt x="0" y="0"/>
                  </a:lnTo>
                  <a:lnTo>
                    <a:pt x="0" y="246"/>
                  </a:lnTo>
                  <a:lnTo>
                    <a:pt x="839" y="2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7" name="Rectangle 29"/>
            <p:cNvSpPr>
              <a:spLocks noChangeArrowheads="1"/>
            </p:cNvSpPr>
            <p:nvPr/>
          </p:nvSpPr>
          <p:spPr bwMode="auto">
            <a:xfrm>
              <a:off x="3471" y="619"/>
              <a:ext cx="7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Employees</a:t>
              </a:r>
            </a:p>
          </p:txBody>
        </p:sp>
      </p:grpSp>
      <p:sp>
        <p:nvSpPr>
          <p:cNvPr id="38941" name="Rectangle 31"/>
          <p:cNvSpPr>
            <a:spLocks noChangeArrowheads="1"/>
          </p:cNvSpPr>
          <p:nvPr/>
        </p:nvSpPr>
        <p:spPr bwMode="auto">
          <a:xfrm>
            <a:off x="5546725" y="1874838"/>
            <a:ext cx="1039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Monitors</a:t>
            </a:r>
          </a:p>
        </p:txBody>
      </p:sp>
      <p:sp>
        <p:nvSpPr>
          <p:cNvPr id="38942" name="Rectangle 32"/>
          <p:cNvSpPr>
            <a:spLocks noChangeArrowheads="1"/>
          </p:cNvSpPr>
          <p:nvPr/>
        </p:nvSpPr>
        <p:spPr bwMode="auto">
          <a:xfrm>
            <a:off x="3319463" y="2771775"/>
            <a:ext cx="5781675" cy="1741488"/>
          </a:xfrm>
          <a:prstGeom prst="rect">
            <a:avLst/>
          </a:prstGeom>
          <a:noFill/>
          <a:ln w="25400">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43" name="Line 33"/>
          <p:cNvSpPr>
            <a:spLocks noChangeShapeType="1"/>
          </p:cNvSpPr>
          <p:nvPr/>
        </p:nvSpPr>
        <p:spPr bwMode="auto">
          <a:xfrm>
            <a:off x="3832225" y="3694113"/>
            <a:ext cx="611188"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4" name="Line 34"/>
          <p:cNvSpPr>
            <a:spLocks noChangeShapeType="1"/>
          </p:cNvSpPr>
          <p:nvPr/>
        </p:nvSpPr>
        <p:spPr bwMode="auto">
          <a:xfrm>
            <a:off x="4721225" y="3294063"/>
            <a:ext cx="9525" cy="59372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5" name="Line 35"/>
          <p:cNvSpPr>
            <a:spLocks noChangeShapeType="1"/>
          </p:cNvSpPr>
          <p:nvPr/>
        </p:nvSpPr>
        <p:spPr bwMode="auto">
          <a:xfrm flipH="1">
            <a:off x="4946650" y="3694113"/>
            <a:ext cx="606425"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6" name="Line 36"/>
          <p:cNvSpPr>
            <a:spLocks noChangeShapeType="1"/>
          </p:cNvSpPr>
          <p:nvPr/>
        </p:nvSpPr>
        <p:spPr bwMode="auto">
          <a:xfrm>
            <a:off x="6970713" y="3679825"/>
            <a:ext cx="490537" cy="2301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7" name="Line 37"/>
          <p:cNvSpPr>
            <a:spLocks noChangeShapeType="1"/>
          </p:cNvSpPr>
          <p:nvPr/>
        </p:nvSpPr>
        <p:spPr bwMode="auto">
          <a:xfrm>
            <a:off x="7756525" y="3405188"/>
            <a:ext cx="0" cy="5207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8" name="Line 38"/>
          <p:cNvSpPr>
            <a:spLocks noChangeShapeType="1"/>
          </p:cNvSpPr>
          <p:nvPr/>
        </p:nvSpPr>
        <p:spPr bwMode="auto">
          <a:xfrm flipH="1">
            <a:off x="8147050" y="3694113"/>
            <a:ext cx="347663" cy="2317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9" name="Line 39"/>
          <p:cNvSpPr>
            <a:spLocks noChangeShapeType="1"/>
          </p:cNvSpPr>
          <p:nvPr/>
        </p:nvSpPr>
        <p:spPr bwMode="auto">
          <a:xfrm>
            <a:off x="6064250" y="2398713"/>
            <a:ext cx="0" cy="35401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0" name="Line 40"/>
          <p:cNvSpPr>
            <a:spLocks noChangeShapeType="1"/>
          </p:cNvSpPr>
          <p:nvPr/>
        </p:nvSpPr>
        <p:spPr bwMode="auto">
          <a:xfrm>
            <a:off x="6711950" y="2073275"/>
            <a:ext cx="20002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1" name="Line 41"/>
          <p:cNvSpPr>
            <a:spLocks noChangeShapeType="1"/>
          </p:cNvSpPr>
          <p:nvPr/>
        </p:nvSpPr>
        <p:spPr bwMode="auto">
          <a:xfrm flipV="1">
            <a:off x="6062663" y="1381125"/>
            <a:ext cx="0" cy="361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2" name="Freeform 42"/>
          <p:cNvSpPr>
            <a:spLocks/>
          </p:cNvSpPr>
          <p:nvPr/>
        </p:nvSpPr>
        <p:spPr bwMode="auto">
          <a:xfrm>
            <a:off x="6445250" y="379413"/>
            <a:ext cx="896938" cy="381000"/>
          </a:xfrm>
          <a:custGeom>
            <a:avLst/>
            <a:gdLst>
              <a:gd name="T0" fmla="*/ 1588 w 565"/>
              <a:gd name="T1" fmla="*/ 206375 h 240"/>
              <a:gd name="T2" fmla="*/ 14288 w 565"/>
              <a:gd name="T3" fmla="*/ 239713 h 240"/>
              <a:gd name="T4" fmla="*/ 42863 w 565"/>
              <a:gd name="T5" fmla="*/ 269875 h 240"/>
              <a:gd name="T6" fmla="*/ 80963 w 565"/>
              <a:gd name="T7" fmla="*/ 298450 h 240"/>
              <a:gd name="T8" fmla="*/ 131763 w 565"/>
              <a:gd name="T9" fmla="*/ 323850 h 240"/>
              <a:gd name="T10" fmla="*/ 190500 w 565"/>
              <a:gd name="T11" fmla="*/ 346075 h 240"/>
              <a:gd name="T12" fmla="*/ 258763 w 565"/>
              <a:gd name="T13" fmla="*/ 361950 h 240"/>
              <a:gd name="T14" fmla="*/ 331788 w 565"/>
              <a:gd name="T15" fmla="*/ 373063 h 240"/>
              <a:gd name="T16" fmla="*/ 407988 w 565"/>
              <a:gd name="T17" fmla="*/ 379413 h 240"/>
              <a:gd name="T18" fmla="*/ 485775 w 565"/>
              <a:gd name="T19" fmla="*/ 379413 h 240"/>
              <a:gd name="T20" fmla="*/ 563563 w 565"/>
              <a:gd name="T21" fmla="*/ 373063 h 240"/>
              <a:gd name="T22" fmla="*/ 636588 w 565"/>
              <a:gd name="T23" fmla="*/ 361950 h 240"/>
              <a:gd name="T24" fmla="*/ 703263 w 565"/>
              <a:gd name="T25" fmla="*/ 344488 h 240"/>
              <a:gd name="T26" fmla="*/ 763588 w 565"/>
              <a:gd name="T27" fmla="*/ 323850 h 240"/>
              <a:gd name="T28" fmla="*/ 814388 w 565"/>
              <a:gd name="T29" fmla="*/ 298450 h 240"/>
              <a:gd name="T30" fmla="*/ 852488 w 565"/>
              <a:gd name="T31" fmla="*/ 269875 h 240"/>
              <a:gd name="T32" fmla="*/ 879475 w 565"/>
              <a:gd name="T33" fmla="*/ 238125 h 240"/>
              <a:gd name="T34" fmla="*/ 893763 w 565"/>
              <a:gd name="T35" fmla="*/ 204788 h 240"/>
              <a:gd name="T36" fmla="*/ 893763 w 565"/>
              <a:gd name="T37" fmla="*/ 173038 h 240"/>
              <a:gd name="T38" fmla="*/ 879475 w 565"/>
              <a:gd name="T39" fmla="*/ 139700 h 240"/>
              <a:gd name="T40" fmla="*/ 852488 w 565"/>
              <a:gd name="T41" fmla="*/ 107950 h 240"/>
              <a:gd name="T42" fmla="*/ 814388 w 565"/>
              <a:gd name="T43" fmla="*/ 80963 h 240"/>
              <a:gd name="T44" fmla="*/ 763588 w 565"/>
              <a:gd name="T45" fmla="*/ 55563 h 240"/>
              <a:gd name="T46" fmla="*/ 703263 w 565"/>
              <a:gd name="T47" fmla="*/ 33338 h 240"/>
              <a:gd name="T48" fmla="*/ 636588 w 565"/>
              <a:gd name="T49" fmla="*/ 17463 h 240"/>
              <a:gd name="T50" fmla="*/ 563563 w 565"/>
              <a:gd name="T51" fmla="*/ 6350 h 240"/>
              <a:gd name="T52" fmla="*/ 485775 w 565"/>
              <a:gd name="T53" fmla="*/ 0 h 240"/>
              <a:gd name="T54" fmla="*/ 407988 w 565"/>
              <a:gd name="T55" fmla="*/ 0 h 240"/>
              <a:gd name="T56" fmla="*/ 331788 w 565"/>
              <a:gd name="T57" fmla="*/ 6350 h 240"/>
              <a:gd name="T58" fmla="*/ 258763 w 565"/>
              <a:gd name="T59" fmla="*/ 17463 h 240"/>
              <a:gd name="T60" fmla="*/ 190500 w 565"/>
              <a:gd name="T61" fmla="*/ 33338 h 240"/>
              <a:gd name="T62" fmla="*/ 131763 w 565"/>
              <a:gd name="T63" fmla="*/ 55563 h 240"/>
              <a:gd name="T64" fmla="*/ 80963 w 565"/>
              <a:gd name="T65" fmla="*/ 80963 h 240"/>
              <a:gd name="T66" fmla="*/ 42863 w 565"/>
              <a:gd name="T67" fmla="*/ 109538 h 240"/>
              <a:gd name="T68" fmla="*/ 14288 w 565"/>
              <a:gd name="T69" fmla="*/ 139700 h 240"/>
              <a:gd name="T70" fmla="*/ 1588 w 565"/>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3" name="Freeform 43"/>
          <p:cNvSpPr>
            <a:spLocks/>
          </p:cNvSpPr>
          <p:nvPr/>
        </p:nvSpPr>
        <p:spPr bwMode="auto">
          <a:xfrm>
            <a:off x="4800600" y="379413"/>
            <a:ext cx="896938" cy="381000"/>
          </a:xfrm>
          <a:custGeom>
            <a:avLst/>
            <a:gdLst>
              <a:gd name="T0" fmla="*/ 893763 w 565"/>
              <a:gd name="T1" fmla="*/ 173038 h 240"/>
              <a:gd name="T2" fmla="*/ 881063 w 565"/>
              <a:gd name="T3" fmla="*/ 139700 h 240"/>
              <a:gd name="T4" fmla="*/ 854075 w 565"/>
              <a:gd name="T5" fmla="*/ 107950 h 240"/>
              <a:gd name="T6" fmla="*/ 814388 w 565"/>
              <a:gd name="T7" fmla="*/ 80963 h 240"/>
              <a:gd name="T8" fmla="*/ 763588 w 565"/>
              <a:gd name="T9" fmla="*/ 55563 h 240"/>
              <a:gd name="T10" fmla="*/ 704850 w 565"/>
              <a:gd name="T11" fmla="*/ 33338 h 240"/>
              <a:gd name="T12" fmla="*/ 636588 w 565"/>
              <a:gd name="T13" fmla="*/ 17463 h 240"/>
              <a:gd name="T14" fmla="*/ 563563 w 565"/>
              <a:gd name="T15" fmla="*/ 6350 h 240"/>
              <a:gd name="T16" fmla="*/ 485775 w 565"/>
              <a:gd name="T17" fmla="*/ 0 h 240"/>
              <a:gd name="T18" fmla="*/ 409575 w 565"/>
              <a:gd name="T19" fmla="*/ 0 h 240"/>
              <a:gd name="T20" fmla="*/ 331788 w 565"/>
              <a:gd name="T21" fmla="*/ 6350 h 240"/>
              <a:gd name="T22" fmla="*/ 258763 w 565"/>
              <a:gd name="T23" fmla="*/ 17463 h 240"/>
              <a:gd name="T24" fmla="*/ 190500 w 565"/>
              <a:gd name="T25" fmla="*/ 33338 h 240"/>
              <a:gd name="T26" fmla="*/ 131763 w 565"/>
              <a:gd name="T27" fmla="*/ 55563 h 240"/>
              <a:gd name="T28" fmla="*/ 80963 w 565"/>
              <a:gd name="T29" fmla="*/ 80963 h 240"/>
              <a:gd name="T30" fmla="*/ 42863 w 565"/>
              <a:gd name="T31" fmla="*/ 107950 h 240"/>
              <a:gd name="T32" fmla="*/ 14288 w 565"/>
              <a:gd name="T33" fmla="*/ 139700 h 240"/>
              <a:gd name="T34" fmla="*/ 1588 w 565"/>
              <a:gd name="T35" fmla="*/ 173038 h 240"/>
              <a:gd name="T36" fmla="*/ 1588 w 565"/>
              <a:gd name="T37" fmla="*/ 206375 h 240"/>
              <a:gd name="T38" fmla="*/ 14288 w 565"/>
              <a:gd name="T39" fmla="*/ 239713 h 240"/>
              <a:gd name="T40" fmla="*/ 42863 w 565"/>
              <a:gd name="T41" fmla="*/ 269875 h 240"/>
              <a:gd name="T42" fmla="*/ 80963 w 565"/>
              <a:gd name="T43" fmla="*/ 298450 h 240"/>
              <a:gd name="T44" fmla="*/ 131763 w 565"/>
              <a:gd name="T45" fmla="*/ 323850 h 240"/>
              <a:gd name="T46" fmla="*/ 190500 w 565"/>
              <a:gd name="T47" fmla="*/ 346075 h 240"/>
              <a:gd name="T48" fmla="*/ 258763 w 565"/>
              <a:gd name="T49" fmla="*/ 361950 h 240"/>
              <a:gd name="T50" fmla="*/ 331788 w 565"/>
              <a:gd name="T51" fmla="*/ 373063 h 240"/>
              <a:gd name="T52" fmla="*/ 409575 w 565"/>
              <a:gd name="T53" fmla="*/ 379413 h 240"/>
              <a:gd name="T54" fmla="*/ 485775 w 565"/>
              <a:gd name="T55" fmla="*/ 379413 h 240"/>
              <a:gd name="T56" fmla="*/ 563563 w 565"/>
              <a:gd name="T57" fmla="*/ 373063 h 240"/>
              <a:gd name="T58" fmla="*/ 636588 w 565"/>
              <a:gd name="T59" fmla="*/ 361950 h 240"/>
              <a:gd name="T60" fmla="*/ 704850 w 565"/>
              <a:gd name="T61" fmla="*/ 346075 h 240"/>
              <a:gd name="T62" fmla="*/ 763588 w 565"/>
              <a:gd name="T63" fmla="*/ 323850 h 240"/>
              <a:gd name="T64" fmla="*/ 814388 w 565"/>
              <a:gd name="T65" fmla="*/ 298450 h 240"/>
              <a:gd name="T66" fmla="*/ 854075 w 565"/>
              <a:gd name="T67" fmla="*/ 269875 h 240"/>
              <a:gd name="T68" fmla="*/ 881063 w 565"/>
              <a:gd name="T69" fmla="*/ 239713 h 240"/>
              <a:gd name="T70" fmla="*/ 893763 w 565"/>
              <a:gd name="T71" fmla="*/ 206375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4" name="Freeform 44"/>
          <p:cNvSpPr>
            <a:spLocks/>
          </p:cNvSpPr>
          <p:nvPr/>
        </p:nvSpPr>
        <p:spPr bwMode="auto">
          <a:xfrm>
            <a:off x="5605463" y="98425"/>
            <a:ext cx="896937" cy="382588"/>
          </a:xfrm>
          <a:custGeom>
            <a:avLst/>
            <a:gdLst>
              <a:gd name="T0" fmla="*/ 893762 w 565"/>
              <a:gd name="T1" fmla="*/ 174625 h 241"/>
              <a:gd name="T2" fmla="*/ 879475 w 565"/>
              <a:gd name="T3" fmla="*/ 141288 h 241"/>
              <a:gd name="T4" fmla="*/ 854075 w 565"/>
              <a:gd name="T5" fmla="*/ 111125 h 241"/>
              <a:gd name="T6" fmla="*/ 814387 w 565"/>
              <a:gd name="T7" fmla="*/ 80963 h 241"/>
              <a:gd name="T8" fmla="*/ 765175 w 565"/>
              <a:gd name="T9" fmla="*/ 55563 h 241"/>
              <a:gd name="T10" fmla="*/ 704850 w 565"/>
              <a:gd name="T11" fmla="*/ 34925 h 241"/>
              <a:gd name="T12" fmla="*/ 636587 w 565"/>
              <a:gd name="T13" fmla="*/ 19050 h 241"/>
              <a:gd name="T14" fmla="*/ 563562 w 565"/>
              <a:gd name="T15" fmla="*/ 7938 h 241"/>
              <a:gd name="T16" fmla="*/ 487362 w 565"/>
              <a:gd name="T17" fmla="*/ 1588 h 241"/>
              <a:gd name="T18" fmla="*/ 409575 w 565"/>
              <a:gd name="T19" fmla="*/ 1588 h 241"/>
              <a:gd name="T20" fmla="*/ 333375 w 565"/>
              <a:gd name="T21" fmla="*/ 7938 h 241"/>
              <a:gd name="T22" fmla="*/ 260350 w 565"/>
              <a:gd name="T23" fmla="*/ 19050 h 241"/>
              <a:gd name="T24" fmla="*/ 192087 w 565"/>
              <a:gd name="T25" fmla="*/ 34925 h 241"/>
              <a:gd name="T26" fmla="*/ 131762 w 565"/>
              <a:gd name="T27" fmla="*/ 55563 h 241"/>
              <a:gd name="T28" fmla="*/ 80962 w 565"/>
              <a:gd name="T29" fmla="*/ 80963 h 241"/>
              <a:gd name="T30" fmla="*/ 42862 w 565"/>
              <a:gd name="T31" fmla="*/ 111125 h 241"/>
              <a:gd name="T32" fmla="*/ 15875 w 565"/>
              <a:gd name="T33" fmla="*/ 141288 h 241"/>
              <a:gd name="T34" fmla="*/ 1587 w 565"/>
              <a:gd name="T35" fmla="*/ 174625 h 241"/>
              <a:gd name="T36" fmla="*/ 1587 w 565"/>
              <a:gd name="T37" fmla="*/ 207963 h 241"/>
              <a:gd name="T38" fmla="*/ 15875 w 565"/>
              <a:gd name="T39" fmla="*/ 239713 h 241"/>
              <a:gd name="T40" fmla="*/ 42862 w 565"/>
              <a:gd name="T41" fmla="*/ 271463 h 241"/>
              <a:gd name="T42" fmla="*/ 80962 w 565"/>
              <a:gd name="T43" fmla="*/ 300038 h 241"/>
              <a:gd name="T44" fmla="*/ 131762 w 565"/>
              <a:gd name="T45" fmla="*/ 325438 h 241"/>
              <a:gd name="T46" fmla="*/ 192087 w 565"/>
              <a:gd name="T47" fmla="*/ 346075 h 241"/>
              <a:gd name="T48" fmla="*/ 260350 w 565"/>
              <a:gd name="T49" fmla="*/ 363538 h 241"/>
              <a:gd name="T50" fmla="*/ 333375 w 565"/>
              <a:gd name="T51" fmla="*/ 374650 h 241"/>
              <a:gd name="T52" fmla="*/ 409575 w 565"/>
              <a:gd name="T53" fmla="*/ 379413 h 241"/>
              <a:gd name="T54" fmla="*/ 487362 w 565"/>
              <a:gd name="T55" fmla="*/ 379413 h 241"/>
              <a:gd name="T56" fmla="*/ 563562 w 565"/>
              <a:gd name="T57" fmla="*/ 374650 h 241"/>
              <a:gd name="T58" fmla="*/ 636587 w 565"/>
              <a:gd name="T59" fmla="*/ 363538 h 241"/>
              <a:gd name="T60" fmla="*/ 704850 w 565"/>
              <a:gd name="T61" fmla="*/ 346075 h 241"/>
              <a:gd name="T62" fmla="*/ 765175 w 565"/>
              <a:gd name="T63" fmla="*/ 325438 h 241"/>
              <a:gd name="T64" fmla="*/ 814387 w 565"/>
              <a:gd name="T65" fmla="*/ 300038 h 241"/>
              <a:gd name="T66" fmla="*/ 854075 w 565"/>
              <a:gd name="T67" fmla="*/ 271463 h 241"/>
              <a:gd name="T68" fmla="*/ 879475 w 565"/>
              <a:gd name="T69" fmla="*/ 239713 h 241"/>
              <a:gd name="T70" fmla="*/ 893762 w 565"/>
              <a:gd name="T71" fmla="*/ 20796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5" name="Rectangle 45"/>
          <p:cNvSpPr>
            <a:spLocks noChangeArrowheads="1"/>
          </p:cNvSpPr>
          <p:nvPr/>
        </p:nvSpPr>
        <p:spPr bwMode="auto">
          <a:xfrm>
            <a:off x="6638925" y="377825"/>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lot</a:t>
            </a:r>
          </a:p>
        </p:txBody>
      </p:sp>
      <p:sp>
        <p:nvSpPr>
          <p:cNvPr id="38956" name="Rectangle 46"/>
          <p:cNvSpPr>
            <a:spLocks noChangeArrowheads="1"/>
          </p:cNvSpPr>
          <p:nvPr/>
        </p:nvSpPr>
        <p:spPr bwMode="auto">
          <a:xfrm>
            <a:off x="5732463" y="15240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name</a:t>
            </a:r>
          </a:p>
        </p:txBody>
      </p:sp>
      <p:sp>
        <p:nvSpPr>
          <p:cNvPr id="38957" name="Rectangle 47"/>
          <p:cNvSpPr>
            <a:spLocks noChangeArrowheads="1"/>
          </p:cNvSpPr>
          <p:nvPr/>
        </p:nvSpPr>
        <p:spPr bwMode="auto">
          <a:xfrm>
            <a:off x="4949825" y="368300"/>
            <a:ext cx="530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u="sng">
                <a:solidFill>
                  <a:srgbClr val="000000"/>
                </a:solidFill>
                <a:latin typeface="Arial" panose="020B0604020202020204" pitchFamily="34" charset="0"/>
              </a:rPr>
              <a:t>ssn</a:t>
            </a:r>
          </a:p>
        </p:txBody>
      </p:sp>
      <p:sp>
        <p:nvSpPr>
          <p:cNvPr id="38958" name="Line 48"/>
          <p:cNvSpPr>
            <a:spLocks noChangeShapeType="1"/>
          </p:cNvSpPr>
          <p:nvPr/>
        </p:nvSpPr>
        <p:spPr bwMode="auto">
          <a:xfrm>
            <a:off x="5248275" y="784225"/>
            <a:ext cx="552450" cy="20002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9" name="Line 49"/>
          <p:cNvSpPr>
            <a:spLocks noChangeShapeType="1"/>
          </p:cNvSpPr>
          <p:nvPr/>
        </p:nvSpPr>
        <p:spPr bwMode="auto">
          <a:xfrm>
            <a:off x="6065838" y="479425"/>
            <a:ext cx="0" cy="488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0" name="Line 50"/>
          <p:cNvSpPr>
            <a:spLocks noChangeShapeType="1"/>
          </p:cNvSpPr>
          <p:nvPr/>
        </p:nvSpPr>
        <p:spPr bwMode="auto">
          <a:xfrm flipH="1">
            <a:off x="6364288" y="768350"/>
            <a:ext cx="530225"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1" name="Line 51"/>
          <p:cNvSpPr>
            <a:spLocks noChangeShapeType="1"/>
          </p:cNvSpPr>
          <p:nvPr/>
        </p:nvSpPr>
        <p:spPr bwMode="auto">
          <a:xfrm flipH="1">
            <a:off x="5070475" y="4083050"/>
            <a:ext cx="658813"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2" name="Line 52"/>
          <p:cNvSpPr>
            <a:spLocks noChangeShapeType="1"/>
          </p:cNvSpPr>
          <p:nvPr/>
        </p:nvSpPr>
        <p:spPr bwMode="auto">
          <a:xfrm>
            <a:off x="7048500" y="4090988"/>
            <a:ext cx="239713"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3" name="Freeform 53"/>
          <p:cNvSpPr>
            <a:spLocks/>
          </p:cNvSpPr>
          <p:nvPr/>
        </p:nvSpPr>
        <p:spPr bwMode="auto">
          <a:xfrm>
            <a:off x="6019800" y="2895600"/>
            <a:ext cx="896938" cy="381000"/>
          </a:xfrm>
          <a:custGeom>
            <a:avLst/>
            <a:gdLst>
              <a:gd name="T0" fmla="*/ 893763 w 565"/>
              <a:gd name="T1" fmla="*/ 173038 h 240"/>
              <a:gd name="T2" fmla="*/ 881063 w 565"/>
              <a:gd name="T3" fmla="*/ 139700 h 240"/>
              <a:gd name="T4" fmla="*/ 854075 w 565"/>
              <a:gd name="T5" fmla="*/ 107950 h 240"/>
              <a:gd name="T6" fmla="*/ 814388 w 565"/>
              <a:gd name="T7" fmla="*/ 80963 h 240"/>
              <a:gd name="T8" fmla="*/ 765175 w 565"/>
              <a:gd name="T9" fmla="*/ 55563 h 240"/>
              <a:gd name="T10" fmla="*/ 704850 w 565"/>
              <a:gd name="T11" fmla="*/ 33338 h 240"/>
              <a:gd name="T12" fmla="*/ 638175 w 565"/>
              <a:gd name="T13" fmla="*/ 17463 h 240"/>
              <a:gd name="T14" fmla="*/ 565150 w 565"/>
              <a:gd name="T15" fmla="*/ 6350 h 240"/>
              <a:gd name="T16" fmla="*/ 487363 w 565"/>
              <a:gd name="T17" fmla="*/ 0 h 240"/>
              <a:gd name="T18" fmla="*/ 409575 w 565"/>
              <a:gd name="T19" fmla="*/ 0 h 240"/>
              <a:gd name="T20" fmla="*/ 333375 w 565"/>
              <a:gd name="T21" fmla="*/ 6350 h 240"/>
              <a:gd name="T22" fmla="*/ 258763 w 565"/>
              <a:gd name="T23" fmla="*/ 17463 h 240"/>
              <a:gd name="T24" fmla="*/ 192088 w 565"/>
              <a:gd name="T25" fmla="*/ 33338 h 240"/>
              <a:gd name="T26" fmla="*/ 131763 w 565"/>
              <a:gd name="T27" fmla="*/ 55563 h 240"/>
              <a:gd name="T28" fmla="*/ 82550 w 565"/>
              <a:gd name="T29" fmla="*/ 80963 h 240"/>
              <a:gd name="T30" fmla="*/ 42863 w 565"/>
              <a:gd name="T31" fmla="*/ 107950 h 240"/>
              <a:gd name="T32" fmla="*/ 15875 w 565"/>
              <a:gd name="T33" fmla="*/ 139700 h 240"/>
              <a:gd name="T34" fmla="*/ 3175 w 565"/>
              <a:gd name="T35" fmla="*/ 173038 h 240"/>
              <a:gd name="T36" fmla="*/ 3175 w 565"/>
              <a:gd name="T37" fmla="*/ 204788 h 240"/>
              <a:gd name="T38" fmla="*/ 15875 w 565"/>
              <a:gd name="T39" fmla="*/ 238125 h 240"/>
              <a:gd name="T40" fmla="*/ 42863 w 565"/>
              <a:gd name="T41" fmla="*/ 269875 h 240"/>
              <a:gd name="T42" fmla="*/ 82550 w 565"/>
              <a:gd name="T43" fmla="*/ 298450 h 240"/>
              <a:gd name="T44" fmla="*/ 131763 w 565"/>
              <a:gd name="T45" fmla="*/ 323850 h 240"/>
              <a:gd name="T46" fmla="*/ 192088 w 565"/>
              <a:gd name="T47" fmla="*/ 344488 h 240"/>
              <a:gd name="T48" fmla="*/ 258763 w 565"/>
              <a:gd name="T49" fmla="*/ 360363 h 240"/>
              <a:gd name="T50" fmla="*/ 333375 w 565"/>
              <a:gd name="T51" fmla="*/ 373063 h 240"/>
              <a:gd name="T52" fmla="*/ 409575 w 565"/>
              <a:gd name="T53" fmla="*/ 379413 h 240"/>
              <a:gd name="T54" fmla="*/ 487363 w 565"/>
              <a:gd name="T55" fmla="*/ 379413 h 240"/>
              <a:gd name="T56" fmla="*/ 565150 w 565"/>
              <a:gd name="T57" fmla="*/ 373063 h 240"/>
              <a:gd name="T58" fmla="*/ 638175 w 565"/>
              <a:gd name="T59" fmla="*/ 360363 h 240"/>
              <a:gd name="T60" fmla="*/ 704850 w 565"/>
              <a:gd name="T61" fmla="*/ 344488 h 240"/>
              <a:gd name="T62" fmla="*/ 765175 w 565"/>
              <a:gd name="T63" fmla="*/ 323850 h 240"/>
              <a:gd name="T64" fmla="*/ 814388 w 565"/>
              <a:gd name="T65" fmla="*/ 298450 h 240"/>
              <a:gd name="T66" fmla="*/ 854075 w 565"/>
              <a:gd name="T67" fmla="*/ 269875 h 240"/>
              <a:gd name="T68" fmla="*/ 881063 w 565"/>
              <a:gd name="T69" fmla="*/ 238125 h 240"/>
              <a:gd name="T70" fmla="*/ 893763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4" name="Rectangle 54"/>
          <p:cNvSpPr>
            <a:spLocks noChangeArrowheads="1"/>
          </p:cNvSpPr>
          <p:nvPr/>
        </p:nvSpPr>
        <p:spPr bwMode="auto">
          <a:xfrm>
            <a:off x="6172200" y="2895600"/>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since</a:t>
            </a:r>
          </a:p>
        </p:txBody>
      </p:sp>
      <p:sp>
        <p:nvSpPr>
          <p:cNvPr id="38965" name="Line 55"/>
          <p:cNvSpPr>
            <a:spLocks noChangeShapeType="1"/>
          </p:cNvSpPr>
          <p:nvPr/>
        </p:nvSpPr>
        <p:spPr bwMode="auto">
          <a:xfrm flipV="1">
            <a:off x="6400800" y="3276600"/>
            <a:ext cx="76200" cy="533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46220076"/>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469900" y="155575"/>
            <a:ext cx="8867775" cy="477838"/>
          </a:xfrm>
        </p:spPr>
        <p:txBody>
          <a:bodyPr/>
          <a:lstStyle/>
          <a:p>
            <a:pPr>
              <a:defRPr/>
            </a:pPr>
            <a:r>
              <a:rPr lang="en-US" sz="3200" dirty="0" smtClean="0">
                <a:effectLst>
                  <a:outerShdw blurRad="38100" dist="38100" dir="2700000" algn="tl">
                    <a:srgbClr val="C0C0C0"/>
                  </a:outerShdw>
                </a:effectLst>
              </a:rPr>
              <a:t>Summary of Symbols Used in E-R Notation</a:t>
            </a:r>
          </a:p>
        </p:txBody>
      </p:sp>
      <p:pic>
        <p:nvPicPr>
          <p:cNvPr id="40963"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512763" y="1241425"/>
            <a:ext cx="8012112"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004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419100"/>
            <a:ext cx="7772400" cy="571500"/>
          </a:xfrm>
        </p:spPr>
        <p:txBody>
          <a:bodyPr/>
          <a:lstStyle/>
          <a:p>
            <a:r>
              <a:rPr lang="en-US" altLang="en-US" sz="3200" smtClean="0"/>
              <a:t>Symbols Used in E-R Notation (Cont.)</a:t>
            </a:r>
          </a:p>
        </p:txBody>
      </p:sp>
      <p:pic>
        <p:nvPicPr>
          <p:cNvPr id="43011"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196975" y="979488"/>
            <a:ext cx="74358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378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ea typeface="SimSun" panose="02010600030101010101" pitchFamily="2" charset="-122"/>
              </a:rPr>
              <a:t>RELATIONSHIPS (Cont…)</a:t>
            </a:r>
          </a:p>
        </p:txBody>
      </p:sp>
      <p:sp>
        <p:nvSpPr>
          <p:cNvPr id="45059" name="Rectangle 3"/>
          <p:cNvSpPr>
            <a:spLocks noGrp="1" noChangeArrowheads="1"/>
          </p:cNvSpPr>
          <p:nvPr>
            <p:ph type="body" idx="1"/>
          </p:nvPr>
        </p:nvSpPr>
        <p:spPr>
          <a:xfrm>
            <a:off x="685800" y="1981200"/>
            <a:ext cx="7772400" cy="1660525"/>
          </a:xfrm>
        </p:spPr>
        <p:txBody>
          <a:bodyPr/>
          <a:lstStyle/>
          <a:p>
            <a:pPr>
              <a:lnSpc>
                <a:spcPct val="90000"/>
              </a:lnSpc>
            </a:pPr>
            <a:r>
              <a:rPr lang="en-US" altLang="zh-CN" smtClean="0">
                <a:ea typeface="SimSun" panose="02010600030101010101" pitchFamily="2" charset="-122"/>
              </a:rPr>
              <a:t>Example:  A library database contains a listing of authors that have written books on various subjects (one author per book).  It also contains information about libraries that carry books on various subjects.</a:t>
            </a:r>
          </a:p>
          <a:p>
            <a:pPr lvl="1">
              <a:lnSpc>
                <a:spcPct val="90000"/>
              </a:lnSpc>
              <a:buFontTx/>
              <a:buNone/>
            </a:pPr>
            <a:r>
              <a:rPr lang="en-US" altLang="zh-CN" smtClean="0">
                <a:ea typeface="SimSun" panose="02010600030101010101" pitchFamily="2" charset="-122"/>
              </a:rPr>
              <a:t>	Entity sets: authors, subjects, books, libraries</a:t>
            </a:r>
          </a:p>
          <a:p>
            <a:pPr lvl="1">
              <a:lnSpc>
                <a:spcPct val="90000"/>
              </a:lnSpc>
              <a:buFontTx/>
              <a:buNone/>
            </a:pPr>
            <a:r>
              <a:rPr lang="en-US" altLang="zh-CN" smtClean="0">
                <a:ea typeface="SimSun" panose="02010600030101010101" pitchFamily="2" charset="-122"/>
              </a:rPr>
              <a:t>	Relationship sets: wrote, carry, indexed</a:t>
            </a:r>
          </a:p>
        </p:txBody>
      </p:sp>
    </p:spTree>
    <p:extLst>
      <p:ext uri="{BB962C8B-B14F-4D97-AF65-F5344CB8AC3E}">
        <p14:creationId xmlns:p14="http://schemas.microsoft.com/office/powerpoint/2010/main" val="288223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ea typeface="SimSun" panose="02010600030101010101" pitchFamily="2" charset="-122"/>
              </a:rPr>
              <a:t>RELATIONSHIPS (Cont…)</a:t>
            </a:r>
          </a:p>
        </p:txBody>
      </p:sp>
      <p:sp>
        <p:nvSpPr>
          <p:cNvPr id="46083" name="AutoShape 4"/>
          <p:cNvSpPr>
            <a:spLocks noChangeArrowheads="1"/>
          </p:cNvSpPr>
          <p:nvPr/>
        </p:nvSpPr>
        <p:spPr bwMode="auto">
          <a:xfrm>
            <a:off x="4318000" y="45593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carry</a:t>
            </a:r>
          </a:p>
        </p:txBody>
      </p:sp>
      <p:sp>
        <p:nvSpPr>
          <p:cNvPr id="46084" name="Text Box 5"/>
          <p:cNvSpPr txBox="1">
            <a:spLocks noChangeArrowheads="1"/>
          </p:cNvSpPr>
          <p:nvPr/>
        </p:nvSpPr>
        <p:spPr bwMode="auto">
          <a:xfrm>
            <a:off x="4343400" y="3814763"/>
            <a:ext cx="8382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books</a:t>
            </a:r>
          </a:p>
        </p:txBody>
      </p:sp>
      <p:sp>
        <p:nvSpPr>
          <p:cNvPr id="46085" name="AutoShape 6"/>
          <p:cNvSpPr>
            <a:spLocks noChangeArrowheads="1"/>
          </p:cNvSpPr>
          <p:nvPr/>
        </p:nvSpPr>
        <p:spPr bwMode="auto">
          <a:xfrm>
            <a:off x="56388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index</a:t>
            </a:r>
          </a:p>
        </p:txBody>
      </p:sp>
      <p:sp>
        <p:nvSpPr>
          <p:cNvPr id="46086" name="AutoShape 7"/>
          <p:cNvSpPr>
            <a:spLocks noChangeArrowheads="1"/>
          </p:cNvSpPr>
          <p:nvPr/>
        </p:nvSpPr>
        <p:spPr bwMode="auto">
          <a:xfrm>
            <a:off x="31242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wrote</a:t>
            </a:r>
          </a:p>
        </p:txBody>
      </p:sp>
      <p:sp>
        <p:nvSpPr>
          <p:cNvPr id="46087" name="Text Box 8"/>
          <p:cNvSpPr txBox="1">
            <a:spLocks noChangeArrowheads="1"/>
          </p:cNvSpPr>
          <p:nvPr/>
        </p:nvSpPr>
        <p:spPr bwMode="auto">
          <a:xfrm>
            <a:off x="69342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subject</a:t>
            </a:r>
          </a:p>
        </p:txBody>
      </p:sp>
      <p:sp>
        <p:nvSpPr>
          <p:cNvPr id="46088" name="Text Box 9"/>
          <p:cNvSpPr txBox="1">
            <a:spLocks noChangeArrowheads="1"/>
          </p:cNvSpPr>
          <p:nvPr/>
        </p:nvSpPr>
        <p:spPr bwMode="auto">
          <a:xfrm>
            <a:off x="19050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authors</a:t>
            </a:r>
          </a:p>
        </p:txBody>
      </p:sp>
      <p:sp>
        <p:nvSpPr>
          <p:cNvPr id="46089" name="Oval 10"/>
          <p:cNvSpPr>
            <a:spLocks noChangeArrowheads="1"/>
          </p:cNvSpPr>
          <p:nvPr/>
        </p:nvSpPr>
        <p:spPr bwMode="auto">
          <a:xfrm>
            <a:off x="990600" y="3581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SS#</a:t>
            </a:r>
          </a:p>
        </p:txBody>
      </p:sp>
      <p:sp>
        <p:nvSpPr>
          <p:cNvPr id="46090" name="Oval 11"/>
          <p:cNvSpPr>
            <a:spLocks noChangeArrowheads="1"/>
          </p:cNvSpPr>
          <p:nvPr/>
        </p:nvSpPr>
        <p:spPr bwMode="auto">
          <a:xfrm>
            <a:off x="990600" y="41148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name</a:t>
            </a:r>
          </a:p>
        </p:txBody>
      </p:sp>
      <p:sp>
        <p:nvSpPr>
          <p:cNvPr id="46091" name="Oval 12"/>
          <p:cNvSpPr>
            <a:spLocks noChangeArrowheads="1"/>
          </p:cNvSpPr>
          <p:nvPr/>
        </p:nvSpPr>
        <p:spPr bwMode="auto">
          <a:xfrm>
            <a:off x="43561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title</a:t>
            </a:r>
          </a:p>
        </p:txBody>
      </p:sp>
      <p:sp>
        <p:nvSpPr>
          <p:cNvPr id="46092" name="Text Box 13"/>
          <p:cNvSpPr txBox="1">
            <a:spLocks noChangeArrowheads="1"/>
          </p:cNvSpPr>
          <p:nvPr/>
        </p:nvSpPr>
        <p:spPr bwMode="auto">
          <a:xfrm>
            <a:off x="4267200" y="5249863"/>
            <a:ext cx="9906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libraries</a:t>
            </a:r>
          </a:p>
        </p:txBody>
      </p:sp>
      <p:sp>
        <p:nvSpPr>
          <p:cNvPr id="46093" name="Oval 14"/>
          <p:cNvSpPr>
            <a:spLocks noChangeArrowheads="1"/>
          </p:cNvSpPr>
          <p:nvPr/>
        </p:nvSpPr>
        <p:spPr bwMode="auto">
          <a:xfrm>
            <a:off x="3048000" y="52832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address</a:t>
            </a:r>
          </a:p>
        </p:txBody>
      </p:sp>
      <p:sp>
        <p:nvSpPr>
          <p:cNvPr id="46094" name="Line 15"/>
          <p:cNvSpPr>
            <a:spLocks noChangeShapeType="1"/>
          </p:cNvSpPr>
          <p:nvPr/>
        </p:nvSpPr>
        <p:spPr bwMode="auto">
          <a:xfrm>
            <a:off x="1752600" y="3733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5" name="Line 16"/>
          <p:cNvSpPr>
            <a:spLocks noChangeShapeType="1"/>
          </p:cNvSpPr>
          <p:nvPr/>
        </p:nvSpPr>
        <p:spPr bwMode="auto">
          <a:xfrm flipH="1">
            <a:off x="1752600" y="4114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Line 17"/>
          <p:cNvSpPr>
            <a:spLocks noChangeShapeType="1"/>
          </p:cNvSpPr>
          <p:nvPr/>
        </p:nvSpPr>
        <p:spPr bwMode="auto">
          <a:xfrm>
            <a:off x="28194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Line 18"/>
          <p:cNvSpPr>
            <a:spLocks noChangeShapeType="1"/>
          </p:cNvSpPr>
          <p:nvPr/>
        </p:nvSpPr>
        <p:spPr bwMode="auto">
          <a:xfrm>
            <a:off x="40386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Line 19"/>
          <p:cNvSpPr>
            <a:spLocks noChangeShapeType="1"/>
          </p:cNvSpPr>
          <p:nvPr/>
        </p:nvSpPr>
        <p:spPr bwMode="auto">
          <a:xfrm>
            <a:off x="47498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Line 20"/>
          <p:cNvSpPr>
            <a:spLocks noChangeShapeType="1"/>
          </p:cNvSpPr>
          <p:nvPr/>
        </p:nvSpPr>
        <p:spPr bwMode="auto">
          <a:xfrm>
            <a:off x="5181600"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0" name="Line 21"/>
          <p:cNvSpPr>
            <a:spLocks noChangeShapeType="1"/>
          </p:cNvSpPr>
          <p:nvPr/>
        </p:nvSpPr>
        <p:spPr bwMode="auto">
          <a:xfrm>
            <a:off x="6553200" y="3962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Line 22"/>
          <p:cNvSpPr>
            <a:spLocks noChangeShapeType="1"/>
          </p:cNvSpPr>
          <p:nvPr/>
        </p:nvSpPr>
        <p:spPr bwMode="auto">
          <a:xfrm>
            <a:off x="47625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2" name="Line 23"/>
          <p:cNvSpPr>
            <a:spLocks noChangeShapeType="1"/>
          </p:cNvSpPr>
          <p:nvPr/>
        </p:nvSpPr>
        <p:spPr bwMode="auto">
          <a:xfrm>
            <a:off x="4775200" y="50165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24"/>
          <p:cNvSpPr>
            <a:spLocks noChangeShapeType="1"/>
          </p:cNvSpPr>
          <p:nvPr/>
        </p:nvSpPr>
        <p:spPr bwMode="auto">
          <a:xfrm>
            <a:off x="3810000" y="543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Oval 25"/>
          <p:cNvSpPr>
            <a:spLocks noChangeArrowheads="1"/>
          </p:cNvSpPr>
          <p:nvPr/>
        </p:nvSpPr>
        <p:spPr bwMode="auto">
          <a:xfrm>
            <a:off x="52578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isbn</a:t>
            </a:r>
          </a:p>
        </p:txBody>
      </p:sp>
      <p:sp>
        <p:nvSpPr>
          <p:cNvPr id="46105" name="Line 26"/>
          <p:cNvSpPr>
            <a:spLocks noChangeShapeType="1"/>
          </p:cNvSpPr>
          <p:nvPr/>
        </p:nvSpPr>
        <p:spPr bwMode="auto">
          <a:xfrm flipV="1">
            <a:off x="4953000" y="3429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6" name="Oval 27"/>
          <p:cNvSpPr>
            <a:spLocks noChangeArrowheads="1"/>
          </p:cNvSpPr>
          <p:nvPr/>
        </p:nvSpPr>
        <p:spPr bwMode="auto">
          <a:xfrm>
            <a:off x="6781800" y="281940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Subject</a:t>
            </a:r>
          </a:p>
          <a:p>
            <a:pPr algn="ctr"/>
            <a:r>
              <a:rPr kumimoji="1" lang="en-US" altLang="zh-CN" sz="1800">
                <a:ea typeface="SimSun" panose="02010600030101010101" pitchFamily="2" charset="-122"/>
              </a:rPr>
              <a:t>matter</a:t>
            </a:r>
          </a:p>
        </p:txBody>
      </p:sp>
      <p:sp>
        <p:nvSpPr>
          <p:cNvPr id="46107" name="Line 28"/>
          <p:cNvSpPr>
            <a:spLocks noChangeShapeType="1"/>
          </p:cNvSpPr>
          <p:nvPr/>
        </p:nvSpPr>
        <p:spPr bwMode="auto">
          <a:xfrm>
            <a:off x="73279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8477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ea typeface="SimSun" panose="02010600030101010101" pitchFamily="2" charset="-122"/>
              </a:rPr>
              <a:t>RELATIONSHIPS (Cont…)</a:t>
            </a:r>
          </a:p>
        </p:txBody>
      </p:sp>
      <p:sp>
        <p:nvSpPr>
          <p:cNvPr id="47107" name="AutoShape 4"/>
          <p:cNvSpPr>
            <a:spLocks noChangeArrowheads="1"/>
          </p:cNvSpPr>
          <p:nvPr/>
        </p:nvSpPr>
        <p:spPr bwMode="auto">
          <a:xfrm>
            <a:off x="4318000" y="45593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carry</a:t>
            </a:r>
          </a:p>
        </p:txBody>
      </p:sp>
      <p:sp>
        <p:nvSpPr>
          <p:cNvPr id="47108" name="Text Box 5"/>
          <p:cNvSpPr txBox="1">
            <a:spLocks noChangeArrowheads="1"/>
          </p:cNvSpPr>
          <p:nvPr/>
        </p:nvSpPr>
        <p:spPr bwMode="auto">
          <a:xfrm>
            <a:off x="4343400" y="3814763"/>
            <a:ext cx="8382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books</a:t>
            </a:r>
          </a:p>
        </p:txBody>
      </p:sp>
      <p:sp>
        <p:nvSpPr>
          <p:cNvPr id="47109" name="AutoShape 6"/>
          <p:cNvSpPr>
            <a:spLocks noChangeArrowheads="1"/>
          </p:cNvSpPr>
          <p:nvPr/>
        </p:nvSpPr>
        <p:spPr bwMode="auto">
          <a:xfrm>
            <a:off x="56388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index</a:t>
            </a:r>
          </a:p>
        </p:txBody>
      </p:sp>
      <p:sp>
        <p:nvSpPr>
          <p:cNvPr id="47110" name="AutoShape 7"/>
          <p:cNvSpPr>
            <a:spLocks noChangeArrowheads="1"/>
          </p:cNvSpPr>
          <p:nvPr/>
        </p:nvSpPr>
        <p:spPr bwMode="auto">
          <a:xfrm>
            <a:off x="31242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wrote</a:t>
            </a:r>
          </a:p>
        </p:txBody>
      </p:sp>
      <p:sp>
        <p:nvSpPr>
          <p:cNvPr id="47111" name="Text Box 8"/>
          <p:cNvSpPr txBox="1">
            <a:spLocks noChangeArrowheads="1"/>
          </p:cNvSpPr>
          <p:nvPr/>
        </p:nvSpPr>
        <p:spPr bwMode="auto">
          <a:xfrm>
            <a:off x="69342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subject</a:t>
            </a:r>
          </a:p>
        </p:txBody>
      </p:sp>
      <p:sp>
        <p:nvSpPr>
          <p:cNvPr id="47112" name="Text Box 9"/>
          <p:cNvSpPr txBox="1">
            <a:spLocks noChangeArrowheads="1"/>
          </p:cNvSpPr>
          <p:nvPr/>
        </p:nvSpPr>
        <p:spPr bwMode="auto">
          <a:xfrm>
            <a:off x="19050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authors</a:t>
            </a:r>
          </a:p>
        </p:txBody>
      </p:sp>
      <p:sp>
        <p:nvSpPr>
          <p:cNvPr id="47113" name="Oval 10"/>
          <p:cNvSpPr>
            <a:spLocks noChangeArrowheads="1"/>
          </p:cNvSpPr>
          <p:nvPr/>
        </p:nvSpPr>
        <p:spPr bwMode="auto">
          <a:xfrm>
            <a:off x="990600" y="3581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SS#</a:t>
            </a:r>
          </a:p>
        </p:txBody>
      </p:sp>
      <p:sp>
        <p:nvSpPr>
          <p:cNvPr id="47114" name="Oval 11"/>
          <p:cNvSpPr>
            <a:spLocks noChangeArrowheads="1"/>
          </p:cNvSpPr>
          <p:nvPr/>
        </p:nvSpPr>
        <p:spPr bwMode="auto">
          <a:xfrm>
            <a:off x="990600" y="41148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name</a:t>
            </a:r>
          </a:p>
        </p:txBody>
      </p:sp>
      <p:sp>
        <p:nvSpPr>
          <p:cNvPr id="47115" name="Oval 12"/>
          <p:cNvSpPr>
            <a:spLocks noChangeArrowheads="1"/>
          </p:cNvSpPr>
          <p:nvPr/>
        </p:nvSpPr>
        <p:spPr bwMode="auto">
          <a:xfrm>
            <a:off x="43561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title</a:t>
            </a:r>
          </a:p>
        </p:txBody>
      </p:sp>
      <p:sp>
        <p:nvSpPr>
          <p:cNvPr id="47116" name="Text Box 13"/>
          <p:cNvSpPr txBox="1">
            <a:spLocks noChangeArrowheads="1"/>
          </p:cNvSpPr>
          <p:nvPr/>
        </p:nvSpPr>
        <p:spPr bwMode="auto">
          <a:xfrm>
            <a:off x="4267200" y="5249863"/>
            <a:ext cx="9906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libraries</a:t>
            </a:r>
          </a:p>
        </p:txBody>
      </p:sp>
      <p:sp>
        <p:nvSpPr>
          <p:cNvPr id="47117" name="Oval 14"/>
          <p:cNvSpPr>
            <a:spLocks noChangeArrowheads="1"/>
          </p:cNvSpPr>
          <p:nvPr/>
        </p:nvSpPr>
        <p:spPr bwMode="auto">
          <a:xfrm>
            <a:off x="3048000" y="46355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quantity</a:t>
            </a:r>
          </a:p>
        </p:txBody>
      </p:sp>
      <p:sp>
        <p:nvSpPr>
          <p:cNvPr id="47118" name="Oval 15"/>
          <p:cNvSpPr>
            <a:spLocks noChangeArrowheads="1"/>
          </p:cNvSpPr>
          <p:nvPr/>
        </p:nvSpPr>
        <p:spPr bwMode="auto">
          <a:xfrm>
            <a:off x="3048000" y="52832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address</a:t>
            </a:r>
          </a:p>
        </p:txBody>
      </p:sp>
      <p:sp>
        <p:nvSpPr>
          <p:cNvPr id="47119" name="Line 16"/>
          <p:cNvSpPr>
            <a:spLocks noChangeShapeType="1"/>
          </p:cNvSpPr>
          <p:nvPr/>
        </p:nvSpPr>
        <p:spPr bwMode="auto">
          <a:xfrm>
            <a:off x="1752600" y="3733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Line 17"/>
          <p:cNvSpPr>
            <a:spLocks noChangeShapeType="1"/>
          </p:cNvSpPr>
          <p:nvPr/>
        </p:nvSpPr>
        <p:spPr bwMode="auto">
          <a:xfrm flipH="1">
            <a:off x="1752600" y="4114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Line 18"/>
          <p:cNvSpPr>
            <a:spLocks noChangeShapeType="1"/>
          </p:cNvSpPr>
          <p:nvPr/>
        </p:nvSpPr>
        <p:spPr bwMode="auto">
          <a:xfrm>
            <a:off x="2819400" y="39624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7122" name="Line 19"/>
          <p:cNvSpPr>
            <a:spLocks noChangeShapeType="1"/>
          </p:cNvSpPr>
          <p:nvPr/>
        </p:nvSpPr>
        <p:spPr bwMode="auto">
          <a:xfrm>
            <a:off x="40386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3" name="Line 20"/>
          <p:cNvSpPr>
            <a:spLocks noChangeShapeType="1"/>
          </p:cNvSpPr>
          <p:nvPr/>
        </p:nvSpPr>
        <p:spPr bwMode="auto">
          <a:xfrm>
            <a:off x="47498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4" name="Line 21"/>
          <p:cNvSpPr>
            <a:spLocks noChangeShapeType="1"/>
          </p:cNvSpPr>
          <p:nvPr/>
        </p:nvSpPr>
        <p:spPr bwMode="auto">
          <a:xfrm>
            <a:off x="5181600"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5" name="Line 22"/>
          <p:cNvSpPr>
            <a:spLocks noChangeShapeType="1"/>
          </p:cNvSpPr>
          <p:nvPr/>
        </p:nvSpPr>
        <p:spPr bwMode="auto">
          <a:xfrm>
            <a:off x="6553200" y="3962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6" name="Line 23"/>
          <p:cNvSpPr>
            <a:spLocks noChangeShapeType="1"/>
          </p:cNvSpPr>
          <p:nvPr/>
        </p:nvSpPr>
        <p:spPr bwMode="auto">
          <a:xfrm>
            <a:off x="47625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7" name="Line 24"/>
          <p:cNvSpPr>
            <a:spLocks noChangeShapeType="1"/>
          </p:cNvSpPr>
          <p:nvPr/>
        </p:nvSpPr>
        <p:spPr bwMode="auto">
          <a:xfrm>
            <a:off x="4775200" y="50165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8" name="Line 25"/>
          <p:cNvSpPr>
            <a:spLocks noChangeShapeType="1"/>
          </p:cNvSpPr>
          <p:nvPr/>
        </p:nvSpPr>
        <p:spPr bwMode="auto">
          <a:xfrm flipH="1">
            <a:off x="3810000" y="47879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9" name="Line 26"/>
          <p:cNvSpPr>
            <a:spLocks noChangeShapeType="1"/>
          </p:cNvSpPr>
          <p:nvPr/>
        </p:nvSpPr>
        <p:spPr bwMode="auto">
          <a:xfrm>
            <a:off x="3810000" y="543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0" name="Oval 27"/>
          <p:cNvSpPr>
            <a:spLocks noChangeArrowheads="1"/>
          </p:cNvSpPr>
          <p:nvPr/>
        </p:nvSpPr>
        <p:spPr bwMode="auto">
          <a:xfrm>
            <a:off x="52578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isbn</a:t>
            </a:r>
          </a:p>
        </p:txBody>
      </p:sp>
      <p:sp>
        <p:nvSpPr>
          <p:cNvPr id="47131" name="Line 28"/>
          <p:cNvSpPr>
            <a:spLocks noChangeShapeType="1"/>
          </p:cNvSpPr>
          <p:nvPr/>
        </p:nvSpPr>
        <p:spPr bwMode="auto">
          <a:xfrm flipV="1">
            <a:off x="4953000" y="3429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2" name="Oval 29"/>
          <p:cNvSpPr>
            <a:spLocks noChangeArrowheads="1"/>
          </p:cNvSpPr>
          <p:nvPr/>
        </p:nvSpPr>
        <p:spPr bwMode="auto">
          <a:xfrm>
            <a:off x="6781800" y="281940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Subject</a:t>
            </a:r>
          </a:p>
          <a:p>
            <a:pPr algn="ctr"/>
            <a:r>
              <a:rPr kumimoji="1" lang="en-US" altLang="zh-CN" sz="1800">
                <a:ea typeface="SimSun" panose="02010600030101010101" pitchFamily="2" charset="-122"/>
              </a:rPr>
              <a:t>matter</a:t>
            </a:r>
          </a:p>
        </p:txBody>
      </p:sp>
      <p:sp>
        <p:nvSpPr>
          <p:cNvPr id="47133" name="Line 30"/>
          <p:cNvSpPr>
            <a:spLocks noChangeShapeType="1"/>
          </p:cNvSpPr>
          <p:nvPr/>
        </p:nvSpPr>
        <p:spPr bwMode="auto">
          <a:xfrm>
            <a:off x="73279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4" name="Rectangle 31"/>
          <p:cNvSpPr>
            <a:spLocks noGrp="1" noChangeArrowheads="1"/>
          </p:cNvSpPr>
          <p:nvPr>
            <p:ph type="body" idx="1"/>
          </p:nvPr>
        </p:nvSpPr>
        <p:spPr/>
        <p:txBody>
          <a:bodyPr/>
          <a:lstStyle/>
          <a:p>
            <a:endParaRPr lang="en-US" altLang="en-US" smtClean="0"/>
          </a:p>
        </p:txBody>
      </p:sp>
    </p:spTree>
    <p:extLst>
      <p:ext uri="{BB962C8B-B14F-4D97-AF65-F5344CB8AC3E}">
        <p14:creationId xmlns:p14="http://schemas.microsoft.com/office/powerpoint/2010/main" val="206660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ctrTitle"/>
          </p:nvPr>
        </p:nvSpPr>
        <p:spPr>
          <a:noFill/>
        </p:spPr>
        <p:txBody>
          <a:bodyPr/>
          <a:lstStyle/>
          <a:p>
            <a:r>
              <a:rPr lang="en-US" altLang="en-US" smtClean="0"/>
              <a:t>Extended ER Features</a:t>
            </a:r>
          </a:p>
        </p:txBody>
      </p:sp>
    </p:spTree>
    <p:extLst>
      <p:ext uri="{BB962C8B-B14F-4D97-AF65-F5344CB8AC3E}">
        <p14:creationId xmlns:p14="http://schemas.microsoft.com/office/powerpoint/2010/main" val="67839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639762"/>
          </a:xfrm>
        </p:spPr>
        <p:txBody>
          <a:bodyPr/>
          <a:lstStyle/>
          <a:p>
            <a:r>
              <a:rPr lang="en-US" altLang="en-US" sz="3600" smtClean="0"/>
              <a:t>E-R Design Decisions</a:t>
            </a:r>
          </a:p>
        </p:txBody>
      </p:sp>
      <p:sp>
        <p:nvSpPr>
          <p:cNvPr id="48131" name="Rectangle 6"/>
          <p:cNvSpPr>
            <a:spLocks noGrp="1" noChangeArrowheads="1"/>
          </p:cNvSpPr>
          <p:nvPr>
            <p:ph type="body" idx="1"/>
          </p:nvPr>
        </p:nvSpPr>
        <p:spPr>
          <a:xfrm>
            <a:off x="304800" y="914400"/>
            <a:ext cx="7948613" cy="4995863"/>
          </a:xfrm>
        </p:spPr>
        <p:txBody>
          <a:bodyPr/>
          <a:lstStyle/>
          <a:p>
            <a:pPr>
              <a:buFont typeface="Courier New" panose="02070309020205020404" pitchFamily="49" charset="0"/>
              <a:buChar char="o"/>
            </a:pPr>
            <a:r>
              <a:rPr lang="en-US" altLang="en-US" sz="2400" smtClean="0"/>
              <a:t>The use of an attribute or entity set to represent an object.</a:t>
            </a:r>
          </a:p>
          <a:p>
            <a:pPr>
              <a:buFont typeface="Courier New" panose="02070309020205020404" pitchFamily="49" charset="0"/>
              <a:buChar char="o"/>
            </a:pPr>
            <a:r>
              <a:rPr lang="en-US" altLang="en-US" sz="2400" smtClean="0"/>
              <a:t>Whether a real-world concept is best expressed by an entity set or a relationship set.</a:t>
            </a:r>
          </a:p>
          <a:p>
            <a:pPr>
              <a:buFont typeface="Courier New" panose="02070309020205020404" pitchFamily="49" charset="0"/>
              <a:buChar char="o"/>
            </a:pPr>
            <a:r>
              <a:rPr lang="en-US" altLang="en-US" sz="2400" smtClean="0"/>
              <a:t>The use of a ternary relationship versus a pair of binary relationships.</a:t>
            </a:r>
          </a:p>
          <a:p>
            <a:pPr>
              <a:buFont typeface="Courier New" panose="02070309020205020404" pitchFamily="49" charset="0"/>
              <a:buChar char="o"/>
            </a:pPr>
            <a:r>
              <a:rPr lang="en-US" altLang="en-US" sz="2400" smtClean="0"/>
              <a:t>The use of a strong or weak entity set.</a:t>
            </a:r>
          </a:p>
          <a:p>
            <a:pPr>
              <a:buFont typeface="Courier New" panose="02070309020205020404" pitchFamily="49" charset="0"/>
              <a:buChar char="o"/>
            </a:pPr>
            <a:r>
              <a:rPr lang="en-US" altLang="en-US" sz="2400" smtClean="0"/>
              <a:t>The use of specialization/generalization – contributes to modularity in the design.</a:t>
            </a:r>
          </a:p>
          <a:p>
            <a:pPr>
              <a:buFont typeface="Courier New" panose="02070309020205020404" pitchFamily="49" charset="0"/>
              <a:buChar char="o"/>
            </a:pPr>
            <a:r>
              <a:rPr lang="en-US" altLang="en-US" sz="2400" smtClean="0"/>
              <a:t>The use of aggregation – can treat the aggregate entity set as a single unit without concern for the details of its internal structure.</a:t>
            </a:r>
          </a:p>
        </p:txBody>
      </p:sp>
      <p:sp>
        <p:nvSpPr>
          <p:cNvPr id="48132" name="Slide Number Placeholder 3"/>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BA8AC0-EA7B-40D5-99DF-7A4D3343D3CC}" type="slidenum">
              <a:rPr lang="en-US" altLang="en-US"/>
              <a:pPr/>
              <a:t>20</a:t>
            </a:fld>
            <a:endParaRPr lang="en-US" altLang="en-US"/>
          </a:p>
        </p:txBody>
      </p:sp>
    </p:spTree>
    <p:extLst>
      <p:ext uri="{BB962C8B-B14F-4D97-AF65-F5344CB8AC3E}">
        <p14:creationId xmlns:p14="http://schemas.microsoft.com/office/powerpoint/2010/main" val="984358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6" name="Rectangle 4"/>
          <p:cNvSpPr>
            <a:spLocks noGrp="1" noChangeArrowheads="1"/>
          </p:cNvSpPr>
          <p:nvPr>
            <p:ph type="title"/>
          </p:nvPr>
        </p:nvSpPr>
        <p:spPr>
          <a:xfrm>
            <a:off x="304800" y="228600"/>
            <a:ext cx="8305800" cy="731838"/>
          </a:xfrm>
        </p:spPr>
        <p:txBody>
          <a:bodyPr/>
          <a:lstStyle/>
          <a:p>
            <a:r>
              <a:rPr lang="en-US" altLang="en-US" sz="3600" smtClean="0"/>
              <a:t>Conceptual Design Using the ER Model</a:t>
            </a:r>
          </a:p>
        </p:txBody>
      </p:sp>
      <p:sp>
        <p:nvSpPr>
          <p:cNvPr id="49157" name="Rectangle 5"/>
          <p:cNvSpPr>
            <a:spLocks noGrp="1" noChangeArrowheads="1"/>
          </p:cNvSpPr>
          <p:nvPr>
            <p:ph type="body" idx="1"/>
          </p:nvPr>
        </p:nvSpPr>
        <p:spPr>
          <a:xfrm>
            <a:off x="228600" y="914400"/>
            <a:ext cx="8915400" cy="5562600"/>
          </a:xfrm>
        </p:spPr>
        <p:txBody>
          <a:bodyPr/>
          <a:lstStyle/>
          <a:p>
            <a:r>
              <a:rPr lang="en-US" altLang="en-US" sz="2400" u="sng" smtClean="0">
                <a:solidFill>
                  <a:schemeClr val="hlink"/>
                </a:solidFill>
              </a:rPr>
              <a:t>Design choices:</a:t>
            </a:r>
            <a:endParaRPr lang="en-US" altLang="en-US" sz="2400" smtClean="0">
              <a:solidFill>
                <a:schemeClr val="hlink"/>
              </a:solidFill>
            </a:endParaRPr>
          </a:p>
          <a:p>
            <a:pPr lvl="1">
              <a:buSzPct val="75000"/>
            </a:pPr>
            <a:r>
              <a:rPr lang="en-US" altLang="en-US" smtClean="0"/>
              <a:t>Should a concept be modeled as an entity or an attribute?</a:t>
            </a:r>
          </a:p>
          <a:p>
            <a:pPr lvl="1">
              <a:buSzPct val="75000"/>
            </a:pPr>
            <a:r>
              <a:rPr lang="en-US" altLang="en-US" smtClean="0"/>
              <a:t>Should a concept be modeled as an entity or a relationship?</a:t>
            </a:r>
          </a:p>
          <a:p>
            <a:pPr lvl="1">
              <a:buSzPct val="75000"/>
            </a:pPr>
            <a:r>
              <a:rPr lang="en-US" altLang="en-US" smtClean="0"/>
              <a:t>Identifying relationships: Binary or ternary? Aggregation?</a:t>
            </a:r>
          </a:p>
          <a:p>
            <a:r>
              <a:rPr lang="en-US" altLang="en-US" sz="2400" smtClean="0"/>
              <a:t>Constraints in the ER Model:</a:t>
            </a:r>
          </a:p>
          <a:p>
            <a:pPr lvl="1">
              <a:buSzPct val="75000"/>
            </a:pPr>
            <a:r>
              <a:rPr lang="en-US" altLang="en-US" smtClean="0"/>
              <a:t>A lot of data semantics can (and should) be captured.</a:t>
            </a:r>
          </a:p>
          <a:p>
            <a:pPr lvl="1">
              <a:buSzPct val="75000"/>
            </a:pPr>
            <a:r>
              <a:rPr lang="en-US" altLang="en-US" smtClean="0"/>
              <a:t>But some constraints cannot be captured in ER diagrams.</a:t>
            </a:r>
          </a:p>
        </p:txBody>
      </p:sp>
      <p:sp>
        <p:nvSpPr>
          <p:cNvPr id="49158"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69D286-6209-4AB4-9D4E-BC4981EDEC76}" type="slidenum">
              <a:rPr lang="en-US" altLang="en-US"/>
              <a:pPr/>
              <a:t>21</a:t>
            </a:fld>
            <a:endParaRPr lang="en-US" altLang="en-US"/>
          </a:p>
        </p:txBody>
      </p:sp>
    </p:spTree>
    <p:extLst>
      <p:ext uri="{BB962C8B-B14F-4D97-AF65-F5344CB8AC3E}">
        <p14:creationId xmlns:p14="http://schemas.microsoft.com/office/powerpoint/2010/main" val="378614548"/>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en-US" smtClean="0"/>
              <a:t>Design Techniques</a:t>
            </a:r>
          </a:p>
        </p:txBody>
      </p:sp>
      <p:sp>
        <p:nvSpPr>
          <p:cNvPr id="52227" name="Rectangle 3"/>
          <p:cNvSpPr>
            <a:spLocks noGrp="1" noChangeArrowheads="1"/>
          </p:cNvSpPr>
          <p:nvPr>
            <p:ph type="body" idx="1"/>
          </p:nvPr>
        </p:nvSpPr>
        <p:spPr/>
        <p:txBody>
          <a:bodyPr/>
          <a:lstStyle/>
          <a:p>
            <a:pPr marL="609600" indent="-609600">
              <a:buFont typeface="Monotype Sorts" pitchFamily="2" charset="2"/>
              <a:buAutoNum type="arabicPeriod"/>
            </a:pPr>
            <a:r>
              <a:rPr lang="en-US" altLang="en-US" smtClean="0"/>
              <a:t>Avoid redundancy.</a:t>
            </a:r>
          </a:p>
          <a:p>
            <a:pPr marL="609600" indent="-609600">
              <a:buFont typeface="Monotype Sorts" pitchFamily="2" charset="2"/>
              <a:buAutoNum type="arabicPeriod"/>
            </a:pPr>
            <a:r>
              <a:rPr lang="en-US" altLang="en-US" smtClean="0"/>
              <a:t>Limit the use of weak entity sets.</a:t>
            </a:r>
          </a:p>
          <a:p>
            <a:pPr marL="609600" indent="-609600">
              <a:buFont typeface="Monotype Sorts" pitchFamily="2" charset="2"/>
              <a:buAutoNum type="arabicPeriod"/>
            </a:pPr>
            <a:r>
              <a:rPr lang="en-US" altLang="en-US" smtClean="0"/>
              <a:t>Don’t use an entity set when an attribute will do.</a:t>
            </a:r>
          </a:p>
        </p:txBody>
      </p:sp>
    </p:spTree>
    <p:extLst>
      <p:ext uri="{BB962C8B-B14F-4D97-AF65-F5344CB8AC3E}">
        <p14:creationId xmlns:p14="http://schemas.microsoft.com/office/powerpoint/2010/main" val="2767545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a:r>
              <a:rPr lang="en-US" altLang="en-US" sz="4400" smtClean="0">
                <a:solidFill>
                  <a:schemeClr val="accent2"/>
                </a:solidFill>
              </a:rPr>
              <a:t>Valid E/R Diagrams</a:t>
            </a:r>
          </a:p>
        </p:txBody>
      </p:sp>
      <p:sp>
        <p:nvSpPr>
          <p:cNvPr id="52227" name="Rectangle 3"/>
          <p:cNvSpPr>
            <a:spLocks noGrp="1" noChangeArrowheads="1"/>
          </p:cNvSpPr>
          <p:nvPr>
            <p:ph type="body" idx="1"/>
          </p:nvPr>
        </p:nvSpPr>
        <p:spPr/>
        <p:txBody>
          <a:bodyPr/>
          <a:lstStyle/>
          <a:p>
            <a:pPr marL="533400" indent="-533400">
              <a:buFont typeface="Wingdings" panose="05000000000000000000" pitchFamily="2" charset="2"/>
              <a:buNone/>
            </a:pPr>
            <a:r>
              <a:rPr lang="en-US" altLang="en-US" smtClean="0"/>
              <a:t>An E/R diagram is valid if and only if:</a:t>
            </a:r>
          </a:p>
          <a:p>
            <a:pPr marL="533400" indent="-533400"/>
            <a:r>
              <a:rPr lang="en-US" altLang="en-US" smtClean="0"/>
              <a:t>It is </a:t>
            </a:r>
            <a:r>
              <a:rPr lang="en-US" altLang="en-US" b="1" smtClean="0"/>
              <a:t>syntactically correct</a:t>
            </a:r>
            <a:r>
              <a:rPr lang="en-US" altLang="en-US" smtClean="0"/>
              <a:t> (e.g. specifies all key constraints,…)</a:t>
            </a:r>
          </a:p>
          <a:p>
            <a:pPr marL="533400" indent="-533400"/>
            <a:r>
              <a:rPr lang="en-US" altLang="en-US" smtClean="0"/>
              <a:t>It specifies the entity types, relationship types, attribute types, and subtype relationships necessary to </a:t>
            </a:r>
            <a:r>
              <a:rPr lang="en-US" altLang="en-US" b="1" smtClean="0"/>
              <a:t>satisfy all information requirements</a:t>
            </a:r>
            <a:r>
              <a:rPr lang="en-US" altLang="en-US" smtClean="0"/>
              <a:t>.</a:t>
            </a:r>
          </a:p>
          <a:p>
            <a:pPr marL="533400" indent="-533400"/>
            <a:r>
              <a:rPr lang="en-US" altLang="en-US" smtClean="0"/>
              <a:t>It does not specify any </a:t>
            </a:r>
            <a:r>
              <a:rPr lang="en-US" altLang="en-US" b="1" smtClean="0"/>
              <a:t>invalid constraints</a:t>
            </a:r>
            <a:r>
              <a:rPr lang="en-US" altLang="en-US" smtClean="0"/>
              <a:t>.</a:t>
            </a:r>
          </a:p>
        </p:txBody>
      </p:sp>
    </p:spTree>
    <p:extLst>
      <p:ext uri="{BB962C8B-B14F-4D97-AF65-F5344CB8AC3E}">
        <p14:creationId xmlns:p14="http://schemas.microsoft.com/office/powerpoint/2010/main" val="2087188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00" y="381000"/>
            <a:ext cx="7772400" cy="1104900"/>
          </a:xfrm>
        </p:spPr>
        <p:txBody>
          <a:bodyPr/>
          <a:lstStyle/>
          <a:p>
            <a:pPr algn="ctr"/>
            <a:r>
              <a:rPr lang="en-US" altLang="en-US" smtClean="0">
                <a:solidFill>
                  <a:schemeClr val="accent2"/>
                </a:solidFill>
              </a:rPr>
              <a:t>Priorities when Choosing </a:t>
            </a:r>
            <a:br>
              <a:rPr lang="en-US" altLang="en-US" smtClean="0">
                <a:solidFill>
                  <a:schemeClr val="accent2"/>
                </a:solidFill>
              </a:rPr>
            </a:br>
            <a:r>
              <a:rPr lang="en-US" altLang="en-US" smtClean="0">
                <a:solidFill>
                  <a:schemeClr val="accent2"/>
                </a:solidFill>
              </a:rPr>
              <a:t>Between Valid E/R Diagrams</a:t>
            </a:r>
          </a:p>
        </p:txBody>
      </p:sp>
      <p:sp>
        <p:nvSpPr>
          <p:cNvPr id="53251" name="Rectangle 3"/>
          <p:cNvSpPr>
            <a:spLocks noGrp="1" noChangeArrowheads="1"/>
          </p:cNvSpPr>
          <p:nvPr>
            <p:ph type="body" idx="1"/>
          </p:nvPr>
        </p:nvSpPr>
        <p:spPr/>
        <p:txBody>
          <a:bodyPr/>
          <a:lstStyle/>
          <a:p>
            <a:pPr marL="533400" indent="-533400">
              <a:buFont typeface="Monotype Sorts" pitchFamily="2" charset="2"/>
              <a:buAutoNum type="arabicPeriod"/>
            </a:pPr>
            <a:r>
              <a:rPr lang="en-US" altLang="en-US" smtClean="0"/>
              <a:t>Express all constraints (you can express!)</a:t>
            </a:r>
          </a:p>
          <a:p>
            <a:pPr marL="533400" indent="-533400">
              <a:buFont typeface="Monotype Sorts" pitchFamily="2" charset="2"/>
              <a:buAutoNum type="arabicPeriod"/>
            </a:pPr>
            <a:r>
              <a:rPr lang="en-US" altLang="en-US" smtClean="0"/>
              <a:t>Use and do not change terminology and class structure of the application domain</a:t>
            </a:r>
          </a:p>
          <a:p>
            <a:pPr marL="533400" indent="-533400">
              <a:buFont typeface="Monotype Sorts" pitchFamily="2" charset="2"/>
              <a:buAutoNum type="arabicPeriod"/>
            </a:pPr>
            <a:r>
              <a:rPr lang="en-US" altLang="en-US" smtClean="0"/>
              <a:t>Keep it simple (avoid defining entity types that do not serve any purpose)</a:t>
            </a:r>
          </a:p>
          <a:p>
            <a:pPr marL="533400" indent="-533400">
              <a:buFont typeface="Monotype Sorts" pitchFamily="2" charset="2"/>
              <a:buAutoNum type="arabicPeriod"/>
            </a:pPr>
            <a:r>
              <a:rPr lang="en-US" altLang="en-US" smtClean="0"/>
              <a:t>Avoid redundancy (but derived attributes are okay)!</a:t>
            </a:r>
          </a:p>
        </p:txBody>
      </p:sp>
    </p:spTree>
    <p:extLst>
      <p:ext uri="{BB962C8B-B14F-4D97-AF65-F5344CB8AC3E}">
        <p14:creationId xmlns:p14="http://schemas.microsoft.com/office/powerpoint/2010/main" val="2369215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228600"/>
            <a:ext cx="8610600" cy="1104900"/>
          </a:xfrm>
        </p:spPr>
        <p:txBody>
          <a:bodyPr/>
          <a:lstStyle/>
          <a:p>
            <a:pPr algn="ctr"/>
            <a:r>
              <a:rPr lang="en-US" altLang="en-US" smtClean="0">
                <a:solidFill>
                  <a:schemeClr val="accent2"/>
                </a:solidFill>
              </a:rPr>
              <a:t>E/R Diagram Design – </a:t>
            </a:r>
            <a:br>
              <a:rPr lang="en-US" altLang="en-US" smtClean="0">
                <a:solidFill>
                  <a:schemeClr val="accent2"/>
                </a:solidFill>
              </a:rPr>
            </a:br>
            <a:r>
              <a:rPr lang="en-US" altLang="en-US" smtClean="0">
                <a:solidFill>
                  <a:schemeClr val="accent2"/>
                </a:solidFill>
              </a:rPr>
              <a:t>Typical Errors </a:t>
            </a:r>
          </a:p>
        </p:txBody>
      </p:sp>
      <p:sp>
        <p:nvSpPr>
          <p:cNvPr id="54275" name="Rectangle 3"/>
          <p:cNvSpPr>
            <a:spLocks noGrp="1" noChangeArrowheads="1"/>
          </p:cNvSpPr>
          <p:nvPr>
            <p:ph type="body" idx="1"/>
          </p:nvPr>
        </p:nvSpPr>
        <p:spPr>
          <a:xfrm>
            <a:off x="0" y="1447800"/>
            <a:ext cx="9144000" cy="4381500"/>
          </a:xfrm>
        </p:spPr>
        <p:txBody>
          <a:bodyPr/>
          <a:lstStyle/>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Missing Constraints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Unexpressed Constraints due to bad design</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Every entity type needs a key</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Attribute associated with the wrong entity type (relationship type)</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Relationships are sets!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No partial participation in relationships!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Missing existence dependencies (use subclasses)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Invalid constraints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Using Subtypes for n:1 relationships; using relationships when subtypes should be used.</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When defining relationships: Too general entity types for participating entities  </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Too many entity types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Using foreign keys instead of relationships</a:t>
            </a:r>
          </a:p>
        </p:txBody>
      </p:sp>
    </p:spTree>
    <p:extLst>
      <p:ext uri="{BB962C8B-B14F-4D97-AF65-F5344CB8AC3E}">
        <p14:creationId xmlns:p14="http://schemas.microsoft.com/office/powerpoint/2010/main" val="311470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228600"/>
            <a:ext cx="8610600" cy="1104900"/>
          </a:xfrm>
        </p:spPr>
        <p:txBody>
          <a:bodyPr/>
          <a:lstStyle/>
          <a:p>
            <a:pPr algn="ctr"/>
            <a:r>
              <a:rPr lang="en-US" altLang="en-US" smtClean="0">
                <a:solidFill>
                  <a:schemeClr val="accent2"/>
                </a:solidFill>
              </a:rPr>
              <a:t>Other Issues in E/R Design </a:t>
            </a:r>
          </a:p>
        </p:txBody>
      </p:sp>
      <p:sp>
        <p:nvSpPr>
          <p:cNvPr id="55299" name="Rectangle 3"/>
          <p:cNvSpPr>
            <a:spLocks noGrp="1" noChangeArrowheads="1"/>
          </p:cNvSpPr>
          <p:nvPr>
            <p:ph type="body" idx="1"/>
          </p:nvPr>
        </p:nvSpPr>
        <p:spPr>
          <a:xfrm>
            <a:off x="304800" y="1600200"/>
            <a:ext cx="8839200" cy="4229100"/>
          </a:xfrm>
        </p:spPr>
        <p:txBody>
          <a:bodyPr/>
          <a:lstStyle/>
          <a:p>
            <a:pPr marL="533400" indent="-533400">
              <a:lnSpc>
                <a:spcPct val="90000"/>
              </a:lnSpc>
              <a:buFont typeface="Monotype Sorts" pitchFamily="2" charset="2"/>
              <a:buAutoNum type="arabicPeriod"/>
            </a:pPr>
            <a:r>
              <a:rPr lang="en-US" altLang="en-US" sz="2400" smtClean="0">
                <a:latin typeface="Times New Roman" panose="02020603050405020304" pitchFamily="18" charset="0"/>
              </a:rPr>
              <a:t>No relationships of relationships --- solution: create an entity type that represent instances of the relationship (or use aggregation as discussed in the textbook)</a:t>
            </a:r>
          </a:p>
          <a:p>
            <a:pPr marL="533400" indent="-533400">
              <a:lnSpc>
                <a:spcPct val="90000"/>
              </a:lnSpc>
              <a:buFont typeface="Monotype Sorts" pitchFamily="2" charset="2"/>
              <a:buAutoNum type="arabicPeriod"/>
            </a:pPr>
            <a:r>
              <a:rPr lang="en-US" altLang="en-US" sz="2400" smtClean="0">
                <a:latin typeface="Times New Roman" panose="02020603050405020304" pitchFamily="18" charset="0"/>
              </a:rPr>
              <a:t>value or entity type --- solution: choose entity type if it helps expressing constraints; otherwise, use value-type.</a:t>
            </a:r>
          </a:p>
        </p:txBody>
      </p:sp>
    </p:spTree>
    <p:extLst>
      <p:ext uri="{BB962C8B-B14F-4D97-AF65-F5344CB8AC3E}">
        <p14:creationId xmlns:p14="http://schemas.microsoft.com/office/powerpoint/2010/main" val="3133444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A University Database</a:t>
            </a:r>
          </a:p>
        </p:txBody>
      </p:sp>
      <p:sp>
        <p:nvSpPr>
          <p:cNvPr id="32771" name="Rectangle 3"/>
          <p:cNvSpPr>
            <a:spLocks noGrp="1" noChangeArrowheads="1"/>
          </p:cNvSpPr>
          <p:nvPr>
            <p:ph type="body" idx="1"/>
          </p:nvPr>
        </p:nvSpPr>
        <p:spPr>
          <a:xfrm>
            <a:off x="381000" y="1600200"/>
            <a:ext cx="8574088" cy="4114800"/>
          </a:xfrm>
        </p:spPr>
        <p:txBody>
          <a:bodyPr/>
          <a:lstStyle/>
          <a:p>
            <a:pPr>
              <a:lnSpc>
                <a:spcPct val="90000"/>
              </a:lnSpc>
            </a:pPr>
            <a:r>
              <a:rPr lang="en-US" sz="2400" dirty="0" smtClean="0">
                <a:cs typeface="Times New Roman" panose="02020603050405020304" pitchFamily="18" charset="0"/>
              </a:rPr>
              <a:t>Design an entity-relationship diagram that describes the following objects in a university application: students, professors, and courses. Students take a course in a particular semester and receive a grade for their performance. Sometimes students take the same course again in different semester. There are no limits on how many courses a student can take, and on how many students completed a particular course. Each student has exactly one advisor, who must be a professor, whereas each professor allowed being the advisor of at most 20 students. Courses have a unique course number and a course title. Students and professors have a name and a unique SSN. Students additionally have a GPA and a single or multiple major. </a:t>
            </a:r>
          </a:p>
        </p:txBody>
      </p:sp>
    </p:spTree>
    <p:extLst>
      <p:ext uri="{BB962C8B-B14F-4D97-AF65-F5344CB8AC3E}">
        <p14:creationId xmlns:p14="http://schemas.microsoft.com/office/powerpoint/2010/main" val="2812478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513556" y="1530220"/>
            <a:ext cx="8421688" cy="4114800"/>
          </a:xfrm>
        </p:spPr>
        <p:txBody>
          <a:bodyPr/>
          <a:lstStyle/>
          <a:p>
            <a:pPr>
              <a:lnSpc>
                <a:spcPct val="90000"/>
              </a:lnSpc>
            </a:pPr>
            <a:r>
              <a:rPr lang="en-US" dirty="0" smtClean="0"/>
              <a:t>A movie studio might have several film crews. The crews might be designated by a given studio as crew 1, crew 2, and so on. However, other studios might use the same designations for crews, so the attribute number is not a key for crews. Rather, to name a crew uniquely, we need to give both the name of the studio to which it belongs and the number of crew. The key for the weak entity set Crews is its own number attribute and the name attribute of the unique studio to which the crew is related by the many-one Unit-of relationship.</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9538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body" idx="1"/>
          </p:nvPr>
        </p:nvSpPr>
        <p:spPr>
          <a:xfrm>
            <a:off x="152400" y="838200"/>
            <a:ext cx="8802688" cy="5294313"/>
          </a:xfrm>
        </p:spPr>
        <p:txBody>
          <a:bodyPr/>
          <a:lstStyle/>
          <a:p>
            <a:pPr>
              <a:lnSpc>
                <a:spcPct val="90000"/>
              </a:lnSpc>
              <a:buFont typeface="Wingdings" panose="05000000000000000000" pitchFamily="2" charset="2"/>
              <a:buNone/>
            </a:pPr>
            <a:r>
              <a:rPr lang="en-US" sz="2400" b="1" dirty="0" smtClean="0">
                <a:latin typeface="CMBX10" charset="0"/>
              </a:rPr>
              <a:t>Exercise 2.4 </a:t>
            </a:r>
            <a:r>
              <a:rPr lang="en-US" sz="2400" dirty="0" smtClean="0">
                <a:latin typeface="CMR10" charset="0"/>
              </a:rPr>
              <a:t>A company database needs to store information about employees (identified by </a:t>
            </a:r>
            <a:r>
              <a:rPr lang="en-US" sz="2400" i="1" dirty="0" err="1" smtClean="0">
                <a:latin typeface="CMTI10" charset="0"/>
              </a:rPr>
              <a:t>ssn</a:t>
            </a:r>
            <a:r>
              <a:rPr lang="en-US" sz="2400" dirty="0" smtClean="0">
                <a:latin typeface="CMR10" charset="0"/>
              </a:rPr>
              <a:t>, with </a:t>
            </a:r>
            <a:r>
              <a:rPr lang="en-US" sz="2400" i="1" dirty="0" smtClean="0">
                <a:latin typeface="CMTI10" charset="0"/>
              </a:rPr>
              <a:t>salary </a:t>
            </a:r>
            <a:r>
              <a:rPr lang="en-US" sz="2400" dirty="0" smtClean="0">
                <a:latin typeface="CMR10" charset="0"/>
              </a:rPr>
              <a:t>and </a:t>
            </a:r>
            <a:r>
              <a:rPr lang="en-US" sz="2400" i="1" dirty="0" smtClean="0">
                <a:latin typeface="CMTI10" charset="0"/>
              </a:rPr>
              <a:t>phone </a:t>
            </a:r>
            <a:r>
              <a:rPr lang="en-US" sz="2400" dirty="0" smtClean="0">
                <a:latin typeface="CMR10" charset="0"/>
              </a:rPr>
              <a:t>as attributes), departments (identified by </a:t>
            </a:r>
            <a:r>
              <a:rPr lang="en-US" sz="2400" i="1" dirty="0" err="1" smtClean="0">
                <a:latin typeface="CMTI10" charset="0"/>
              </a:rPr>
              <a:t>dno</a:t>
            </a:r>
            <a:r>
              <a:rPr lang="en-US" sz="2400" dirty="0" smtClean="0">
                <a:latin typeface="CMR10" charset="0"/>
              </a:rPr>
              <a:t>, with </a:t>
            </a:r>
            <a:r>
              <a:rPr lang="en-US" sz="2400" i="1" dirty="0" err="1" smtClean="0">
                <a:latin typeface="CMTI10" charset="0"/>
              </a:rPr>
              <a:t>dname</a:t>
            </a:r>
            <a:r>
              <a:rPr lang="en-US" sz="2400" i="1" dirty="0" smtClean="0">
                <a:latin typeface="CMTI10" charset="0"/>
              </a:rPr>
              <a:t> </a:t>
            </a:r>
            <a:r>
              <a:rPr lang="en-US" sz="2400" dirty="0" smtClean="0">
                <a:latin typeface="CMR10" charset="0"/>
              </a:rPr>
              <a:t>and </a:t>
            </a:r>
            <a:r>
              <a:rPr lang="en-US" sz="2400" i="1" dirty="0" smtClean="0">
                <a:latin typeface="CMTI10" charset="0"/>
              </a:rPr>
              <a:t>budget </a:t>
            </a:r>
            <a:r>
              <a:rPr lang="en-US" sz="2400" dirty="0" smtClean="0">
                <a:latin typeface="CMR10" charset="0"/>
              </a:rPr>
              <a:t>as attributes), and children of employees (with </a:t>
            </a:r>
            <a:r>
              <a:rPr lang="en-US" sz="2400" i="1" dirty="0" smtClean="0">
                <a:latin typeface="CMTI10" charset="0"/>
              </a:rPr>
              <a:t>name </a:t>
            </a:r>
            <a:r>
              <a:rPr lang="en-US" sz="2400" dirty="0" smtClean="0">
                <a:latin typeface="CMR10" charset="0"/>
              </a:rPr>
              <a:t>and </a:t>
            </a:r>
            <a:r>
              <a:rPr lang="en-US" sz="2400" i="1" dirty="0" smtClean="0">
                <a:latin typeface="CMTI10" charset="0"/>
              </a:rPr>
              <a:t>age </a:t>
            </a:r>
            <a:r>
              <a:rPr lang="en-US" sz="2400" dirty="0" smtClean="0">
                <a:latin typeface="CMR10" charset="0"/>
              </a:rPr>
              <a:t>as attributes). Employees </a:t>
            </a:r>
            <a:r>
              <a:rPr lang="en-US" sz="2400" i="1" dirty="0" smtClean="0">
                <a:latin typeface="CMTI10" charset="0"/>
              </a:rPr>
              <a:t>work </a:t>
            </a:r>
            <a:r>
              <a:rPr lang="en-US" sz="2400" dirty="0" smtClean="0">
                <a:latin typeface="CMR10" charset="0"/>
              </a:rPr>
              <a:t>in departments; each department is </a:t>
            </a:r>
            <a:r>
              <a:rPr lang="en-US" sz="2400" i="1" dirty="0" smtClean="0">
                <a:latin typeface="CMTI10" charset="0"/>
              </a:rPr>
              <a:t>managed by </a:t>
            </a:r>
            <a:r>
              <a:rPr lang="en-US" sz="2400" dirty="0" smtClean="0">
                <a:latin typeface="CMR10" charset="0"/>
              </a:rPr>
              <a:t>an employee; a child must be identified uniquely by </a:t>
            </a:r>
            <a:r>
              <a:rPr lang="en-US" sz="2400" i="1" dirty="0" smtClean="0">
                <a:latin typeface="CMTI10" charset="0"/>
              </a:rPr>
              <a:t>name </a:t>
            </a:r>
            <a:r>
              <a:rPr lang="en-US" sz="2400" dirty="0" smtClean="0">
                <a:latin typeface="CMR10" charset="0"/>
              </a:rPr>
              <a:t>when the parent (who is an employee; assume that only one parent works for the company) is known. We are not interested in information about a child once the parent leaves the company. Draw an ER diagram that captures this information.</a:t>
            </a:r>
            <a:endParaRPr lang="en-US" sz="2400" dirty="0" smtClean="0">
              <a:latin typeface="CMBX10" charset="0"/>
            </a:endParaRPr>
          </a:p>
          <a:p>
            <a:pPr>
              <a:lnSpc>
                <a:spcPct val="90000"/>
              </a:lnSpc>
              <a:buFont typeface="Wingdings" panose="05000000000000000000" pitchFamily="2" charset="2"/>
              <a:buNone/>
            </a:pPr>
            <a:endParaRPr lang="en-US" sz="2400" dirty="0" smtClean="0"/>
          </a:p>
        </p:txBody>
      </p:sp>
    </p:spTree>
    <p:extLst>
      <p:ext uri="{BB962C8B-B14F-4D97-AF65-F5344CB8AC3E}">
        <p14:creationId xmlns:p14="http://schemas.microsoft.com/office/powerpoint/2010/main" val="2568587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419100"/>
            <a:ext cx="7772400" cy="647700"/>
          </a:xfrm>
        </p:spPr>
        <p:txBody>
          <a:bodyPr/>
          <a:lstStyle/>
          <a:p>
            <a:r>
              <a:rPr lang="en-US" altLang="en-US" sz="3200" smtClean="0"/>
              <a:t>Extended E-R Features: Specialization</a:t>
            </a:r>
          </a:p>
        </p:txBody>
      </p:sp>
      <p:sp>
        <p:nvSpPr>
          <p:cNvPr id="18435" name="Rectangle 3"/>
          <p:cNvSpPr>
            <a:spLocks noGrp="1" noChangeArrowheads="1"/>
          </p:cNvSpPr>
          <p:nvPr>
            <p:ph type="body" idx="1"/>
          </p:nvPr>
        </p:nvSpPr>
        <p:spPr>
          <a:xfrm>
            <a:off x="682625" y="1208088"/>
            <a:ext cx="8026400" cy="3944937"/>
          </a:xfrm>
        </p:spPr>
        <p:txBody>
          <a:bodyPr/>
          <a:lstStyle/>
          <a:p>
            <a:r>
              <a:rPr lang="en-US" altLang="en-US" sz="2400" smtClean="0"/>
              <a:t>Top-down design process; we designate subgroupings within an entity set that are distinctive from other entities in the set.</a:t>
            </a:r>
          </a:p>
          <a:p>
            <a:r>
              <a:rPr lang="en-US" altLang="en-US" sz="2400" smtClean="0"/>
              <a:t>These subgroupings become lower-level entity sets that have attributes or participate in relationships that do not apply to the higher-level entity set.</a:t>
            </a:r>
          </a:p>
          <a:p>
            <a:r>
              <a:rPr lang="en-US" altLang="en-US" sz="2400" smtClean="0"/>
              <a:t>Depicted by a </a:t>
            </a:r>
            <a:r>
              <a:rPr lang="en-US" altLang="en-US" sz="2400" i="1" smtClean="0"/>
              <a:t>triangle</a:t>
            </a:r>
            <a:r>
              <a:rPr lang="en-US" altLang="en-US" sz="2400" smtClean="0"/>
              <a:t> component labeled ISA (E.g., </a:t>
            </a:r>
            <a:r>
              <a:rPr lang="en-US" altLang="en-US" sz="2400" i="1" smtClean="0"/>
              <a:t>instructor</a:t>
            </a:r>
            <a:r>
              <a:rPr lang="en-US" altLang="en-US" sz="2400" smtClean="0"/>
              <a:t> “is a” </a:t>
            </a:r>
            <a:r>
              <a:rPr lang="en-US" altLang="en-US" sz="2400" i="1" smtClean="0"/>
              <a:t>person</a:t>
            </a:r>
            <a:r>
              <a:rPr lang="en-US" altLang="en-US" sz="2400" smtClean="0"/>
              <a:t>).</a:t>
            </a:r>
          </a:p>
          <a:p>
            <a:r>
              <a:rPr lang="en-US" altLang="en-US" sz="2400" b="1" smtClean="0">
                <a:solidFill>
                  <a:srgbClr val="000099"/>
                </a:solidFill>
              </a:rPr>
              <a:t>Attribute inheritance</a:t>
            </a:r>
            <a:r>
              <a:rPr lang="en-US" altLang="en-US" sz="2400" smtClean="0"/>
              <a:t> – a lower-level entity set inherits all the attributes and relationship participation of the higher-level entity set to which it is linked.</a:t>
            </a:r>
          </a:p>
          <a:p>
            <a:endParaRPr lang="en-US" altLang="en-US" sz="2400" smtClean="0"/>
          </a:p>
        </p:txBody>
      </p:sp>
    </p:spTree>
    <p:extLst>
      <p:ext uri="{BB962C8B-B14F-4D97-AF65-F5344CB8AC3E}">
        <p14:creationId xmlns:p14="http://schemas.microsoft.com/office/powerpoint/2010/main" val="509654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7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72" name="Rectangle 4"/>
          <p:cNvSpPr>
            <a:spLocks noGrp="1" noChangeArrowheads="1"/>
          </p:cNvSpPr>
          <p:nvPr>
            <p:ph type="title"/>
          </p:nvPr>
        </p:nvSpPr>
        <p:spPr>
          <a:xfrm>
            <a:off x="1447800" y="304800"/>
            <a:ext cx="7391400" cy="838200"/>
          </a:xfrm>
          <a:noFill/>
        </p:spPr>
        <p:txBody>
          <a:bodyPr lIns="90488" tIns="44450" rIns="90488" bIns="44450"/>
          <a:lstStyle/>
          <a:p>
            <a:r>
              <a:rPr lang="en-US" altLang="en-US" sz="4000" smtClean="0"/>
              <a:t>Summary of Conceptual Design</a:t>
            </a:r>
          </a:p>
        </p:txBody>
      </p:sp>
      <p:sp>
        <p:nvSpPr>
          <p:cNvPr id="7173" name="Rectangle 5"/>
          <p:cNvSpPr>
            <a:spLocks noGrp="1" noChangeArrowheads="1"/>
          </p:cNvSpPr>
          <p:nvPr>
            <p:ph type="body" idx="1"/>
          </p:nvPr>
        </p:nvSpPr>
        <p:spPr>
          <a:xfrm>
            <a:off x="228600" y="1143000"/>
            <a:ext cx="8610600" cy="5181600"/>
          </a:xfrm>
          <a:noFill/>
        </p:spPr>
        <p:txBody>
          <a:bodyPr lIns="90488" tIns="44450" rIns="90488" bIns="44450"/>
          <a:lstStyle/>
          <a:p>
            <a:r>
              <a:rPr lang="en-US" altLang="en-US" sz="2400" b="1" i="1" smtClean="0">
                <a:solidFill>
                  <a:schemeClr val="hlink"/>
                </a:solidFill>
              </a:rPr>
              <a:t>Conceptual design</a:t>
            </a:r>
            <a:r>
              <a:rPr lang="en-US" altLang="en-US" sz="2400" b="1" i="1" smtClean="0"/>
              <a:t> </a:t>
            </a:r>
            <a:r>
              <a:rPr lang="en-US" altLang="en-US" sz="2400" b="1" smtClean="0"/>
              <a:t>follows </a:t>
            </a:r>
            <a:r>
              <a:rPr lang="en-US" altLang="en-US" sz="2400" b="1" i="1" smtClean="0">
                <a:solidFill>
                  <a:schemeClr val="hlink"/>
                </a:solidFill>
              </a:rPr>
              <a:t>requirements analysis</a:t>
            </a:r>
            <a:r>
              <a:rPr lang="en-US" altLang="en-US" sz="2400" b="1" smtClean="0"/>
              <a:t>, </a:t>
            </a:r>
          </a:p>
          <a:p>
            <a:pPr lvl="1"/>
            <a:r>
              <a:rPr lang="en-US" altLang="en-US" sz="2400" smtClean="0"/>
              <a:t>Yields a high-level description of data to be stored </a:t>
            </a:r>
          </a:p>
          <a:p>
            <a:r>
              <a:rPr lang="en-US" altLang="en-US" sz="2400" b="1" smtClean="0"/>
              <a:t>ER model popular for conceptual design</a:t>
            </a:r>
          </a:p>
          <a:p>
            <a:pPr lvl="1"/>
            <a:r>
              <a:rPr lang="en-US" altLang="en-US" sz="2400" smtClean="0"/>
              <a:t>Constructs are expressive, close to the way people think about their applications.</a:t>
            </a:r>
          </a:p>
          <a:p>
            <a:pPr lvl="1"/>
            <a:r>
              <a:rPr lang="en-US" altLang="en-US" sz="2400" smtClean="0"/>
              <a:t>Note: There are many variations on ER model</a:t>
            </a:r>
          </a:p>
          <a:p>
            <a:pPr lvl="2"/>
            <a:r>
              <a:rPr lang="en-US" altLang="en-US" smtClean="0"/>
              <a:t>Both graphically and conceptually</a:t>
            </a:r>
          </a:p>
          <a:p>
            <a:r>
              <a:rPr lang="en-US" altLang="en-US" sz="2400" b="1" smtClean="0"/>
              <a:t>Basic constructs: </a:t>
            </a:r>
            <a:r>
              <a:rPr lang="en-US" altLang="en-US" sz="2400" b="1" i="1" smtClean="0">
                <a:solidFill>
                  <a:schemeClr val="hlink"/>
                </a:solidFill>
              </a:rPr>
              <a:t>entities</a:t>
            </a:r>
            <a:r>
              <a:rPr lang="en-US" altLang="en-US" sz="2400" b="1" smtClean="0">
                <a:solidFill>
                  <a:schemeClr val="hlink"/>
                </a:solidFill>
              </a:rPr>
              <a:t>, </a:t>
            </a:r>
            <a:r>
              <a:rPr lang="en-US" altLang="en-US" sz="2400" b="1" i="1" smtClean="0">
                <a:solidFill>
                  <a:schemeClr val="hlink"/>
                </a:solidFill>
              </a:rPr>
              <a:t>relationships</a:t>
            </a:r>
            <a:r>
              <a:rPr lang="en-US" altLang="en-US" sz="2400" b="1" smtClean="0"/>
              <a:t>, and </a:t>
            </a:r>
            <a:r>
              <a:rPr lang="en-US" altLang="en-US" sz="2400" b="1" i="1" smtClean="0">
                <a:solidFill>
                  <a:schemeClr val="hlink"/>
                </a:solidFill>
              </a:rPr>
              <a:t>attributes</a:t>
            </a:r>
            <a:r>
              <a:rPr lang="en-US" altLang="en-US" sz="2400" b="1" smtClean="0">
                <a:solidFill>
                  <a:schemeClr val="accent2"/>
                </a:solidFill>
              </a:rPr>
              <a:t> </a:t>
            </a:r>
            <a:r>
              <a:rPr lang="en-US" altLang="en-US" sz="2400" b="1" smtClean="0"/>
              <a:t>(of entities and relationships).</a:t>
            </a:r>
          </a:p>
          <a:p>
            <a:r>
              <a:rPr lang="en-US" altLang="en-US" sz="2400" b="1" smtClean="0"/>
              <a:t>Some additional constructs: </a:t>
            </a:r>
            <a:r>
              <a:rPr lang="en-US" altLang="en-US" sz="2400" b="1" i="1" smtClean="0">
                <a:solidFill>
                  <a:schemeClr val="hlink"/>
                </a:solidFill>
              </a:rPr>
              <a:t>weak entities</a:t>
            </a:r>
            <a:r>
              <a:rPr lang="en-US" altLang="en-US" sz="2400" b="1" smtClean="0">
                <a:solidFill>
                  <a:schemeClr val="hlink"/>
                </a:solidFill>
              </a:rPr>
              <a:t>, </a:t>
            </a:r>
            <a:r>
              <a:rPr lang="en-US" altLang="en-US" sz="2400" b="1" i="1" smtClean="0">
                <a:solidFill>
                  <a:schemeClr val="hlink"/>
                </a:solidFill>
              </a:rPr>
              <a:t>ISA hierarchies</a:t>
            </a:r>
            <a:r>
              <a:rPr lang="en-US" altLang="en-US" sz="2400" b="1" smtClean="0"/>
              <a:t>, and </a:t>
            </a:r>
            <a:r>
              <a:rPr lang="en-US" altLang="en-US" sz="2400" b="1" i="1" smtClean="0">
                <a:solidFill>
                  <a:schemeClr val="hlink"/>
                </a:solidFill>
              </a:rPr>
              <a:t>aggregation</a:t>
            </a:r>
            <a:r>
              <a:rPr lang="en-US" altLang="en-US" sz="2400" b="1" smtClean="0"/>
              <a:t>.</a:t>
            </a:r>
          </a:p>
        </p:txBody>
      </p:sp>
    </p:spTree>
    <p:extLst>
      <p:ext uri="{BB962C8B-B14F-4D97-AF65-F5344CB8AC3E}">
        <p14:creationId xmlns:p14="http://schemas.microsoft.com/office/powerpoint/2010/main" val="739571796"/>
      </p:ext>
    </p:ext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92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9220" name="Rectangle 4"/>
          <p:cNvSpPr>
            <a:spLocks noGrp="1" noChangeArrowheads="1"/>
          </p:cNvSpPr>
          <p:nvPr>
            <p:ph type="title"/>
          </p:nvPr>
        </p:nvSpPr>
        <p:spPr>
          <a:xfrm>
            <a:off x="1066800" y="0"/>
            <a:ext cx="7772400" cy="1143000"/>
          </a:xfrm>
          <a:noFill/>
        </p:spPr>
        <p:txBody>
          <a:bodyPr lIns="90488" tIns="44450" rIns="90488" bIns="44450"/>
          <a:lstStyle/>
          <a:p>
            <a:r>
              <a:rPr lang="en-US" altLang="en-US" smtClean="0"/>
              <a:t>Summary of ER (Cont.)</a:t>
            </a:r>
          </a:p>
        </p:txBody>
      </p:sp>
      <p:sp>
        <p:nvSpPr>
          <p:cNvPr id="9221" name="Rectangle 5"/>
          <p:cNvSpPr>
            <a:spLocks noGrp="1" noChangeArrowheads="1"/>
          </p:cNvSpPr>
          <p:nvPr>
            <p:ph type="body" idx="1"/>
          </p:nvPr>
        </p:nvSpPr>
        <p:spPr>
          <a:xfrm>
            <a:off x="304800" y="1219200"/>
            <a:ext cx="8458200" cy="4800600"/>
          </a:xfrm>
          <a:noFill/>
        </p:spPr>
        <p:txBody>
          <a:bodyPr lIns="90488" tIns="44450" rIns="90488" bIns="44450"/>
          <a:lstStyle/>
          <a:p>
            <a:pPr>
              <a:lnSpc>
                <a:spcPct val="90000"/>
              </a:lnSpc>
            </a:pPr>
            <a:r>
              <a:rPr lang="en-US" altLang="en-US" sz="2400" b="1" smtClean="0"/>
              <a:t>Several kinds of integrity constraints:</a:t>
            </a:r>
          </a:p>
          <a:p>
            <a:pPr lvl="1">
              <a:lnSpc>
                <a:spcPct val="90000"/>
              </a:lnSpc>
            </a:pPr>
            <a:r>
              <a:rPr lang="en-US" altLang="en-US" sz="2400" i="1" smtClean="0">
                <a:solidFill>
                  <a:schemeClr val="hlink"/>
                </a:solidFill>
              </a:rPr>
              <a:t>key constraints</a:t>
            </a:r>
          </a:p>
          <a:p>
            <a:pPr lvl="1">
              <a:lnSpc>
                <a:spcPct val="90000"/>
              </a:lnSpc>
            </a:pPr>
            <a:r>
              <a:rPr lang="en-US" altLang="en-US" sz="2400" i="1" smtClean="0">
                <a:solidFill>
                  <a:schemeClr val="hlink"/>
                </a:solidFill>
              </a:rPr>
              <a:t>participation</a:t>
            </a:r>
            <a:r>
              <a:rPr lang="en-US" altLang="en-US" sz="2400" smtClean="0">
                <a:solidFill>
                  <a:schemeClr val="hlink"/>
                </a:solidFill>
              </a:rPr>
              <a:t> </a:t>
            </a:r>
            <a:r>
              <a:rPr lang="en-US" altLang="en-US" sz="2400" i="1" smtClean="0">
                <a:solidFill>
                  <a:schemeClr val="hlink"/>
                </a:solidFill>
              </a:rPr>
              <a:t>constraints</a:t>
            </a:r>
          </a:p>
          <a:p>
            <a:pPr lvl="1">
              <a:lnSpc>
                <a:spcPct val="90000"/>
              </a:lnSpc>
            </a:pPr>
            <a:r>
              <a:rPr lang="en-US" altLang="en-US" sz="2400" i="1" smtClean="0">
                <a:solidFill>
                  <a:schemeClr val="hlink"/>
                </a:solidFill>
              </a:rPr>
              <a:t>overlap/covering</a:t>
            </a:r>
            <a:r>
              <a:rPr lang="en-US" altLang="en-US" sz="2400" i="1" smtClean="0">
                <a:solidFill>
                  <a:schemeClr val="accent2"/>
                </a:solidFill>
              </a:rPr>
              <a:t> </a:t>
            </a:r>
            <a:r>
              <a:rPr lang="en-US" altLang="en-US" sz="2400" smtClean="0"/>
              <a:t>for ISA hierarchies.</a:t>
            </a:r>
          </a:p>
          <a:p>
            <a:pPr>
              <a:lnSpc>
                <a:spcPct val="90000"/>
              </a:lnSpc>
            </a:pPr>
            <a:r>
              <a:rPr lang="en-US" altLang="en-US" sz="2400" b="1" smtClean="0"/>
              <a:t>Some </a:t>
            </a:r>
            <a:r>
              <a:rPr lang="en-US" altLang="en-US" sz="2400" b="1" i="1" smtClean="0">
                <a:solidFill>
                  <a:srgbClr val="FF0000"/>
                </a:solidFill>
              </a:rPr>
              <a:t>foreign key constraints</a:t>
            </a:r>
            <a:r>
              <a:rPr lang="en-US" altLang="en-US" sz="2400" b="1" i="1" smtClean="0"/>
              <a:t> </a:t>
            </a:r>
            <a:r>
              <a:rPr lang="en-US" altLang="en-US" sz="2400" b="1" smtClean="0"/>
              <a:t>are also implicit in the definition of a relationship set.</a:t>
            </a:r>
          </a:p>
          <a:p>
            <a:pPr>
              <a:lnSpc>
                <a:spcPct val="90000"/>
              </a:lnSpc>
            </a:pPr>
            <a:r>
              <a:rPr lang="en-US" altLang="en-US" sz="2400" b="1" smtClean="0"/>
              <a:t>Many other constraints (notably, </a:t>
            </a:r>
            <a:r>
              <a:rPr lang="en-US" altLang="en-US" sz="2400" b="1" i="1" smtClean="0">
                <a:solidFill>
                  <a:schemeClr val="hlink"/>
                </a:solidFill>
              </a:rPr>
              <a:t>functional dependencies</a:t>
            </a:r>
            <a:r>
              <a:rPr lang="en-US" altLang="en-US" sz="2400" b="1" smtClean="0"/>
              <a:t>) cannot be expressed.</a:t>
            </a:r>
          </a:p>
          <a:p>
            <a:pPr>
              <a:lnSpc>
                <a:spcPct val="90000"/>
              </a:lnSpc>
            </a:pPr>
            <a:r>
              <a:rPr lang="en-US" altLang="en-US" sz="2400" b="1" smtClean="0"/>
              <a:t>Constraints play an important role in determining the best database design for an enterprise.</a:t>
            </a:r>
          </a:p>
        </p:txBody>
      </p:sp>
    </p:spTree>
    <p:extLst>
      <p:ext uri="{BB962C8B-B14F-4D97-AF65-F5344CB8AC3E}">
        <p14:creationId xmlns:p14="http://schemas.microsoft.com/office/powerpoint/2010/main" val="1493947009"/>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12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1268" name="Rectangle 4"/>
          <p:cNvSpPr>
            <a:spLocks noGrp="1" noChangeArrowheads="1"/>
          </p:cNvSpPr>
          <p:nvPr>
            <p:ph type="title"/>
          </p:nvPr>
        </p:nvSpPr>
        <p:spPr>
          <a:xfrm>
            <a:off x="1066800" y="0"/>
            <a:ext cx="7772400" cy="1143000"/>
          </a:xfrm>
          <a:noFill/>
        </p:spPr>
        <p:txBody>
          <a:bodyPr lIns="90488" tIns="44450" rIns="90488" bIns="44450"/>
          <a:lstStyle/>
          <a:p>
            <a:r>
              <a:rPr lang="en-US" altLang="en-US" smtClean="0"/>
              <a:t>Summary of ER (Cont.)</a:t>
            </a:r>
          </a:p>
        </p:txBody>
      </p:sp>
      <p:sp>
        <p:nvSpPr>
          <p:cNvPr id="11269" name="Rectangle 5"/>
          <p:cNvSpPr>
            <a:spLocks noGrp="1" noChangeArrowheads="1"/>
          </p:cNvSpPr>
          <p:nvPr>
            <p:ph type="body" idx="1"/>
          </p:nvPr>
        </p:nvSpPr>
        <p:spPr>
          <a:xfrm>
            <a:off x="304800" y="1219200"/>
            <a:ext cx="8534400" cy="4572000"/>
          </a:xfrm>
          <a:noFill/>
        </p:spPr>
        <p:txBody>
          <a:bodyPr lIns="90488" tIns="44450" rIns="90488" bIns="44450"/>
          <a:lstStyle/>
          <a:p>
            <a:pPr>
              <a:lnSpc>
                <a:spcPct val="90000"/>
              </a:lnSpc>
            </a:pPr>
            <a:r>
              <a:rPr lang="en-US" altLang="en-US" sz="2400" b="1" smtClean="0"/>
              <a:t>ER design is </a:t>
            </a:r>
            <a:r>
              <a:rPr lang="en-US" altLang="en-US" sz="2400" b="1" i="1" smtClean="0">
                <a:solidFill>
                  <a:schemeClr val="hlink"/>
                </a:solidFill>
              </a:rPr>
              <a:t>subjective</a:t>
            </a:r>
            <a:r>
              <a:rPr lang="en-US" altLang="en-US" sz="2400" b="1" smtClean="0"/>
              <a:t>.  There are often many ways to model a given scenario!</a:t>
            </a:r>
          </a:p>
          <a:p>
            <a:pPr>
              <a:lnSpc>
                <a:spcPct val="90000"/>
              </a:lnSpc>
            </a:pPr>
            <a:r>
              <a:rPr lang="en-US" altLang="en-US" sz="2400" b="1" smtClean="0"/>
              <a:t>Analyzing alternatives can be tricky, especially for a large enterprise.  Common choices include:</a:t>
            </a:r>
          </a:p>
          <a:p>
            <a:pPr lvl="1">
              <a:lnSpc>
                <a:spcPct val="90000"/>
              </a:lnSpc>
            </a:pPr>
            <a:r>
              <a:rPr lang="en-US" altLang="en-US" sz="2400" smtClean="0"/>
              <a:t>Entity vs. attribute, entity vs. relationship, binary or n-ary relationship, whether or not to use ISA hierarchies, aggregation.</a:t>
            </a:r>
          </a:p>
          <a:p>
            <a:pPr>
              <a:lnSpc>
                <a:spcPct val="90000"/>
              </a:lnSpc>
            </a:pPr>
            <a:r>
              <a:rPr lang="en-US" altLang="en-US" sz="2400" b="1" smtClean="0"/>
              <a:t>Ensuring good database design: resulting relational schema should be analyzed and refined further. </a:t>
            </a:r>
          </a:p>
          <a:p>
            <a:pPr lvl="1">
              <a:lnSpc>
                <a:spcPct val="90000"/>
              </a:lnSpc>
            </a:pPr>
            <a:r>
              <a:rPr lang="en-US" altLang="en-US" sz="2400" smtClean="0"/>
              <a:t>Functional Dependency information and normalization techniques are especially useful.</a:t>
            </a:r>
          </a:p>
        </p:txBody>
      </p:sp>
    </p:spTree>
    <p:extLst>
      <p:ext uri="{BB962C8B-B14F-4D97-AF65-F5344CB8AC3E}">
        <p14:creationId xmlns:p14="http://schemas.microsoft.com/office/powerpoint/2010/main" val="724246520"/>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Specialization Example</a:t>
            </a:r>
          </a:p>
        </p:txBody>
      </p:sp>
      <p:pic>
        <p:nvPicPr>
          <p:cNvPr id="20483"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1252538"/>
            <a:ext cx="4684712"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561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419100"/>
            <a:ext cx="7772400" cy="571500"/>
          </a:xfrm>
        </p:spPr>
        <p:txBody>
          <a:bodyPr/>
          <a:lstStyle/>
          <a:p>
            <a:r>
              <a:rPr lang="en-US" altLang="en-US" sz="3200" smtClean="0"/>
              <a:t>Extended ER Features: Generalization</a:t>
            </a:r>
          </a:p>
        </p:txBody>
      </p:sp>
      <p:sp>
        <p:nvSpPr>
          <p:cNvPr id="22531" name="Rectangle 3"/>
          <p:cNvSpPr>
            <a:spLocks noGrp="1" noChangeArrowheads="1"/>
          </p:cNvSpPr>
          <p:nvPr>
            <p:ph type="body" idx="1"/>
          </p:nvPr>
        </p:nvSpPr>
        <p:spPr>
          <a:xfrm>
            <a:off x="814388" y="1093788"/>
            <a:ext cx="7253287" cy="2674937"/>
          </a:xfrm>
        </p:spPr>
        <p:txBody>
          <a:bodyPr/>
          <a:lstStyle/>
          <a:p>
            <a:r>
              <a:rPr lang="en-US" altLang="en-US" sz="2400" b="1" smtClean="0">
                <a:solidFill>
                  <a:srgbClr val="000099"/>
                </a:solidFill>
              </a:rPr>
              <a:t>A bottom-up design process</a:t>
            </a:r>
            <a:r>
              <a:rPr lang="en-US" altLang="en-US" sz="2400" smtClean="0"/>
              <a:t> – combine a number of entity sets that share the same features into a higher-level entity set.</a:t>
            </a:r>
          </a:p>
          <a:p>
            <a:r>
              <a:rPr lang="en-US" altLang="en-US" sz="2400" smtClean="0"/>
              <a:t>Specialization and generalization are simple inversions of each other; they are represented in an E-R diagram in the same way.</a:t>
            </a:r>
          </a:p>
          <a:p>
            <a:r>
              <a:rPr lang="en-US" altLang="en-US" sz="2400" smtClean="0"/>
              <a:t>The terms specialization and generalization are used interchangeably.</a:t>
            </a:r>
          </a:p>
        </p:txBody>
      </p:sp>
    </p:spTree>
    <p:extLst>
      <p:ext uri="{BB962C8B-B14F-4D97-AF65-F5344CB8AC3E}">
        <p14:creationId xmlns:p14="http://schemas.microsoft.com/office/powerpoint/2010/main" val="1439636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71513" y="57150"/>
            <a:ext cx="8458200" cy="687388"/>
          </a:xfrm>
        </p:spPr>
        <p:txBody>
          <a:bodyPr/>
          <a:lstStyle/>
          <a:p>
            <a:r>
              <a:rPr lang="en-US" altLang="en-US" sz="3200" smtClean="0"/>
              <a:t>Specialization and Generalization (Cont.)</a:t>
            </a:r>
          </a:p>
        </p:txBody>
      </p:sp>
      <p:sp>
        <p:nvSpPr>
          <p:cNvPr id="24579" name="Rectangle 3"/>
          <p:cNvSpPr>
            <a:spLocks noGrp="1" noChangeArrowheads="1"/>
          </p:cNvSpPr>
          <p:nvPr>
            <p:ph type="body" idx="1"/>
          </p:nvPr>
        </p:nvSpPr>
        <p:spPr>
          <a:xfrm>
            <a:off x="855663" y="1222375"/>
            <a:ext cx="7797800" cy="4027488"/>
          </a:xfrm>
        </p:spPr>
        <p:txBody>
          <a:bodyPr/>
          <a:lstStyle/>
          <a:p>
            <a:r>
              <a:rPr lang="en-US" altLang="en-US" smtClean="0"/>
              <a:t>Can have multiple specializations of an entity set based on different features.  </a:t>
            </a:r>
          </a:p>
          <a:p>
            <a:r>
              <a:rPr lang="en-US" altLang="en-US" smtClean="0"/>
              <a:t>E.g., </a:t>
            </a:r>
            <a:r>
              <a:rPr lang="en-US" altLang="en-US" i="1" smtClean="0"/>
              <a:t>permanent_employee </a:t>
            </a:r>
            <a:r>
              <a:rPr lang="en-US" altLang="en-US" smtClean="0"/>
              <a:t>vs. </a:t>
            </a:r>
            <a:r>
              <a:rPr lang="en-US" altLang="en-US" i="1" smtClean="0"/>
              <a:t>temporary_employee</a:t>
            </a:r>
            <a:r>
              <a:rPr lang="en-US" altLang="en-US" smtClean="0"/>
              <a:t>, in addition to </a:t>
            </a:r>
            <a:r>
              <a:rPr lang="en-US" altLang="en-US" i="1" smtClean="0"/>
              <a:t>instructor </a:t>
            </a:r>
            <a:r>
              <a:rPr lang="en-US" altLang="en-US" smtClean="0"/>
              <a:t>vs. </a:t>
            </a:r>
            <a:r>
              <a:rPr lang="en-US" altLang="en-US" i="1" smtClean="0"/>
              <a:t>secretary</a:t>
            </a:r>
          </a:p>
          <a:p>
            <a:r>
              <a:rPr lang="en-US" altLang="en-US" smtClean="0"/>
              <a:t>Each particular employee would be </a:t>
            </a:r>
          </a:p>
          <a:p>
            <a:pPr lvl="1"/>
            <a:r>
              <a:rPr lang="en-US" altLang="en-US" smtClean="0"/>
              <a:t>a member of one of </a:t>
            </a:r>
            <a:r>
              <a:rPr lang="en-US" altLang="en-US" i="1" smtClean="0"/>
              <a:t>permanent_employee </a:t>
            </a:r>
            <a:r>
              <a:rPr lang="en-US" altLang="en-US" smtClean="0"/>
              <a:t>or </a:t>
            </a:r>
            <a:r>
              <a:rPr lang="en-US" altLang="en-US" i="1" smtClean="0"/>
              <a:t>temporary_employee</a:t>
            </a:r>
            <a:r>
              <a:rPr lang="en-US" altLang="en-US" smtClean="0"/>
              <a:t>, </a:t>
            </a:r>
          </a:p>
          <a:p>
            <a:pPr lvl="1"/>
            <a:r>
              <a:rPr lang="en-US" altLang="en-US" smtClean="0"/>
              <a:t>and also a member of one of </a:t>
            </a:r>
            <a:r>
              <a:rPr lang="en-US" altLang="en-US" i="1" smtClean="0"/>
              <a:t>instructor</a:t>
            </a:r>
            <a:r>
              <a:rPr lang="en-US" altLang="en-US" smtClean="0"/>
              <a:t>, </a:t>
            </a:r>
            <a:r>
              <a:rPr lang="en-US" altLang="en-US" i="1" smtClean="0"/>
              <a:t>secretary</a:t>
            </a:r>
          </a:p>
          <a:p>
            <a:r>
              <a:rPr lang="en-US" altLang="en-US" smtClean="0"/>
              <a:t>The ISA relationship also referred to as </a:t>
            </a:r>
            <a:r>
              <a:rPr lang="en-US" altLang="en-US" b="1" smtClean="0">
                <a:solidFill>
                  <a:srgbClr val="000099"/>
                </a:solidFill>
              </a:rPr>
              <a:t>superclass - subclass</a:t>
            </a:r>
            <a:r>
              <a:rPr lang="en-US" altLang="en-US" b="1" smtClean="0"/>
              <a:t> </a:t>
            </a:r>
            <a:r>
              <a:rPr lang="en-US" altLang="en-US" smtClean="0"/>
              <a:t>relationship</a:t>
            </a:r>
          </a:p>
        </p:txBody>
      </p:sp>
    </p:spTree>
    <p:extLst>
      <p:ext uri="{BB962C8B-B14F-4D97-AF65-F5344CB8AC3E}">
        <p14:creationId xmlns:p14="http://schemas.microsoft.com/office/powerpoint/2010/main" val="154914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898525" y="171450"/>
            <a:ext cx="8077200" cy="876300"/>
          </a:xfrm>
        </p:spPr>
        <p:txBody>
          <a:bodyPr/>
          <a:lstStyle/>
          <a:p>
            <a:pPr>
              <a:defRPr/>
            </a:pPr>
            <a:r>
              <a:rPr lang="en-US" sz="3200" dirty="0" smtClean="0">
                <a:effectLst>
                  <a:outerShdw blurRad="38100" dist="38100" dir="2700000" algn="tl">
                    <a:srgbClr val="C0C0C0"/>
                  </a:outerShdw>
                </a:effectLst>
              </a:rPr>
              <a:t>Design Constraints on a Specialization/Generalization</a:t>
            </a:r>
          </a:p>
        </p:txBody>
      </p:sp>
      <p:sp>
        <p:nvSpPr>
          <p:cNvPr id="26627" name="Rectangle 3"/>
          <p:cNvSpPr>
            <a:spLocks noGrp="1" noChangeArrowheads="1"/>
          </p:cNvSpPr>
          <p:nvPr>
            <p:ph type="body" idx="1"/>
          </p:nvPr>
        </p:nvSpPr>
        <p:spPr>
          <a:xfrm>
            <a:off x="709613" y="1222375"/>
            <a:ext cx="8040687" cy="4919663"/>
          </a:xfrm>
        </p:spPr>
        <p:txBody>
          <a:bodyPr/>
          <a:lstStyle/>
          <a:p>
            <a:r>
              <a:rPr lang="en-US" altLang="en-US" sz="2200" smtClean="0"/>
              <a:t>Constraint on which entities can be members of a given lower-level entity set.</a:t>
            </a:r>
          </a:p>
          <a:p>
            <a:pPr lvl="1"/>
            <a:r>
              <a:rPr lang="en-US" altLang="en-US" sz="2000" smtClean="0"/>
              <a:t>condition-defined</a:t>
            </a:r>
          </a:p>
          <a:p>
            <a:pPr lvl="2"/>
            <a:r>
              <a:rPr lang="en-US" altLang="en-US" smtClean="0"/>
              <a:t>Example: all customers over 65 years are members of </a:t>
            </a:r>
            <a:r>
              <a:rPr lang="en-US" altLang="en-US" i="1" smtClean="0"/>
              <a:t>senior-citizen </a:t>
            </a:r>
            <a:r>
              <a:rPr lang="en-US" altLang="en-US" smtClean="0"/>
              <a:t>entity set; </a:t>
            </a:r>
            <a:r>
              <a:rPr lang="en-US" altLang="en-US" i="1" smtClean="0"/>
              <a:t>senior-citizen</a:t>
            </a:r>
            <a:r>
              <a:rPr lang="en-US" altLang="en-US" smtClean="0"/>
              <a:t> ISA  </a:t>
            </a:r>
            <a:r>
              <a:rPr lang="en-US" altLang="en-US" i="1" smtClean="0"/>
              <a:t>person</a:t>
            </a:r>
            <a:r>
              <a:rPr lang="en-US" altLang="en-US" smtClean="0"/>
              <a:t>.</a:t>
            </a:r>
          </a:p>
          <a:p>
            <a:pPr lvl="1"/>
            <a:r>
              <a:rPr lang="en-US" altLang="en-US" sz="2000" smtClean="0"/>
              <a:t>user-defined</a:t>
            </a:r>
          </a:p>
          <a:p>
            <a:r>
              <a:rPr lang="en-US" altLang="en-US" sz="2200" smtClean="0"/>
              <a:t>Constraint on whether or not entities may belong to more than one lower-level entity set within a single generalization.</a:t>
            </a:r>
          </a:p>
          <a:p>
            <a:pPr lvl="1"/>
            <a:r>
              <a:rPr lang="en-US" altLang="en-US" sz="2000" b="1" smtClean="0">
                <a:solidFill>
                  <a:srgbClr val="000099"/>
                </a:solidFill>
              </a:rPr>
              <a:t>Disjoint</a:t>
            </a:r>
          </a:p>
          <a:p>
            <a:pPr lvl="2"/>
            <a:r>
              <a:rPr lang="en-US" altLang="en-US" smtClean="0"/>
              <a:t>an entity can belong to only one lower-level entity set</a:t>
            </a:r>
          </a:p>
          <a:p>
            <a:pPr lvl="2"/>
            <a:r>
              <a:rPr lang="en-US" altLang="en-US" smtClean="0"/>
              <a:t>Noted in E-R diagram by having multiple lower-level entity sets link to the same triangle</a:t>
            </a:r>
            <a:endParaRPr lang="en-US" altLang="en-US" smtClean="0">
              <a:solidFill>
                <a:schemeClr val="tx2"/>
              </a:solidFill>
            </a:endParaRPr>
          </a:p>
          <a:p>
            <a:pPr lvl="1"/>
            <a:r>
              <a:rPr lang="en-US" altLang="en-US" sz="2000" b="1" smtClean="0">
                <a:solidFill>
                  <a:srgbClr val="000099"/>
                </a:solidFill>
              </a:rPr>
              <a:t>Overlapping</a:t>
            </a:r>
          </a:p>
          <a:p>
            <a:pPr lvl="2"/>
            <a:r>
              <a:rPr lang="en-US" altLang="en-US" smtClean="0"/>
              <a:t>an entity can belong to more than one lower-level entity set</a:t>
            </a:r>
            <a:endParaRPr lang="en-US" altLang="en-US" smtClean="0">
              <a:solidFill>
                <a:schemeClr val="tx2"/>
              </a:solidFill>
            </a:endParaRPr>
          </a:p>
        </p:txBody>
      </p:sp>
    </p:spTree>
    <p:extLst>
      <p:ext uri="{BB962C8B-B14F-4D97-AF65-F5344CB8AC3E}">
        <p14:creationId xmlns:p14="http://schemas.microsoft.com/office/powerpoint/2010/main" val="112868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55663" y="-119063"/>
            <a:ext cx="8077200" cy="1152526"/>
          </a:xfrm>
        </p:spPr>
        <p:txBody>
          <a:bodyPr/>
          <a:lstStyle/>
          <a:p>
            <a:pPr>
              <a:defRPr/>
            </a:pPr>
            <a:r>
              <a:rPr lang="en-US" sz="3200" dirty="0" smtClean="0">
                <a:effectLst>
                  <a:outerShdw blurRad="38100" dist="38100" dir="2700000" algn="tl">
                    <a:srgbClr val="C0C0C0"/>
                  </a:outerShdw>
                </a:effectLst>
              </a:rPr>
              <a:t>Design Constraints on a Specialization/Generalization (Cont.)</a:t>
            </a:r>
          </a:p>
        </p:txBody>
      </p:sp>
      <p:sp>
        <p:nvSpPr>
          <p:cNvPr id="28675" name="Rectangle 3"/>
          <p:cNvSpPr>
            <a:spLocks noGrp="1" noChangeArrowheads="1"/>
          </p:cNvSpPr>
          <p:nvPr>
            <p:ph type="body" idx="1"/>
          </p:nvPr>
        </p:nvSpPr>
        <p:spPr>
          <a:xfrm>
            <a:off x="814388" y="1341438"/>
            <a:ext cx="7364412" cy="2619375"/>
          </a:xfrm>
        </p:spPr>
        <p:txBody>
          <a:bodyPr/>
          <a:lstStyle/>
          <a:p>
            <a:r>
              <a:rPr lang="en-US" altLang="en-US" b="1" smtClean="0">
                <a:solidFill>
                  <a:srgbClr val="000099"/>
                </a:solidFill>
              </a:rPr>
              <a:t>Completeness constraint</a:t>
            </a:r>
            <a:r>
              <a:rPr lang="en-US" altLang="en-US" smtClean="0"/>
              <a:t> -- specifies whether or not an entity in the higher-level entity set must belong to at least one of the lower-level entity sets within a generalization.</a:t>
            </a:r>
          </a:p>
          <a:p>
            <a:pPr lvl="1"/>
            <a:r>
              <a:rPr lang="en-US" altLang="en-US" b="1" smtClean="0">
                <a:solidFill>
                  <a:srgbClr val="000099"/>
                </a:solidFill>
              </a:rPr>
              <a:t>total</a:t>
            </a:r>
            <a:r>
              <a:rPr lang="en-US" altLang="en-US" smtClean="0"/>
              <a:t>: an entity must belong to one of the lower-level entity sets</a:t>
            </a:r>
          </a:p>
          <a:p>
            <a:pPr lvl="1"/>
            <a:r>
              <a:rPr lang="en-US" altLang="en-US" b="1" smtClean="0">
                <a:solidFill>
                  <a:srgbClr val="000099"/>
                </a:solidFill>
              </a:rPr>
              <a:t>partial</a:t>
            </a:r>
            <a:r>
              <a:rPr lang="en-US" altLang="en-US" smtClean="0"/>
              <a:t>: an entity need not belong to one of the lower-level entity sets (default)</a:t>
            </a:r>
          </a:p>
        </p:txBody>
      </p:sp>
    </p:spTree>
    <p:extLst>
      <p:ext uri="{BB962C8B-B14F-4D97-AF65-F5344CB8AC3E}">
        <p14:creationId xmlns:p14="http://schemas.microsoft.com/office/powerpoint/2010/main" val="3434142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209675" y="52388"/>
            <a:ext cx="6726238" cy="622300"/>
          </a:xfrm>
        </p:spPr>
        <p:txBody>
          <a:bodyPr/>
          <a:lstStyle/>
          <a:p>
            <a:pPr>
              <a:defRPr/>
            </a:pPr>
            <a:r>
              <a:rPr lang="en-US" smtClean="0">
                <a:effectLst>
                  <a:outerShdw blurRad="38100" dist="38100" dir="2700000" algn="tl">
                    <a:srgbClr val="C0C0C0"/>
                  </a:outerShdw>
                </a:effectLst>
              </a:rPr>
              <a:t>Aggregation</a:t>
            </a:r>
          </a:p>
        </p:txBody>
      </p:sp>
      <p:sp>
        <p:nvSpPr>
          <p:cNvPr id="30723" name="Rectangle 3"/>
          <p:cNvSpPr>
            <a:spLocks noChangeArrowheads="1"/>
          </p:cNvSpPr>
          <p:nvPr/>
        </p:nvSpPr>
        <p:spPr bwMode="auto">
          <a:xfrm>
            <a:off x="855663" y="1222375"/>
            <a:ext cx="79851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50000"/>
              </a:spcBef>
              <a:buClr>
                <a:schemeClr val="tx2"/>
              </a:buClr>
              <a:buSzPct val="90000"/>
              <a:buFont typeface="Monotype Sorts" pitchFamily="2" charset="2"/>
              <a:buChar char="n"/>
            </a:pPr>
            <a:r>
              <a:rPr kumimoji="1" lang="en-US" altLang="en-US" sz="1800">
                <a:latin typeface="Times New Roman" panose="02020603050405020304" pitchFamily="18" charset="0"/>
              </a:rPr>
              <a:t> Consider the ternary relationship </a:t>
            </a:r>
            <a:r>
              <a:rPr kumimoji="1" lang="en-US" altLang="en-US" sz="1800" i="1">
                <a:latin typeface="Times New Roman" panose="02020603050405020304" pitchFamily="18" charset="0"/>
              </a:rPr>
              <a:t>proj_guide</a:t>
            </a:r>
            <a:r>
              <a:rPr kumimoji="1" lang="en-US" altLang="en-US" sz="1800">
                <a:latin typeface="Times New Roman" panose="02020603050405020304" pitchFamily="18" charset="0"/>
              </a:rPr>
              <a:t>, which we saw earlier</a:t>
            </a:r>
          </a:p>
          <a:p>
            <a:pPr>
              <a:spcBef>
                <a:spcPct val="50000"/>
              </a:spcBef>
              <a:buClr>
                <a:schemeClr val="tx2"/>
              </a:buClr>
              <a:buSzPct val="90000"/>
              <a:buFont typeface="Monotype Sorts" pitchFamily="2" charset="2"/>
              <a:buChar char="n"/>
            </a:pPr>
            <a:r>
              <a:rPr kumimoji="1" lang="en-US" altLang="en-US" sz="1800">
                <a:latin typeface="Times New Roman" panose="02020603050405020304" pitchFamily="18" charset="0"/>
              </a:rPr>
              <a:t> Suppose we want to record evaluations of a student by a guide on a project</a:t>
            </a:r>
          </a:p>
        </p:txBody>
      </p:sp>
      <p:pic>
        <p:nvPicPr>
          <p:cNvPr id="3072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2246313"/>
            <a:ext cx="5202238"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9563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fm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fm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fm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fm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fm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fm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fm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fm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fm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fm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H:\jmh\work\ifmx.ppt</Template>
  <TotalTime>1602</TotalTime>
  <Pages>16</Pages>
  <Words>1845</Words>
  <Application>Microsoft Office PowerPoint</Application>
  <PresentationFormat>On-screen Show (4:3)</PresentationFormat>
  <Paragraphs>221</Paragraphs>
  <Slides>32</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SimSun</vt:lpstr>
      <vt:lpstr>Arial</vt:lpstr>
      <vt:lpstr>Book Antiqua</vt:lpstr>
      <vt:lpstr>CMBX10</vt:lpstr>
      <vt:lpstr>CMR10</vt:lpstr>
      <vt:lpstr>CMTI10</vt:lpstr>
      <vt:lpstr>Courier New</vt:lpstr>
      <vt:lpstr>Monotype Sorts</vt:lpstr>
      <vt:lpstr>Times New Roman</vt:lpstr>
      <vt:lpstr>Wingdings</vt:lpstr>
      <vt:lpstr>ifmx</vt:lpstr>
      <vt:lpstr>SSZG 518: Database Design and Applications</vt:lpstr>
      <vt:lpstr>Extended ER Features</vt:lpstr>
      <vt:lpstr>Extended E-R Features: Specialization</vt:lpstr>
      <vt:lpstr>Specialization Example</vt:lpstr>
      <vt:lpstr>Extended ER Features: Generalization</vt:lpstr>
      <vt:lpstr>Specialization and Generalization (Cont.)</vt:lpstr>
      <vt:lpstr>Design Constraints on a Specialization/Generalization</vt:lpstr>
      <vt:lpstr>Design Constraints on a Specialization/Generalization (Cont.)</vt:lpstr>
      <vt:lpstr>Aggregation</vt:lpstr>
      <vt:lpstr>Aggregation (Cont.)</vt:lpstr>
      <vt:lpstr>Aggregation (Cont.)</vt:lpstr>
      <vt:lpstr>Aggregation</vt:lpstr>
      <vt:lpstr>E-R Diagram With Aggregation</vt:lpstr>
      <vt:lpstr>Aggregation</vt:lpstr>
      <vt:lpstr>Summary of Symbols Used in E-R Notation</vt:lpstr>
      <vt:lpstr>Symbols Used in E-R Notation (Cont.)</vt:lpstr>
      <vt:lpstr>RELATIONSHIPS (Cont…)</vt:lpstr>
      <vt:lpstr>RELATIONSHIPS (Cont…)</vt:lpstr>
      <vt:lpstr>RELATIONSHIPS (Cont…)</vt:lpstr>
      <vt:lpstr>E-R Design Decisions</vt:lpstr>
      <vt:lpstr>Conceptual Design Using the ER Model</vt:lpstr>
      <vt:lpstr>Design Techniques</vt:lpstr>
      <vt:lpstr>Valid E/R Diagrams</vt:lpstr>
      <vt:lpstr>Priorities when Choosing  Between Valid E/R Diagrams</vt:lpstr>
      <vt:lpstr>E/R Diagram Design –  Typical Errors </vt:lpstr>
      <vt:lpstr>Other Issues in E/R Design </vt:lpstr>
      <vt:lpstr>A University Database</vt:lpstr>
      <vt:lpstr>PowerPoint Presentation</vt:lpstr>
      <vt:lpstr>PowerPoint Presentation</vt:lpstr>
      <vt:lpstr>Summary of Conceptual Design</vt:lpstr>
      <vt:lpstr>Summary of ER (Cont.)</vt:lpstr>
      <vt:lpstr>Summary of ER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Class</dc:title>
  <dc:creator>yash</dc:creator>
  <cp:lastModifiedBy>User</cp:lastModifiedBy>
  <cp:revision>120</cp:revision>
  <cp:lastPrinted>1995-06-24T08:50:58Z</cp:lastPrinted>
  <dcterms:created xsi:type="dcterms:W3CDTF">1997-01-06T18:13:42Z</dcterms:created>
  <dcterms:modified xsi:type="dcterms:W3CDTF">2018-08-24T04:53:32Z</dcterms:modified>
</cp:coreProperties>
</file>