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598" r:id="rId2"/>
    <p:sldId id="609" r:id="rId3"/>
    <p:sldId id="610"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4" r:id="rId28"/>
    <p:sldId id="635" r:id="rId29"/>
    <p:sldId id="636" r:id="rId30"/>
    <p:sldId id="637" r:id="rId31"/>
    <p:sldId id="638" r:id="rId32"/>
    <p:sldId id="639" r:id="rId33"/>
    <p:sldId id="640" r:id="rId34"/>
    <p:sldId id="641" r:id="rId35"/>
    <p:sldId id="642" r:id="rId36"/>
    <p:sldId id="643" r:id="rId37"/>
    <p:sldId id="644" r:id="rId38"/>
    <p:sldId id="645" r:id="rId39"/>
    <p:sldId id="646" r:id="rId40"/>
    <p:sldId id="647"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0049"/>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684" autoAdjust="0"/>
  </p:normalViewPr>
  <p:slideViewPr>
    <p:cSldViewPr>
      <p:cViewPr varScale="1">
        <p:scale>
          <a:sx n="96" d="100"/>
          <a:sy n="96" d="100"/>
        </p:scale>
        <p:origin x="414" y="96"/>
      </p:cViewPr>
      <p:guideLst>
        <p:guide orient="horz" pos="2160"/>
        <p:guide pos="2880"/>
      </p:guideLst>
    </p:cSldViewPr>
  </p:slideViewPr>
  <p:outlineViewPr>
    <p:cViewPr>
      <p:scale>
        <a:sx n="33" d="100"/>
        <a:sy n="33" d="100"/>
      </p:scale>
      <p:origin x="0" y="-178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050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0936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8A92B6C-31FC-4DD6-B69A-A5A0FA17BF85}" type="slidenum">
              <a:rPr lang="en-US" smtClean="0"/>
              <a:t>1</a:t>
            </a:fld>
            <a:endParaRPr lang="en-US"/>
          </a:p>
        </p:txBody>
      </p:sp>
    </p:spTree>
    <p:extLst>
      <p:ext uri="{BB962C8B-B14F-4D97-AF65-F5344CB8AC3E}">
        <p14:creationId xmlns:p14="http://schemas.microsoft.com/office/powerpoint/2010/main" val="178423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B058580C-53F4-41D9-B16E-487141D91F0A}" type="slidenum">
              <a:rPr lang="en-US" altLang="en-US" sz="1200"/>
              <a:pPr algn="r"/>
              <a:t>20</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4259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4E6DE6-02D0-4F4B-AB40-C39D0DAB398E}" type="slidenum">
              <a:rPr lang="en-US" altLang="en-US"/>
              <a:pPr/>
              <a:t>23</a:t>
            </a:fld>
            <a:endParaRPr lang="en-US" altLang="en-US"/>
          </a:p>
        </p:txBody>
      </p:sp>
      <p:sp>
        <p:nvSpPr>
          <p:cNvPr id="70659"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0"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12</a:t>
            </a:r>
          </a:p>
        </p:txBody>
      </p:sp>
      <p:sp>
        <p:nvSpPr>
          <p:cNvPr id="7066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0663"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0664"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8085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B48FFA-3051-4E59-9829-86171C0BC80F}" type="slidenum">
              <a:rPr lang="en-US" altLang="en-US"/>
              <a:pPr/>
              <a:t>24</a:t>
            </a:fld>
            <a:endParaRPr lang="en-US" altLang="en-US"/>
          </a:p>
        </p:txBody>
      </p:sp>
      <p:sp>
        <p:nvSpPr>
          <p:cNvPr id="72707"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2708"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13</a:t>
            </a:r>
          </a:p>
        </p:txBody>
      </p:sp>
      <p:sp>
        <p:nvSpPr>
          <p:cNvPr id="7270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2710"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2711"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2712"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631163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50938" y="692150"/>
            <a:ext cx="4556125" cy="3416300"/>
          </a:xfrm>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4036"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FB3A32D2-EC3D-42F7-8299-4B5A3107B09B}"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180477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5060"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6822AC38-5194-4235-928F-BB726D0F3A13}"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71704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50938" y="692150"/>
            <a:ext cx="4556125" cy="34163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6084"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258FFF2-1674-4D6D-B624-6462C4D11F29}"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1124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150938" y="692150"/>
            <a:ext cx="4556125" cy="3416300"/>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7108"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8F8B68EB-4E7D-4D82-AC2A-7C1D379AE619}"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89535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50938" y="692150"/>
            <a:ext cx="4556125" cy="341630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2"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5C25ECA2-471D-4DFF-BCD9-29A58F2E5505}"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98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4276"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507F91FD-7FAF-4D41-A605-828C7E3FA1E4}"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7853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6324"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54F326B8-D970-460A-B1C4-26C647085EC1}"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4200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398653-61CC-4BA4-9683-04A29F6EE57A}" type="slidenum">
              <a:rPr lang="en-US" altLang="en-US"/>
              <a:pPr/>
              <a:t>9</a:t>
            </a:fld>
            <a:endParaRPr lang="en-US" altLang="en-US"/>
          </a:p>
        </p:txBody>
      </p:sp>
      <p:sp>
        <p:nvSpPr>
          <p:cNvPr id="31747" name="Rectangle 2"/>
          <p:cNvSpPr>
            <a:spLocks noGrp="1" noRot="1" noChangeAspect="1" noChangeArrowheads="1" noTextEdit="1"/>
          </p:cNvSpPr>
          <p:nvPr>
            <p:ph type="sldImg"/>
          </p:nvPr>
        </p:nvSpPr>
        <p:spPr>
          <a:xfrm>
            <a:off x="1150938" y="692150"/>
            <a:ext cx="4556125" cy="3416300"/>
          </a:xfrm>
          <a:ln/>
        </p:spPr>
      </p:sp>
      <p:sp>
        <p:nvSpPr>
          <p:cNvPr id="3174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746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7348"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725E827D-F48A-465D-B5DA-A0FF4EB172E0}"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190327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5300"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0FAE7381-2A1D-4DA5-8219-FDCF9FF7EA54}"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316675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8372"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987E3761-9359-4A36-A12C-A6D8C48A7F85}"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758601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9396" name="Slide Number Placeholder 3"/>
          <p:cNvSpPr>
            <a:spLocks noGrp="1"/>
          </p:cNvSpPr>
          <p:nvPr>
            <p:ph type="sldNum" sz="quarter" idx="5"/>
          </p:nvPr>
        </p:nvSpPr>
        <p:spPr>
          <a:xfrm>
            <a:off x="3884613" y="8685213"/>
            <a:ext cx="2971800" cy="4587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2FAABFE8-1D24-4D21-AF88-BDD3DDF6FC3C}"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8257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0B3090-B3E6-4006-8581-28D13F2216C8}" type="slidenum">
              <a:rPr lang="en-US" altLang="en-US"/>
              <a:pPr/>
              <a:t>10</a:t>
            </a:fld>
            <a:endParaRPr lang="en-US" altLang="en-US"/>
          </a:p>
        </p:txBody>
      </p:sp>
      <p:sp>
        <p:nvSpPr>
          <p:cNvPr id="33795" name="Rectangle 2"/>
          <p:cNvSpPr>
            <a:spLocks noGrp="1" noRot="1" noChangeAspect="1" noChangeArrowheads="1" noTextEdit="1"/>
          </p:cNvSpPr>
          <p:nvPr>
            <p:ph type="sldImg"/>
          </p:nvPr>
        </p:nvSpPr>
        <p:spPr>
          <a:xfrm>
            <a:off x="1150938" y="692150"/>
            <a:ext cx="4556125" cy="3416300"/>
          </a:xfrm>
          <a:ln/>
        </p:spPr>
      </p:sp>
      <p:sp>
        <p:nvSpPr>
          <p:cNvPr id="3379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0926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489373B6-98B6-4FF7-B29C-C352A121838C}" type="slidenum">
              <a:rPr lang="en-US" altLang="en-US" sz="1200"/>
              <a:pPr algn="r"/>
              <a:t>11</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8993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91EEEAB8-AA46-4B38-9F7F-2A79D9EAD0A4}" type="slidenum">
              <a:rPr lang="en-US" altLang="en-US" sz="1200"/>
              <a:pPr algn="r"/>
              <a:t>12</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5728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1C796763-6A2D-4D14-896B-74FC82127A22}" type="slidenum">
              <a:rPr lang="en-US" altLang="en-US" sz="1200"/>
              <a:pPr algn="r"/>
              <a:t>13</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40652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C70D8302-8A00-4355-9CB1-11D01F6B3CBE}" type="slidenum">
              <a:rPr lang="en-US" altLang="en-US" sz="1200"/>
              <a:pPr algn="r"/>
              <a:t>17</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96652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23151B6D-CF43-4761-917E-4642D2F3A9BB}" type="slidenum">
              <a:rPr lang="en-US" altLang="en-US" sz="1200"/>
              <a:pPr algn="r"/>
              <a:t>18</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1047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2A667ED9-5AF0-421F-9290-A281175E18B0}" type="slidenum">
              <a:rPr lang="en-US" altLang="en-US" sz="1200"/>
              <a:pPr algn="r"/>
              <a:t>19</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1836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1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897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381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A7CAD66B-8B75-4DB8-88A8-0DC783F5DBBC}" type="slidenum">
              <a:rPr lang="en-US"/>
              <a:pPr>
                <a:defRPr/>
              </a:pPr>
              <a:t>‹#›</a:t>
            </a:fld>
            <a:endParaRPr lang="en-US"/>
          </a:p>
        </p:txBody>
      </p:sp>
    </p:spTree>
    <p:extLst>
      <p:ext uri="{BB962C8B-B14F-4D97-AF65-F5344CB8AC3E}">
        <p14:creationId xmlns:p14="http://schemas.microsoft.com/office/powerpoint/2010/main" val="3272797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60C3747-4010-4302-B1E3-B515021E7A41}" type="slidenum">
              <a:rPr lang="en-US"/>
              <a:pPr>
                <a:defRPr/>
              </a:pPr>
              <a:t>‹#›</a:t>
            </a:fld>
            <a:endParaRPr lang="en-US"/>
          </a:p>
        </p:txBody>
      </p:sp>
    </p:spTree>
    <p:extLst>
      <p:ext uri="{BB962C8B-B14F-4D97-AF65-F5344CB8AC3E}">
        <p14:creationId xmlns:p14="http://schemas.microsoft.com/office/powerpoint/2010/main" val="1358420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04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29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81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756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04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13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243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0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838200" y="1981200"/>
            <a:ext cx="7772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8645525" y="6488113"/>
            <a:ext cx="406400" cy="301625"/>
          </a:xfrm>
          <a:prstGeom prst="rect">
            <a:avLst/>
          </a:prstGeom>
          <a:noFill/>
          <a:ln w="9525">
            <a:noFill/>
            <a:miter lim="800000"/>
            <a:headEnd/>
            <a:tailEnd/>
          </a:ln>
          <a:effectLst/>
        </p:spPr>
        <p:txBody>
          <a:bodyPr wrap="none"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fld id="{97CEBB6C-8700-4EDB-904E-9D3B9E272399}" type="slidenum">
              <a:rPr lang="en-US" sz="1400" smtClean="0">
                <a:latin typeface="Book Antiqua" panose="02040602050305030304" pitchFamily="18" charset="0"/>
              </a:rPr>
              <a:pPr algn="r">
                <a:defRPr/>
              </a:pPr>
              <a:t>‹#›</a:t>
            </a:fld>
            <a:endParaRPr lang="en-US" sz="1400" smtClean="0">
              <a:latin typeface="Book Antiqua" panose="0204060205030503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a:solidFill>
            <a:schemeClr val="tx1"/>
          </a:solidFill>
          <a:latin typeface="+mn-lt"/>
        </a:defRPr>
      </a:lvl6pPr>
      <a:lvl7pPr marL="2971800" indent="-228600" algn="l" rtl="0" eaLnBrk="0" fontAlgn="base" hangingPunct="0">
        <a:spcBef>
          <a:spcPct val="20000"/>
        </a:spcBef>
        <a:spcAft>
          <a:spcPct val="0"/>
        </a:spcAft>
        <a:buClr>
          <a:schemeClr val="tx1"/>
        </a:buClr>
        <a:buChar char="•"/>
        <a:defRPr>
          <a:solidFill>
            <a:schemeClr val="tx1"/>
          </a:solidFill>
          <a:latin typeface="+mn-lt"/>
        </a:defRPr>
      </a:lvl7pPr>
      <a:lvl8pPr marL="3429000" indent="-228600" algn="l" rtl="0" eaLnBrk="0" fontAlgn="base" hangingPunct="0">
        <a:spcBef>
          <a:spcPct val="20000"/>
        </a:spcBef>
        <a:spcAft>
          <a:spcPct val="0"/>
        </a:spcAft>
        <a:buClr>
          <a:schemeClr val="tx1"/>
        </a:buClr>
        <a:buChar char="•"/>
        <a:defRPr>
          <a:solidFill>
            <a:schemeClr val="tx1"/>
          </a:solidFill>
          <a:latin typeface="+mn-lt"/>
        </a:defRPr>
      </a:lvl8pPr>
      <a:lvl9pPr marL="3886200" indent="-228600" algn="l" rtl="0" eaLnBrk="0" fontAlgn="base" hangingPunct="0">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sis/faculty/goel/Database%20Systems/DBS%20-%20Classic%20Papers/Relational%20Model%20CODD.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42950" y="2228850"/>
            <a:ext cx="5829300"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4500"/>
              <a:t>Today’s Class</a:t>
            </a:r>
            <a:endParaRPr lang="en-US" altLang="en-US" sz="4500" dirty="0"/>
          </a:p>
        </p:txBody>
      </p:sp>
      <p:sp>
        <p:nvSpPr>
          <p:cNvPr id="6" name="Rectangle 3"/>
          <p:cNvSpPr>
            <a:spLocks noGrp="1" noChangeArrowheads="1"/>
          </p:cNvSpPr>
          <p:nvPr>
            <p:ph type="subTitle" idx="1"/>
          </p:nvPr>
        </p:nvSpPr>
        <p:spPr>
          <a:xfrm>
            <a:off x="2247900" y="3520678"/>
            <a:ext cx="5753100" cy="1679972"/>
          </a:xfrm>
        </p:spPr>
        <p:txBody>
          <a:bodyPr>
            <a:normAutofit/>
          </a:bodyPr>
          <a:lstStyle/>
          <a:p>
            <a:pPr marL="142875" indent="-257175" algn="l">
              <a:buFont typeface="Wingdings" panose="05000000000000000000" pitchFamily="2" charset="2"/>
              <a:buChar char="Ø"/>
            </a:pPr>
            <a:r>
              <a:rPr lang="en-US" altLang="en-US" dirty="0" smtClean="0"/>
              <a:t>ER to Relational Model</a:t>
            </a:r>
          </a:p>
          <a:p>
            <a:pPr marL="142875" indent="-257175" algn="l">
              <a:buFont typeface="Wingdings" panose="05000000000000000000" pitchFamily="2" charset="2"/>
              <a:buChar char="Ø"/>
            </a:pPr>
            <a:r>
              <a:rPr lang="en-US" altLang="en-US" dirty="0" smtClean="0"/>
              <a:t>Relational Model - </a:t>
            </a:r>
            <a:r>
              <a:rPr lang="en-US" altLang="en-US" dirty="0" smtClean="0"/>
              <a:t>Concepts</a:t>
            </a:r>
            <a:endParaRPr lang="en-US" altLang="en-US" dirty="0"/>
          </a:p>
        </p:txBody>
      </p:sp>
      <p:sp>
        <p:nvSpPr>
          <p:cNvPr id="7" name="Text Box 4"/>
          <p:cNvSpPr txBox="1">
            <a:spLocks noChangeArrowheads="1"/>
          </p:cNvSpPr>
          <p:nvPr/>
        </p:nvSpPr>
        <p:spPr bwMode="auto">
          <a:xfrm>
            <a:off x="895350" y="1320041"/>
            <a:ext cx="6858000"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spAutoFit/>
          </a:bodyPr>
          <a:lst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a:lstStyle>
          <a:p>
            <a:pPr algn="ctr">
              <a:spcBef>
                <a:spcPct val="50000"/>
              </a:spcBef>
            </a:pPr>
            <a:r>
              <a:rPr lang="en-US" altLang="en-US" sz="2700" kern="0" dirty="0" smtClean="0">
                <a:solidFill>
                  <a:srgbClr val="FF0000"/>
                </a:solidFill>
              </a:rPr>
              <a:t>SSZG 518: Database Design and Applications</a:t>
            </a:r>
            <a:endParaRPr lang="en-US" altLang="en-US" sz="2700" kern="0" dirty="0">
              <a:solidFill>
                <a:srgbClr val="FF0000"/>
              </a:solidFill>
            </a:endParaRPr>
          </a:p>
        </p:txBody>
      </p:sp>
    </p:spTree>
    <p:extLst>
      <p:ext uri="{BB962C8B-B14F-4D97-AF65-F5344CB8AC3E}">
        <p14:creationId xmlns:p14="http://schemas.microsoft.com/office/powerpoint/2010/main" val="13218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639762"/>
          </a:xfrm>
        </p:spPr>
        <p:txBody>
          <a:bodyPr/>
          <a:lstStyle/>
          <a:p>
            <a:r>
              <a:rPr lang="en-US" altLang="en-US" smtClean="0"/>
              <a:t>Redundancy of Schemas</a:t>
            </a:r>
          </a:p>
        </p:txBody>
      </p:sp>
      <p:sp>
        <p:nvSpPr>
          <p:cNvPr id="32771" name="Rectangle 4"/>
          <p:cNvSpPr>
            <a:spLocks noChangeArrowheads="1"/>
          </p:cNvSpPr>
          <p:nvPr/>
        </p:nvSpPr>
        <p:spPr bwMode="auto">
          <a:xfrm>
            <a:off x="636588" y="1079500"/>
            <a:ext cx="7758112"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sz="1800"/>
              <a:t>Many-to-one and one-to-many relationship sets that are total on the many-side can be represented by adding an extra attribute to the “many” side, containing the primary key of the “one” side</a:t>
            </a:r>
          </a:p>
          <a:p>
            <a:pPr>
              <a:lnSpc>
                <a:spcPct val="90000"/>
              </a:lnSpc>
              <a:spcBef>
                <a:spcPct val="35000"/>
              </a:spcBef>
              <a:buClr>
                <a:schemeClr val="tx2"/>
              </a:buClr>
              <a:buSzPct val="90000"/>
              <a:buFont typeface="Monotype Sorts" pitchFamily="2" charset="2"/>
              <a:buChar char="n"/>
            </a:pPr>
            <a:r>
              <a:rPr kumimoji="1" lang="en-US" altLang="en-US" sz="1800"/>
              <a:t>Example: Instead of creating a schema for relationship set </a:t>
            </a:r>
            <a:r>
              <a:rPr kumimoji="1" lang="en-US" altLang="en-US" sz="1800" i="1"/>
              <a:t>inst_dept</a:t>
            </a:r>
            <a:r>
              <a:rPr kumimoji="1" lang="en-US" altLang="en-US" sz="1800"/>
              <a:t>, add an attribute </a:t>
            </a:r>
            <a:r>
              <a:rPr kumimoji="1" lang="en-US" altLang="en-US" sz="1800" i="1"/>
              <a:t>dept_name</a:t>
            </a:r>
            <a:r>
              <a:rPr kumimoji="1" lang="en-US" altLang="en-US" sz="1800"/>
              <a:t> to the schema arising from entity set </a:t>
            </a:r>
            <a:r>
              <a:rPr kumimoji="1" lang="en-US" altLang="en-US" sz="1800" i="1"/>
              <a:t>instructor</a:t>
            </a:r>
          </a:p>
        </p:txBody>
      </p:sp>
      <p:grpSp>
        <p:nvGrpSpPr>
          <p:cNvPr id="32773" name="Group 13"/>
          <p:cNvGrpSpPr>
            <a:grpSpLocks/>
          </p:cNvGrpSpPr>
          <p:nvPr/>
        </p:nvGrpSpPr>
        <p:grpSpPr bwMode="auto">
          <a:xfrm>
            <a:off x="1371600" y="2819400"/>
            <a:ext cx="8185150" cy="3424238"/>
            <a:chOff x="0" y="1413"/>
            <a:chExt cx="5483" cy="2545"/>
          </a:xfrm>
        </p:grpSpPr>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l="17952" t="423" r="7481" b="61655"/>
            <a:stretch>
              <a:fillRect/>
            </a:stretch>
          </p:blipFill>
          <p:spPr bwMode="auto">
            <a:xfrm>
              <a:off x="175" y="1413"/>
              <a:ext cx="5308"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1"/>
            <p:cNvSpPr>
              <a:spLocks noChangeArrowheads="1"/>
            </p:cNvSpPr>
            <p:nvPr/>
          </p:nvSpPr>
          <p:spPr bwMode="auto">
            <a:xfrm>
              <a:off x="0" y="1500"/>
              <a:ext cx="1956" cy="4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32776" name="Rectangle 12"/>
            <p:cNvSpPr>
              <a:spLocks noChangeArrowheads="1"/>
            </p:cNvSpPr>
            <p:nvPr/>
          </p:nvSpPr>
          <p:spPr bwMode="auto">
            <a:xfrm>
              <a:off x="1920" y="1690"/>
              <a:ext cx="374"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spTree>
    <p:extLst>
      <p:ext uri="{BB962C8B-B14F-4D97-AF65-F5344CB8AC3E}">
        <p14:creationId xmlns:p14="http://schemas.microsoft.com/office/powerpoint/2010/main" val="4107074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274638"/>
            <a:ext cx="8229600" cy="792162"/>
          </a:xfrm>
        </p:spPr>
        <p:txBody>
          <a:bodyPr/>
          <a:lstStyle/>
          <a:p>
            <a:r>
              <a:rPr lang="en-US" altLang="en-US" smtClean="0"/>
              <a:t>Redundancy of Schemas</a:t>
            </a:r>
          </a:p>
        </p:txBody>
      </p:sp>
      <p:sp>
        <p:nvSpPr>
          <p:cNvPr id="34819" name="Rectangle 3"/>
          <p:cNvSpPr>
            <a:spLocks noGrp="1" noChangeArrowheads="1"/>
          </p:cNvSpPr>
          <p:nvPr>
            <p:ph type="body" idx="4294967295"/>
          </p:nvPr>
        </p:nvSpPr>
        <p:spPr>
          <a:xfrm>
            <a:off x="855663" y="1222375"/>
            <a:ext cx="7391400" cy="4876800"/>
          </a:xfrm>
        </p:spPr>
        <p:txBody>
          <a:bodyPr/>
          <a:lstStyle/>
          <a:p>
            <a:pPr>
              <a:lnSpc>
                <a:spcPct val="90000"/>
              </a:lnSpc>
            </a:pPr>
            <a:r>
              <a:rPr lang="en-US" altLang="en-US" sz="2400" smtClean="0"/>
              <a:t>For one-to-one relationship sets, either side can be chosen to act as the “many” side</a:t>
            </a:r>
          </a:p>
          <a:p>
            <a:pPr lvl="1">
              <a:lnSpc>
                <a:spcPct val="90000"/>
              </a:lnSpc>
            </a:pPr>
            <a:r>
              <a:rPr lang="en-US" altLang="en-US" sz="2000" smtClean="0"/>
              <a:t>That is, extra attribute can be added to either of the tables corresponding to the two entity sets </a:t>
            </a:r>
          </a:p>
          <a:p>
            <a:pPr>
              <a:lnSpc>
                <a:spcPct val="90000"/>
              </a:lnSpc>
            </a:pPr>
            <a:r>
              <a:rPr lang="en-US" altLang="en-US" sz="2400" smtClean="0"/>
              <a:t>If participation is </a:t>
            </a:r>
            <a:r>
              <a:rPr lang="en-US" altLang="en-US" sz="2400" i="1" smtClean="0"/>
              <a:t>partial</a:t>
            </a:r>
            <a:r>
              <a:rPr lang="en-US" altLang="en-US" sz="2400" smtClean="0"/>
              <a:t> on the “many” side, replacing a schema by an extra attribute in the schema corresponding to the “many” side could result in null values</a:t>
            </a:r>
          </a:p>
          <a:p>
            <a:pPr>
              <a:lnSpc>
                <a:spcPct val="90000"/>
              </a:lnSpc>
            </a:pPr>
            <a:r>
              <a:rPr lang="en-US" altLang="en-US" sz="2400" smtClean="0"/>
              <a:t>The schema corresponding to a relationship set linking a weak entity set to its identifying strong entity set is redundant.</a:t>
            </a:r>
          </a:p>
          <a:p>
            <a:pPr lvl="1">
              <a:lnSpc>
                <a:spcPct val="90000"/>
              </a:lnSpc>
            </a:pPr>
            <a:r>
              <a:rPr lang="en-US" altLang="en-US" sz="2000" smtClean="0"/>
              <a:t>Example: The </a:t>
            </a:r>
            <a:r>
              <a:rPr lang="en-US" altLang="en-US" sz="2000" i="1" smtClean="0"/>
              <a:t>section </a:t>
            </a:r>
            <a:r>
              <a:rPr lang="en-US" altLang="en-US" sz="2000" smtClean="0"/>
              <a:t>schema already contains the attributes that would appear in the </a:t>
            </a:r>
            <a:r>
              <a:rPr lang="en-US" altLang="en-US" sz="2000" i="1" smtClean="0"/>
              <a:t>sec_course</a:t>
            </a:r>
            <a:r>
              <a:rPr lang="en-US" altLang="en-US" sz="2000" smtClean="0"/>
              <a:t> schema</a:t>
            </a:r>
          </a:p>
          <a:p>
            <a:endParaRPr lang="en-US" altLang="en-US" sz="2400" smtClean="0"/>
          </a:p>
        </p:txBody>
      </p:sp>
    </p:spTree>
    <p:extLst>
      <p:ext uri="{BB962C8B-B14F-4D97-AF65-F5344CB8AC3E}">
        <p14:creationId xmlns:p14="http://schemas.microsoft.com/office/powerpoint/2010/main" val="4199798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81075" y="66675"/>
            <a:ext cx="8077200" cy="609600"/>
          </a:xfrm>
        </p:spPr>
        <p:txBody>
          <a:bodyPr/>
          <a:lstStyle/>
          <a:p>
            <a:r>
              <a:rPr lang="en-US" altLang="en-US" sz="3200" smtClean="0"/>
              <a:t>Composite and Multivalued Attributes</a:t>
            </a:r>
          </a:p>
        </p:txBody>
      </p:sp>
      <p:sp>
        <p:nvSpPr>
          <p:cNvPr id="36867" name="Rectangle 3"/>
          <p:cNvSpPr>
            <a:spLocks noGrp="1" noChangeArrowheads="1"/>
          </p:cNvSpPr>
          <p:nvPr>
            <p:ph type="body" idx="4294967295"/>
          </p:nvPr>
        </p:nvSpPr>
        <p:spPr>
          <a:xfrm>
            <a:off x="2849563" y="1104900"/>
            <a:ext cx="6026150" cy="5097463"/>
          </a:xfrm>
          <a:noFill/>
        </p:spPr>
        <p:txBody>
          <a:bodyPr/>
          <a:lstStyle/>
          <a:p>
            <a:r>
              <a:rPr lang="en-US" altLang="en-US" sz="2400" smtClean="0"/>
              <a:t>Composite attributes are flattened out by creating a separate attribute for each component attribute</a:t>
            </a:r>
          </a:p>
          <a:p>
            <a:pPr lvl="1"/>
            <a:r>
              <a:rPr lang="en-US" altLang="en-US" sz="2000" smtClean="0"/>
              <a:t>Example: given entity set </a:t>
            </a:r>
            <a:r>
              <a:rPr lang="en-US" altLang="en-US" sz="2000" i="1" smtClean="0"/>
              <a:t>instructor</a:t>
            </a:r>
            <a:r>
              <a:rPr lang="en-US" altLang="en-US" sz="2000" smtClean="0"/>
              <a:t> with composite attribute </a:t>
            </a:r>
            <a:r>
              <a:rPr lang="en-US" altLang="en-US" sz="2000" i="1" smtClean="0"/>
              <a:t>name</a:t>
            </a:r>
            <a:r>
              <a:rPr lang="en-US" altLang="en-US" sz="2000" smtClean="0"/>
              <a:t> with component attributes </a:t>
            </a:r>
            <a:r>
              <a:rPr lang="en-US" altLang="en-US" sz="2000" i="1" smtClean="0"/>
              <a:t>first_name </a:t>
            </a:r>
            <a:r>
              <a:rPr lang="en-US" altLang="en-US" sz="2000" smtClean="0"/>
              <a:t>and </a:t>
            </a:r>
            <a:r>
              <a:rPr lang="en-US" altLang="en-US" sz="2000" i="1" smtClean="0"/>
              <a:t>last_name</a:t>
            </a:r>
            <a:r>
              <a:rPr lang="en-US" altLang="en-US" sz="2000" smtClean="0"/>
              <a:t> the schema corresponding to the entity set has two attributes </a:t>
            </a:r>
            <a:r>
              <a:rPr lang="en-US" altLang="en-US" sz="2000" i="1" smtClean="0"/>
              <a:t>name_first_name</a:t>
            </a:r>
            <a:r>
              <a:rPr lang="en-US" altLang="en-US" sz="2000" smtClean="0"/>
              <a:t>  and </a:t>
            </a:r>
            <a:r>
              <a:rPr lang="en-US" altLang="en-US" sz="2000" i="1" smtClean="0"/>
              <a:t>name_last_name</a:t>
            </a:r>
          </a:p>
          <a:p>
            <a:pPr lvl="2"/>
            <a:r>
              <a:rPr lang="en-US" altLang="en-US" sz="2000" i="1" smtClean="0"/>
              <a:t>Prefix omitted if there is no ambiguity</a:t>
            </a:r>
          </a:p>
          <a:p>
            <a:r>
              <a:rPr lang="en-US" altLang="en-US" sz="2400" smtClean="0"/>
              <a:t>Ignoring multivalued attributes, extended instructor schema is</a:t>
            </a:r>
          </a:p>
          <a:p>
            <a:pPr lvl="1"/>
            <a:r>
              <a:rPr lang="en-US" altLang="en-US" sz="2000" i="1" smtClean="0"/>
              <a:t>instructor(ID, first_name, middle_initial,  last_name,street_number, street_name,  </a:t>
            </a:r>
            <a:br>
              <a:rPr lang="en-US" altLang="en-US" sz="2000" i="1" smtClean="0"/>
            </a:br>
            <a:r>
              <a:rPr lang="en-US" altLang="en-US" sz="2000" i="1" smtClean="0"/>
              <a:t>           apt_number, city, state, zip_code,  </a:t>
            </a:r>
            <a:br>
              <a:rPr lang="en-US" altLang="en-US" sz="2000" i="1" smtClean="0"/>
            </a:br>
            <a:r>
              <a:rPr lang="en-US" altLang="en-US" sz="2000" i="1" smtClean="0"/>
              <a:t>      date_of_birth)</a:t>
            </a:r>
          </a:p>
          <a:p>
            <a:pPr lvl="1"/>
            <a:endParaRPr lang="en-US" altLang="en-US" sz="2000" smtClean="0"/>
          </a:p>
        </p:txBody>
      </p:sp>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044575"/>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12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81075" y="66675"/>
            <a:ext cx="8077200" cy="609600"/>
          </a:xfrm>
        </p:spPr>
        <p:txBody>
          <a:bodyPr/>
          <a:lstStyle/>
          <a:p>
            <a:r>
              <a:rPr lang="en-US" altLang="en-US" sz="3200" smtClean="0"/>
              <a:t>Composite and Multivalued Attributes</a:t>
            </a:r>
          </a:p>
        </p:txBody>
      </p:sp>
      <p:sp>
        <p:nvSpPr>
          <p:cNvPr id="38915" name="Rectangle 3"/>
          <p:cNvSpPr>
            <a:spLocks noGrp="1" noChangeArrowheads="1"/>
          </p:cNvSpPr>
          <p:nvPr>
            <p:ph type="body" idx="4294967295"/>
          </p:nvPr>
        </p:nvSpPr>
        <p:spPr>
          <a:xfrm>
            <a:off x="457200" y="762000"/>
            <a:ext cx="7672388" cy="5160963"/>
          </a:xfrm>
          <a:noFill/>
        </p:spPr>
        <p:txBody>
          <a:bodyPr/>
          <a:lstStyle/>
          <a:p>
            <a:r>
              <a:rPr lang="en-US" altLang="en-US" sz="2400" smtClean="0"/>
              <a:t>A multivalued attribute </a:t>
            </a:r>
            <a:r>
              <a:rPr lang="en-US" altLang="en-US" sz="2400" i="1" smtClean="0"/>
              <a:t>M</a:t>
            </a:r>
            <a:r>
              <a:rPr lang="en-US" altLang="en-US" sz="2400" smtClean="0"/>
              <a:t> of an entity </a:t>
            </a:r>
            <a:r>
              <a:rPr lang="en-US" altLang="en-US" sz="2400" i="1" smtClean="0"/>
              <a:t>E</a:t>
            </a:r>
            <a:r>
              <a:rPr lang="en-US" altLang="en-US" sz="2400" smtClean="0"/>
              <a:t> is represented by a separate schema </a:t>
            </a:r>
            <a:r>
              <a:rPr lang="en-US" altLang="en-US" sz="2400" i="1" smtClean="0"/>
              <a:t>EM</a:t>
            </a:r>
            <a:endParaRPr lang="en-US" altLang="en-US" sz="2400" smtClean="0"/>
          </a:p>
          <a:p>
            <a:pPr lvl="1"/>
            <a:r>
              <a:rPr lang="en-US" altLang="en-US" sz="2200" smtClean="0"/>
              <a:t>Schema </a:t>
            </a:r>
            <a:r>
              <a:rPr lang="en-US" altLang="en-US" sz="2200" i="1" smtClean="0"/>
              <a:t>EM</a:t>
            </a:r>
            <a:r>
              <a:rPr lang="en-US" altLang="en-US" sz="2200" smtClean="0"/>
              <a:t> has attributes corresponding to the primary key of </a:t>
            </a:r>
            <a:r>
              <a:rPr lang="en-US" altLang="en-US" sz="2200" i="1" smtClean="0"/>
              <a:t>E</a:t>
            </a:r>
            <a:r>
              <a:rPr lang="en-US" altLang="en-US" sz="2200" smtClean="0"/>
              <a:t> and an attribute corresponding to multivalued attribute </a:t>
            </a:r>
            <a:r>
              <a:rPr lang="en-US" altLang="en-US" sz="2200" i="1" smtClean="0"/>
              <a:t>M</a:t>
            </a:r>
            <a:endParaRPr lang="en-US" altLang="en-US" sz="2200" smtClean="0"/>
          </a:p>
          <a:p>
            <a:pPr lvl="1"/>
            <a:r>
              <a:rPr lang="en-US" altLang="en-US" sz="2200" smtClean="0"/>
              <a:t>Example:  Multivalued attribute </a:t>
            </a:r>
            <a:r>
              <a:rPr lang="en-US" altLang="en-US" sz="2200" i="1" smtClean="0"/>
              <a:t>phone_number </a:t>
            </a:r>
            <a:r>
              <a:rPr lang="en-US" altLang="en-US" sz="2200" smtClean="0"/>
              <a:t>of </a:t>
            </a:r>
            <a:r>
              <a:rPr lang="en-US" altLang="en-US" sz="2200" i="1" smtClean="0"/>
              <a:t>instructor</a:t>
            </a:r>
            <a:r>
              <a:rPr lang="en-US" altLang="en-US" sz="2200" smtClean="0"/>
              <a:t> is represented by a schema:</a:t>
            </a:r>
            <a:br>
              <a:rPr lang="en-US" altLang="en-US" sz="2200" smtClean="0"/>
            </a:br>
            <a:r>
              <a:rPr lang="en-US" altLang="en-US" sz="2200" smtClean="0"/>
              <a:t>    </a:t>
            </a:r>
            <a:r>
              <a:rPr lang="en-US" altLang="en-US" sz="2200" i="1" smtClean="0"/>
              <a:t>inst_phone= </a:t>
            </a:r>
            <a:r>
              <a:rPr lang="en-US" altLang="en-US" sz="2200" smtClean="0"/>
              <a:t>(</a:t>
            </a:r>
            <a:r>
              <a:rPr lang="en-US" altLang="en-US" sz="2200" i="1" smtClean="0"/>
              <a:t> </a:t>
            </a:r>
            <a:r>
              <a:rPr lang="en-US" altLang="en-US" sz="2200" i="1" u="sng" smtClean="0"/>
              <a:t>ID</a:t>
            </a:r>
            <a:r>
              <a:rPr lang="en-US" altLang="en-US" sz="2200" i="1" smtClean="0"/>
              <a:t>, </a:t>
            </a:r>
            <a:r>
              <a:rPr lang="en-US" altLang="en-US" sz="2200" i="1" u="sng" smtClean="0"/>
              <a:t>phone_number</a:t>
            </a:r>
            <a:r>
              <a:rPr lang="en-US" altLang="en-US" sz="2200" smtClean="0"/>
              <a:t>)</a:t>
            </a:r>
            <a:r>
              <a:rPr lang="en-US" altLang="en-US" sz="2200" i="1" smtClean="0"/>
              <a:t> </a:t>
            </a:r>
          </a:p>
          <a:p>
            <a:pPr lvl="1"/>
            <a:r>
              <a:rPr lang="en-US" altLang="en-US" sz="2200" smtClean="0"/>
              <a:t>Each value of the multivalued attribute maps to a separate tuple of the relation on schema </a:t>
            </a:r>
            <a:r>
              <a:rPr lang="en-US" altLang="en-US" sz="2200" i="1" smtClean="0"/>
              <a:t>EM</a:t>
            </a:r>
            <a:endParaRPr lang="en-US" altLang="en-US" sz="2200" smtClean="0"/>
          </a:p>
          <a:p>
            <a:pPr lvl="2"/>
            <a:r>
              <a:rPr lang="en-US" altLang="en-US" sz="2200" smtClean="0"/>
              <a:t>For example, an </a:t>
            </a:r>
            <a:r>
              <a:rPr lang="en-US" altLang="en-US" sz="2200" i="1" smtClean="0"/>
              <a:t>instructor</a:t>
            </a:r>
            <a:r>
              <a:rPr lang="en-US" altLang="en-US" sz="2200" smtClean="0"/>
              <a:t> entity with primary key  22222 and phone numbers 456-7890 and 123-4567 maps to two tuples:   </a:t>
            </a:r>
            <a:br>
              <a:rPr lang="en-US" altLang="en-US" sz="2200" smtClean="0"/>
            </a:br>
            <a:r>
              <a:rPr lang="en-US" altLang="en-US" sz="2200" smtClean="0"/>
              <a:t>   (22222, 456-7890) and (22222, 123-4567) </a:t>
            </a:r>
          </a:p>
        </p:txBody>
      </p:sp>
    </p:spTree>
    <p:extLst>
      <p:ext uri="{BB962C8B-B14F-4D97-AF65-F5344CB8AC3E}">
        <p14:creationId xmlns:p14="http://schemas.microsoft.com/office/powerpoint/2010/main" val="1205091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Composite Attribute</a:t>
            </a:r>
          </a:p>
        </p:txBody>
      </p:sp>
      <p:sp>
        <p:nvSpPr>
          <p:cNvPr id="40963" name="Rectangle 3"/>
          <p:cNvSpPr>
            <a:spLocks noGrp="1" noChangeArrowheads="1"/>
          </p:cNvSpPr>
          <p:nvPr>
            <p:ph type="body" idx="1"/>
          </p:nvPr>
        </p:nvSpPr>
        <p:spPr>
          <a:xfrm>
            <a:off x="457200" y="1524000"/>
            <a:ext cx="8229600" cy="1752600"/>
          </a:xfrm>
        </p:spPr>
        <p:txBody>
          <a:bodyPr/>
          <a:lstStyle/>
          <a:p>
            <a:r>
              <a:rPr lang="en-US" altLang="zh-TW" sz="2800" smtClean="0">
                <a:ea typeface="新細明體" panose="02020500000000000000" pitchFamily="18" charset="-120"/>
              </a:rPr>
              <a:t>Relational Model Indivisibility Rule Applies</a:t>
            </a:r>
          </a:p>
          <a:p>
            <a:r>
              <a:rPr lang="en-US" altLang="zh-TW" sz="2800" smtClean="0">
                <a:ea typeface="新細明體" panose="02020500000000000000" pitchFamily="18" charset="-120"/>
              </a:rPr>
              <a:t>One column for each component attribute</a:t>
            </a:r>
          </a:p>
          <a:p>
            <a:r>
              <a:rPr lang="en-US" altLang="zh-TW" sz="2800" smtClean="0">
                <a:ea typeface="新細明體" panose="02020500000000000000" pitchFamily="18" charset="-120"/>
              </a:rPr>
              <a:t>NO column for the composite attribute itself</a:t>
            </a:r>
          </a:p>
          <a:p>
            <a:endParaRPr lang="en-US" altLang="zh-TW" sz="2800" smtClean="0">
              <a:ea typeface="新細明體" panose="02020500000000000000" pitchFamily="18" charset="-120"/>
            </a:endParaRPr>
          </a:p>
        </p:txBody>
      </p:sp>
      <p:sp>
        <p:nvSpPr>
          <p:cNvPr id="40964"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5" name="Text Box 5"/>
          <p:cNvSpPr txBox="1">
            <a:spLocks noChangeArrowheads="1"/>
          </p:cNvSpPr>
          <p:nvPr/>
        </p:nvSpPr>
        <p:spPr bwMode="auto">
          <a:xfrm>
            <a:off x="990600" y="4343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Professor</a:t>
            </a:r>
          </a:p>
        </p:txBody>
      </p:sp>
      <p:sp>
        <p:nvSpPr>
          <p:cNvPr id="40966"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7" name="Text Box 8"/>
          <p:cNvSpPr txBox="1">
            <a:spLocks noChangeArrowheads="1"/>
          </p:cNvSpPr>
          <p:nvPr/>
        </p:nvSpPr>
        <p:spPr bwMode="auto">
          <a:xfrm>
            <a:off x="762000" y="3505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dirty="0">
                <a:solidFill>
                  <a:schemeClr val="bg1"/>
                </a:solidFill>
                <a:ea typeface="新細明體" panose="02020500000000000000" pitchFamily="18" charset="-120"/>
              </a:rPr>
              <a:t>SSN</a:t>
            </a:r>
          </a:p>
        </p:txBody>
      </p:sp>
      <p:sp>
        <p:nvSpPr>
          <p:cNvPr id="40968"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9" name="Text Box 10"/>
          <p:cNvSpPr txBox="1">
            <a:spLocks noChangeArrowheads="1"/>
          </p:cNvSpPr>
          <p:nvPr/>
        </p:nvSpPr>
        <p:spPr bwMode="auto">
          <a:xfrm>
            <a:off x="2057400" y="3505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0970"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71" name="Text Box 12"/>
          <p:cNvSpPr txBox="1">
            <a:spLocks noChangeArrowheads="1"/>
          </p:cNvSpPr>
          <p:nvPr/>
        </p:nvSpPr>
        <p:spPr bwMode="auto">
          <a:xfrm>
            <a:off x="2057400" y="510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Address</a:t>
            </a:r>
          </a:p>
        </p:txBody>
      </p:sp>
      <p:sp>
        <p:nvSpPr>
          <p:cNvPr id="40972"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9038"/>
        </p:xfrm>
        <a:graphic>
          <a:graphicData uri="http://schemas.openxmlformats.org/drawingml/2006/table">
            <a:tbl>
              <a:tblPr/>
              <a:tblGrid>
                <a:gridCol w="1295400"/>
                <a:gridCol w="1295400"/>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Street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City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Dr. Smith</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50 1</a:t>
                      </a:r>
                      <a:r>
                        <a:rPr kumimoji="1" lang="en-US" altLang="zh-TW" sz="2000" b="0" i="0" u="none" strike="noStrike" cap="none" normalizeH="0" baseline="30000" smtClean="0">
                          <a:ln>
                            <a:noFill/>
                          </a:ln>
                          <a:solidFill>
                            <a:schemeClr val="tx1"/>
                          </a:solidFill>
                          <a:effectLst/>
                          <a:latin typeface="Arial" pitchFamily="34" charset="0"/>
                          <a:ea typeface="新細明體"/>
                          <a:cs typeface="新細明體"/>
                        </a:rPr>
                        <a:t>st</a:t>
                      </a: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 St.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Fake City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Dr. Lee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 B St.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San Jose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5" name="Line 35"/>
          <p:cNvSpPr>
            <a:spLocks noChangeShapeType="1"/>
          </p:cNvSpPr>
          <p:nvPr/>
        </p:nvSpPr>
        <p:spPr bwMode="auto">
          <a:xfrm>
            <a:off x="1219200" y="3962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6"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7"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98" name="Text Box 38"/>
          <p:cNvSpPr txBox="1">
            <a:spLocks noChangeArrowheads="1"/>
          </p:cNvSpPr>
          <p:nvPr/>
        </p:nvSpPr>
        <p:spPr bwMode="auto">
          <a:xfrm>
            <a:off x="762000" y="601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Street</a:t>
            </a:r>
          </a:p>
        </p:txBody>
      </p:sp>
      <p:sp>
        <p:nvSpPr>
          <p:cNvPr id="40999"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1000" name="Text Box 40"/>
          <p:cNvSpPr txBox="1">
            <a:spLocks noChangeArrowheads="1"/>
          </p:cNvSpPr>
          <p:nvPr/>
        </p:nvSpPr>
        <p:spPr bwMode="auto">
          <a:xfrm>
            <a:off x="2667000" y="601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City</a:t>
            </a:r>
          </a:p>
        </p:txBody>
      </p:sp>
      <p:sp>
        <p:nvSpPr>
          <p:cNvPr id="41001"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Line 42"/>
          <p:cNvSpPr>
            <a:spLocks noChangeShapeType="1"/>
          </p:cNvSpPr>
          <p:nvPr/>
        </p:nvSpPr>
        <p:spPr bwMode="auto">
          <a:xfrm>
            <a:off x="2819400" y="55626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Tree>
    <p:extLst>
      <p:ext uri="{BB962C8B-B14F-4D97-AF65-F5344CB8AC3E}">
        <p14:creationId xmlns:p14="http://schemas.microsoft.com/office/powerpoint/2010/main" val="152707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Multivalue Attribute</a:t>
            </a:r>
          </a:p>
        </p:txBody>
      </p:sp>
      <p:sp>
        <p:nvSpPr>
          <p:cNvPr id="41987" name="Rectangle 3"/>
          <p:cNvSpPr>
            <a:spLocks noGrp="1" noChangeArrowheads="1"/>
          </p:cNvSpPr>
          <p:nvPr>
            <p:ph type="body" idx="1"/>
          </p:nvPr>
        </p:nvSpPr>
        <p:spPr/>
        <p:txBody>
          <a:bodyPr/>
          <a:lstStyle/>
          <a:p>
            <a:r>
              <a:rPr lang="en-US" altLang="zh-TW" sz="2800" smtClean="0">
                <a:ea typeface="新細明體" panose="02020500000000000000" pitchFamily="18" charset="-120"/>
              </a:rPr>
              <a:t>For each multivalue attribute in an entity set/relationship set</a:t>
            </a:r>
          </a:p>
          <a:p>
            <a:pPr lvl="1"/>
            <a:r>
              <a:rPr lang="en-US" altLang="zh-TW" sz="2400" smtClean="0">
                <a:ea typeface="新細明體" panose="02020500000000000000" pitchFamily="18" charset="-120"/>
              </a:rPr>
              <a:t>Build a new relation schema with two columns</a:t>
            </a:r>
          </a:p>
          <a:p>
            <a:pPr lvl="1"/>
            <a:r>
              <a:rPr lang="en-US" altLang="zh-TW" sz="2400" smtClean="0">
                <a:ea typeface="新細明體" panose="02020500000000000000" pitchFamily="18" charset="-120"/>
              </a:rPr>
              <a:t>One column for the primary keys of the entity set/relationship set that has the multivalue attribute</a:t>
            </a:r>
          </a:p>
          <a:p>
            <a:pPr lvl="1"/>
            <a:r>
              <a:rPr lang="en-US" altLang="zh-TW" sz="2400" smtClean="0">
                <a:ea typeface="新細明體" panose="02020500000000000000" pitchFamily="18" charset="-120"/>
              </a:rPr>
              <a:t>Another column for the multivalue attributes.  Each cell of this column holds only one value.  So each value is represented as an unique tuple </a:t>
            </a:r>
          </a:p>
          <a:p>
            <a:pPr lvl="1"/>
            <a:r>
              <a:rPr lang="en-US" altLang="zh-TW" sz="2400" smtClean="0">
                <a:ea typeface="新細明體" panose="02020500000000000000" pitchFamily="18" charset="-120"/>
              </a:rPr>
              <a:t>Primary key for this schema is the union of all attributes</a:t>
            </a:r>
          </a:p>
        </p:txBody>
      </p:sp>
    </p:spTree>
    <p:extLst>
      <p:ext uri="{BB962C8B-B14F-4D97-AF65-F5344CB8AC3E}">
        <p14:creationId xmlns:p14="http://schemas.microsoft.com/office/powerpoint/2010/main" val="38913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lstStyle/>
          <a:p>
            <a:r>
              <a:rPr lang="en-US" altLang="zh-TW" smtClean="0">
                <a:solidFill>
                  <a:srgbClr val="0000FF"/>
                </a:solidFill>
                <a:ea typeface="新細明體" panose="02020500000000000000" pitchFamily="18" charset="-120"/>
              </a:rPr>
              <a:t>Example – Multivalue attribute</a:t>
            </a:r>
          </a:p>
        </p:txBody>
      </p:sp>
      <p:graphicFrame>
        <p:nvGraphicFramePr>
          <p:cNvPr id="29791" name="Group 95"/>
          <p:cNvGraphicFramePr>
            <a:graphicFrameLocks noGrp="1"/>
          </p:cNvGraphicFramePr>
          <p:nvPr>
            <p:ph sz="half" idx="1"/>
          </p:nvPr>
        </p:nvGraphicFramePr>
        <p:xfrm>
          <a:off x="152400" y="5029200"/>
          <a:ext cx="3886200" cy="1189038"/>
        </p:xfrm>
        <a:graphic>
          <a:graphicData uri="http://schemas.openxmlformats.org/drawingml/2006/table">
            <a:tbl>
              <a:tblPr/>
              <a:tblGrid>
                <a:gridCol w="971550"/>
                <a:gridCol w="971550"/>
                <a:gridCol w="971550"/>
                <a:gridCol w="97155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GPA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2.8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Homer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3"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bg1"/>
              </a:solidFill>
            </a:endParaRPr>
          </a:p>
        </p:txBody>
      </p:sp>
      <p:sp>
        <p:nvSpPr>
          <p:cNvPr id="43034" name="Text Box 26"/>
          <p:cNvSpPr txBox="1">
            <a:spLocks noChangeArrowheads="1"/>
          </p:cNvSpPr>
          <p:nvPr/>
        </p:nvSpPr>
        <p:spPr bwMode="auto">
          <a:xfrm>
            <a:off x="1524000" y="2133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Student</a:t>
            </a:r>
          </a:p>
        </p:txBody>
      </p:sp>
      <p:sp>
        <p:nvSpPr>
          <p:cNvPr id="43035"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6"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7"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8"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9" name="Line 31"/>
          <p:cNvSpPr>
            <a:spLocks noChangeShapeType="1"/>
          </p:cNvSpPr>
          <p:nvPr/>
        </p:nvSpPr>
        <p:spPr bwMode="auto">
          <a:xfrm>
            <a:off x="914400" y="1752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Text Box 35"/>
          <p:cNvSpPr txBox="1">
            <a:spLocks noChangeArrowheads="1"/>
          </p:cNvSpPr>
          <p:nvPr/>
        </p:nvSpPr>
        <p:spPr bwMode="auto">
          <a:xfrm>
            <a:off x="533400" y="1295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SID</a:t>
            </a:r>
          </a:p>
        </p:txBody>
      </p:sp>
      <p:sp>
        <p:nvSpPr>
          <p:cNvPr id="43044" name="Text Box 36"/>
          <p:cNvSpPr txBox="1">
            <a:spLocks noChangeArrowheads="1"/>
          </p:cNvSpPr>
          <p:nvPr/>
        </p:nvSpPr>
        <p:spPr bwMode="auto">
          <a:xfrm>
            <a:off x="20574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3045" name="Text Box 37"/>
          <p:cNvSpPr txBox="1">
            <a:spLocks noChangeArrowheads="1"/>
          </p:cNvSpPr>
          <p:nvPr/>
        </p:nvSpPr>
        <p:spPr bwMode="auto">
          <a:xfrm>
            <a:off x="457200" y="2971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Major</a:t>
            </a:r>
          </a:p>
        </p:txBody>
      </p:sp>
      <p:sp>
        <p:nvSpPr>
          <p:cNvPr id="43046" name="Text Box 38"/>
          <p:cNvSpPr txBox="1">
            <a:spLocks noChangeArrowheads="1"/>
          </p:cNvSpPr>
          <p:nvPr/>
        </p:nvSpPr>
        <p:spPr bwMode="auto">
          <a:xfrm>
            <a:off x="2514600" y="3048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GPA</a:t>
            </a:r>
          </a:p>
        </p:txBody>
      </p:sp>
      <p:sp>
        <p:nvSpPr>
          <p:cNvPr id="43047"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48"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aphicFrame>
        <p:nvGraphicFramePr>
          <p:cNvPr id="29789" name="Group 93"/>
          <p:cNvGraphicFramePr>
            <a:graphicFrameLocks noGrp="1"/>
          </p:cNvGraphicFramePr>
          <p:nvPr>
            <p:ph sz="half" idx="2"/>
          </p:nvPr>
        </p:nvGraphicFramePr>
        <p:xfrm>
          <a:off x="4267200" y="4038600"/>
          <a:ext cx="2590800" cy="2378076"/>
        </p:xfrm>
        <a:graphic>
          <a:graphicData uri="http://schemas.openxmlformats.org/drawingml/2006/table">
            <a:tbl>
              <a:tblPr/>
              <a:tblGrid>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Stud_SID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pitchFamily="34" charset="0"/>
                          <a:ea typeface="新細明體"/>
                          <a:cs typeface="新細明體"/>
                        </a:rPr>
                        <a:t>Children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Johnson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Bart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Lisa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pitchFamily="34" charset="0"/>
                          <a:ea typeface="新細明體"/>
                          <a:cs typeface="新細明體"/>
                        </a:rPr>
                        <a:t>Maggie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73"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74" name="Text Box 75"/>
          <p:cNvSpPr txBox="1">
            <a:spLocks noChangeArrowheads="1"/>
          </p:cNvSpPr>
          <p:nvPr/>
        </p:nvSpPr>
        <p:spPr bwMode="auto">
          <a:xfrm>
            <a:off x="45720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Children</a:t>
            </a:r>
          </a:p>
        </p:txBody>
      </p:sp>
      <p:sp>
        <p:nvSpPr>
          <p:cNvPr id="43075"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6" name="Text Box 96"/>
          <p:cNvSpPr txBox="1">
            <a:spLocks noChangeArrowheads="1"/>
          </p:cNvSpPr>
          <p:nvPr/>
        </p:nvSpPr>
        <p:spPr bwMode="auto">
          <a:xfrm>
            <a:off x="6172200" y="1219200"/>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The primary key for this table is Student_SID + Children, the union of all attributes</a:t>
            </a:r>
          </a:p>
        </p:txBody>
      </p:sp>
      <p:sp>
        <p:nvSpPr>
          <p:cNvPr id="43077"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0356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274638"/>
            <a:ext cx="8229600" cy="715962"/>
          </a:xfrm>
        </p:spPr>
        <p:txBody>
          <a:bodyPr/>
          <a:lstStyle/>
          <a:p>
            <a:r>
              <a:rPr lang="en-US" altLang="en-US" sz="3200" smtClean="0"/>
              <a:t>Multivalued Attributes (Cont.)</a:t>
            </a:r>
          </a:p>
        </p:txBody>
      </p:sp>
      <p:sp>
        <p:nvSpPr>
          <p:cNvPr id="44035" name="Rectangle 3"/>
          <p:cNvSpPr>
            <a:spLocks noGrp="1" noChangeArrowheads="1"/>
          </p:cNvSpPr>
          <p:nvPr>
            <p:ph type="body" idx="4294967295"/>
          </p:nvPr>
        </p:nvSpPr>
        <p:spPr>
          <a:xfrm>
            <a:off x="304800" y="838200"/>
            <a:ext cx="7869238" cy="2755900"/>
          </a:xfrm>
        </p:spPr>
        <p:txBody>
          <a:bodyPr/>
          <a:lstStyle/>
          <a:p>
            <a:r>
              <a:rPr lang="en-US" altLang="en-US" sz="2400" smtClean="0"/>
              <a:t>Special case:entity </a:t>
            </a:r>
            <a:r>
              <a:rPr lang="en-US" altLang="en-US" sz="2400" i="1" smtClean="0"/>
              <a:t>time_slot </a:t>
            </a:r>
            <a:r>
              <a:rPr lang="en-US" altLang="en-US" sz="2400" smtClean="0"/>
              <a:t> has only one attribute other than the primary-key attribute, and that attribute is multivalued</a:t>
            </a:r>
          </a:p>
          <a:p>
            <a:pPr lvl="1"/>
            <a:r>
              <a:rPr lang="en-US" altLang="en-US" sz="2000" smtClean="0"/>
              <a:t>Optimization: Don’t create the relation corresponding to the entity, just create the one corresponding to the multivalued attribute</a:t>
            </a:r>
          </a:p>
          <a:p>
            <a:pPr lvl="1"/>
            <a:r>
              <a:rPr lang="en-US" altLang="en-US" sz="2000" i="1" smtClean="0"/>
              <a:t>time_slot</a:t>
            </a:r>
            <a:r>
              <a:rPr lang="en-US" altLang="en-US" sz="2000" smtClean="0"/>
              <a:t>(</a:t>
            </a:r>
            <a:r>
              <a:rPr lang="en-US" altLang="en-US" sz="2000" i="1" u="sng" smtClean="0"/>
              <a:t>time_slot_id, day, start_time</a:t>
            </a:r>
            <a:r>
              <a:rPr lang="en-US" altLang="en-US" sz="2000" i="1" smtClean="0"/>
              <a:t>, end_time</a:t>
            </a:r>
            <a:r>
              <a:rPr lang="en-US" altLang="en-US" sz="2000" smtClean="0"/>
              <a:t>)</a:t>
            </a:r>
          </a:p>
          <a:p>
            <a:pPr lvl="1"/>
            <a:r>
              <a:rPr lang="en-US" altLang="en-US" sz="2000" smtClean="0"/>
              <a:t>Caveat: </a:t>
            </a:r>
            <a:r>
              <a:rPr lang="en-US" altLang="en-US" sz="2000" i="1" smtClean="0"/>
              <a:t>time_slot </a:t>
            </a:r>
            <a:r>
              <a:rPr lang="en-US" altLang="en-US" sz="2000" smtClean="0"/>
              <a:t>attribute of </a:t>
            </a:r>
            <a:r>
              <a:rPr lang="en-US" altLang="en-US" sz="2000" i="1" smtClean="0"/>
              <a:t>section (</a:t>
            </a:r>
            <a:r>
              <a:rPr lang="en-US" altLang="en-US" sz="2000" smtClean="0"/>
              <a:t>from </a:t>
            </a:r>
            <a:r>
              <a:rPr lang="en-US" altLang="en-US" sz="2000" i="1" smtClean="0"/>
              <a:t>sec_time_slot</a:t>
            </a:r>
            <a:r>
              <a:rPr lang="en-US" altLang="en-US" sz="2000" smtClean="0"/>
              <a:t>) cannot be a foreign key due to this optimization</a:t>
            </a:r>
          </a:p>
        </p:txBody>
      </p:sp>
      <p:grpSp>
        <p:nvGrpSpPr>
          <p:cNvPr id="44036" name="Group 4"/>
          <p:cNvGrpSpPr>
            <a:grpSpLocks/>
          </p:cNvGrpSpPr>
          <p:nvPr/>
        </p:nvGrpSpPr>
        <p:grpSpPr bwMode="auto">
          <a:xfrm>
            <a:off x="1109663" y="3962400"/>
            <a:ext cx="6891337" cy="2700338"/>
            <a:chOff x="854" y="2275"/>
            <a:chExt cx="4103" cy="1638"/>
          </a:xfrm>
        </p:grpSpPr>
        <p:pic>
          <p:nvPicPr>
            <p:cNvPr id="44037" name="Picture 6"/>
            <p:cNvPicPr>
              <a:picLocks noChangeAspect="1" noChangeArrowheads="1"/>
            </p:cNvPicPr>
            <p:nvPr/>
          </p:nvPicPr>
          <p:blipFill>
            <a:blip r:embed="rId3">
              <a:extLst>
                <a:ext uri="{28A0092B-C50C-407E-A947-70E740481C1C}">
                  <a14:useLocalDpi xmlns:a14="http://schemas.microsoft.com/office/drawing/2010/main" val="0"/>
                </a:ext>
              </a:extLst>
            </a:blip>
            <a:srcRect l="47627" t="59744" r="-1482" b="19835"/>
            <a:stretch>
              <a:fillRect/>
            </a:stretch>
          </p:blipFill>
          <p:spPr bwMode="auto">
            <a:xfrm>
              <a:off x="1005" y="2423"/>
              <a:ext cx="3952"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6"/>
            <p:cNvSpPr>
              <a:spLocks noChangeArrowheads="1"/>
            </p:cNvSpPr>
            <p:nvPr/>
          </p:nvSpPr>
          <p:spPr bwMode="auto">
            <a:xfrm>
              <a:off x="854" y="3257"/>
              <a:ext cx="1182" cy="6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4039" name="Rectangle 7"/>
            <p:cNvSpPr>
              <a:spLocks noChangeArrowheads="1"/>
            </p:cNvSpPr>
            <p:nvPr/>
          </p:nvSpPr>
          <p:spPr bwMode="auto">
            <a:xfrm>
              <a:off x="912" y="2429"/>
              <a:ext cx="152" cy="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4040" name="Rectangle 8"/>
            <p:cNvSpPr>
              <a:spLocks noChangeArrowheads="1"/>
            </p:cNvSpPr>
            <p:nvPr/>
          </p:nvSpPr>
          <p:spPr bwMode="auto">
            <a:xfrm>
              <a:off x="1923" y="2275"/>
              <a:ext cx="371" cy="3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spTree>
    <p:extLst>
      <p:ext uri="{BB962C8B-B14F-4D97-AF65-F5344CB8AC3E}">
        <p14:creationId xmlns:p14="http://schemas.microsoft.com/office/powerpoint/2010/main" val="957802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57200" y="274638"/>
            <a:ext cx="8229600" cy="639762"/>
          </a:xfrm>
        </p:spPr>
        <p:txBody>
          <a:bodyPr/>
          <a:lstStyle/>
          <a:p>
            <a:r>
              <a:rPr lang="en-US" altLang="en-US" smtClean="0"/>
              <a:t>Design Issues</a:t>
            </a:r>
          </a:p>
        </p:txBody>
      </p:sp>
      <p:sp>
        <p:nvSpPr>
          <p:cNvPr id="46083" name="Rectangle 3"/>
          <p:cNvSpPr>
            <a:spLocks noGrp="1" noChangeArrowheads="1"/>
          </p:cNvSpPr>
          <p:nvPr>
            <p:ph type="body" idx="4294967295"/>
          </p:nvPr>
        </p:nvSpPr>
        <p:spPr>
          <a:xfrm>
            <a:off x="712788" y="1093788"/>
            <a:ext cx="7918450" cy="5384800"/>
          </a:xfrm>
        </p:spPr>
        <p:txBody>
          <a:bodyPr/>
          <a:lstStyle/>
          <a:p>
            <a:r>
              <a:rPr lang="en-US" altLang="en-US" b="1" smtClean="0">
                <a:solidFill>
                  <a:srgbClr val="000099"/>
                </a:solidFill>
              </a:rPr>
              <a:t>Use of entity sets vs. attributes</a:t>
            </a:r>
            <a:r>
              <a:rPr lang="en-US" altLang="en-US" sz="2000" b="1" smtClean="0">
                <a:solidFill>
                  <a:srgbClr val="000099"/>
                </a:solidFill>
              </a:rPr>
              <a:t/>
            </a:r>
            <a:br>
              <a:rPr lang="en-US" altLang="en-US" sz="2000" b="1" smtClean="0">
                <a:solidFill>
                  <a:srgbClr val="000099"/>
                </a:solidFill>
              </a:rPr>
            </a:br>
            <a:r>
              <a:rPr lang="en-US" altLang="en-US" sz="2000" b="1" smtClean="0">
                <a:solidFill>
                  <a:schemeClr val="tx2"/>
                </a:solidFill>
              </a:rPr>
              <a:t/>
            </a:r>
            <a:br>
              <a:rPr lang="en-US" altLang="en-US" sz="2000" b="1" smtClean="0">
                <a:solidFill>
                  <a:schemeClr val="tx2"/>
                </a:solidFill>
              </a:rPr>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endParaRPr lang="en-US" altLang="en-US" sz="2000" smtClean="0"/>
          </a:p>
          <a:p>
            <a:endParaRPr lang="en-US" altLang="en-US" sz="2000" smtClean="0"/>
          </a:p>
          <a:p>
            <a:endParaRPr lang="en-US" altLang="en-US" sz="2000" smtClean="0"/>
          </a:p>
          <a:p>
            <a:r>
              <a:rPr lang="en-US" altLang="en-US" smtClean="0"/>
              <a:t>Use of phone as an entity allows extra information about phone numbers (plus multiple phone numbers)</a:t>
            </a:r>
          </a:p>
        </p:txBody>
      </p:sp>
      <p:pic>
        <p:nvPicPr>
          <p:cNvPr id="46084" name="Picture 5"/>
          <p:cNvPicPr>
            <a:picLocks noChangeAspect="1" noChangeArrowheads="1"/>
          </p:cNvPicPr>
          <p:nvPr/>
        </p:nvPicPr>
        <p:blipFill>
          <a:blip r:embed="rId3">
            <a:extLst>
              <a:ext uri="{28A0092B-C50C-407E-A947-70E740481C1C}">
                <a14:useLocalDpi xmlns:a14="http://schemas.microsoft.com/office/drawing/2010/main" val="0"/>
              </a:ext>
            </a:extLst>
          </a:blip>
          <a:srcRect b="18642"/>
          <a:stretch>
            <a:fillRect/>
          </a:stretch>
        </p:blipFill>
        <p:spPr bwMode="auto">
          <a:xfrm>
            <a:off x="1203325" y="1657350"/>
            <a:ext cx="72294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632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57200" y="381000"/>
            <a:ext cx="8229600" cy="762000"/>
          </a:xfrm>
        </p:spPr>
        <p:txBody>
          <a:bodyPr/>
          <a:lstStyle/>
          <a:p>
            <a:r>
              <a:rPr lang="en-US" altLang="en-US" smtClean="0"/>
              <a:t>Design Issues</a:t>
            </a:r>
          </a:p>
        </p:txBody>
      </p:sp>
      <p:sp>
        <p:nvSpPr>
          <p:cNvPr id="48131" name="Rectangle 3"/>
          <p:cNvSpPr>
            <a:spLocks noGrp="1" noChangeArrowheads="1"/>
          </p:cNvSpPr>
          <p:nvPr>
            <p:ph type="body" idx="4294967295"/>
          </p:nvPr>
        </p:nvSpPr>
        <p:spPr>
          <a:xfrm>
            <a:off x="712788" y="1093788"/>
            <a:ext cx="8208962" cy="5384800"/>
          </a:xfrm>
        </p:spPr>
        <p:txBody>
          <a:bodyPr/>
          <a:lstStyle/>
          <a:p>
            <a:r>
              <a:rPr lang="en-US" altLang="en-US" sz="2800" b="1" smtClean="0">
                <a:solidFill>
                  <a:srgbClr val="000099"/>
                </a:solidFill>
              </a:rPr>
              <a:t>Use of entity sets vs. relationship sets</a:t>
            </a:r>
            <a:r>
              <a:rPr lang="en-US" altLang="en-US" sz="2800" b="1" smtClean="0">
                <a:solidFill>
                  <a:schemeClr val="tx2"/>
                </a:solidFill>
              </a:rPr>
              <a:t/>
            </a:r>
            <a:br>
              <a:rPr lang="en-US" altLang="en-US" sz="2800" b="1" smtClean="0">
                <a:solidFill>
                  <a:schemeClr val="tx2"/>
                </a:solidFill>
              </a:rPr>
            </a:br>
            <a:r>
              <a:rPr lang="en-US" altLang="en-US" sz="2800" smtClean="0"/>
              <a:t>Possible guideline is to designate a relationship set to describe an action that occurs between entities</a:t>
            </a:r>
          </a:p>
          <a:p>
            <a:pPr marL="37931725" lvl="1" indent="-37474525"/>
            <a:endParaRPr lang="en-US" altLang="en-US" smtClean="0">
              <a:solidFill>
                <a:srgbClr val="000099"/>
              </a:solidFill>
            </a:endParaRPr>
          </a:p>
        </p:txBody>
      </p:sp>
      <p:pic>
        <p:nvPicPr>
          <p:cNvPr id="481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81400"/>
            <a:ext cx="7504113"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149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Representation of Relationship Set</a:t>
            </a:r>
          </a:p>
        </p:txBody>
      </p:sp>
      <p:sp>
        <p:nvSpPr>
          <p:cNvPr id="23555" name="Rectangle 3"/>
          <p:cNvSpPr>
            <a:spLocks noGrp="1" noChangeArrowheads="1"/>
          </p:cNvSpPr>
          <p:nvPr>
            <p:ph type="body" idx="1"/>
          </p:nvPr>
        </p:nvSpPr>
        <p:spPr/>
        <p:txBody>
          <a:bodyPr/>
          <a:lstStyle/>
          <a:p>
            <a:pPr algn="ctr">
              <a:buFontTx/>
              <a:buNone/>
            </a:pPr>
            <a:r>
              <a:rPr lang="en-US" altLang="zh-TW" smtClean="0">
                <a:ea typeface="新細明體" panose="02020500000000000000" pitchFamily="18" charset="-120"/>
              </a:rPr>
              <a:t> --This is a little more complicated--</a:t>
            </a:r>
          </a:p>
          <a:p>
            <a:pPr>
              <a:buFont typeface="Wingdings" panose="05000000000000000000" pitchFamily="2" charset="2"/>
              <a:buChar char="ü"/>
            </a:pPr>
            <a:r>
              <a:rPr lang="en-US" altLang="zh-TW" sz="2400" smtClean="0">
                <a:ea typeface="新細明體" panose="02020500000000000000" pitchFamily="18" charset="-120"/>
              </a:rPr>
              <a:t>Unary/Binary Relationship set</a:t>
            </a:r>
          </a:p>
          <a:p>
            <a:pPr lvl="1">
              <a:buFont typeface="Wingdings" panose="05000000000000000000" pitchFamily="2" charset="2"/>
              <a:buChar char="Ø"/>
            </a:pPr>
            <a:r>
              <a:rPr lang="en-US" altLang="zh-TW" sz="2000" smtClean="0">
                <a:ea typeface="新細明體" panose="02020500000000000000" pitchFamily="18" charset="-120"/>
              </a:rPr>
              <a:t>Depends on the cardinality and participation of the relationship</a:t>
            </a:r>
          </a:p>
          <a:p>
            <a:pPr lvl="1">
              <a:buFont typeface="Wingdings" panose="05000000000000000000" pitchFamily="2" charset="2"/>
              <a:buChar char="Ø"/>
            </a:pPr>
            <a:r>
              <a:rPr lang="en-US" altLang="zh-TW" sz="2000" smtClean="0">
                <a:ea typeface="新細明體" panose="02020500000000000000" pitchFamily="18" charset="-120"/>
              </a:rPr>
              <a:t>Two possible approaches</a:t>
            </a:r>
          </a:p>
          <a:p>
            <a:pPr>
              <a:buFont typeface="Wingdings" panose="05000000000000000000" pitchFamily="2" charset="2"/>
              <a:buChar char="ü"/>
            </a:pPr>
            <a:r>
              <a:rPr lang="en-US" altLang="zh-TW" sz="2400" smtClean="0">
                <a:ea typeface="新細明體" panose="02020500000000000000" pitchFamily="18" charset="-120"/>
              </a:rPr>
              <a:t>N-ary (multiple) Relationship set</a:t>
            </a:r>
          </a:p>
          <a:p>
            <a:pPr lvl="1">
              <a:buFont typeface="Wingdings" panose="05000000000000000000" pitchFamily="2" charset="2"/>
              <a:buChar char="Ø"/>
            </a:pPr>
            <a:r>
              <a:rPr lang="en-US" altLang="zh-TW" sz="2000" smtClean="0">
                <a:ea typeface="新細明體" panose="02020500000000000000" pitchFamily="18" charset="-120"/>
              </a:rPr>
              <a:t>Primary Key Issue</a:t>
            </a:r>
          </a:p>
          <a:p>
            <a:pPr>
              <a:buFont typeface="Wingdings" panose="05000000000000000000" pitchFamily="2" charset="2"/>
              <a:buChar char="ü"/>
            </a:pPr>
            <a:r>
              <a:rPr lang="en-US" altLang="zh-TW" sz="2400" smtClean="0">
                <a:ea typeface="新細明體" panose="02020500000000000000" pitchFamily="18" charset="-120"/>
              </a:rPr>
              <a:t>Identifying Relationship</a:t>
            </a:r>
          </a:p>
          <a:p>
            <a:pPr lvl="1">
              <a:buFont typeface="Wingdings" panose="05000000000000000000" pitchFamily="2" charset="2"/>
              <a:buChar char="Ø"/>
            </a:pPr>
            <a:r>
              <a:rPr lang="en-US" altLang="zh-TW" sz="2000" smtClean="0">
                <a:ea typeface="新細明體" panose="02020500000000000000" pitchFamily="18" charset="-120"/>
              </a:rPr>
              <a:t>No relational model representation necessary</a:t>
            </a:r>
          </a:p>
        </p:txBody>
      </p:sp>
    </p:spTree>
    <p:extLst>
      <p:ext uri="{BB962C8B-B14F-4D97-AF65-F5344CB8AC3E}">
        <p14:creationId xmlns:p14="http://schemas.microsoft.com/office/powerpoint/2010/main" val="42739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en-US" altLang="en-US" smtClean="0"/>
              <a:t>Design Issues</a:t>
            </a:r>
          </a:p>
        </p:txBody>
      </p:sp>
      <p:sp>
        <p:nvSpPr>
          <p:cNvPr id="50179" name="Rectangle 3"/>
          <p:cNvSpPr>
            <a:spLocks noGrp="1" noChangeArrowheads="1"/>
          </p:cNvSpPr>
          <p:nvPr>
            <p:ph type="body" idx="4294967295"/>
          </p:nvPr>
        </p:nvSpPr>
        <p:spPr>
          <a:xfrm>
            <a:off x="712788" y="1093788"/>
            <a:ext cx="8208962" cy="5384800"/>
          </a:xfrm>
        </p:spPr>
        <p:txBody>
          <a:bodyPr/>
          <a:lstStyle/>
          <a:p>
            <a:r>
              <a:rPr lang="en-US" altLang="en-US" sz="2400" b="1" smtClean="0">
                <a:solidFill>
                  <a:srgbClr val="000099"/>
                </a:solidFill>
              </a:rPr>
              <a:t>Binary versus n-ary relationship sets</a:t>
            </a:r>
            <a:r>
              <a:rPr lang="en-US" altLang="en-US" sz="2400" b="1" smtClean="0">
                <a:solidFill>
                  <a:schemeClr val="tx2"/>
                </a:solidFill>
              </a:rPr>
              <a:t/>
            </a:r>
            <a:br>
              <a:rPr lang="en-US" altLang="en-US" sz="2400" b="1" smtClean="0">
                <a:solidFill>
                  <a:schemeClr val="tx2"/>
                </a:solidFill>
              </a:rPr>
            </a:br>
            <a:r>
              <a:rPr lang="en-US" altLang="en-US" sz="2400" smtClean="0"/>
              <a:t>Although it is possible to replace any nonbinary (</a:t>
            </a:r>
            <a:r>
              <a:rPr lang="en-US" altLang="en-US" sz="2400" i="1" smtClean="0"/>
              <a:t>n</a:t>
            </a:r>
            <a:r>
              <a:rPr lang="en-US" altLang="en-US" sz="2400" smtClean="0"/>
              <a:t>-ary, for </a:t>
            </a:r>
            <a:r>
              <a:rPr lang="en-US" altLang="en-US" sz="2400" i="1" smtClean="0"/>
              <a:t>n</a:t>
            </a:r>
            <a:r>
              <a:rPr lang="en-US" altLang="en-US" sz="2400" smtClean="0"/>
              <a:t> &gt; 2) relationship set by a number of distinct binary relationship sets, a </a:t>
            </a:r>
            <a:r>
              <a:rPr lang="en-US" altLang="en-US" sz="2400" i="1" smtClean="0"/>
              <a:t>n</a:t>
            </a:r>
            <a:r>
              <a:rPr lang="en-US" altLang="en-US" sz="2400" smtClean="0"/>
              <a:t>-ary relationship set shows more clearly that several entities participate in a single relationship.</a:t>
            </a:r>
          </a:p>
          <a:p>
            <a:r>
              <a:rPr lang="en-US" altLang="en-US" sz="2400" b="1" smtClean="0">
                <a:solidFill>
                  <a:srgbClr val="000099"/>
                </a:solidFill>
              </a:rPr>
              <a:t>Placement of relationship attributes</a:t>
            </a:r>
          </a:p>
          <a:p>
            <a:pPr>
              <a:buFont typeface="Monotype Sorts" pitchFamily="2" charset="2"/>
              <a:buNone/>
            </a:pPr>
            <a:r>
              <a:rPr lang="en-US" altLang="en-US" sz="2400" smtClean="0">
                <a:solidFill>
                  <a:srgbClr val="000099"/>
                </a:solidFill>
              </a:rPr>
              <a:t>        </a:t>
            </a:r>
            <a:r>
              <a:rPr lang="en-US" altLang="en-US" sz="2400" smtClean="0"/>
              <a:t>e.g., attribute </a:t>
            </a:r>
            <a:r>
              <a:rPr lang="en-US" altLang="en-US" sz="2400" i="1" smtClean="0"/>
              <a:t>date </a:t>
            </a:r>
            <a:r>
              <a:rPr lang="en-US" altLang="en-US" sz="2400" smtClean="0"/>
              <a:t>as attribute of </a:t>
            </a:r>
            <a:r>
              <a:rPr lang="en-US" altLang="en-US" sz="2400" i="1" smtClean="0"/>
              <a:t>advisor</a:t>
            </a:r>
            <a:r>
              <a:rPr lang="en-US" altLang="en-US" sz="2400" smtClean="0"/>
              <a:t> or as attribute of </a:t>
            </a:r>
            <a:r>
              <a:rPr lang="en-US" altLang="en-US" sz="2400" i="1" smtClean="0"/>
              <a:t>student</a:t>
            </a:r>
            <a:endParaRPr lang="en-US" altLang="en-US" sz="2400" i="1" smtClean="0">
              <a:solidFill>
                <a:srgbClr val="000099"/>
              </a:solidFill>
            </a:endParaRPr>
          </a:p>
          <a:p>
            <a:pPr marL="37931725" lvl="1" indent="-37474525"/>
            <a:endParaRPr lang="en-US" altLang="en-US" sz="2400" smtClean="0">
              <a:solidFill>
                <a:srgbClr val="000099"/>
              </a:solidFill>
            </a:endParaRPr>
          </a:p>
        </p:txBody>
      </p:sp>
    </p:spTree>
    <p:extLst>
      <p:ext uri="{BB962C8B-B14F-4D97-AF65-F5344CB8AC3E}">
        <p14:creationId xmlns:p14="http://schemas.microsoft.com/office/powerpoint/2010/main" val="920934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N-ary Relationship</a:t>
            </a:r>
          </a:p>
        </p:txBody>
      </p:sp>
      <p:sp>
        <p:nvSpPr>
          <p:cNvPr id="52227" name="Rectangle 3"/>
          <p:cNvSpPr>
            <a:spLocks noGrp="1" noChangeArrowheads="1"/>
          </p:cNvSpPr>
          <p:nvPr>
            <p:ph type="body" idx="1"/>
          </p:nvPr>
        </p:nvSpPr>
        <p:spPr/>
        <p:txBody>
          <a:bodyPr/>
          <a:lstStyle/>
          <a:p>
            <a:r>
              <a:rPr lang="en-US" altLang="zh-TW" sz="2800" smtClean="0">
                <a:ea typeface="新細明體" panose="02020500000000000000" pitchFamily="18" charset="-120"/>
              </a:rPr>
              <a:t>Intuitively Simple</a:t>
            </a:r>
          </a:p>
          <a:p>
            <a:pPr lvl="1"/>
            <a:r>
              <a:rPr lang="en-US" altLang="zh-TW" sz="2400" smtClean="0">
                <a:ea typeface="新細明體" panose="02020500000000000000" pitchFamily="18" charset="-120"/>
              </a:rPr>
              <a:t>Build a new table with as many columns as there are attributes for the union of the primary keys of all participating entity sets.</a:t>
            </a:r>
          </a:p>
          <a:p>
            <a:pPr lvl="1"/>
            <a:r>
              <a:rPr lang="en-US" altLang="zh-TW" sz="2400" smtClean="0">
                <a:ea typeface="新細明體" panose="02020500000000000000" pitchFamily="18" charset="-120"/>
              </a:rPr>
              <a:t>Augment additional columns for descriptive attributes of the relationship set (if necessary)</a:t>
            </a:r>
          </a:p>
          <a:p>
            <a:pPr lvl="1"/>
            <a:r>
              <a:rPr lang="en-US" altLang="zh-TW" sz="2400" smtClean="0">
                <a:ea typeface="新細明體" panose="02020500000000000000" pitchFamily="18" charset="-120"/>
              </a:rPr>
              <a:t>The primary key of this table is the union of all primary keys of entity sets that are on “many” side</a:t>
            </a:r>
          </a:p>
          <a:p>
            <a:pPr lvl="1"/>
            <a:r>
              <a:rPr lang="en-US" altLang="zh-TW" sz="2400" smtClean="0">
                <a:ea typeface="新細明體" panose="02020500000000000000" pitchFamily="18" charset="-120"/>
              </a:rPr>
              <a:t>That is it, we are done.  </a:t>
            </a:r>
          </a:p>
        </p:txBody>
      </p:sp>
    </p:spTree>
    <p:extLst>
      <p:ext uri="{BB962C8B-B14F-4D97-AF65-F5344CB8AC3E}">
        <p14:creationId xmlns:p14="http://schemas.microsoft.com/office/powerpoint/2010/main" val="1413992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N-ary Relationship Set</a:t>
            </a:r>
          </a:p>
        </p:txBody>
      </p:sp>
      <p:graphicFrame>
        <p:nvGraphicFramePr>
          <p:cNvPr id="25690" name="Group 90"/>
          <p:cNvGraphicFramePr>
            <a:graphicFrameLocks noGrp="1"/>
          </p:cNvGraphicFramePr>
          <p:nvPr>
            <p:ph sz="half" idx="1"/>
          </p:nvPr>
        </p:nvGraphicFramePr>
        <p:xfrm>
          <a:off x="1524000" y="4495800"/>
          <a:ext cx="7112000" cy="1189038"/>
        </p:xfrm>
        <a:graphic>
          <a:graphicData uri="http://schemas.openxmlformats.org/drawingml/2006/table">
            <a:tbl>
              <a:tblPr/>
              <a:tblGrid>
                <a:gridCol w="1422400"/>
                <a:gridCol w="1422400"/>
                <a:gridCol w="1422400"/>
                <a:gridCol w="1422400"/>
                <a:gridCol w="1422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A-Key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D-Attribute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7777</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6666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Yes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9012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3456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No</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77"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78" name="Text Box 34"/>
          <p:cNvSpPr txBox="1">
            <a:spLocks noChangeArrowheads="1"/>
          </p:cNvSpPr>
          <p:nvPr/>
        </p:nvSpPr>
        <p:spPr bwMode="auto">
          <a:xfrm>
            <a:off x="1524000" y="1295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1</a:t>
            </a:r>
          </a:p>
        </p:txBody>
      </p:sp>
      <p:sp>
        <p:nvSpPr>
          <p:cNvPr id="53279"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0" name="Text Box 43"/>
          <p:cNvSpPr txBox="1">
            <a:spLocks noChangeArrowheads="1"/>
          </p:cNvSpPr>
          <p:nvPr/>
        </p:nvSpPr>
        <p:spPr bwMode="auto">
          <a:xfrm>
            <a:off x="381000" y="838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P-Key1</a:t>
            </a:r>
          </a:p>
        </p:txBody>
      </p:sp>
      <p:sp>
        <p:nvSpPr>
          <p:cNvPr id="53281"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2"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3"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4" name="Text Box 53"/>
          <p:cNvSpPr txBox="1">
            <a:spLocks noChangeArrowheads="1"/>
          </p:cNvSpPr>
          <p:nvPr/>
        </p:nvSpPr>
        <p:spPr bwMode="auto">
          <a:xfrm>
            <a:off x="6477000" y="2133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Another Set</a:t>
            </a:r>
          </a:p>
        </p:txBody>
      </p:sp>
      <p:sp>
        <p:nvSpPr>
          <p:cNvPr id="53285" name="Text Box 54"/>
          <p:cNvSpPr txBox="1">
            <a:spLocks noChangeArrowheads="1"/>
          </p:cNvSpPr>
          <p:nvPr/>
        </p:nvSpPr>
        <p:spPr bwMode="auto">
          <a:xfrm>
            <a:off x="381000" y="6172200"/>
            <a:ext cx="830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 Primary key of this table is </a:t>
            </a:r>
            <a:r>
              <a:rPr lang="en-US" altLang="zh-TW" sz="1800" i="1">
                <a:ea typeface="新細明體" panose="02020500000000000000" pitchFamily="18" charset="-120"/>
              </a:rPr>
              <a:t>P-Key1 + P-Key2 + P-Key3</a:t>
            </a:r>
            <a:r>
              <a:rPr lang="en-US" altLang="zh-TW" sz="1800">
                <a:ea typeface="新細明體" panose="02020500000000000000" pitchFamily="18" charset="-120"/>
              </a:rPr>
              <a:t> </a:t>
            </a:r>
          </a:p>
        </p:txBody>
      </p:sp>
      <p:sp>
        <p:nvSpPr>
          <p:cNvPr id="53286"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87"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8" name="Text Box 57"/>
          <p:cNvSpPr txBox="1">
            <a:spLocks noChangeArrowheads="1"/>
          </p:cNvSpPr>
          <p:nvPr/>
        </p:nvSpPr>
        <p:spPr bwMode="auto">
          <a:xfrm>
            <a:off x="4495800" y="1066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D-Attribute</a:t>
            </a:r>
          </a:p>
        </p:txBody>
      </p:sp>
      <p:sp>
        <p:nvSpPr>
          <p:cNvPr id="53289"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Text Box 68"/>
          <p:cNvSpPr txBox="1">
            <a:spLocks noChangeArrowheads="1"/>
          </p:cNvSpPr>
          <p:nvPr/>
        </p:nvSpPr>
        <p:spPr bwMode="auto">
          <a:xfrm>
            <a:off x="3886200" y="2057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 relationship</a:t>
            </a:r>
          </a:p>
        </p:txBody>
      </p:sp>
      <p:sp>
        <p:nvSpPr>
          <p:cNvPr id="53291"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2" name="Text Box 70"/>
          <p:cNvSpPr txBox="1">
            <a:spLocks noChangeArrowheads="1"/>
          </p:cNvSpPr>
          <p:nvPr/>
        </p:nvSpPr>
        <p:spPr bwMode="auto">
          <a:xfrm>
            <a:off x="7239000" y="1066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A-Key</a:t>
            </a:r>
          </a:p>
        </p:txBody>
      </p:sp>
      <p:sp>
        <p:nvSpPr>
          <p:cNvPr id="53293"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4"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5" name="Text Box 73"/>
          <p:cNvSpPr txBox="1">
            <a:spLocks noChangeArrowheads="1"/>
          </p:cNvSpPr>
          <p:nvPr/>
        </p:nvSpPr>
        <p:spPr bwMode="auto">
          <a:xfrm>
            <a:off x="1447800" y="2438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2</a:t>
            </a:r>
          </a:p>
        </p:txBody>
      </p:sp>
      <p:sp>
        <p:nvSpPr>
          <p:cNvPr id="53296"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7" name="Text Box 75"/>
          <p:cNvSpPr txBox="1">
            <a:spLocks noChangeArrowheads="1"/>
          </p:cNvSpPr>
          <p:nvPr/>
        </p:nvSpPr>
        <p:spPr bwMode="auto">
          <a:xfrm>
            <a:off x="304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P-Key2</a:t>
            </a:r>
          </a:p>
        </p:txBody>
      </p:sp>
      <p:sp>
        <p:nvSpPr>
          <p:cNvPr id="53298"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9" name="Text Box 77"/>
          <p:cNvSpPr txBox="1">
            <a:spLocks noChangeArrowheads="1"/>
          </p:cNvSpPr>
          <p:nvPr/>
        </p:nvSpPr>
        <p:spPr bwMode="auto">
          <a:xfrm>
            <a:off x="1524000" y="3505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3</a:t>
            </a:r>
          </a:p>
        </p:txBody>
      </p:sp>
      <p:sp>
        <p:nvSpPr>
          <p:cNvPr id="53300"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301" name="Text Box 79"/>
          <p:cNvSpPr txBox="1">
            <a:spLocks noChangeArrowheads="1"/>
          </p:cNvSpPr>
          <p:nvPr/>
        </p:nvSpPr>
        <p:spPr bwMode="auto">
          <a:xfrm>
            <a:off x="381000" y="3048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P-Key3</a:t>
            </a:r>
          </a:p>
        </p:txBody>
      </p:sp>
      <p:sp>
        <p:nvSpPr>
          <p:cNvPr id="53302" name="Line 81"/>
          <p:cNvSpPr>
            <a:spLocks noChangeShapeType="1"/>
          </p:cNvSpPr>
          <p:nvPr/>
        </p:nvSpPr>
        <p:spPr bwMode="auto">
          <a:xfrm>
            <a:off x="1143000" y="12192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3" name="Line 83"/>
          <p:cNvSpPr>
            <a:spLocks noChangeShapeType="1"/>
          </p:cNvSpPr>
          <p:nvPr/>
        </p:nvSpPr>
        <p:spPr bwMode="auto">
          <a:xfrm>
            <a:off x="1066800" y="23622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4" name="Line 84"/>
          <p:cNvSpPr>
            <a:spLocks noChangeShapeType="1"/>
          </p:cNvSpPr>
          <p:nvPr/>
        </p:nvSpPr>
        <p:spPr bwMode="auto">
          <a:xfrm>
            <a:off x="1219200" y="33528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5" name="Line 85"/>
          <p:cNvSpPr>
            <a:spLocks noChangeShapeType="1"/>
          </p:cNvSpPr>
          <p:nvPr/>
        </p:nvSpPr>
        <p:spPr bwMode="auto">
          <a:xfrm>
            <a:off x="2590800" y="1371600"/>
            <a:ext cx="1752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67604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96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69636" name="Rectangle 4"/>
          <p:cNvSpPr>
            <a:spLocks noGrp="1" noChangeArrowheads="1"/>
          </p:cNvSpPr>
          <p:nvPr>
            <p:ph type="title"/>
          </p:nvPr>
        </p:nvSpPr>
        <p:spPr>
          <a:xfrm>
            <a:off x="457200" y="228600"/>
            <a:ext cx="7772400" cy="655638"/>
          </a:xfrm>
          <a:noFill/>
        </p:spPr>
        <p:txBody>
          <a:bodyPr lIns="90488" tIns="44450" rIns="90488" bIns="44450"/>
          <a:lstStyle/>
          <a:p>
            <a:r>
              <a:rPr lang="en-US" altLang="en-US" sz="4000" smtClean="0"/>
              <a:t>Review: ISA Hierarchies</a:t>
            </a:r>
          </a:p>
        </p:txBody>
      </p:sp>
      <p:sp>
        <p:nvSpPr>
          <p:cNvPr id="69637" name="Rectangle 5"/>
          <p:cNvSpPr>
            <a:spLocks noChangeArrowheads="1"/>
          </p:cNvSpPr>
          <p:nvPr/>
        </p:nvSpPr>
        <p:spPr bwMode="auto">
          <a:xfrm>
            <a:off x="7620000" y="3514725"/>
            <a:ext cx="1492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Contract_Emps</a:t>
            </a:r>
          </a:p>
        </p:txBody>
      </p:sp>
      <p:sp>
        <p:nvSpPr>
          <p:cNvPr id="69638" name="Freeform 6"/>
          <p:cNvSpPr>
            <a:spLocks/>
          </p:cNvSpPr>
          <p:nvPr/>
        </p:nvSpPr>
        <p:spPr bwMode="auto">
          <a:xfrm>
            <a:off x="5902325" y="1133475"/>
            <a:ext cx="1055688" cy="390525"/>
          </a:xfrm>
          <a:custGeom>
            <a:avLst/>
            <a:gdLst>
              <a:gd name="T0" fmla="*/ 2147483646 w 665"/>
              <a:gd name="T1" fmla="*/ 2147483646 h 246"/>
              <a:gd name="T2" fmla="*/ 2147483646 w 665"/>
              <a:gd name="T3" fmla="*/ 2147483646 h 246"/>
              <a:gd name="T4" fmla="*/ 2147483646 w 665"/>
              <a:gd name="T5" fmla="*/ 2147483646 h 246"/>
              <a:gd name="T6" fmla="*/ 2147483646 w 665"/>
              <a:gd name="T7" fmla="*/ 2147483646 h 246"/>
              <a:gd name="T8" fmla="*/ 2147483646 w 665"/>
              <a:gd name="T9" fmla="*/ 2147483646 h 246"/>
              <a:gd name="T10" fmla="*/ 2147483646 w 665"/>
              <a:gd name="T11" fmla="*/ 2147483646 h 246"/>
              <a:gd name="T12" fmla="*/ 2147483646 w 665"/>
              <a:gd name="T13" fmla="*/ 2147483646 h 246"/>
              <a:gd name="T14" fmla="*/ 2147483646 w 665"/>
              <a:gd name="T15" fmla="*/ 2147483646 h 246"/>
              <a:gd name="T16" fmla="*/ 2147483646 w 665"/>
              <a:gd name="T17" fmla="*/ 2147483646 h 246"/>
              <a:gd name="T18" fmla="*/ 2147483646 w 665"/>
              <a:gd name="T19" fmla="*/ 2147483646 h 246"/>
              <a:gd name="T20" fmla="*/ 2147483646 w 665"/>
              <a:gd name="T21" fmla="*/ 2147483646 h 246"/>
              <a:gd name="T22" fmla="*/ 2147483646 w 665"/>
              <a:gd name="T23" fmla="*/ 2147483646 h 246"/>
              <a:gd name="T24" fmla="*/ 2147483646 w 665"/>
              <a:gd name="T25" fmla="*/ 2147483646 h 246"/>
              <a:gd name="T26" fmla="*/ 2147483646 w 665"/>
              <a:gd name="T27" fmla="*/ 2147483646 h 246"/>
              <a:gd name="T28" fmla="*/ 2147483646 w 665"/>
              <a:gd name="T29" fmla="*/ 2147483646 h 246"/>
              <a:gd name="T30" fmla="*/ 2147483646 w 665"/>
              <a:gd name="T31" fmla="*/ 2147483646 h 246"/>
              <a:gd name="T32" fmla="*/ 2147483646 w 665"/>
              <a:gd name="T33" fmla="*/ 2147483646 h 246"/>
              <a:gd name="T34" fmla="*/ 2147483646 w 665"/>
              <a:gd name="T35" fmla="*/ 2147483646 h 246"/>
              <a:gd name="T36" fmla="*/ 2147483646 w 665"/>
              <a:gd name="T37" fmla="*/ 2147483646 h 246"/>
              <a:gd name="T38" fmla="*/ 2147483646 w 665"/>
              <a:gd name="T39" fmla="*/ 2147483646 h 246"/>
              <a:gd name="T40" fmla="*/ 2147483646 w 665"/>
              <a:gd name="T41" fmla="*/ 2147483646 h 246"/>
              <a:gd name="T42" fmla="*/ 2147483646 w 665"/>
              <a:gd name="T43" fmla="*/ 2147483646 h 246"/>
              <a:gd name="T44" fmla="*/ 2147483646 w 665"/>
              <a:gd name="T45" fmla="*/ 2147483646 h 246"/>
              <a:gd name="T46" fmla="*/ 2147483646 w 665"/>
              <a:gd name="T47" fmla="*/ 2147483646 h 246"/>
              <a:gd name="T48" fmla="*/ 2147483646 w 665"/>
              <a:gd name="T49" fmla="*/ 2147483646 h 246"/>
              <a:gd name="T50" fmla="*/ 2147483646 w 665"/>
              <a:gd name="T51" fmla="*/ 2147483646 h 246"/>
              <a:gd name="T52" fmla="*/ 2147483646 w 665"/>
              <a:gd name="T53" fmla="*/ 2147483646 h 246"/>
              <a:gd name="T54" fmla="*/ 2147483646 w 665"/>
              <a:gd name="T55" fmla="*/ 2147483646 h 246"/>
              <a:gd name="T56" fmla="*/ 2147483646 w 665"/>
              <a:gd name="T57" fmla="*/ 2147483646 h 246"/>
              <a:gd name="T58" fmla="*/ 2147483646 w 665"/>
              <a:gd name="T59" fmla="*/ 2147483646 h 246"/>
              <a:gd name="T60" fmla="*/ 2147483646 w 665"/>
              <a:gd name="T61" fmla="*/ 2147483646 h 246"/>
              <a:gd name="T62" fmla="*/ 2147483646 w 665"/>
              <a:gd name="T63" fmla="*/ 2147483646 h 246"/>
              <a:gd name="T64" fmla="*/ 2147483646 w 665"/>
              <a:gd name="T65" fmla="*/ 2147483646 h 246"/>
              <a:gd name="T66" fmla="*/ 2147483646 w 665"/>
              <a:gd name="T67" fmla="*/ 2147483646 h 246"/>
              <a:gd name="T68" fmla="*/ 2147483646 w 665"/>
              <a:gd name="T69" fmla="*/ 2147483646 h 246"/>
              <a:gd name="T70" fmla="*/ 2147483646 w 665"/>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39" name="Freeform 7"/>
          <p:cNvSpPr>
            <a:spLocks/>
          </p:cNvSpPr>
          <p:nvPr/>
        </p:nvSpPr>
        <p:spPr bwMode="auto">
          <a:xfrm>
            <a:off x="7839075" y="1133475"/>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2147483646 h 246"/>
              <a:gd name="T18" fmla="*/ 2147483646 w 664"/>
              <a:gd name="T19" fmla="*/ 2147483646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0" name="Freeform 8"/>
          <p:cNvSpPr>
            <a:spLocks/>
          </p:cNvSpPr>
          <p:nvPr/>
        </p:nvSpPr>
        <p:spPr bwMode="auto">
          <a:xfrm>
            <a:off x="6853238" y="849313"/>
            <a:ext cx="1054100" cy="390525"/>
          </a:xfrm>
          <a:custGeom>
            <a:avLst/>
            <a:gdLst>
              <a:gd name="T0" fmla="*/ 2147483646 w 664"/>
              <a:gd name="T1" fmla="*/ 2147483646 h 246"/>
              <a:gd name="T2" fmla="*/ 2147483646 w 664"/>
              <a:gd name="T3" fmla="*/ 2147483646 h 246"/>
              <a:gd name="T4" fmla="*/ 2147483646 w 664"/>
              <a:gd name="T5" fmla="*/ 2147483646 h 246"/>
              <a:gd name="T6" fmla="*/ 2147483646 w 664"/>
              <a:gd name="T7" fmla="*/ 2147483646 h 246"/>
              <a:gd name="T8" fmla="*/ 2147483646 w 664"/>
              <a:gd name="T9" fmla="*/ 2147483646 h 246"/>
              <a:gd name="T10" fmla="*/ 2147483646 w 664"/>
              <a:gd name="T11" fmla="*/ 2147483646 h 246"/>
              <a:gd name="T12" fmla="*/ 2147483646 w 664"/>
              <a:gd name="T13" fmla="*/ 2147483646 h 246"/>
              <a:gd name="T14" fmla="*/ 2147483646 w 664"/>
              <a:gd name="T15" fmla="*/ 2147483646 h 246"/>
              <a:gd name="T16" fmla="*/ 2147483646 w 664"/>
              <a:gd name="T17" fmla="*/ 0 h 246"/>
              <a:gd name="T18" fmla="*/ 2147483646 w 664"/>
              <a:gd name="T19" fmla="*/ 0 h 246"/>
              <a:gd name="T20" fmla="*/ 2147483646 w 664"/>
              <a:gd name="T21" fmla="*/ 2147483646 h 246"/>
              <a:gd name="T22" fmla="*/ 2147483646 w 664"/>
              <a:gd name="T23" fmla="*/ 2147483646 h 246"/>
              <a:gd name="T24" fmla="*/ 2147483646 w 664"/>
              <a:gd name="T25" fmla="*/ 2147483646 h 246"/>
              <a:gd name="T26" fmla="*/ 2147483646 w 664"/>
              <a:gd name="T27" fmla="*/ 2147483646 h 246"/>
              <a:gd name="T28" fmla="*/ 2147483646 w 664"/>
              <a:gd name="T29" fmla="*/ 2147483646 h 246"/>
              <a:gd name="T30" fmla="*/ 2147483646 w 664"/>
              <a:gd name="T31" fmla="*/ 2147483646 h 246"/>
              <a:gd name="T32" fmla="*/ 2147483646 w 664"/>
              <a:gd name="T33" fmla="*/ 2147483646 h 246"/>
              <a:gd name="T34" fmla="*/ 2147483646 w 664"/>
              <a:gd name="T35" fmla="*/ 2147483646 h 246"/>
              <a:gd name="T36" fmla="*/ 2147483646 w 664"/>
              <a:gd name="T37" fmla="*/ 2147483646 h 246"/>
              <a:gd name="T38" fmla="*/ 2147483646 w 664"/>
              <a:gd name="T39" fmla="*/ 2147483646 h 246"/>
              <a:gd name="T40" fmla="*/ 2147483646 w 664"/>
              <a:gd name="T41" fmla="*/ 2147483646 h 246"/>
              <a:gd name="T42" fmla="*/ 2147483646 w 664"/>
              <a:gd name="T43" fmla="*/ 2147483646 h 246"/>
              <a:gd name="T44" fmla="*/ 2147483646 w 664"/>
              <a:gd name="T45" fmla="*/ 2147483646 h 246"/>
              <a:gd name="T46" fmla="*/ 2147483646 w 664"/>
              <a:gd name="T47" fmla="*/ 2147483646 h 246"/>
              <a:gd name="T48" fmla="*/ 2147483646 w 664"/>
              <a:gd name="T49" fmla="*/ 2147483646 h 246"/>
              <a:gd name="T50" fmla="*/ 2147483646 w 664"/>
              <a:gd name="T51" fmla="*/ 2147483646 h 246"/>
              <a:gd name="T52" fmla="*/ 2147483646 w 664"/>
              <a:gd name="T53" fmla="*/ 2147483646 h 246"/>
              <a:gd name="T54" fmla="*/ 2147483646 w 664"/>
              <a:gd name="T55" fmla="*/ 2147483646 h 246"/>
              <a:gd name="T56" fmla="*/ 2147483646 w 664"/>
              <a:gd name="T57" fmla="*/ 2147483646 h 246"/>
              <a:gd name="T58" fmla="*/ 2147483646 w 664"/>
              <a:gd name="T59" fmla="*/ 2147483646 h 246"/>
              <a:gd name="T60" fmla="*/ 2147483646 w 664"/>
              <a:gd name="T61" fmla="*/ 2147483646 h 246"/>
              <a:gd name="T62" fmla="*/ 2147483646 w 664"/>
              <a:gd name="T63" fmla="*/ 2147483646 h 246"/>
              <a:gd name="T64" fmla="*/ 2147483646 w 664"/>
              <a:gd name="T65" fmla="*/ 2147483646 h 246"/>
              <a:gd name="T66" fmla="*/ 2147483646 w 664"/>
              <a:gd name="T67" fmla="*/ 2147483646 h 246"/>
              <a:gd name="T68" fmla="*/ 2147483646 w 664"/>
              <a:gd name="T69" fmla="*/ 2147483646 h 246"/>
              <a:gd name="T70" fmla="*/ 2147483646 w 664"/>
              <a:gd name="T71" fmla="*/ 2147483646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1" name="Freeform 9"/>
          <p:cNvSpPr>
            <a:spLocks/>
          </p:cNvSpPr>
          <p:nvPr/>
        </p:nvSpPr>
        <p:spPr bwMode="auto">
          <a:xfrm>
            <a:off x="6853238" y="1760538"/>
            <a:ext cx="1196975" cy="425450"/>
          </a:xfrm>
          <a:custGeom>
            <a:avLst/>
            <a:gdLst>
              <a:gd name="T0" fmla="*/ 2147483646 w 754"/>
              <a:gd name="T1" fmla="*/ 2147483646 h 268"/>
              <a:gd name="T2" fmla="*/ 2147483646 w 754"/>
              <a:gd name="T3" fmla="*/ 0 h 268"/>
              <a:gd name="T4" fmla="*/ 0 w 754"/>
              <a:gd name="T5" fmla="*/ 0 h 268"/>
              <a:gd name="T6" fmla="*/ 0 w 754"/>
              <a:gd name="T7" fmla="*/ 2147483646 h 268"/>
              <a:gd name="T8" fmla="*/ 2147483646 w 754"/>
              <a:gd name="T9" fmla="*/ 2147483646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42" name="Rectangle 10"/>
          <p:cNvSpPr>
            <a:spLocks noChangeArrowheads="1"/>
          </p:cNvSpPr>
          <p:nvPr/>
        </p:nvSpPr>
        <p:spPr bwMode="auto">
          <a:xfrm>
            <a:off x="7072313" y="909638"/>
            <a:ext cx="6461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name</a:t>
            </a:r>
          </a:p>
        </p:txBody>
      </p:sp>
      <p:sp>
        <p:nvSpPr>
          <p:cNvPr id="69643" name="Rectangle 11"/>
          <p:cNvSpPr>
            <a:spLocks noChangeArrowheads="1"/>
          </p:cNvSpPr>
          <p:nvPr/>
        </p:nvSpPr>
        <p:spPr bwMode="auto">
          <a:xfrm>
            <a:off x="6151563" y="1130300"/>
            <a:ext cx="4873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u="sng">
                <a:solidFill>
                  <a:srgbClr val="000000"/>
                </a:solidFill>
              </a:rPr>
              <a:t>ssn</a:t>
            </a:r>
          </a:p>
        </p:txBody>
      </p:sp>
      <p:sp>
        <p:nvSpPr>
          <p:cNvPr id="69644" name="Rectangle 12"/>
          <p:cNvSpPr>
            <a:spLocks noChangeArrowheads="1"/>
          </p:cNvSpPr>
          <p:nvPr/>
        </p:nvSpPr>
        <p:spPr bwMode="auto">
          <a:xfrm>
            <a:off x="6916738" y="1820863"/>
            <a:ext cx="11191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Employees</a:t>
            </a:r>
          </a:p>
        </p:txBody>
      </p:sp>
      <p:sp>
        <p:nvSpPr>
          <p:cNvPr id="69645" name="Rectangle 13"/>
          <p:cNvSpPr>
            <a:spLocks noChangeArrowheads="1"/>
          </p:cNvSpPr>
          <p:nvPr/>
        </p:nvSpPr>
        <p:spPr bwMode="auto">
          <a:xfrm>
            <a:off x="8137525" y="1141413"/>
            <a:ext cx="3984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lot</a:t>
            </a:r>
          </a:p>
        </p:txBody>
      </p:sp>
      <p:sp>
        <p:nvSpPr>
          <p:cNvPr id="69646" name="Line 14"/>
          <p:cNvSpPr>
            <a:spLocks noChangeShapeType="1"/>
          </p:cNvSpPr>
          <p:nvPr/>
        </p:nvSpPr>
        <p:spPr bwMode="auto">
          <a:xfrm>
            <a:off x="6421438" y="1514475"/>
            <a:ext cx="644525" cy="2444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7" name="Line 15"/>
          <p:cNvSpPr>
            <a:spLocks noChangeShapeType="1"/>
          </p:cNvSpPr>
          <p:nvPr/>
        </p:nvSpPr>
        <p:spPr bwMode="auto">
          <a:xfrm>
            <a:off x="7467600" y="1257300"/>
            <a:ext cx="0" cy="5016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8" name="Line 16"/>
          <p:cNvSpPr>
            <a:spLocks noChangeShapeType="1"/>
          </p:cNvSpPr>
          <p:nvPr/>
        </p:nvSpPr>
        <p:spPr bwMode="auto">
          <a:xfrm flipH="1">
            <a:off x="7688263" y="1547813"/>
            <a:ext cx="703262" cy="2111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9" name="Freeform 17"/>
          <p:cNvSpPr>
            <a:spLocks/>
          </p:cNvSpPr>
          <p:nvPr/>
        </p:nvSpPr>
        <p:spPr bwMode="auto">
          <a:xfrm>
            <a:off x="4006850" y="2333625"/>
            <a:ext cx="1417638" cy="468313"/>
          </a:xfrm>
          <a:custGeom>
            <a:avLst/>
            <a:gdLst>
              <a:gd name="T0" fmla="*/ 0 w 893"/>
              <a:gd name="T1" fmla="*/ 2147483646 h 295"/>
              <a:gd name="T2" fmla="*/ 2147483646 w 893"/>
              <a:gd name="T3" fmla="*/ 2147483646 h 295"/>
              <a:gd name="T4" fmla="*/ 2147483646 w 893"/>
              <a:gd name="T5" fmla="*/ 2147483646 h 295"/>
              <a:gd name="T6" fmla="*/ 2147483646 w 893"/>
              <a:gd name="T7" fmla="*/ 2147483646 h 295"/>
              <a:gd name="T8" fmla="*/ 2147483646 w 893"/>
              <a:gd name="T9" fmla="*/ 2147483646 h 295"/>
              <a:gd name="T10" fmla="*/ 2147483646 w 893"/>
              <a:gd name="T11" fmla="*/ 2147483646 h 295"/>
              <a:gd name="T12" fmla="*/ 2147483646 w 893"/>
              <a:gd name="T13" fmla="*/ 2147483646 h 295"/>
              <a:gd name="T14" fmla="*/ 2147483646 w 893"/>
              <a:gd name="T15" fmla="*/ 2147483646 h 295"/>
              <a:gd name="T16" fmla="*/ 2147483646 w 893"/>
              <a:gd name="T17" fmla="*/ 2147483646 h 295"/>
              <a:gd name="T18" fmla="*/ 2147483646 w 893"/>
              <a:gd name="T19" fmla="*/ 2147483646 h 295"/>
              <a:gd name="T20" fmla="*/ 2147483646 w 893"/>
              <a:gd name="T21" fmla="*/ 2147483646 h 295"/>
              <a:gd name="T22" fmla="*/ 2147483646 w 893"/>
              <a:gd name="T23" fmla="*/ 2147483646 h 295"/>
              <a:gd name="T24" fmla="*/ 2147483646 w 893"/>
              <a:gd name="T25" fmla="*/ 2147483646 h 295"/>
              <a:gd name="T26" fmla="*/ 2147483646 w 893"/>
              <a:gd name="T27" fmla="*/ 2147483646 h 295"/>
              <a:gd name="T28" fmla="*/ 2147483646 w 893"/>
              <a:gd name="T29" fmla="*/ 2147483646 h 295"/>
              <a:gd name="T30" fmla="*/ 2147483646 w 893"/>
              <a:gd name="T31" fmla="*/ 2147483646 h 295"/>
              <a:gd name="T32" fmla="*/ 2147483646 w 893"/>
              <a:gd name="T33" fmla="*/ 2147483646 h 295"/>
              <a:gd name="T34" fmla="*/ 2147483646 w 893"/>
              <a:gd name="T35" fmla="*/ 2147483646 h 295"/>
              <a:gd name="T36" fmla="*/ 2147483646 w 893"/>
              <a:gd name="T37" fmla="*/ 2147483646 h 295"/>
              <a:gd name="T38" fmla="*/ 2147483646 w 893"/>
              <a:gd name="T39" fmla="*/ 2147483646 h 295"/>
              <a:gd name="T40" fmla="*/ 2147483646 w 893"/>
              <a:gd name="T41" fmla="*/ 2147483646 h 295"/>
              <a:gd name="T42" fmla="*/ 2147483646 w 893"/>
              <a:gd name="T43" fmla="*/ 2147483646 h 295"/>
              <a:gd name="T44" fmla="*/ 2147483646 w 893"/>
              <a:gd name="T45" fmla="*/ 2147483646 h 295"/>
              <a:gd name="T46" fmla="*/ 2147483646 w 893"/>
              <a:gd name="T47" fmla="*/ 2147483646 h 295"/>
              <a:gd name="T48" fmla="*/ 2147483646 w 893"/>
              <a:gd name="T49" fmla="*/ 2147483646 h 295"/>
              <a:gd name="T50" fmla="*/ 2147483646 w 893"/>
              <a:gd name="T51" fmla="*/ 2147483646 h 295"/>
              <a:gd name="T52" fmla="*/ 2147483646 w 893"/>
              <a:gd name="T53" fmla="*/ 0 h 295"/>
              <a:gd name="T54" fmla="*/ 2147483646 w 893"/>
              <a:gd name="T55" fmla="*/ 0 h 295"/>
              <a:gd name="T56" fmla="*/ 2147483646 w 893"/>
              <a:gd name="T57" fmla="*/ 2147483646 h 295"/>
              <a:gd name="T58" fmla="*/ 2147483646 w 893"/>
              <a:gd name="T59" fmla="*/ 2147483646 h 295"/>
              <a:gd name="T60" fmla="*/ 2147483646 w 893"/>
              <a:gd name="T61" fmla="*/ 2147483646 h 295"/>
              <a:gd name="T62" fmla="*/ 2147483646 w 893"/>
              <a:gd name="T63" fmla="*/ 2147483646 h 295"/>
              <a:gd name="T64" fmla="*/ 2147483646 w 893"/>
              <a:gd name="T65" fmla="*/ 2147483646 h 295"/>
              <a:gd name="T66" fmla="*/ 2147483646 w 893"/>
              <a:gd name="T67" fmla="*/ 2147483646 h 295"/>
              <a:gd name="T68" fmla="*/ 2147483646 w 893"/>
              <a:gd name="T69" fmla="*/ 2147483646 h 295"/>
              <a:gd name="T70" fmla="*/ 0 w 893"/>
              <a:gd name="T71" fmla="*/ 2147483646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0" name="Rectangle 18"/>
          <p:cNvSpPr>
            <a:spLocks noChangeArrowheads="1"/>
          </p:cNvSpPr>
          <p:nvPr/>
        </p:nvSpPr>
        <p:spPr bwMode="auto">
          <a:xfrm>
            <a:off x="4005263" y="2416175"/>
            <a:ext cx="136207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hourly_wages</a:t>
            </a:r>
          </a:p>
        </p:txBody>
      </p:sp>
      <p:sp>
        <p:nvSpPr>
          <p:cNvPr id="69651" name="Line 19"/>
          <p:cNvSpPr>
            <a:spLocks noChangeShapeType="1"/>
          </p:cNvSpPr>
          <p:nvPr/>
        </p:nvSpPr>
        <p:spPr bwMode="auto">
          <a:xfrm>
            <a:off x="4833938" y="2811463"/>
            <a:ext cx="1143000" cy="6350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52" name="Freeform 20"/>
          <p:cNvSpPr>
            <a:spLocks/>
          </p:cNvSpPr>
          <p:nvPr/>
        </p:nvSpPr>
        <p:spPr bwMode="auto">
          <a:xfrm>
            <a:off x="7969250" y="2790825"/>
            <a:ext cx="1085850" cy="431800"/>
          </a:xfrm>
          <a:custGeom>
            <a:avLst/>
            <a:gdLst>
              <a:gd name="T0" fmla="*/ 2147483646 w 684"/>
              <a:gd name="T1" fmla="*/ 2147483646 h 272"/>
              <a:gd name="T2" fmla="*/ 2147483646 w 684"/>
              <a:gd name="T3" fmla="*/ 2147483646 h 272"/>
              <a:gd name="T4" fmla="*/ 2147483646 w 684"/>
              <a:gd name="T5" fmla="*/ 2147483646 h 272"/>
              <a:gd name="T6" fmla="*/ 2147483646 w 684"/>
              <a:gd name="T7" fmla="*/ 2147483646 h 272"/>
              <a:gd name="T8" fmla="*/ 2147483646 w 684"/>
              <a:gd name="T9" fmla="*/ 2147483646 h 272"/>
              <a:gd name="T10" fmla="*/ 2147483646 w 684"/>
              <a:gd name="T11" fmla="*/ 2147483646 h 272"/>
              <a:gd name="T12" fmla="*/ 2147483646 w 684"/>
              <a:gd name="T13" fmla="*/ 2147483646 h 272"/>
              <a:gd name="T14" fmla="*/ 2147483646 w 684"/>
              <a:gd name="T15" fmla="*/ 2147483646 h 272"/>
              <a:gd name="T16" fmla="*/ 2147483646 w 684"/>
              <a:gd name="T17" fmla="*/ 2147483646 h 272"/>
              <a:gd name="T18" fmla="*/ 2147483646 w 684"/>
              <a:gd name="T19" fmla="*/ 2147483646 h 272"/>
              <a:gd name="T20" fmla="*/ 2147483646 w 684"/>
              <a:gd name="T21" fmla="*/ 2147483646 h 272"/>
              <a:gd name="T22" fmla="*/ 2147483646 w 684"/>
              <a:gd name="T23" fmla="*/ 2147483646 h 272"/>
              <a:gd name="T24" fmla="*/ 2147483646 w 684"/>
              <a:gd name="T25" fmla="*/ 2147483646 h 272"/>
              <a:gd name="T26" fmla="*/ 2147483646 w 684"/>
              <a:gd name="T27" fmla="*/ 2147483646 h 272"/>
              <a:gd name="T28" fmla="*/ 2147483646 w 684"/>
              <a:gd name="T29" fmla="*/ 2147483646 h 272"/>
              <a:gd name="T30" fmla="*/ 2147483646 w 684"/>
              <a:gd name="T31" fmla="*/ 2147483646 h 272"/>
              <a:gd name="T32" fmla="*/ 2147483646 w 684"/>
              <a:gd name="T33" fmla="*/ 2147483646 h 272"/>
              <a:gd name="T34" fmla="*/ 2147483646 w 684"/>
              <a:gd name="T35" fmla="*/ 2147483646 h 272"/>
              <a:gd name="T36" fmla="*/ 2147483646 w 684"/>
              <a:gd name="T37" fmla="*/ 2147483646 h 272"/>
              <a:gd name="T38" fmla="*/ 2147483646 w 684"/>
              <a:gd name="T39" fmla="*/ 2147483646 h 272"/>
              <a:gd name="T40" fmla="*/ 2147483646 w 684"/>
              <a:gd name="T41" fmla="*/ 2147483646 h 272"/>
              <a:gd name="T42" fmla="*/ 2147483646 w 684"/>
              <a:gd name="T43" fmla="*/ 2147483646 h 272"/>
              <a:gd name="T44" fmla="*/ 2147483646 w 684"/>
              <a:gd name="T45" fmla="*/ 2147483646 h 272"/>
              <a:gd name="T46" fmla="*/ 2147483646 w 684"/>
              <a:gd name="T47" fmla="*/ 2147483646 h 272"/>
              <a:gd name="T48" fmla="*/ 2147483646 w 684"/>
              <a:gd name="T49" fmla="*/ 2147483646 h 272"/>
              <a:gd name="T50" fmla="*/ 2147483646 w 684"/>
              <a:gd name="T51" fmla="*/ 2147483646 h 272"/>
              <a:gd name="T52" fmla="*/ 2147483646 w 684"/>
              <a:gd name="T53" fmla="*/ 2147483646 h 272"/>
              <a:gd name="T54" fmla="*/ 2147483646 w 684"/>
              <a:gd name="T55" fmla="*/ 2147483646 h 272"/>
              <a:gd name="T56" fmla="*/ 2147483646 w 684"/>
              <a:gd name="T57" fmla="*/ 2147483646 h 272"/>
              <a:gd name="T58" fmla="*/ 2147483646 w 684"/>
              <a:gd name="T59" fmla="*/ 2147483646 h 272"/>
              <a:gd name="T60" fmla="*/ 2147483646 w 684"/>
              <a:gd name="T61" fmla="*/ 2147483646 h 272"/>
              <a:gd name="T62" fmla="*/ 2147483646 w 684"/>
              <a:gd name="T63" fmla="*/ 2147483646 h 272"/>
              <a:gd name="T64" fmla="*/ 2147483646 w 684"/>
              <a:gd name="T65" fmla="*/ 2147483646 h 272"/>
              <a:gd name="T66" fmla="*/ 2147483646 w 684"/>
              <a:gd name="T67" fmla="*/ 2147483646 h 272"/>
              <a:gd name="T68" fmla="*/ 2147483646 w 684"/>
              <a:gd name="T69" fmla="*/ 2147483646 h 272"/>
              <a:gd name="T70" fmla="*/ 2147483646 w 684"/>
              <a:gd name="T71" fmla="*/ 2147483646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3" name="Freeform 21"/>
          <p:cNvSpPr>
            <a:spLocks/>
          </p:cNvSpPr>
          <p:nvPr/>
        </p:nvSpPr>
        <p:spPr bwMode="auto">
          <a:xfrm>
            <a:off x="5454650" y="2333625"/>
            <a:ext cx="1525588" cy="481013"/>
          </a:xfrm>
          <a:custGeom>
            <a:avLst/>
            <a:gdLst>
              <a:gd name="T0" fmla="*/ 2147483646 w 961"/>
              <a:gd name="T1" fmla="*/ 2147483646 h 303"/>
              <a:gd name="T2" fmla="*/ 2147483646 w 961"/>
              <a:gd name="T3" fmla="*/ 2147483646 h 303"/>
              <a:gd name="T4" fmla="*/ 2147483646 w 961"/>
              <a:gd name="T5" fmla="*/ 2147483646 h 303"/>
              <a:gd name="T6" fmla="*/ 2147483646 w 961"/>
              <a:gd name="T7" fmla="*/ 2147483646 h 303"/>
              <a:gd name="T8" fmla="*/ 2147483646 w 961"/>
              <a:gd name="T9" fmla="*/ 2147483646 h 303"/>
              <a:gd name="T10" fmla="*/ 2147483646 w 961"/>
              <a:gd name="T11" fmla="*/ 2147483646 h 303"/>
              <a:gd name="T12" fmla="*/ 2147483646 w 961"/>
              <a:gd name="T13" fmla="*/ 2147483646 h 303"/>
              <a:gd name="T14" fmla="*/ 2147483646 w 961"/>
              <a:gd name="T15" fmla="*/ 2147483646 h 303"/>
              <a:gd name="T16" fmla="*/ 2147483646 w 961"/>
              <a:gd name="T17" fmla="*/ 2147483646 h 303"/>
              <a:gd name="T18" fmla="*/ 2147483646 w 961"/>
              <a:gd name="T19" fmla="*/ 2147483646 h 303"/>
              <a:gd name="T20" fmla="*/ 2147483646 w 961"/>
              <a:gd name="T21" fmla="*/ 2147483646 h 303"/>
              <a:gd name="T22" fmla="*/ 2147483646 w 961"/>
              <a:gd name="T23" fmla="*/ 2147483646 h 303"/>
              <a:gd name="T24" fmla="*/ 2147483646 w 961"/>
              <a:gd name="T25" fmla="*/ 2147483646 h 303"/>
              <a:gd name="T26" fmla="*/ 2147483646 w 961"/>
              <a:gd name="T27" fmla="*/ 2147483646 h 303"/>
              <a:gd name="T28" fmla="*/ 2147483646 w 961"/>
              <a:gd name="T29" fmla="*/ 2147483646 h 303"/>
              <a:gd name="T30" fmla="*/ 2147483646 w 961"/>
              <a:gd name="T31" fmla="*/ 2147483646 h 303"/>
              <a:gd name="T32" fmla="*/ 2147483646 w 961"/>
              <a:gd name="T33" fmla="*/ 2147483646 h 303"/>
              <a:gd name="T34" fmla="*/ 2147483646 w 961"/>
              <a:gd name="T35" fmla="*/ 2147483646 h 303"/>
              <a:gd name="T36" fmla="*/ 2147483646 w 961"/>
              <a:gd name="T37" fmla="*/ 2147483646 h 303"/>
              <a:gd name="T38" fmla="*/ 2147483646 w 961"/>
              <a:gd name="T39" fmla="*/ 2147483646 h 303"/>
              <a:gd name="T40" fmla="*/ 2147483646 w 961"/>
              <a:gd name="T41" fmla="*/ 2147483646 h 303"/>
              <a:gd name="T42" fmla="*/ 2147483646 w 961"/>
              <a:gd name="T43" fmla="*/ 2147483646 h 303"/>
              <a:gd name="T44" fmla="*/ 2147483646 w 961"/>
              <a:gd name="T45" fmla="*/ 2147483646 h 303"/>
              <a:gd name="T46" fmla="*/ 2147483646 w 961"/>
              <a:gd name="T47" fmla="*/ 2147483646 h 303"/>
              <a:gd name="T48" fmla="*/ 2147483646 w 961"/>
              <a:gd name="T49" fmla="*/ 2147483646 h 303"/>
              <a:gd name="T50" fmla="*/ 2147483646 w 961"/>
              <a:gd name="T51" fmla="*/ 2147483646 h 303"/>
              <a:gd name="T52" fmla="*/ 2147483646 w 961"/>
              <a:gd name="T53" fmla="*/ 2147483646 h 303"/>
              <a:gd name="T54" fmla="*/ 2147483646 w 961"/>
              <a:gd name="T55" fmla="*/ 2147483646 h 303"/>
              <a:gd name="T56" fmla="*/ 2147483646 w 961"/>
              <a:gd name="T57" fmla="*/ 2147483646 h 303"/>
              <a:gd name="T58" fmla="*/ 2147483646 w 961"/>
              <a:gd name="T59" fmla="*/ 2147483646 h 303"/>
              <a:gd name="T60" fmla="*/ 2147483646 w 961"/>
              <a:gd name="T61" fmla="*/ 2147483646 h 303"/>
              <a:gd name="T62" fmla="*/ 2147483646 w 961"/>
              <a:gd name="T63" fmla="*/ 2147483646 h 303"/>
              <a:gd name="T64" fmla="*/ 2147483646 w 961"/>
              <a:gd name="T65" fmla="*/ 2147483646 h 303"/>
              <a:gd name="T66" fmla="*/ 2147483646 w 961"/>
              <a:gd name="T67" fmla="*/ 2147483646 h 303"/>
              <a:gd name="T68" fmla="*/ 2147483646 w 961"/>
              <a:gd name="T69" fmla="*/ 2147483646 h 303"/>
              <a:gd name="T70" fmla="*/ 2147483646 w 961"/>
              <a:gd name="T71" fmla="*/ 2147483646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4" name="Freeform 22"/>
          <p:cNvSpPr>
            <a:spLocks/>
          </p:cNvSpPr>
          <p:nvPr/>
        </p:nvSpPr>
        <p:spPr bwMode="auto">
          <a:xfrm>
            <a:off x="5854700" y="3473450"/>
            <a:ext cx="1284288" cy="431800"/>
          </a:xfrm>
          <a:custGeom>
            <a:avLst/>
            <a:gdLst>
              <a:gd name="T0" fmla="*/ 2147483646 w 809"/>
              <a:gd name="T1" fmla="*/ 2147483646 h 272"/>
              <a:gd name="T2" fmla="*/ 2147483646 w 809"/>
              <a:gd name="T3" fmla="*/ 0 h 272"/>
              <a:gd name="T4" fmla="*/ 0 w 809"/>
              <a:gd name="T5" fmla="*/ 0 h 272"/>
              <a:gd name="T6" fmla="*/ 0 w 809"/>
              <a:gd name="T7" fmla="*/ 2147483646 h 272"/>
              <a:gd name="T8" fmla="*/ 2147483646 w 809"/>
              <a:gd name="T9" fmla="*/ 2147483646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5" name="Freeform 23"/>
          <p:cNvSpPr>
            <a:spLocks/>
          </p:cNvSpPr>
          <p:nvPr/>
        </p:nvSpPr>
        <p:spPr bwMode="auto">
          <a:xfrm>
            <a:off x="7697788" y="3473450"/>
            <a:ext cx="1446212" cy="414338"/>
          </a:xfrm>
          <a:custGeom>
            <a:avLst/>
            <a:gdLst>
              <a:gd name="T0" fmla="*/ 2147483646 w 911"/>
              <a:gd name="T1" fmla="*/ 2147483646 h 261"/>
              <a:gd name="T2" fmla="*/ 2147483646 w 911"/>
              <a:gd name="T3" fmla="*/ 0 h 261"/>
              <a:gd name="T4" fmla="*/ 0 w 911"/>
              <a:gd name="T5" fmla="*/ 0 h 261"/>
              <a:gd name="T6" fmla="*/ 0 w 911"/>
              <a:gd name="T7" fmla="*/ 2147483646 h 261"/>
              <a:gd name="T8" fmla="*/ 2147483646 w 911"/>
              <a:gd name="T9" fmla="*/ 214748364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6" name="Freeform 24"/>
          <p:cNvSpPr>
            <a:spLocks/>
          </p:cNvSpPr>
          <p:nvPr/>
        </p:nvSpPr>
        <p:spPr bwMode="auto">
          <a:xfrm>
            <a:off x="7096125" y="2460625"/>
            <a:ext cx="722313" cy="484188"/>
          </a:xfrm>
          <a:custGeom>
            <a:avLst/>
            <a:gdLst>
              <a:gd name="T0" fmla="*/ 2147483646 w 455"/>
              <a:gd name="T1" fmla="*/ 0 h 305"/>
              <a:gd name="T2" fmla="*/ 2147483646 w 455"/>
              <a:gd name="T3" fmla="*/ 2147483646 h 305"/>
              <a:gd name="T4" fmla="*/ 0 w 455"/>
              <a:gd name="T5" fmla="*/ 2147483646 h 305"/>
              <a:gd name="T6" fmla="*/ 214748364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657" name="Rectangle 25"/>
          <p:cNvSpPr>
            <a:spLocks noChangeArrowheads="1"/>
          </p:cNvSpPr>
          <p:nvPr/>
        </p:nvSpPr>
        <p:spPr bwMode="auto">
          <a:xfrm>
            <a:off x="7215188" y="2667000"/>
            <a:ext cx="4778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chemeClr val="hlink"/>
                </a:solidFill>
              </a:rPr>
              <a:t>ISA</a:t>
            </a:r>
          </a:p>
        </p:txBody>
      </p:sp>
      <p:sp>
        <p:nvSpPr>
          <p:cNvPr id="69658" name="Rectangle 26"/>
          <p:cNvSpPr>
            <a:spLocks noChangeArrowheads="1"/>
          </p:cNvSpPr>
          <p:nvPr/>
        </p:nvSpPr>
        <p:spPr bwMode="auto">
          <a:xfrm>
            <a:off x="5837238" y="3556000"/>
            <a:ext cx="13271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Hourly_Emps</a:t>
            </a:r>
          </a:p>
        </p:txBody>
      </p:sp>
      <p:sp>
        <p:nvSpPr>
          <p:cNvPr id="69659" name="Rectangle 27"/>
          <p:cNvSpPr>
            <a:spLocks noChangeArrowheads="1"/>
          </p:cNvSpPr>
          <p:nvPr/>
        </p:nvSpPr>
        <p:spPr bwMode="auto">
          <a:xfrm>
            <a:off x="7945438" y="2862263"/>
            <a:ext cx="1036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contractid</a:t>
            </a:r>
          </a:p>
        </p:txBody>
      </p:sp>
      <p:sp>
        <p:nvSpPr>
          <p:cNvPr id="69660" name="Rectangle 28"/>
          <p:cNvSpPr>
            <a:spLocks noChangeArrowheads="1"/>
          </p:cNvSpPr>
          <p:nvPr/>
        </p:nvSpPr>
        <p:spPr bwMode="auto">
          <a:xfrm>
            <a:off x="5527675" y="2406650"/>
            <a:ext cx="13922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a:solidFill>
                  <a:srgbClr val="000000"/>
                </a:solidFill>
              </a:rPr>
              <a:t>hours_worked</a:t>
            </a:r>
          </a:p>
        </p:txBody>
      </p:sp>
      <p:sp>
        <p:nvSpPr>
          <p:cNvPr id="69661" name="Line 29"/>
          <p:cNvSpPr>
            <a:spLocks noChangeShapeType="1"/>
          </p:cNvSpPr>
          <p:nvPr/>
        </p:nvSpPr>
        <p:spPr bwMode="auto">
          <a:xfrm flipH="1">
            <a:off x="6510338" y="2928938"/>
            <a:ext cx="774700"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2" name="Line 30"/>
          <p:cNvSpPr>
            <a:spLocks noChangeShapeType="1"/>
          </p:cNvSpPr>
          <p:nvPr/>
        </p:nvSpPr>
        <p:spPr bwMode="auto">
          <a:xfrm>
            <a:off x="7535863" y="2928938"/>
            <a:ext cx="785812" cy="53498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3" name="Line 31"/>
          <p:cNvSpPr>
            <a:spLocks noChangeShapeType="1"/>
          </p:cNvSpPr>
          <p:nvPr/>
        </p:nvSpPr>
        <p:spPr bwMode="auto">
          <a:xfrm>
            <a:off x="8504238" y="3249613"/>
            <a:ext cx="0" cy="2286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4" name="Line 32"/>
          <p:cNvSpPr>
            <a:spLocks noChangeShapeType="1"/>
          </p:cNvSpPr>
          <p:nvPr/>
        </p:nvSpPr>
        <p:spPr bwMode="auto">
          <a:xfrm>
            <a:off x="6197600" y="2811463"/>
            <a:ext cx="0" cy="65246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5" name="Rectangle 33"/>
          <p:cNvSpPr>
            <a:spLocks noChangeArrowheads="1"/>
          </p:cNvSpPr>
          <p:nvPr/>
        </p:nvSpPr>
        <p:spPr bwMode="auto">
          <a:xfrm>
            <a:off x="0" y="609600"/>
            <a:ext cx="4703763"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tx1"/>
              </a:buClr>
              <a:buSzPct val="75000"/>
              <a:buFont typeface="Wingdings" panose="05000000000000000000" pitchFamily="2" charset="2"/>
              <a:buChar char="v"/>
            </a:pPr>
            <a:r>
              <a:rPr lang="en-US" altLang="en-US" sz="2400">
                <a:latin typeface="Book Antiqua" panose="02040602050305030304" pitchFamily="18" charset="0"/>
              </a:rPr>
              <a:t> </a:t>
            </a:r>
          </a:p>
          <a:p>
            <a:pPr>
              <a:buClr>
                <a:schemeClr val="tx1"/>
              </a:buClr>
              <a:buSzPct val="75000"/>
              <a:buFont typeface="Wingdings" panose="05000000000000000000" pitchFamily="2" charset="2"/>
              <a:buChar char="v"/>
            </a:pPr>
            <a:r>
              <a:rPr lang="en-US" altLang="en-US" sz="2400">
                <a:latin typeface="Book Antiqua" panose="02040602050305030304" pitchFamily="18" charset="0"/>
              </a:rPr>
              <a:t> If we declare A </a:t>
            </a:r>
            <a:r>
              <a:rPr lang="en-US" altLang="en-US" sz="2000" b="1">
                <a:solidFill>
                  <a:schemeClr val="hlink"/>
                </a:solidFill>
                <a:latin typeface="Book Antiqua" panose="02040602050305030304" pitchFamily="18" charset="0"/>
              </a:rPr>
              <a:t>ISA</a:t>
            </a:r>
            <a:r>
              <a:rPr lang="en-US" altLang="en-US" sz="2400">
                <a:latin typeface="Book Antiqua" panose="02040602050305030304" pitchFamily="18" charset="0"/>
              </a:rPr>
              <a:t> B, every A entity is also considered to be a B entity. </a:t>
            </a:r>
          </a:p>
        </p:txBody>
      </p:sp>
      <p:sp>
        <p:nvSpPr>
          <p:cNvPr id="170018" name="Rectangle 34"/>
          <p:cNvSpPr>
            <a:spLocks noGrp="1" noChangeArrowheads="1"/>
          </p:cNvSpPr>
          <p:nvPr>
            <p:ph type="body" sz="half" idx="1"/>
          </p:nvPr>
        </p:nvSpPr>
        <p:spPr>
          <a:xfrm>
            <a:off x="0" y="4038600"/>
            <a:ext cx="8610600" cy="2209800"/>
          </a:xfrm>
          <a:noFill/>
        </p:spPr>
        <p:txBody>
          <a:bodyPr lIns="90488" tIns="44450" rIns="90488" bIns="44450"/>
          <a:lstStyle/>
          <a:p>
            <a:r>
              <a:rPr lang="en-US" altLang="en-US" sz="2400" i="1" smtClean="0">
                <a:solidFill>
                  <a:schemeClr val="hlink"/>
                </a:solidFill>
              </a:rPr>
              <a:t>Overlap constraints</a:t>
            </a:r>
            <a:r>
              <a:rPr lang="en-US" altLang="en-US" sz="2400" smtClean="0">
                <a:solidFill>
                  <a:schemeClr val="hlink"/>
                </a:solidFill>
              </a:rPr>
              <a:t>:</a:t>
            </a:r>
            <a:r>
              <a:rPr lang="en-US" altLang="en-US" sz="2400" smtClean="0"/>
              <a:t>  Can Joe be an Hourly_Emps as well as a Contract_Emps entity?  </a:t>
            </a:r>
            <a:r>
              <a:rPr lang="en-US" altLang="en-US" sz="2400" smtClean="0">
                <a:solidFill>
                  <a:schemeClr val="hlink"/>
                </a:solidFill>
              </a:rPr>
              <a:t>(</a:t>
            </a:r>
            <a:r>
              <a:rPr lang="en-US" altLang="en-US" sz="2400" i="1" smtClean="0">
                <a:solidFill>
                  <a:schemeClr val="hlink"/>
                </a:solidFill>
              </a:rPr>
              <a:t>Allowed/disallowed</a:t>
            </a:r>
            <a:r>
              <a:rPr lang="en-US" altLang="en-US" sz="2400" smtClean="0">
                <a:solidFill>
                  <a:schemeClr val="hlink"/>
                </a:solidFill>
              </a:rPr>
              <a:t>)</a:t>
            </a:r>
          </a:p>
          <a:p>
            <a:r>
              <a:rPr lang="en-US" altLang="en-US" sz="2400" i="1" smtClean="0">
                <a:solidFill>
                  <a:schemeClr val="hlink"/>
                </a:solidFill>
              </a:rPr>
              <a:t>Covering constraints</a:t>
            </a:r>
            <a:r>
              <a:rPr lang="en-US" altLang="en-US" sz="2400" smtClean="0">
                <a:solidFill>
                  <a:schemeClr val="hlink"/>
                </a:solidFill>
              </a:rPr>
              <a:t>:</a:t>
            </a:r>
            <a:r>
              <a:rPr lang="en-US" altLang="en-US" sz="2400" smtClean="0"/>
              <a:t>  Does every Employees entity also have to be an Hourly_Emps or a Contract_Emps entity?</a:t>
            </a:r>
            <a:r>
              <a:rPr lang="en-US" altLang="en-US" sz="2400" i="1" smtClean="0">
                <a:solidFill>
                  <a:schemeClr val="accent2"/>
                </a:solidFill>
              </a:rPr>
              <a:t> (</a:t>
            </a:r>
            <a:r>
              <a:rPr lang="en-US" altLang="en-US" sz="2400" i="1" smtClean="0">
                <a:solidFill>
                  <a:schemeClr val="hlink"/>
                </a:solidFill>
              </a:rPr>
              <a:t>Yes/no</a:t>
            </a:r>
            <a:r>
              <a:rPr lang="en-US" altLang="en-US" sz="2400" i="1" smtClean="0">
                <a:solidFill>
                  <a:schemeClr val="accent2"/>
                </a:solidFill>
              </a:rPr>
              <a:t>)</a:t>
            </a:r>
            <a:r>
              <a:rPr lang="en-US" altLang="en-US" sz="2800" i="1" smtClean="0">
                <a:solidFill>
                  <a:schemeClr val="accent2"/>
                </a:solidFill>
              </a:rPr>
              <a:t> </a:t>
            </a:r>
          </a:p>
        </p:txBody>
      </p:sp>
      <p:sp>
        <p:nvSpPr>
          <p:cNvPr id="69667" name="Line 35"/>
          <p:cNvSpPr>
            <a:spLocks noChangeShapeType="1"/>
          </p:cNvSpPr>
          <p:nvPr/>
        </p:nvSpPr>
        <p:spPr bwMode="auto">
          <a:xfrm flipV="1">
            <a:off x="7435850" y="2174875"/>
            <a:ext cx="0" cy="3175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6195771"/>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0018">
                                            <p:txEl>
                                              <p:pRg st="0" end="0"/>
                                            </p:txEl>
                                          </p:spTgt>
                                        </p:tgtEl>
                                        <p:attrNameLst>
                                          <p:attrName>style.visibility</p:attrName>
                                        </p:attrNameLst>
                                      </p:cBhvr>
                                      <p:to>
                                        <p:strVal val="visible"/>
                                      </p:to>
                                    </p:set>
                                    <p:animEffect transition="in" filter="box(out)">
                                      <p:cBhvr>
                                        <p:cTn id="7" dur="500"/>
                                        <p:tgtEl>
                                          <p:spTgt spid="170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0018">
                                            <p:txEl>
                                              <p:pRg st="1" end="1"/>
                                            </p:txEl>
                                          </p:spTgt>
                                        </p:tgtEl>
                                        <p:attrNameLst>
                                          <p:attrName>style.visibility</p:attrName>
                                        </p:attrNameLst>
                                      </p:cBhvr>
                                      <p:to>
                                        <p:strVal val="visible"/>
                                      </p:to>
                                    </p:set>
                                    <p:animEffect transition="in" filter="box(out)">
                                      <p:cBhvr>
                                        <p:cTn id="12" dur="500"/>
                                        <p:tgtEl>
                                          <p:spTgt spid="1700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1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68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684" name="Rectangle 4"/>
          <p:cNvSpPr>
            <a:spLocks noGrp="1" noChangeArrowheads="1"/>
          </p:cNvSpPr>
          <p:nvPr>
            <p:ph type="title"/>
          </p:nvPr>
        </p:nvSpPr>
        <p:spPr>
          <a:xfrm>
            <a:off x="457200" y="762000"/>
            <a:ext cx="8153400" cy="579438"/>
          </a:xfrm>
          <a:noFill/>
        </p:spPr>
        <p:txBody>
          <a:bodyPr lIns="90488" tIns="44450" rIns="90488" bIns="44450"/>
          <a:lstStyle/>
          <a:p>
            <a:r>
              <a:rPr lang="en-US" altLang="en-US" sz="4000" smtClean="0"/>
              <a:t>Translating ISA Hierarchies to Relations</a:t>
            </a:r>
          </a:p>
        </p:txBody>
      </p:sp>
      <p:sp>
        <p:nvSpPr>
          <p:cNvPr id="71685" name="Rectangle 5"/>
          <p:cNvSpPr>
            <a:spLocks noGrp="1" noChangeArrowheads="1"/>
          </p:cNvSpPr>
          <p:nvPr>
            <p:ph type="body" idx="1"/>
          </p:nvPr>
        </p:nvSpPr>
        <p:spPr>
          <a:xfrm>
            <a:off x="0" y="1524000"/>
            <a:ext cx="8991600" cy="5029200"/>
          </a:xfrm>
          <a:noFill/>
        </p:spPr>
        <p:txBody>
          <a:bodyPr lIns="90488" tIns="44450" rIns="90488" bIns="44450"/>
          <a:lstStyle/>
          <a:p>
            <a:pPr>
              <a:lnSpc>
                <a:spcPct val="90000"/>
              </a:lnSpc>
            </a:pPr>
            <a:r>
              <a:rPr lang="en-US" altLang="en-US" sz="2400" b="1" i="1" smtClean="0">
                <a:solidFill>
                  <a:schemeClr val="hlink"/>
                </a:solidFill>
              </a:rPr>
              <a:t>General approach:</a:t>
            </a:r>
          </a:p>
          <a:p>
            <a:pPr lvl="1">
              <a:lnSpc>
                <a:spcPct val="90000"/>
              </a:lnSpc>
              <a:buSzPct val="75000"/>
            </a:pPr>
            <a:r>
              <a:rPr lang="en-US" altLang="en-US" sz="2400" smtClean="0">
                <a:solidFill>
                  <a:schemeClr val="hlink"/>
                </a:solidFill>
              </a:rPr>
              <a:t>3 relations: Employees, Hourly_Emps and Contract_Emps.</a:t>
            </a:r>
          </a:p>
          <a:p>
            <a:pPr lvl="2">
              <a:lnSpc>
                <a:spcPct val="90000"/>
              </a:lnSpc>
            </a:pPr>
            <a:r>
              <a:rPr lang="en-US" altLang="en-US" i="1" smtClean="0"/>
              <a:t>Hourly_Emps</a:t>
            </a:r>
            <a:r>
              <a:rPr lang="en-US" altLang="en-US" smtClean="0"/>
              <a:t>:  Every employee is recorded in Employees.  For hourly emps, extra info recorded in Hourly_Emps (</a:t>
            </a:r>
            <a:r>
              <a:rPr lang="en-US" altLang="en-US" i="1" smtClean="0"/>
              <a:t>hourly_wages</a:t>
            </a:r>
            <a:r>
              <a:rPr lang="en-US" altLang="en-US" smtClean="0"/>
              <a:t>, </a:t>
            </a:r>
            <a:r>
              <a:rPr lang="en-US" altLang="en-US" i="1" smtClean="0"/>
              <a:t>hours_worked</a:t>
            </a:r>
            <a:r>
              <a:rPr lang="en-US" altLang="en-US" smtClean="0"/>
              <a:t>, </a:t>
            </a:r>
            <a:r>
              <a:rPr lang="en-US" altLang="en-US" i="1" u="sng" smtClean="0"/>
              <a:t>ssn</a:t>
            </a:r>
            <a:r>
              <a:rPr lang="en-US" altLang="en-US" i="1" smtClean="0"/>
              <a:t>)</a:t>
            </a:r>
            <a:r>
              <a:rPr lang="en-US" altLang="en-US" smtClean="0"/>
              <a:t>; must delete Hourly_Emps tuple if referenced Employees tuple is deleted).</a:t>
            </a:r>
          </a:p>
          <a:p>
            <a:pPr lvl="2">
              <a:lnSpc>
                <a:spcPct val="90000"/>
              </a:lnSpc>
            </a:pPr>
            <a:r>
              <a:rPr lang="en-US" altLang="en-US" smtClean="0"/>
              <a:t>Queries involving all employees easy, those involving just Hourly_Emps require a join to get some attributes.</a:t>
            </a:r>
          </a:p>
          <a:p>
            <a:pPr>
              <a:lnSpc>
                <a:spcPct val="90000"/>
              </a:lnSpc>
            </a:pPr>
            <a:r>
              <a:rPr lang="en-US" altLang="en-US" sz="2400" smtClean="0">
                <a:solidFill>
                  <a:schemeClr val="hlink"/>
                </a:solidFill>
              </a:rPr>
              <a:t>Alternative:  Just Hourly_Emps and Contract_Emps.</a:t>
            </a:r>
          </a:p>
          <a:p>
            <a:pPr lvl="1">
              <a:lnSpc>
                <a:spcPct val="90000"/>
              </a:lnSpc>
              <a:buSzPct val="75000"/>
            </a:pPr>
            <a:r>
              <a:rPr lang="en-US" altLang="en-US" sz="2400" i="1" smtClean="0"/>
              <a:t>Hourly_Emps</a:t>
            </a:r>
            <a:r>
              <a:rPr lang="en-US" altLang="en-US" sz="2400" smtClean="0"/>
              <a:t>:  </a:t>
            </a:r>
            <a:r>
              <a:rPr lang="en-US" altLang="en-US" sz="2400" i="1" u="sng" smtClean="0"/>
              <a:t>ssn</a:t>
            </a:r>
            <a:r>
              <a:rPr lang="en-US" altLang="en-US" sz="2400" smtClean="0"/>
              <a:t>, </a:t>
            </a:r>
            <a:r>
              <a:rPr lang="en-US" altLang="en-US" sz="2400" i="1" smtClean="0"/>
              <a:t>name, lot, hourly_wages, hours_worked.</a:t>
            </a:r>
          </a:p>
          <a:p>
            <a:pPr lvl="1">
              <a:lnSpc>
                <a:spcPct val="90000"/>
              </a:lnSpc>
              <a:buSzPct val="75000"/>
            </a:pPr>
            <a:r>
              <a:rPr lang="en-US" altLang="en-US" sz="2400" smtClean="0"/>
              <a:t>Each employee must be in one of these two subclasses</a:t>
            </a:r>
            <a:r>
              <a:rPr lang="en-US" altLang="en-US" sz="2400" i="1" smtClean="0"/>
              <a:t>.    </a:t>
            </a:r>
          </a:p>
        </p:txBody>
      </p:sp>
    </p:spTree>
    <p:extLst>
      <p:ext uri="{BB962C8B-B14F-4D97-AF65-F5344CB8AC3E}">
        <p14:creationId xmlns:p14="http://schemas.microsoft.com/office/powerpoint/2010/main" val="3128287447"/>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TW" smtClean="0">
                <a:solidFill>
                  <a:srgbClr val="0000FF"/>
                </a:solidFill>
                <a:ea typeface="新細明體" panose="02020500000000000000" pitchFamily="18" charset="-120"/>
              </a:rPr>
              <a:t>Representing Class Hierarchy</a:t>
            </a:r>
          </a:p>
        </p:txBody>
      </p:sp>
      <p:sp>
        <p:nvSpPr>
          <p:cNvPr id="73731" name="Rectangle 3"/>
          <p:cNvSpPr>
            <a:spLocks noGrp="1" noChangeArrowheads="1"/>
          </p:cNvSpPr>
          <p:nvPr>
            <p:ph type="body" idx="1"/>
          </p:nvPr>
        </p:nvSpPr>
        <p:spPr>
          <a:xfrm>
            <a:off x="609600" y="1447800"/>
            <a:ext cx="7772400" cy="4076700"/>
          </a:xfrm>
        </p:spPr>
        <p:txBody>
          <a:bodyPr/>
          <a:lstStyle/>
          <a:p>
            <a:r>
              <a:rPr lang="en-US" altLang="zh-TW" sz="2800" dirty="0" smtClean="0">
                <a:ea typeface="新細明體" panose="02020500000000000000" pitchFamily="18" charset="-120"/>
              </a:rPr>
              <a:t>Two general approaches depending on </a:t>
            </a:r>
            <a:r>
              <a:rPr lang="en-US" altLang="zh-TW" sz="2800" dirty="0" err="1" smtClean="0">
                <a:ea typeface="新細明體" panose="02020500000000000000" pitchFamily="18" charset="-120"/>
              </a:rPr>
              <a:t>disjointness</a:t>
            </a:r>
            <a:r>
              <a:rPr lang="en-US" altLang="zh-TW" sz="2800" dirty="0" smtClean="0">
                <a:ea typeface="新細明體" panose="02020500000000000000" pitchFamily="18" charset="-120"/>
              </a:rPr>
              <a:t> and completeness</a:t>
            </a:r>
          </a:p>
          <a:p>
            <a:pPr lvl="1"/>
            <a:r>
              <a:rPr lang="en-US" altLang="zh-TW" sz="2400" dirty="0" smtClean="0">
                <a:ea typeface="新細明體" panose="02020500000000000000" pitchFamily="18" charset="-120"/>
              </a:rPr>
              <a:t>For non-disjoint and/or non-complete class hierarchy: </a:t>
            </a:r>
          </a:p>
          <a:p>
            <a:pPr lvl="2"/>
            <a:r>
              <a:rPr lang="en-US" altLang="zh-TW" dirty="0" smtClean="0">
                <a:ea typeface="新細明體" panose="02020500000000000000" pitchFamily="18" charset="-120"/>
              </a:rPr>
              <a:t>create a table for each super class entity set according to normal entity set translation method. </a:t>
            </a:r>
          </a:p>
          <a:p>
            <a:pPr lvl="2"/>
            <a:r>
              <a:rPr lang="en-US" altLang="zh-TW" dirty="0" smtClean="0">
                <a:ea typeface="新細明體" panose="02020500000000000000" pitchFamily="18" charset="-120"/>
              </a:rPr>
              <a:t>Create a table for each subclass entity set with a column for each of the attributes of that entity set plus one for each attributes of the primary key of the super class entity set </a:t>
            </a:r>
          </a:p>
          <a:p>
            <a:pPr lvl="2"/>
            <a:r>
              <a:rPr lang="en-US" altLang="zh-TW" dirty="0" smtClean="0">
                <a:ea typeface="新細明體" panose="02020500000000000000" pitchFamily="18" charset="-120"/>
              </a:rPr>
              <a:t>This primary key from super class entity set is also used as the primary key for this new table</a:t>
            </a:r>
          </a:p>
          <a:p>
            <a:pPr lvl="1"/>
            <a:endParaRPr lang="en-US" altLang="zh-TW" sz="2400" dirty="0" smtClean="0">
              <a:ea typeface="新細明體" panose="02020500000000000000" pitchFamily="18" charset="-120"/>
            </a:endParaRPr>
          </a:p>
        </p:txBody>
      </p:sp>
    </p:spTree>
    <p:extLst>
      <p:ext uri="{BB962C8B-B14F-4D97-AF65-F5344CB8AC3E}">
        <p14:creationId xmlns:p14="http://schemas.microsoft.com/office/powerpoint/2010/main" val="541677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0" y="152400"/>
            <a:ext cx="8229600" cy="1143000"/>
          </a:xfrm>
        </p:spPr>
        <p:txBody>
          <a:bodyPr/>
          <a:lstStyle/>
          <a:p>
            <a:r>
              <a:rPr lang="en-US" altLang="zh-TW" smtClean="0">
                <a:solidFill>
                  <a:srgbClr val="0000FF"/>
                </a:solidFill>
                <a:ea typeface="新細明體" panose="02020500000000000000" pitchFamily="18" charset="-120"/>
              </a:rPr>
              <a:t>Example</a:t>
            </a:r>
          </a:p>
        </p:txBody>
      </p:sp>
      <p:graphicFrame>
        <p:nvGraphicFramePr>
          <p:cNvPr id="31854" name="Group 110"/>
          <p:cNvGraphicFramePr>
            <a:graphicFrameLocks noGrp="1"/>
          </p:cNvGraphicFramePr>
          <p:nvPr>
            <p:ph sz="half" idx="1"/>
          </p:nvPr>
        </p:nvGraphicFramePr>
        <p:xfrm>
          <a:off x="228600" y="5486400"/>
          <a:ext cx="4724400" cy="1189038"/>
        </p:xfrm>
        <a:graphic>
          <a:graphicData uri="http://schemas.openxmlformats.org/drawingml/2006/table">
            <a:tbl>
              <a:tblPr/>
              <a:tblGrid>
                <a:gridCol w="944563"/>
                <a:gridCol w="944562"/>
                <a:gridCol w="946150"/>
                <a:gridCol w="944563"/>
                <a:gridCol w="944562"/>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SID</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Status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GPA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Full</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2.8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Part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81"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82" name="Text Box 26"/>
          <p:cNvSpPr txBox="1">
            <a:spLocks noChangeArrowheads="1"/>
          </p:cNvSpPr>
          <p:nvPr/>
        </p:nvSpPr>
        <p:spPr bwMode="auto">
          <a:xfrm>
            <a:off x="1905000" y="281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Student</a:t>
            </a:r>
          </a:p>
        </p:txBody>
      </p:sp>
      <p:sp>
        <p:nvSpPr>
          <p:cNvPr id="74783"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84"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85"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86"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bg1"/>
              </a:solidFill>
            </a:endParaRPr>
          </a:p>
        </p:txBody>
      </p:sp>
      <p:sp>
        <p:nvSpPr>
          <p:cNvPr id="74787" name="Line 31"/>
          <p:cNvSpPr>
            <a:spLocks noChangeShapeType="1"/>
          </p:cNvSpPr>
          <p:nvPr/>
        </p:nvSpPr>
        <p:spPr bwMode="auto">
          <a:xfrm>
            <a:off x="1295400" y="2438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8"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89"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0"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1" name="Text Box 35"/>
          <p:cNvSpPr txBox="1">
            <a:spLocks noChangeArrowheads="1"/>
          </p:cNvSpPr>
          <p:nvPr/>
        </p:nvSpPr>
        <p:spPr bwMode="auto">
          <a:xfrm>
            <a:off x="914400" y="1981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SID</a:t>
            </a:r>
          </a:p>
        </p:txBody>
      </p:sp>
      <p:sp>
        <p:nvSpPr>
          <p:cNvPr id="74792" name="Text Box 36"/>
          <p:cNvSpPr txBox="1">
            <a:spLocks noChangeArrowheads="1"/>
          </p:cNvSpPr>
          <p:nvPr/>
        </p:nvSpPr>
        <p:spPr bwMode="auto">
          <a:xfrm>
            <a:off x="2438400" y="1981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Status</a:t>
            </a:r>
          </a:p>
        </p:txBody>
      </p:sp>
      <p:sp>
        <p:nvSpPr>
          <p:cNvPr id="74793" name="Text Box 37"/>
          <p:cNvSpPr txBox="1">
            <a:spLocks noChangeArrowheads="1"/>
          </p:cNvSpPr>
          <p:nvPr/>
        </p:nvSpPr>
        <p:spPr bwMode="auto">
          <a:xfrm>
            <a:off x="838200" y="3657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Major</a:t>
            </a:r>
          </a:p>
        </p:txBody>
      </p:sp>
      <p:sp>
        <p:nvSpPr>
          <p:cNvPr id="74794" name="Text Box 38"/>
          <p:cNvSpPr txBox="1">
            <a:spLocks noChangeArrowheads="1"/>
          </p:cNvSpPr>
          <p:nvPr/>
        </p:nvSpPr>
        <p:spPr bwMode="auto">
          <a:xfrm>
            <a:off x="2895600" y="3733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GPA</a:t>
            </a:r>
          </a:p>
        </p:txBody>
      </p:sp>
      <p:sp>
        <p:nvSpPr>
          <p:cNvPr id="74795"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796"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aphicFrame>
        <p:nvGraphicFramePr>
          <p:cNvPr id="31839" name="Group 95"/>
          <p:cNvGraphicFramePr>
            <a:graphicFrameLocks noGrp="1"/>
          </p:cNvGraphicFramePr>
          <p:nvPr>
            <p:ph sz="half" idx="2"/>
          </p:nvPr>
        </p:nvGraphicFramePr>
        <p:xfrm>
          <a:off x="4953000" y="4114800"/>
          <a:ext cx="3886200" cy="1189038"/>
        </p:xfrm>
        <a:graphic>
          <a:graphicData uri="http://schemas.openxmlformats.org/drawingml/2006/table">
            <a:tbl>
              <a:tblPr/>
              <a:tblGrid>
                <a:gridCol w="1295400"/>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Gender</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Homer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Male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Marge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Female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15"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16" name="Text Box 71"/>
          <p:cNvSpPr txBox="1">
            <a:spLocks noChangeArrowheads="1"/>
          </p:cNvSpPr>
          <p:nvPr/>
        </p:nvSpPr>
        <p:spPr bwMode="auto">
          <a:xfrm>
            <a:off x="6858000" y="1447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Person</a:t>
            </a:r>
          </a:p>
        </p:txBody>
      </p:sp>
      <p:sp>
        <p:nvSpPr>
          <p:cNvPr id="74817"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18" name="Line 74"/>
          <p:cNvSpPr>
            <a:spLocks noChangeShapeType="1"/>
          </p:cNvSpPr>
          <p:nvPr/>
        </p:nvSpPr>
        <p:spPr bwMode="auto">
          <a:xfrm>
            <a:off x="6248400" y="10668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0"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1" name="Text Box 80"/>
          <p:cNvSpPr txBox="1">
            <a:spLocks noChangeArrowheads="1"/>
          </p:cNvSpPr>
          <p:nvPr/>
        </p:nvSpPr>
        <p:spPr bwMode="auto">
          <a:xfrm>
            <a:off x="5791200" y="22860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Gender</a:t>
            </a:r>
          </a:p>
        </p:txBody>
      </p:sp>
      <p:sp>
        <p:nvSpPr>
          <p:cNvPr id="74822"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23" name="Text Box 78"/>
          <p:cNvSpPr txBox="1">
            <a:spLocks noChangeArrowheads="1"/>
          </p:cNvSpPr>
          <p:nvPr/>
        </p:nvSpPr>
        <p:spPr bwMode="auto">
          <a:xfrm>
            <a:off x="5867400" y="609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SSN</a:t>
            </a:r>
          </a:p>
        </p:txBody>
      </p:sp>
      <p:sp>
        <p:nvSpPr>
          <p:cNvPr id="74824"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25" name="Text Box 79"/>
          <p:cNvSpPr txBox="1">
            <a:spLocks noChangeArrowheads="1"/>
          </p:cNvSpPr>
          <p:nvPr/>
        </p:nvSpPr>
        <p:spPr bwMode="auto">
          <a:xfrm>
            <a:off x="7239000" y="609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74826"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4827" name="Text Box 85"/>
          <p:cNvSpPr txBox="1">
            <a:spLocks noChangeArrowheads="1"/>
          </p:cNvSpPr>
          <p:nvPr/>
        </p:nvSpPr>
        <p:spPr bwMode="auto">
          <a:xfrm>
            <a:off x="4267200" y="2514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ISA</a:t>
            </a:r>
          </a:p>
        </p:txBody>
      </p:sp>
      <p:sp>
        <p:nvSpPr>
          <p:cNvPr id="74828"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9"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40360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TW" smtClean="0">
                <a:solidFill>
                  <a:srgbClr val="0000FF"/>
                </a:solidFill>
                <a:ea typeface="新細明體" panose="02020500000000000000" pitchFamily="18" charset="-120"/>
              </a:rPr>
              <a:t>Representing Class Hierarchy</a:t>
            </a:r>
          </a:p>
        </p:txBody>
      </p:sp>
      <p:sp>
        <p:nvSpPr>
          <p:cNvPr id="75779" name="Rectangle 3"/>
          <p:cNvSpPr>
            <a:spLocks noGrp="1" noChangeArrowheads="1"/>
          </p:cNvSpPr>
          <p:nvPr>
            <p:ph type="body" idx="1"/>
          </p:nvPr>
        </p:nvSpPr>
        <p:spPr>
          <a:xfrm>
            <a:off x="533400" y="1524000"/>
            <a:ext cx="7772400" cy="4076700"/>
          </a:xfrm>
        </p:spPr>
        <p:txBody>
          <a:bodyPr/>
          <a:lstStyle/>
          <a:p>
            <a:r>
              <a:rPr lang="en-US" altLang="zh-TW" sz="2800" dirty="0" smtClean="0">
                <a:ea typeface="新細明體" panose="02020500000000000000" pitchFamily="18" charset="-120"/>
              </a:rPr>
              <a:t>Two general approaches depending on </a:t>
            </a:r>
            <a:r>
              <a:rPr lang="en-US" altLang="zh-TW" sz="2800" dirty="0" err="1" smtClean="0">
                <a:ea typeface="新細明體" panose="02020500000000000000" pitchFamily="18" charset="-120"/>
              </a:rPr>
              <a:t>disjointness</a:t>
            </a:r>
            <a:r>
              <a:rPr lang="en-US" altLang="zh-TW" sz="2800" dirty="0" smtClean="0">
                <a:ea typeface="新細明體" panose="02020500000000000000" pitchFamily="18" charset="-120"/>
              </a:rPr>
              <a:t> and completeness</a:t>
            </a:r>
          </a:p>
          <a:p>
            <a:pPr lvl="1"/>
            <a:r>
              <a:rPr lang="en-US" altLang="zh-TW" sz="2400" dirty="0" smtClean="0">
                <a:ea typeface="新細明體" panose="02020500000000000000" pitchFamily="18" charset="-120"/>
              </a:rPr>
              <a:t>For disjoint </a:t>
            </a:r>
            <a:r>
              <a:rPr lang="en-US" altLang="zh-TW" sz="2400" b="1" dirty="0" smtClean="0">
                <a:ea typeface="新細明體" panose="02020500000000000000" pitchFamily="18" charset="-120"/>
              </a:rPr>
              <a:t>AND</a:t>
            </a:r>
            <a:r>
              <a:rPr lang="en-US" altLang="zh-TW" sz="2400" dirty="0" smtClean="0">
                <a:ea typeface="新細明體" panose="02020500000000000000" pitchFamily="18" charset="-120"/>
              </a:rPr>
              <a:t> complete mapping class hierarchy: </a:t>
            </a:r>
          </a:p>
          <a:p>
            <a:pPr lvl="1"/>
            <a:r>
              <a:rPr lang="en-US" altLang="zh-TW" sz="2400" dirty="0" smtClean="0">
                <a:ea typeface="新細明體" panose="02020500000000000000" pitchFamily="18" charset="-120"/>
              </a:rPr>
              <a:t>DO NOT create a table for the super class entity set</a:t>
            </a:r>
          </a:p>
          <a:p>
            <a:pPr lvl="1"/>
            <a:r>
              <a:rPr lang="en-US" altLang="zh-TW" sz="2400" dirty="0" smtClean="0">
                <a:ea typeface="新細明體" panose="02020500000000000000" pitchFamily="18" charset="-120"/>
              </a:rPr>
              <a:t>Create a table for each subclass entity set include all attributes of that subclass entity set and attributes of the superclass entity set</a:t>
            </a:r>
          </a:p>
          <a:p>
            <a:pPr lvl="1"/>
            <a:endParaRPr lang="en-US" altLang="zh-TW" sz="2400" dirty="0" smtClean="0">
              <a:ea typeface="新細明體" panose="02020500000000000000" pitchFamily="18" charset="-120"/>
            </a:endParaRPr>
          </a:p>
          <a:p>
            <a:pPr lvl="1"/>
            <a:r>
              <a:rPr lang="en-US" altLang="zh-TW" sz="2400" dirty="0" smtClean="0">
                <a:ea typeface="新細明體" panose="02020500000000000000" pitchFamily="18" charset="-120"/>
              </a:rPr>
              <a:t>Simple and Intuitive enough, need example?</a:t>
            </a:r>
          </a:p>
        </p:txBody>
      </p:sp>
    </p:spTree>
    <p:extLst>
      <p:ext uri="{BB962C8B-B14F-4D97-AF65-F5344CB8AC3E}">
        <p14:creationId xmlns:p14="http://schemas.microsoft.com/office/powerpoint/2010/main" val="2852672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152400"/>
            <a:ext cx="2514600" cy="762000"/>
          </a:xfrm>
        </p:spPr>
        <p:txBody>
          <a:bodyPr/>
          <a:lstStyle/>
          <a:p>
            <a:r>
              <a:rPr lang="en-US" altLang="zh-TW" smtClean="0">
                <a:solidFill>
                  <a:srgbClr val="0000FF"/>
                </a:solidFill>
                <a:ea typeface="新細明體" panose="02020500000000000000" pitchFamily="18" charset="-120"/>
              </a:rPr>
              <a:t>Example</a:t>
            </a:r>
          </a:p>
        </p:txBody>
      </p:sp>
      <p:graphicFrame>
        <p:nvGraphicFramePr>
          <p:cNvPr id="33894" name="Group 102"/>
          <p:cNvGraphicFramePr>
            <a:graphicFrameLocks noGrp="1"/>
          </p:cNvGraphicFramePr>
          <p:nvPr>
            <p:ph sz="half" idx="1"/>
          </p:nvPr>
        </p:nvGraphicFramePr>
        <p:xfrm>
          <a:off x="228600" y="5486400"/>
          <a:ext cx="4722813" cy="1189038"/>
        </p:xfrm>
        <a:graphic>
          <a:graphicData uri="http://schemas.openxmlformats.org/drawingml/2006/table">
            <a:tbl>
              <a:tblPr/>
              <a:tblGrid>
                <a:gridCol w="944563"/>
                <a:gridCol w="944562"/>
                <a:gridCol w="944563"/>
                <a:gridCol w="944562"/>
                <a:gridCol w="944563"/>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SID</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GPA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2.8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29"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30" name="Text Box 30"/>
          <p:cNvSpPr txBox="1">
            <a:spLocks noChangeArrowheads="1"/>
          </p:cNvSpPr>
          <p:nvPr/>
        </p:nvSpPr>
        <p:spPr bwMode="auto">
          <a:xfrm>
            <a:off x="1905000" y="281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Student</a:t>
            </a:r>
          </a:p>
        </p:txBody>
      </p:sp>
      <p:sp>
        <p:nvSpPr>
          <p:cNvPr id="76831"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32"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33"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34"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5"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36" name="Text Box 39"/>
          <p:cNvSpPr txBox="1">
            <a:spLocks noChangeArrowheads="1"/>
          </p:cNvSpPr>
          <p:nvPr/>
        </p:nvSpPr>
        <p:spPr bwMode="auto">
          <a:xfrm>
            <a:off x="533400" y="2667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SID</a:t>
            </a:r>
          </a:p>
        </p:txBody>
      </p:sp>
      <p:sp>
        <p:nvSpPr>
          <p:cNvPr id="76837" name="Text Box 41"/>
          <p:cNvSpPr txBox="1">
            <a:spLocks noChangeArrowheads="1"/>
          </p:cNvSpPr>
          <p:nvPr/>
        </p:nvSpPr>
        <p:spPr bwMode="auto">
          <a:xfrm>
            <a:off x="838200" y="3657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Major</a:t>
            </a:r>
          </a:p>
        </p:txBody>
      </p:sp>
      <p:sp>
        <p:nvSpPr>
          <p:cNvPr id="76838" name="Text Box 42"/>
          <p:cNvSpPr txBox="1">
            <a:spLocks noChangeArrowheads="1"/>
          </p:cNvSpPr>
          <p:nvPr/>
        </p:nvSpPr>
        <p:spPr bwMode="auto">
          <a:xfrm>
            <a:off x="2895600" y="3733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GPA</a:t>
            </a:r>
          </a:p>
        </p:txBody>
      </p:sp>
      <p:sp>
        <p:nvSpPr>
          <p:cNvPr id="76839"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40"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aphicFrame>
        <p:nvGraphicFramePr>
          <p:cNvPr id="33837" name="Group 45"/>
          <p:cNvGraphicFramePr>
            <a:graphicFrameLocks noGrp="1"/>
          </p:cNvGraphicFramePr>
          <p:nvPr>
            <p:ph sz="half" idx="2"/>
          </p:nvPr>
        </p:nvGraphicFramePr>
        <p:xfrm>
          <a:off x="5105400" y="5486400"/>
          <a:ext cx="3886200" cy="1189038"/>
        </p:xfrm>
        <a:graphic>
          <a:graphicData uri="http://schemas.openxmlformats.org/drawingml/2006/table">
            <a:tbl>
              <a:tblPr/>
              <a:tblGrid>
                <a:gridCol w="1295400"/>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Dept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Homer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Marge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Math</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59"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60" name="Text Box 64"/>
          <p:cNvSpPr txBox="1">
            <a:spLocks noChangeArrowheads="1"/>
          </p:cNvSpPr>
          <p:nvPr/>
        </p:nvSpPr>
        <p:spPr bwMode="auto">
          <a:xfrm>
            <a:off x="4114800" y="10668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SJSU people</a:t>
            </a:r>
          </a:p>
        </p:txBody>
      </p:sp>
      <p:sp>
        <p:nvSpPr>
          <p:cNvPr id="76861" name="Line 66"/>
          <p:cNvSpPr>
            <a:spLocks noChangeShapeType="1"/>
          </p:cNvSpPr>
          <p:nvPr/>
        </p:nvSpPr>
        <p:spPr bwMode="auto">
          <a:xfrm>
            <a:off x="3505200" y="6858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62" name="Line 67"/>
          <p:cNvSpPr>
            <a:spLocks noChangeShapeType="1"/>
          </p:cNvSpPr>
          <p:nvPr/>
        </p:nvSpPr>
        <p:spPr bwMode="auto">
          <a:xfrm flipH="1">
            <a:off x="4648200" y="685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63"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64" name="Text Box 71"/>
          <p:cNvSpPr txBox="1">
            <a:spLocks noChangeArrowheads="1"/>
          </p:cNvSpPr>
          <p:nvPr/>
        </p:nvSpPr>
        <p:spPr bwMode="auto">
          <a:xfrm>
            <a:off x="3124200" y="228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SSN</a:t>
            </a:r>
          </a:p>
        </p:txBody>
      </p:sp>
      <p:sp>
        <p:nvSpPr>
          <p:cNvPr id="76865"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66" name="Text Box 73"/>
          <p:cNvSpPr txBox="1">
            <a:spLocks noChangeArrowheads="1"/>
          </p:cNvSpPr>
          <p:nvPr/>
        </p:nvSpPr>
        <p:spPr bwMode="auto">
          <a:xfrm>
            <a:off x="4495800" y="228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76867"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68" name="Text Box 75"/>
          <p:cNvSpPr txBox="1">
            <a:spLocks noChangeArrowheads="1"/>
          </p:cNvSpPr>
          <p:nvPr/>
        </p:nvSpPr>
        <p:spPr bwMode="auto">
          <a:xfrm>
            <a:off x="4267200" y="25146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ISA</a:t>
            </a:r>
          </a:p>
        </p:txBody>
      </p:sp>
      <p:sp>
        <p:nvSpPr>
          <p:cNvPr id="76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0" name="Line 78"/>
          <p:cNvSpPr>
            <a:spLocks noChangeShapeType="1"/>
          </p:cNvSpPr>
          <p:nvPr/>
        </p:nvSpPr>
        <p:spPr bwMode="auto">
          <a:xfrm>
            <a:off x="1371600" y="289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73" name="Text Box 81"/>
          <p:cNvSpPr txBox="1">
            <a:spLocks noChangeArrowheads="1"/>
          </p:cNvSpPr>
          <p:nvPr/>
        </p:nvSpPr>
        <p:spPr bwMode="auto">
          <a:xfrm>
            <a:off x="6934200" y="2819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Faculty</a:t>
            </a:r>
          </a:p>
        </p:txBody>
      </p:sp>
      <p:sp>
        <p:nvSpPr>
          <p:cNvPr id="76874"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6875"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6" name="Text Box 88"/>
          <p:cNvSpPr txBox="1">
            <a:spLocks noChangeArrowheads="1"/>
          </p:cNvSpPr>
          <p:nvPr/>
        </p:nvSpPr>
        <p:spPr bwMode="auto">
          <a:xfrm>
            <a:off x="5867400" y="3657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Dept</a:t>
            </a:r>
          </a:p>
        </p:txBody>
      </p:sp>
      <p:sp>
        <p:nvSpPr>
          <p:cNvPr id="76877" name="Line 91"/>
          <p:cNvSpPr>
            <a:spLocks noChangeShapeType="1"/>
          </p:cNvSpPr>
          <p:nvPr/>
        </p:nvSpPr>
        <p:spPr bwMode="auto">
          <a:xfrm>
            <a:off x="5029200" y="29718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8" name="Text Box 92"/>
          <p:cNvSpPr txBox="1">
            <a:spLocks noChangeArrowheads="1"/>
          </p:cNvSpPr>
          <p:nvPr/>
        </p:nvSpPr>
        <p:spPr bwMode="auto">
          <a:xfrm>
            <a:off x="3581400" y="30480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Disjoint and Complete mapping</a:t>
            </a:r>
          </a:p>
        </p:txBody>
      </p:sp>
      <p:sp>
        <p:nvSpPr>
          <p:cNvPr id="76879" name="Text Box 103"/>
          <p:cNvSpPr txBox="1">
            <a:spLocks noChangeArrowheads="1"/>
          </p:cNvSpPr>
          <p:nvPr/>
        </p:nvSpPr>
        <p:spPr bwMode="auto">
          <a:xfrm>
            <a:off x="5867400" y="381000"/>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No table created for superclass entity set</a:t>
            </a:r>
          </a:p>
        </p:txBody>
      </p:sp>
    </p:spTree>
    <p:extLst>
      <p:ext uri="{BB962C8B-B14F-4D97-AF65-F5344CB8AC3E}">
        <p14:creationId xmlns:p14="http://schemas.microsoft.com/office/powerpoint/2010/main" val="1527604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55" name="Rectangle 2"/>
          <p:cNvSpPr>
            <a:spLocks noGrp="1" noChangeArrowheads="1"/>
          </p:cNvSpPr>
          <p:nvPr>
            <p:ph type="title"/>
          </p:nvPr>
        </p:nvSpPr>
        <p:spPr>
          <a:xfrm>
            <a:off x="381000" y="-196850"/>
            <a:ext cx="8229600" cy="1143000"/>
          </a:xfrm>
        </p:spPr>
        <p:txBody>
          <a:bodyPr/>
          <a:lstStyle/>
          <a:p>
            <a:r>
              <a:rPr lang="en-US" altLang="zh-TW" smtClean="0">
                <a:solidFill>
                  <a:srgbClr val="0000FF"/>
                </a:solidFill>
                <a:ea typeface="新細明體" panose="02020500000000000000" pitchFamily="18" charset="-120"/>
              </a:rPr>
              <a:t>Representing</a:t>
            </a:r>
            <a:r>
              <a:rPr lang="en-US" altLang="zh-TW" smtClean="0">
                <a:ea typeface="新細明體" panose="02020500000000000000" pitchFamily="18" charset="-120"/>
              </a:rPr>
              <a:t> </a:t>
            </a:r>
            <a:r>
              <a:rPr lang="en-US" altLang="zh-TW" smtClean="0">
                <a:solidFill>
                  <a:srgbClr val="0000FF"/>
                </a:solidFill>
                <a:ea typeface="新細明體" panose="02020500000000000000" pitchFamily="18" charset="-120"/>
              </a:rPr>
              <a:t>Aggregation</a:t>
            </a:r>
          </a:p>
        </p:txBody>
      </p:sp>
      <p:sp>
        <p:nvSpPr>
          <p:cNvPr id="49156"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57" name="Text Box 6"/>
          <p:cNvSpPr txBox="1">
            <a:spLocks noChangeArrowheads="1"/>
          </p:cNvSpPr>
          <p:nvPr/>
        </p:nvSpPr>
        <p:spPr bwMode="auto">
          <a:xfrm>
            <a:off x="1524000" y="2133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Student</a:t>
            </a:r>
          </a:p>
        </p:txBody>
      </p:sp>
      <p:sp>
        <p:nvSpPr>
          <p:cNvPr id="49158"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59"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60"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Text Box 14"/>
          <p:cNvSpPr txBox="1">
            <a:spLocks noChangeArrowheads="1"/>
          </p:cNvSpPr>
          <p:nvPr/>
        </p:nvSpPr>
        <p:spPr bwMode="auto">
          <a:xfrm>
            <a:off x="20574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9163" name="Text Box 16"/>
          <p:cNvSpPr txBox="1">
            <a:spLocks noChangeArrowheads="1"/>
          </p:cNvSpPr>
          <p:nvPr/>
        </p:nvSpPr>
        <p:spPr bwMode="auto">
          <a:xfrm>
            <a:off x="2514600" y="3048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SID</a:t>
            </a:r>
          </a:p>
        </p:txBody>
      </p:sp>
      <p:sp>
        <p:nvSpPr>
          <p:cNvPr id="49164"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65" name="Text Box 18"/>
          <p:cNvSpPr txBox="1">
            <a:spLocks noChangeArrowheads="1"/>
          </p:cNvSpPr>
          <p:nvPr/>
        </p:nvSpPr>
        <p:spPr bwMode="auto">
          <a:xfrm>
            <a:off x="4114800" y="2057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Advisor</a:t>
            </a:r>
          </a:p>
        </p:txBody>
      </p:sp>
      <p:sp>
        <p:nvSpPr>
          <p:cNvPr id="49166" name="Line 19"/>
          <p:cNvSpPr>
            <a:spLocks noChangeShapeType="1"/>
          </p:cNvSpPr>
          <p:nvPr/>
        </p:nvSpPr>
        <p:spPr bwMode="auto">
          <a:xfrm>
            <a:off x="2590800" y="22860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68" name="Text Box 21"/>
          <p:cNvSpPr txBox="1">
            <a:spLocks noChangeArrowheads="1"/>
          </p:cNvSpPr>
          <p:nvPr/>
        </p:nvSpPr>
        <p:spPr bwMode="auto">
          <a:xfrm>
            <a:off x="6553200" y="2133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Professor</a:t>
            </a:r>
          </a:p>
        </p:txBody>
      </p:sp>
      <p:sp>
        <p:nvSpPr>
          <p:cNvPr id="49169" name="Line 22"/>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0"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71" name="Text Box 24"/>
          <p:cNvSpPr txBox="1">
            <a:spLocks noChangeArrowheads="1"/>
          </p:cNvSpPr>
          <p:nvPr/>
        </p:nvSpPr>
        <p:spPr bwMode="auto">
          <a:xfrm>
            <a:off x="5638800" y="1295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SSN</a:t>
            </a:r>
          </a:p>
        </p:txBody>
      </p:sp>
      <p:sp>
        <p:nvSpPr>
          <p:cNvPr id="49172"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73" name="Text Box 26"/>
          <p:cNvSpPr txBox="1">
            <a:spLocks noChangeArrowheads="1"/>
          </p:cNvSpPr>
          <p:nvPr/>
        </p:nvSpPr>
        <p:spPr bwMode="auto">
          <a:xfrm>
            <a:off x="74676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9174"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75" name="Text Box 28"/>
          <p:cNvSpPr txBox="1">
            <a:spLocks noChangeArrowheads="1"/>
          </p:cNvSpPr>
          <p:nvPr/>
        </p:nvSpPr>
        <p:spPr bwMode="auto">
          <a:xfrm>
            <a:off x="7772400" y="2895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Dept</a:t>
            </a:r>
          </a:p>
        </p:txBody>
      </p:sp>
      <p:sp>
        <p:nvSpPr>
          <p:cNvPr id="49176" name="Line 29"/>
          <p:cNvSpPr>
            <a:spLocks noChangeShapeType="1"/>
          </p:cNvSpPr>
          <p:nvPr/>
        </p:nvSpPr>
        <p:spPr bwMode="auto">
          <a:xfrm>
            <a:off x="6172200" y="1752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7"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8"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80" name="Text Box 33"/>
          <p:cNvSpPr txBox="1">
            <a:spLocks noChangeArrowheads="1"/>
          </p:cNvSpPr>
          <p:nvPr/>
        </p:nvSpPr>
        <p:spPr bwMode="auto">
          <a:xfrm>
            <a:off x="6781800" y="4724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Dept</a:t>
            </a:r>
          </a:p>
        </p:txBody>
      </p:sp>
      <p:sp>
        <p:nvSpPr>
          <p:cNvPr id="49181"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82"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83"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Text Box 38"/>
          <p:cNvSpPr txBox="1">
            <a:spLocks noChangeArrowheads="1"/>
          </p:cNvSpPr>
          <p:nvPr/>
        </p:nvSpPr>
        <p:spPr bwMode="auto">
          <a:xfrm>
            <a:off x="7315200" y="3886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9186" name="Text Box 39"/>
          <p:cNvSpPr txBox="1">
            <a:spLocks noChangeArrowheads="1"/>
          </p:cNvSpPr>
          <p:nvPr/>
        </p:nvSpPr>
        <p:spPr bwMode="auto">
          <a:xfrm>
            <a:off x="7772400" y="5638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Code</a:t>
            </a:r>
          </a:p>
        </p:txBody>
      </p:sp>
      <p:sp>
        <p:nvSpPr>
          <p:cNvPr id="4918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188" name="Text Box 42"/>
          <p:cNvSpPr txBox="1">
            <a:spLocks noChangeArrowheads="1"/>
          </p:cNvSpPr>
          <p:nvPr/>
        </p:nvSpPr>
        <p:spPr bwMode="auto">
          <a:xfrm>
            <a:off x="4114800" y="41148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member</a:t>
            </a:r>
          </a:p>
        </p:txBody>
      </p:sp>
      <p:sp>
        <p:nvSpPr>
          <p:cNvPr id="4918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0" name="Line 45"/>
          <p:cNvSpPr>
            <a:spLocks noChangeShapeType="1"/>
          </p:cNvSpPr>
          <p:nvPr/>
        </p:nvSpPr>
        <p:spPr bwMode="auto">
          <a:xfrm flipV="1">
            <a:off x="4572000" y="2667000"/>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9038"/>
        </p:xfrm>
        <a:graphic>
          <a:graphicData uri="http://schemas.openxmlformats.org/drawingml/2006/table">
            <a:tbl>
              <a:tblPr/>
              <a:tblGrid>
                <a:gridCol w="1009650"/>
                <a:gridCol w="100965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charset="-120"/>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charset="-120"/>
                        </a:rPr>
                        <a:t>Code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charset="-120"/>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charset="-120"/>
                        </a:rPr>
                        <a:t>04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charset="-120"/>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charset="-120"/>
                        </a:rPr>
                        <a:t>08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20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9206"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07" name="Text Box 74"/>
          <p:cNvSpPr txBox="1">
            <a:spLocks noChangeArrowheads="1"/>
          </p:cNvSpPr>
          <p:nvPr/>
        </p:nvSpPr>
        <p:spPr bwMode="auto">
          <a:xfrm>
            <a:off x="838200" y="4495800"/>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Primary Key of </a:t>
            </a:r>
            <a:r>
              <a:rPr lang="en-US" altLang="zh-TW" sz="1800" i="1">
                <a:ea typeface="新細明體" panose="02020500000000000000" pitchFamily="18" charset="-120"/>
              </a:rPr>
              <a:t>Advisor</a:t>
            </a:r>
            <a:endParaRPr lang="en-US" altLang="zh-TW" sz="1800">
              <a:ea typeface="新細明體" panose="02020500000000000000" pitchFamily="18" charset="-120"/>
            </a:endParaRPr>
          </a:p>
        </p:txBody>
      </p:sp>
      <p:sp>
        <p:nvSpPr>
          <p:cNvPr id="49208"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209" name="Text Box 76"/>
          <p:cNvSpPr txBox="1">
            <a:spLocks noChangeArrowheads="1"/>
          </p:cNvSpPr>
          <p:nvPr/>
        </p:nvSpPr>
        <p:spPr bwMode="auto">
          <a:xfrm>
            <a:off x="5562600" y="60960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Primary key of </a:t>
            </a:r>
            <a:r>
              <a:rPr lang="en-US" altLang="zh-TW" sz="1800" i="1">
                <a:ea typeface="新細明體" panose="02020500000000000000" pitchFamily="18" charset="-120"/>
              </a:rPr>
              <a:t>Dept</a:t>
            </a:r>
          </a:p>
        </p:txBody>
      </p:sp>
    </p:spTree>
    <p:extLst>
      <p:ext uri="{BB962C8B-B14F-4D97-AF65-F5344CB8AC3E}">
        <p14:creationId xmlns:p14="http://schemas.microsoft.com/office/powerpoint/2010/main" val="1356218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Unary/Binary Relationship</a:t>
            </a:r>
          </a:p>
        </p:txBody>
      </p:sp>
      <p:sp>
        <p:nvSpPr>
          <p:cNvPr id="24579" name="Rectangle 3"/>
          <p:cNvSpPr>
            <a:spLocks noGrp="1" noChangeArrowheads="1"/>
          </p:cNvSpPr>
          <p:nvPr>
            <p:ph type="body" idx="1"/>
          </p:nvPr>
        </p:nvSpPr>
        <p:spPr/>
        <p:txBody>
          <a:bodyPr/>
          <a:lstStyle/>
          <a:p>
            <a:r>
              <a:rPr lang="en-US" altLang="zh-TW" sz="2400" u="sng" smtClean="0">
                <a:ea typeface="新細明體" panose="02020500000000000000" pitchFamily="18" charset="-120"/>
              </a:rPr>
              <a:t>For one-to-one relationship w/out total participation</a:t>
            </a:r>
            <a:r>
              <a:rPr lang="en-US" altLang="zh-TW" sz="2400" smtClean="0">
                <a:ea typeface="新細明體" panose="02020500000000000000" pitchFamily="18" charset="-120"/>
              </a:rPr>
              <a:t> </a:t>
            </a:r>
          </a:p>
          <a:p>
            <a:pPr lvl="1"/>
            <a:r>
              <a:rPr lang="en-US" altLang="zh-TW" sz="2400" smtClean="0">
                <a:ea typeface="新細明體" panose="02020500000000000000" pitchFamily="18" charset="-120"/>
              </a:rPr>
              <a:t>Build a table with two columns, one column for each participating entity set’s primary key.  Add successive columns, one for each descriptive attributes of the relationship set (if any).</a:t>
            </a:r>
          </a:p>
          <a:p>
            <a:r>
              <a:rPr lang="en-US" altLang="zh-TW" sz="2400" u="sng" smtClean="0">
                <a:ea typeface="新細明體" panose="02020500000000000000" pitchFamily="18" charset="-120"/>
              </a:rPr>
              <a:t>For one-to-one relationship with one entity set having total participation</a:t>
            </a:r>
          </a:p>
          <a:p>
            <a:pPr lvl="1"/>
            <a:r>
              <a:rPr lang="en-US" altLang="zh-TW" sz="2400" smtClean="0">
                <a:ea typeface="新細明體" panose="02020500000000000000" pitchFamily="18" charset="-120"/>
              </a:rPr>
              <a:t>Augment one extra column on the right side of the table of the entity set with total participation, put in there the primary key of the entity set without complete participation as per to the relationship.  </a:t>
            </a:r>
            <a:endParaRPr lang="en-US" altLang="zh-TW" sz="2000" smtClean="0">
              <a:ea typeface="新細明體" panose="02020500000000000000" pitchFamily="18" charset="-120"/>
            </a:endParaRPr>
          </a:p>
        </p:txBody>
      </p:sp>
    </p:spTree>
    <p:extLst>
      <p:ext uri="{BB962C8B-B14F-4D97-AF65-F5344CB8AC3E}">
        <p14:creationId xmlns:p14="http://schemas.microsoft.com/office/powerpoint/2010/main" val="168676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714501" y="937022"/>
            <a:ext cx="6122194" cy="1166813"/>
          </a:xfrm>
        </p:spPr>
        <p:txBody>
          <a:bodyPr/>
          <a:lstStyle/>
          <a:p>
            <a:pPr eaLnBrk="1" hangingPunct="1"/>
            <a:r>
              <a:rPr lang="en-US" altLang="en-US" sz="3600" b="1">
                <a:solidFill>
                  <a:srgbClr val="000000"/>
                </a:solidFill>
              </a:rPr>
              <a:t>Relational Model Concepts</a:t>
            </a:r>
          </a:p>
        </p:txBody>
      </p:sp>
      <p:sp>
        <p:nvSpPr>
          <p:cNvPr id="5124" name="Rectangle 3"/>
          <p:cNvSpPr>
            <a:spLocks noGrp="1" noChangeArrowheads="1"/>
          </p:cNvSpPr>
          <p:nvPr>
            <p:ph type="body" idx="1"/>
          </p:nvPr>
        </p:nvSpPr>
        <p:spPr>
          <a:xfrm>
            <a:off x="1028700" y="1914525"/>
            <a:ext cx="6711554" cy="3629025"/>
          </a:xfrm>
          <a:noFill/>
        </p:spPr>
        <p:txBody>
          <a:bodyPr/>
          <a:lstStyle/>
          <a:p>
            <a:pPr algn="just" eaLnBrk="1" hangingPunct="1"/>
            <a:r>
              <a:rPr lang="en-US" altLang="en-US" dirty="0"/>
              <a:t>Relational Model of data is based on the concept of RELATION</a:t>
            </a:r>
          </a:p>
          <a:p>
            <a:pPr algn="just" eaLnBrk="1" hangingPunct="1"/>
            <a:r>
              <a:rPr lang="en-US" altLang="en-US" dirty="0"/>
              <a:t>A Relation is a Mathematical concept based on idea of SETS</a:t>
            </a:r>
          </a:p>
          <a:p>
            <a:pPr eaLnBrk="1" hangingPunct="1"/>
            <a:r>
              <a:rPr lang="en-US" altLang="en-US" dirty="0"/>
              <a:t>The strength of the relational approach to data management comes from the formal foundation provided by the theory of relations</a:t>
            </a:r>
          </a:p>
          <a:p>
            <a:pPr algn="just" eaLnBrk="1" hangingPunct="1"/>
            <a:endParaRPr lang="en-US" altLang="en-US" sz="1800" dirty="0">
              <a:solidFill>
                <a:schemeClr val="hlink"/>
              </a:solidFill>
            </a:endParaRPr>
          </a:p>
        </p:txBody>
      </p:sp>
    </p:spTree>
    <p:extLst>
      <p:ext uri="{BB962C8B-B14F-4D97-AF65-F5344CB8AC3E}">
        <p14:creationId xmlns:p14="http://schemas.microsoft.com/office/powerpoint/2010/main" val="3666040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714501" y="937022"/>
            <a:ext cx="6122194" cy="1166813"/>
          </a:xfrm>
        </p:spPr>
        <p:txBody>
          <a:bodyPr/>
          <a:lstStyle/>
          <a:p>
            <a:pPr eaLnBrk="1" hangingPunct="1"/>
            <a:r>
              <a:rPr lang="en-US" altLang="en-US" sz="3600" b="1">
                <a:solidFill>
                  <a:srgbClr val="000000"/>
                </a:solidFill>
              </a:rPr>
              <a:t>Relational Model Concepts</a:t>
            </a:r>
          </a:p>
        </p:txBody>
      </p:sp>
      <p:sp>
        <p:nvSpPr>
          <p:cNvPr id="6148" name="Rectangle 3"/>
          <p:cNvSpPr>
            <a:spLocks noGrp="1" noChangeArrowheads="1"/>
          </p:cNvSpPr>
          <p:nvPr>
            <p:ph type="body" idx="1"/>
          </p:nvPr>
        </p:nvSpPr>
        <p:spPr>
          <a:xfrm>
            <a:off x="1066800" y="2103835"/>
            <a:ext cx="6673454" cy="3439715"/>
          </a:xfrm>
          <a:noFill/>
        </p:spPr>
        <p:txBody>
          <a:bodyPr/>
          <a:lstStyle/>
          <a:p>
            <a:pPr eaLnBrk="1" hangingPunct="1">
              <a:lnSpc>
                <a:spcPct val="90000"/>
              </a:lnSpc>
              <a:buFont typeface="Wingdings" panose="05000000000000000000" pitchFamily="2" charset="2"/>
              <a:buNone/>
            </a:pPr>
            <a:r>
              <a:rPr lang="en-US" altLang="en-US" b="1" dirty="0"/>
              <a:t>	The model was first proposed by Dr. E.F. </a:t>
            </a:r>
            <a:r>
              <a:rPr lang="en-US" altLang="en-US" b="1" dirty="0" err="1"/>
              <a:t>Codd</a:t>
            </a:r>
            <a:r>
              <a:rPr lang="en-US" altLang="en-US" b="1" dirty="0"/>
              <a:t> of IBM in 1970 in the following paper:</a:t>
            </a:r>
            <a:br>
              <a:rPr lang="en-US" altLang="en-US" b="1" dirty="0"/>
            </a:br>
            <a:r>
              <a:rPr lang="en-US" altLang="en-US" b="1" dirty="0">
                <a:solidFill>
                  <a:schemeClr val="hlink"/>
                </a:solidFill>
                <a:hlinkClick r:id="rId3"/>
              </a:rPr>
              <a:t>"A Relational Model for Large Shared Data Banks," Communications of the ACM, June 1970.</a:t>
            </a:r>
            <a:endParaRPr lang="en-US" altLang="en-US" b="1" dirty="0">
              <a:solidFill>
                <a:schemeClr val="hlink"/>
              </a:solidFill>
            </a:endParaRPr>
          </a:p>
          <a:p>
            <a:pPr eaLnBrk="1" hangingPunct="1">
              <a:lnSpc>
                <a:spcPct val="90000"/>
              </a:lnSpc>
              <a:buFont typeface="Wingdings" panose="05000000000000000000" pitchFamily="2" charset="2"/>
              <a:buNone/>
            </a:pPr>
            <a:r>
              <a:rPr lang="en-US" altLang="en-US" dirty="0"/>
              <a:t>	</a:t>
            </a:r>
            <a:r>
              <a:rPr lang="en-US" altLang="en-US" sz="1800" i="1" dirty="0">
                <a:latin typeface="Times New Roman" panose="02020603050405020304" pitchFamily="18" charset="0"/>
              </a:rPr>
              <a:t>The above paper caused a major revolution in the field of Database management and earned Ted </a:t>
            </a:r>
            <a:r>
              <a:rPr lang="en-US" altLang="en-US" sz="1800" i="1" dirty="0" err="1">
                <a:latin typeface="Times New Roman" panose="02020603050405020304" pitchFamily="18" charset="0"/>
              </a:rPr>
              <a:t>Codd</a:t>
            </a:r>
            <a:r>
              <a:rPr lang="en-US" altLang="en-US" sz="1800" i="1" dirty="0">
                <a:latin typeface="Times New Roman" panose="02020603050405020304" pitchFamily="18" charset="0"/>
              </a:rPr>
              <a:t> the coveted ACM Turing Award in 1981</a:t>
            </a:r>
          </a:p>
          <a:p>
            <a:pPr eaLnBrk="1" hangingPunct="1">
              <a:lnSpc>
                <a:spcPct val="90000"/>
              </a:lnSpc>
              <a:buFont typeface="Wingdings" panose="05000000000000000000" pitchFamily="2" charset="2"/>
              <a:buNone/>
            </a:pPr>
            <a:r>
              <a:rPr lang="en-US" altLang="en-US" dirty="0">
                <a:solidFill>
                  <a:schemeClr val="hlink"/>
                </a:solidFill>
                <a:latin typeface="Times New Roman" panose="02020603050405020304" pitchFamily="18" charset="0"/>
              </a:rPr>
              <a:t>	</a:t>
            </a:r>
            <a:endParaRPr lang="en-US" altLang="en-US" sz="1500" b="1" i="1" dirty="0">
              <a:solidFill>
                <a:schemeClr val="hlink"/>
              </a:solidFill>
              <a:latin typeface="Times New Roman" panose="02020603050405020304" pitchFamily="18" charset="0"/>
            </a:endParaRPr>
          </a:p>
        </p:txBody>
      </p:sp>
    </p:spTree>
    <p:extLst>
      <p:ext uri="{BB962C8B-B14F-4D97-AF65-F5344CB8AC3E}">
        <p14:creationId xmlns:p14="http://schemas.microsoft.com/office/powerpoint/2010/main" val="3535020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99532" y="228600"/>
            <a:ext cx="6122194" cy="617935"/>
          </a:xfrm>
        </p:spPr>
        <p:txBody>
          <a:bodyPr/>
          <a:lstStyle/>
          <a:p>
            <a:pPr eaLnBrk="1" hangingPunct="1"/>
            <a:r>
              <a:rPr lang="en-US" altLang="en-US" sz="3600" b="1" dirty="0">
                <a:solidFill>
                  <a:srgbClr val="000000"/>
                </a:solidFill>
              </a:rPr>
              <a:t>Some Terms</a:t>
            </a:r>
          </a:p>
        </p:txBody>
      </p:sp>
      <p:sp>
        <p:nvSpPr>
          <p:cNvPr id="102403" name="Rectangle 3"/>
          <p:cNvSpPr>
            <a:spLocks noGrp="1" noChangeArrowheads="1"/>
          </p:cNvSpPr>
          <p:nvPr>
            <p:ph type="body" idx="1"/>
          </p:nvPr>
        </p:nvSpPr>
        <p:spPr>
          <a:xfrm>
            <a:off x="838200" y="866413"/>
            <a:ext cx="2914650" cy="3143250"/>
          </a:xfrm>
          <a:noFill/>
        </p:spPr>
        <p:txBody>
          <a:bodyPr/>
          <a:lstStyle/>
          <a:p>
            <a:pPr algn="just" eaLnBrk="1" hangingPunct="1"/>
            <a:r>
              <a:rPr lang="en-US" altLang="en-US" dirty="0"/>
              <a:t>Table</a:t>
            </a:r>
          </a:p>
          <a:p>
            <a:pPr algn="just" eaLnBrk="1" hangingPunct="1"/>
            <a:r>
              <a:rPr lang="en-US" altLang="en-US" dirty="0"/>
              <a:t>Row or Record</a:t>
            </a:r>
          </a:p>
          <a:p>
            <a:pPr algn="just" eaLnBrk="1" hangingPunct="1"/>
            <a:r>
              <a:rPr lang="en-US" altLang="en-US" dirty="0"/>
              <a:t>Column or Field</a:t>
            </a:r>
          </a:p>
          <a:p>
            <a:pPr algn="just" eaLnBrk="1" hangingPunct="1"/>
            <a:r>
              <a:rPr lang="en-US" altLang="en-US" dirty="0"/>
              <a:t>No. of Rows</a:t>
            </a:r>
          </a:p>
          <a:p>
            <a:pPr algn="just" eaLnBrk="1" hangingPunct="1"/>
            <a:r>
              <a:rPr lang="en-US" altLang="en-US" dirty="0"/>
              <a:t>No. of Columns</a:t>
            </a:r>
          </a:p>
          <a:p>
            <a:pPr algn="just" eaLnBrk="1" hangingPunct="1"/>
            <a:r>
              <a:rPr lang="en-US" altLang="en-US" dirty="0"/>
              <a:t>Unique Identifier</a:t>
            </a:r>
          </a:p>
          <a:p>
            <a:pPr algn="just" eaLnBrk="1" hangingPunct="1"/>
            <a:r>
              <a:rPr lang="en-US" altLang="en-US" dirty="0"/>
              <a:t>Pool of Legal Values</a:t>
            </a:r>
            <a:endParaRPr lang="en-US" altLang="en-US" sz="1800" dirty="0">
              <a:solidFill>
                <a:schemeClr val="hlink"/>
              </a:solidFill>
            </a:endParaRPr>
          </a:p>
        </p:txBody>
      </p:sp>
      <p:sp>
        <p:nvSpPr>
          <p:cNvPr id="102404" name="Rectangle 4"/>
          <p:cNvSpPr>
            <a:spLocks noChangeArrowheads="1"/>
          </p:cNvSpPr>
          <p:nvPr/>
        </p:nvSpPr>
        <p:spPr bwMode="auto">
          <a:xfrm>
            <a:off x="4800600" y="866413"/>
            <a:ext cx="27432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just" eaLnBrk="1" hangingPunct="1">
              <a:spcBef>
                <a:spcPct val="20000"/>
              </a:spcBef>
              <a:buClr>
                <a:schemeClr val="folHlink"/>
              </a:buClr>
              <a:buSzPct val="75000"/>
              <a:buFont typeface="Wingdings" panose="05000000000000000000" pitchFamily="2" charset="2"/>
              <a:buChar char="n"/>
            </a:pPr>
            <a:r>
              <a:rPr lang="en-US" altLang="en-US" sz="2100" dirty="0"/>
              <a:t>Relation</a:t>
            </a:r>
          </a:p>
          <a:p>
            <a:pPr algn="just" eaLnBrk="1" hangingPunct="1">
              <a:spcBef>
                <a:spcPct val="20000"/>
              </a:spcBef>
              <a:buClr>
                <a:schemeClr val="folHlink"/>
              </a:buClr>
              <a:buSzPct val="75000"/>
              <a:buFont typeface="Wingdings" panose="05000000000000000000" pitchFamily="2" charset="2"/>
              <a:buChar char="n"/>
            </a:pPr>
            <a:r>
              <a:rPr lang="en-US" altLang="en-US" sz="2100" dirty="0"/>
              <a:t>Tuple</a:t>
            </a:r>
          </a:p>
          <a:p>
            <a:pPr algn="just" eaLnBrk="1" hangingPunct="1">
              <a:spcBef>
                <a:spcPct val="20000"/>
              </a:spcBef>
              <a:buClr>
                <a:schemeClr val="folHlink"/>
              </a:buClr>
              <a:buSzPct val="75000"/>
              <a:buFont typeface="Wingdings" panose="05000000000000000000" pitchFamily="2" charset="2"/>
              <a:buChar char="n"/>
            </a:pPr>
            <a:r>
              <a:rPr lang="en-US" altLang="en-US" sz="2100" dirty="0"/>
              <a:t>Attribute</a:t>
            </a:r>
          </a:p>
          <a:p>
            <a:pPr algn="just" eaLnBrk="1" hangingPunct="1">
              <a:spcBef>
                <a:spcPct val="20000"/>
              </a:spcBef>
              <a:buClr>
                <a:schemeClr val="folHlink"/>
              </a:buClr>
              <a:buSzPct val="75000"/>
              <a:buFont typeface="Wingdings" panose="05000000000000000000" pitchFamily="2" charset="2"/>
              <a:buChar char="n"/>
            </a:pPr>
            <a:r>
              <a:rPr lang="en-US" altLang="en-US" sz="2100" dirty="0"/>
              <a:t>Cardinality</a:t>
            </a:r>
            <a:endParaRPr lang="en-US" altLang="en-US" sz="1800" dirty="0"/>
          </a:p>
          <a:p>
            <a:pPr algn="just" eaLnBrk="1" hangingPunct="1">
              <a:spcBef>
                <a:spcPct val="20000"/>
              </a:spcBef>
              <a:buClr>
                <a:schemeClr val="folHlink"/>
              </a:buClr>
              <a:buSzPct val="75000"/>
              <a:buFont typeface="Wingdings" panose="05000000000000000000" pitchFamily="2" charset="2"/>
              <a:buChar char="n"/>
            </a:pPr>
            <a:r>
              <a:rPr lang="en-US" altLang="en-US" sz="2100" dirty="0"/>
              <a:t>Degree or </a:t>
            </a:r>
            <a:r>
              <a:rPr lang="en-US" altLang="en-US" sz="2100" dirty="0" err="1"/>
              <a:t>Arity</a:t>
            </a:r>
            <a:endParaRPr lang="en-US" altLang="en-US" sz="2100" dirty="0"/>
          </a:p>
          <a:p>
            <a:pPr algn="just" eaLnBrk="1" hangingPunct="1">
              <a:spcBef>
                <a:spcPct val="20000"/>
              </a:spcBef>
              <a:buClr>
                <a:schemeClr val="folHlink"/>
              </a:buClr>
              <a:buSzPct val="75000"/>
              <a:buFont typeface="Wingdings" panose="05000000000000000000" pitchFamily="2" charset="2"/>
              <a:buChar char="n"/>
            </a:pPr>
            <a:r>
              <a:rPr lang="en-US" altLang="en-US" sz="2100" dirty="0"/>
              <a:t>Primary key</a:t>
            </a:r>
          </a:p>
          <a:p>
            <a:pPr algn="just" eaLnBrk="1" hangingPunct="1">
              <a:spcBef>
                <a:spcPct val="20000"/>
              </a:spcBef>
              <a:buClr>
                <a:schemeClr val="folHlink"/>
              </a:buClr>
              <a:buSzPct val="75000"/>
              <a:buFont typeface="Wingdings" panose="05000000000000000000" pitchFamily="2" charset="2"/>
              <a:buChar char="n"/>
            </a:pPr>
            <a:r>
              <a:rPr lang="en-US" altLang="en-US" sz="2100" dirty="0"/>
              <a:t>Domain</a:t>
            </a:r>
          </a:p>
        </p:txBody>
      </p:sp>
    </p:spTree>
    <p:extLst>
      <p:ext uri="{BB962C8B-B14F-4D97-AF65-F5344CB8AC3E}">
        <p14:creationId xmlns:p14="http://schemas.microsoft.com/office/powerpoint/2010/main" val="3194144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0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0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0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04">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04">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04">
                                            <p:txEl>
                                              <p:pRg st="5" end="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24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714501" y="1485901"/>
            <a:ext cx="6122194" cy="617935"/>
          </a:xfrm>
        </p:spPr>
        <p:txBody>
          <a:bodyPr/>
          <a:lstStyle/>
          <a:p>
            <a:pPr eaLnBrk="1" hangingPunct="1"/>
            <a:r>
              <a:rPr lang="en-US" altLang="en-US" sz="3600" b="1">
                <a:solidFill>
                  <a:srgbClr val="000000"/>
                </a:solidFill>
              </a:rPr>
              <a:t>Example Relation</a:t>
            </a:r>
          </a:p>
        </p:txBody>
      </p:sp>
      <p:pic>
        <p:nvPicPr>
          <p:cNvPr id="81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357437"/>
            <a:ext cx="7480219" cy="1960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7"/>
          <p:cNvSpPr txBox="1">
            <a:spLocks noChangeArrowheads="1"/>
          </p:cNvSpPr>
          <p:nvPr/>
        </p:nvSpPr>
        <p:spPr bwMode="auto">
          <a:xfrm>
            <a:off x="1885950" y="4572001"/>
            <a:ext cx="2114550" cy="123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spcBef>
                <a:spcPct val="50000"/>
              </a:spcBef>
            </a:pPr>
            <a:r>
              <a:rPr lang="en-US" altLang="en-US" sz="1350"/>
              <a:t>Cardinality = 5</a:t>
            </a:r>
          </a:p>
          <a:p>
            <a:pPr eaLnBrk="1" hangingPunct="1">
              <a:spcBef>
                <a:spcPct val="50000"/>
              </a:spcBef>
            </a:pPr>
            <a:r>
              <a:rPr lang="en-US" altLang="en-US" sz="1350"/>
              <a:t>Degree = 7</a:t>
            </a:r>
          </a:p>
          <a:p>
            <a:pPr eaLnBrk="1" hangingPunct="1">
              <a:spcBef>
                <a:spcPct val="50000"/>
              </a:spcBef>
            </a:pPr>
            <a:r>
              <a:rPr lang="en-US" altLang="en-US" sz="1350"/>
              <a:t>Primary Key is SSN</a:t>
            </a:r>
          </a:p>
          <a:p>
            <a:pPr eaLnBrk="1" hangingPunct="1">
              <a:spcBef>
                <a:spcPct val="50000"/>
              </a:spcBef>
            </a:pPr>
            <a:endParaRPr lang="en-US" altLang="en-US" sz="1350"/>
          </a:p>
        </p:txBody>
      </p:sp>
    </p:spTree>
    <p:extLst>
      <p:ext uri="{BB962C8B-B14F-4D97-AF65-F5344CB8AC3E}">
        <p14:creationId xmlns:p14="http://schemas.microsoft.com/office/powerpoint/2010/main" val="465401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510903" y="381000"/>
            <a:ext cx="6122194" cy="617935"/>
          </a:xfrm>
        </p:spPr>
        <p:txBody>
          <a:bodyPr/>
          <a:lstStyle/>
          <a:p>
            <a:pPr eaLnBrk="1" hangingPunct="1"/>
            <a:r>
              <a:rPr lang="en-US" altLang="en-US" sz="3600" b="1" dirty="0">
                <a:solidFill>
                  <a:srgbClr val="000000"/>
                </a:solidFill>
              </a:rPr>
              <a:t>Domains &amp; Data Types</a:t>
            </a:r>
          </a:p>
        </p:txBody>
      </p:sp>
      <p:sp>
        <p:nvSpPr>
          <p:cNvPr id="14340" name="Rectangle 3"/>
          <p:cNvSpPr>
            <a:spLocks noGrp="1" noChangeArrowheads="1"/>
          </p:cNvSpPr>
          <p:nvPr>
            <p:ph type="body" idx="1"/>
          </p:nvPr>
        </p:nvSpPr>
        <p:spPr>
          <a:xfrm>
            <a:off x="1510903" y="998935"/>
            <a:ext cx="6343650" cy="3143250"/>
          </a:xfrm>
          <a:noFill/>
        </p:spPr>
        <p:txBody>
          <a:bodyPr/>
          <a:lstStyle/>
          <a:p>
            <a:pPr algn="just" eaLnBrk="1" hangingPunct="1">
              <a:lnSpc>
                <a:spcPct val="80000"/>
              </a:lnSpc>
            </a:pPr>
            <a:r>
              <a:rPr lang="en-US" altLang="en-US" b="1" dirty="0"/>
              <a:t>Significance of domains</a:t>
            </a:r>
          </a:p>
          <a:p>
            <a:pPr algn="just" eaLnBrk="1" hangingPunct="1">
              <a:lnSpc>
                <a:spcPct val="80000"/>
              </a:lnSpc>
            </a:pPr>
            <a:r>
              <a:rPr lang="en-US" altLang="en-US" b="1" dirty="0"/>
              <a:t>Domain-constrained comparisons</a:t>
            </a:r>
          </a:p>
          <a:p>
            <a:pPr lvl="1" algn="just" eaLnBrk="1" hangingPunct="1">
              <a:lnSpc>
                <a:spcPct val="80000"/>
              </a:lnSpc>
              <a:buFont typeface="Wingdings" panose="05000000000000000000" pitchFamily="2" charset="2"/>
              <a:buNone/>
            </a:pPr>
            <a:r>
              <a:rPr lang="en-US" altLang="en-US" sz="1350" b="1" i="1" dirty="0">
                <a:latin typeface="Times New Roman" panose="02020603050405020304" pitchFamily="18" charset="0"/>
              </a:rPr>
              <a:t>Select …..</a:t>
            </a:r>
          </a:p>
          <a:p>
            <a:pPr lvl="1" algn="just" eaLnBrk="1" hangingPunct="1">
              <a:lnSpc>
                <a:spcPct val="80000"/>
              </a:lnSpc>
              <a:buFont typeface="Wingdings" panose="05000000000000000000" pitchFamily="2" charset="2"/>
              <a:buNone/>
            </a:pPr>
            <a:r>
              <a:rPr lang="en-US" altLang="en-US" sz="1350" b="1" i="1" dirty="0">
                <a:latin typeface="Times New Roman" panose="02020603050405020304" pitchFamily="18" charset="0"/>
              </a:rPr>
              <a:t>From P, SP</a:t>
            </a:r>
          </a:p>
          <a:p>
            <a:pPr lvl="1" algn="just" eaLnBrk="1" hangingPunct="1">
              <a:lnSpc>
                <a:spcPct val="80000"/>
              </a:lnSpc>
              <a:buFont typeface="Wingdings" panose="05000000000000000000" pitchFamily="2" charset="2"/>
              <a:buNone/>
            </a:pPr>
            <a:r>
              <a:rPr lang="en-US" altLang="en-US" sz="1350" b="1" i="1" dirty="0">
                <a:latin typeface="Times New Roman" panose="02020603050405020304" pitchFamily="18" charset="0"/>
              </a:rPr>
              <a:t>Where P.P# = SP.P#</a:t>
            </a:r>
          </a:p>
          <a:p>
            <a:pPr algn="just" eaLnBrk="1" hangingPunct="1">
              <a:lnSpc>
                <a:spcPct val="80000"/>
              </a:lnSpc>
              <a:buFont typeface="Wingdings" panose="05000000000000000000" pitchFamily="2" charset="2"/>
              <a:buNone/>
            </a:pPr>
            <a:endParaRPr lang="en-US" altLang="en-US" sz="1500" b="1" i="1" dirty="0">
              <a:latin typeface="Times New Roman" panose="02020603050405020304" pitchFamily="18" charset="0"/>
            </a:endParaRPr>
          </a:p>
          <a:p>
            <a:pPr lvl="1" algn="just" eaLnBrk="1" hangingPunct="1">
              <a:lnSpc>
                <a:spcPct val="80000"/>
              </a:lnSpc>
              <a:buFont typeface="Wingdings" panose="05000000000000000000" pitchFamily="2" charset="2"/>
              <a:buNone/>
            </a:pPr>
            <a:r>
              <a:rPr lang="en-US" altLang="en-US" sz="1350" b="1" i="1" dirty="0">
                <a:latin typeface="Times New Roman" panose="02020603050405020304" pitchFamily="18" charset="0"/>
              </a:rPr>
              <a:t>Select …..</a:t>
            </a:r>
          </a:p>
          <a:p>
            <a:pPr lvl="1" algn="just" eaLnBrk="1" hangingPunct="1">
              <a:lnSpc>
                <a:spcPct val="80000"/>
              </a:lnSpc>
              <a:buFont typeface="Wingdings" panose="05000000000000000000" pitchFamily="2" charset="2"/>
              <a:buNone/>
            </a:pPr>
            <a:r>
              <a:rPr lang="en-US" altLang="en-US" sz="1350" b="1" i="1" dirty="0">
                <a:latin typeface="Times New Roman" panose="02020603050405020304" pitchFamily="18" charset="0"/>
              </a:rPr>
              <a:t>From P, SP</a:t>
            </a:r>
          </a:p>
          <a:p>
            <a:pPr lvl="1" algn="just" eaLnBrk="1" hangingPunct="1">
              <a:lnSpc>
                <a:spcPct val="80000"/>
              </a:lnSpc>
              <a:buFont typeface="Wingdings" panose="05000000000000000000" pitchFamily="2" charset="2"/>
              <a:buNone/>
            </a:pPr>
            <a:r>
              <a:rPr lang="en-US" altLang="en-US" sz="1350" b="1" i="1" dirty="0">
                <a:latin typeface="Times New Roman" panose="02020603050405020304" pitchFamily="18" charset="0"/>
              </a:rPr>
              <a:t>Where </a:t>
            </a:r>
            <a:r>
              <a:rPr lang="en-US" altLang="en-US" sz="1350" b="1" i="1" dirty="0" err="1">
                <a:latin typeface="Times New Roman" panose="02020603050405020304" pitchFamily="18" charset="0"/>
              </a:rPr>
              <a:t>P.weight</a:t>
            </a:r>
            <a:r>
              <a:rPr lang="en-US" altLang="en-US" sz="1350" b="1" i="1" dirty="0">
                <a:latin typeface="Times New Roman" panose="02020603050405020304" pitchFamily="18" charset="0"/>
              </a:rPr>
              <a:t> = </a:t>
            </a:r>
            <a:r>
              <a:rPr lang="en-US" altLang="en-US" sz="1350" b="1" i="1" dirty="0" err="1">
                <a:latin typeface="Times New Roman" panose="02020603050405020304" pitchFamily="18" charset="0"/>
              </a:rPr>
              <a:t>SP.qty</a:t>
            </a:r>
            <a:endParaRPr lang="en-US" altLang="en-US" sz="1350" b="1" i="1" dirty="0">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en-US" b="1" dirty="0"/>
              <a:t>  </a:t>
            </a:r>
            <a:r>
              <a:rPr lang="en-US" altLang="en-US" sz="1800" b="1" i="1" dirty="0"/>
              <a:t>Both are valid queries in SQL, but second one makes no sense!!</a:t>
            </a:r>
          </a:p>
          <a:p>
            <a:pPr algn="just" eaLnBrk="1" hangingPunct="1">
              <a:lnSpc>
                <a:spcPct val="80000"/>
              </a:lnSpc>
            </a:pPr>
            <a:r>
              <a:rPr lang="en-US" altLang="en-US" b="1" dirty="0"/>
              <a:t>Domains implemented as Data-Types?</a:t>
            </a:r>
          </a:p>
        </p:txBody>
      </p:sp>
    </p:spTree>
    <p:extLst>
      <p:ext uri="{BB962C8B-B14F-4D97-AF65-F5344CB8AC3E}">
        <p14:creationId xmlns:p14="http://schemas.microsoft.com/office/powerpoint/2010/main" val="1239950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62000" y="304800"/>
            <a:ext cx="6122194" cy="617935"/>
          </a:xfrm>
        </p:spPr>
        <p:txBody>
          <a:bodyPr/>
          <a:lstStyle/>
          <a:p>
            <a:pPr eaLnBrk="1" hangingPunct="1"/>
            <a:r>
              <a:rPr lang="en-US" altLang="en-US" sz="3600" b="1" dirty="0">
                <a:solidFill>
                  <a:srgbClr val="000000"/>
                </a:solidFill>
              </a:rPr>
              <a:t>Relational Systems</a:t>
            </a:r>
          </a:p>
        </p:txBody>
      </p:sp>
      <p:sp>
        <p:nvSpPr>
          <p:cNvPr id="15364" name="Rectangle 3"/>
          <p:cNvSpPr>
            <a:spLocks noGrp="1" noChangeArrowheads="1"/>
          </p:cNvSpPr>
          <p:nvPr>
            <p:ph type="body" idx="1"/>
          </p:nvPr>
        </p:nvSpPr>
        <p:spPr>
          <a:xfrm>
            <a:off x="759515" y="906170"/>
            <a:ext cx="6082904" cy="3143250"/>
          </a:xfrm>
          <a:noFill/>
        </p:spPr>
        <p:txBody>
          <a:bodyPr/>
          <a:lstStyle/>
          <a:p>
            <a:pPr algn="just" eaLnBrk="1" hangingPunct="1">
              <a:lnSpc>
                <a:spcPct val="90000"/>
              </a:lnSpc>
            </a:pPr>
            <a:r>
              <a:rPr lang="en-US" altLang="en-US" dirty="0"/>
              <a:t>In relational systems, the DB is perceived by the user as relations &amp; nothing else</a:t>
            </a:r>
          </a:p>
          <a:p>
            <a:pPr algn="just" eaLnBrk="1" hangingPunct="1">
              <a:lnSpc>
                <a:spcPct val="90000"/>
              </a:lnSpc>
            </a:pPr>
            <a:r>
              <a:rPr lang="en-US" altLang="en-US" dirty="0"/>
              <a:t>Relations are only logical structures </a:t>
            </a:r>
          </a:p>
          <a:p>
            <a:pPr algn="just" eaLnBrk="1" hangingPunct="1">
              <a:lnSpc>
                <a:spcPct val="90000"/>
              </a:lnSpc>
            </a:pPr>
            <a:r>
              <a:rPr lang="en-US" altLang="en-US" dirty="0"/>
              <a:t>At the physical level, the system is free to store the data in any way it likes – using sequential files, indexing, hashing…</a:t>
            </a:r>
          </a:p>
          <a:p>
            <a:pPr algn="just" eaLnBrk="1" hangingPunct="1">
              <a:lnSpc>
                <a:spcPct val="90000"/>
              </a:lnSpc>
            </a:pPr>
            <a:r>
              <a:rPr lang="en-US" altLang="en-US" dirty="0"/>
              <a:t>Provided it can map stored representations to relations</a:t>
            </a:r>
          </a:p>
          <a:p>
            <a:pPr algn="just" eaLnBrk="1" hangingPunct="1">
              <a:lnSpc>
                <a:spcPct val="90000"/>
              </a:lnSpc>
            </a:pPr>
            <a:endParaRPr lang="en-US" altLang="en-US" dirty="0"/>
          </a:p>
        </p:txBody>
      </p:sp>
    </p:spTree>
    <p:extLst>
      <p:ext uri="{BB962C8B-B14F-4D97-AF65-F5344CB8AC3E}">
        <p14:creationId xmlns:p14="http://schemas.microsoft.com/office/powerpoint/2010/main" val="3966453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714501" y="1485901"/>
            <a:ext cx="6122194" cy="617935"/>
          </a:xfrm>
        </p:spPr>
        <p:txBody>
          <a:bodyPr/>
          <a:lstStyle/>
          <a:p>
            <a:pPr eaLnBrk="1" hangingPunct="1"/>
            <a:r>
              <a:rPr lang="en-US" altLang="en-US" sz="3600" b="1">
                <a:solidFill>
                  <a:srgbClr val="000000"/>
                </a:solidFill>
              </a:rPr>
              <a:t>Relational Systems</a:t>
            </a:r>
          </a:p>
        </p:txBody>
      </p:sp>
      <p:sp>
        <p:nvSpPr>
          <p:cNvPr id="17412" name="Rectangle 3"/>
          <p:cNvSpPr>
            <a:spLocks noGrp="1" noChangeArrowheads="1"/>
          </p:cNvSpPr>
          <p:nvPr>
            <p:ph type="body" idx="1"/>
          </p:nvPr>
        </p:nvSpPr>
        <p:spPr>
          <a:xfrm>
            <a:off x="1228725" y="2228850"/>
            <a:ext cx="6511529" cy="3257550"/>
          </a:xfrm>
          <a:noFill/>
        </p:spPr>
        <p:txBody>
          <a:bodyPr>
            <a:normAutofit lnSpcReduction="10000"/>
          </a:bodyPr>
          <a:lstStyle/>
          <a:p>
            <a:pPr algn="just" eaLnBrk="1" hangingPunct="1"/>
            <a:r>
              <a:rPr lang="en-US" altLang="en-US" b="1" dirty="0"/>
              <a:t>Consider the relations:</a:t>
            </a:r>
          </a:p>
          <a:p>
            <a:pPr algn="just" eaLnBrk="1" hangingPunct="1">
              <a:buFont typeface="Wingdings" panose="05000000000000000000" pitchFamily="2" charset="2"/>
              <a:buNone/>
            </a:pPr>
            <a:r>
              <a:rPr lang="en-US" altLang="en-US" sz="1800" b="1" i="1" dirty="0" err="1">
                <a:latin typeface="Times New Roman" panose="02020603050405020304" pitchFamily="18" charset="0"/>
              </a:rPr>
              <a:t>Dept</a:t>
            </a:r>
            <a:r>
              <a:rPr lang="en-US" altLang="en-US" sz="1800" b="1" i="1" dirty="0">
                <a:latin typeface="Times New Roman" panose="02020603050405020304" pitchFamily="18" charset="0"/>
              </a:rPr>
              <a:t>(</a:t>
            </a:r>
            <a:r>
              <a:rPr lang="en-US" altLang="en-US" sz="1800" b="1" i="1" dirty="0" err="1">
                <a:latin typeface="Times New Roman" panose="02020603050405020304" pitchFamily="18" charset="0"/>
              </a:rPr>
              <a:t>dept</a:t>
            </a:r>
            <a:r>
              <a:rPr lang="en-US" altLang="en-US" sz="1800" b="1" i="1" dirty="0">
                <a:latin typeface="Times New Roman" panose="02020603050405020304" pitchFamily="18" charset="0"/>
              </a:rPr>
              <a:t>#, </a:t>
            </a:r>
            <a:r>
              <a:rPr lang="en-US" altLang="en-US" sz="1800" b="1" i="1" dirty="0" err="1">
                <a:latin typeface="Times New Roman" panose="02020603050405020304" pitchFamily="18" charset="0"/>
              </a:rPr>
              <a:t>dname</a:t>
            </a:r>
            <a:r>
              <a:rPr lang="en-US" altLang="en-US" sz="1800" b="1" i="1" dirty="0">
                <a:latin typeface="Times New Roman" panose="02020603050405020304" pitchFamily="18" charset="0"/>
              </a:rPr>
              <a:t>, budget)</a:t>
            </a:r>
          </a:p>
          <a:p>
            <a:pPr algn="just" eaLnBrk="1" hangingPunct="1">
              <a:buFont typeface="Wingdings" panose="05000000000000000000" pitchFamily="2" charset="2"/>
              <a:buNone/>
            </a:pPr>
            <a:r>
              <a:rPr lang="en-US" altLang="en-US" sz="1800" b="1" i="1" dirty="0">
                <a:latin typeface="Times New Roman" panose="02020603050405020304" pitchFamily="18" charset="0"/>
              </a:rPr>
              <a:t>	         </a:t>
            </a:r>
            <a:r>
              <a:rPr lang="en-US" altLang="en-US" sz="1200" b="1" i="1" dirty="0">
                <a:latin typeface="Times New Roman" panose="02020603050405020304" pitchFamily="18" charset="0"/>
              </a:rPr>
              <a:t>D1            MKTNG      10M</a:t>
            </a:r>
          </a:p>
          <a:p>
            <a:pPr algn="just" eaLnBrk="1" hangingPunct="1">
              <a:buFont typeface="Wingdings" panose="05000000000000000000" pitchFamily="2" charset="2"/>
              <a:buNone/>
            </a:pPr>
            <a:r>
              <a:rPr lang="en-US" altLang="en-US" sz="1200" b="1" i="1" dirty="0">
                <a:latin typeface="Times New Roman" panose="02020603050405020304" pitchFamily="18" charset="0"/>
              </a:rPr>
              <a:t>		D2 	  DEV	12M</a:t>
            </a:r>
          </a:p>
          <a:p>
            <a:pPr algn="just" eaLnBrk="1" hangingPunct="1">
              <a:buFont typeface="Wingdings" panose="05000000000000000000" pitchFamily="2" charset="2"/>
              <a:buNone/>
            </a:pPr>
            <a:r>
              <a:rPr lang="en-US" altLang="en-US" sz="1200" b="1" i="1" dirty="0">
                <a:latin typeface="Times New Roman" panose="02020603050405020304" pitchFamily="18" charset="0"/>
              </a:rPr>
              <a:t>		D3 	  RES	5M</a:t>
            </a:r>
          </a:p>
          <a:p>
            <a:pPr algn="just" eaLnBrk="1" hangingPunct="1">
              <a:buFont typeface="Wingdings" panose="05000000000000000000" pitchFamily="2" charset="2"/>
              <a:buNone/>
            </a:pPr>
            <a:r>
              <a:rPr lang="en-US" altLang="en-US" sz="1800" b="1" i="1" dirty="0" err="1">
                <a:latin typeface="Times New Roman" panose="02020603050405020304" pitchFamily="18" charset="0"/>
              </a:rPr>
              <a:t>Emp</a:t>
            </a:r>
            <a:r>
              <a:rPr lang="en-US" altLang="en-US" sz="1800" b="1" i="1" dirty="0">
                <a:latin typeface="Times New Roman" panose="02020603050405020304" pitchFamily="18" charset="0"/>
              </a:rPr>
              <a:t>(</a:t>
            </a:r>
            <a:r>
              <a:rPr lang="en-US" altLang="en-US" sz="1800" b="1" i="1" dirty="0" err="1">
                <a:latin typeface="Times New Roman" panose="02020603050405020304" pitchFamily="18" charset="0"/>
              </a:rPr>
              <a:t>emp</a:t>
            </a:r>
            <a:r>
              <a:rPr lang="en-US" altLang="en-US" sz="1800" b="1" i="1" dirty="0">
                <a:latin typeface="Times New Roman" panose="02020603050405020304" pitchFamily="18" charset="0"/>
              </a:rPr>
              <a:t>#, </a:t>
            </a:r>
            <a:r>
              <a:rPr lang="en-US" altLang="en-US" sz="1800" b="1" i="1" dirty="0" err="1">
                <a:latin typeface="Times New Roman" panose="02020603050405020304" pitchFamily="18" charset="0"/>
              </a:rPr>
              <a:t>ename</a:t>
            </a:r>
            <a:r>
              <a:rPr lang="en-US" altLang="en-US" sz="1800" b="1" i="1" dirty="0">
                <a:latin typeface="Times New Roman" panose="02020603050405020304" pitchFamily="18" charset="0"/>
              </a:rPr>
              <a:t>, </a:t>
            </a:r>
            <a:r>
              <a:rPr lang="en-US" altLang="en-US" sz="1800" b="1" i="1" dirty="0" err="1">
                <a:latin typeface="Times New Roman" panose="02020603050405020304" pitchFamily="18" charset="0"/>
              </a:rPr>
              <a:t>dept</a:t>
            </a:r>
            <a:r>
              <a:rPr lang="en-US" altLang="en-US" sz="1800" b="1" i="1" dirty="0">
                <a:latin typeface="Times New Roman" panose="02020603050405020304" pitchFamily="18" charset="0"/>
              </a:rPr>
              <a:t>#, salary)</a:t>
            </a:r>
          </a:p>
          <a:p>
            <a:pPr algn="just" eaLnBrk="1" hangingPunct="1">
              <a:buFont typeface="Wingdings" panose="05000000000000000000" pitchFamily="2" charset="2"/>
              <a:buNone/>
            </a:pPr>
            <a:r>
              <a:rPr lang="en-US" altLang="en-US" sz="1800" b="1" i="1" dirty="0">
                <a:latin typeface="Times New Roman" panose="02020603050405020304" pitchFamily="18" charset="0"/>
              </a:rPr>
              <a:t>		</a:t>
            </a:r>
            <a:r>
              <a:rPr lang="en-US" altLang="en-US" sz="1350" b="1" i="1" dirty="0">
                <a:latin typeface="Times New Roman" panose="02020603050405020304" pitchFamily="18" charset="0"/>
              </a:rPr>
              <a:t>E1  LOPEZ    D1	     40K </a:t>
            </a:r>
          </a:p>
          <a:p>
            <a:pPr algn="just" eaLnBrk="1" hangingPunct="1">
              <a:buFont typeface="Wingdings" panose="05000000000000000000" pitchFamily="2" charset="2"/>
              <a:buNone/>
            </a:pPr>
            <a:r>
              <a:rPr lang="en-US" altLang="en-US" sz="1350" b="1" i="1" dirty="0">
                <a:latin typeface="Times New Roman" panose="02020603050405020304" pitchFamily="18" charset="0"/>
              </a:rPr>
              <a:t>	</a:t>
            </a:r>
            <a:r>
              <a:rPr lang="en-US" altLang="en-US" sz="1500" b="1" i="1" dirty="0">
                <a:latin typeface="Times New Roman" panose="02020603050405020304" pitchFamily="18" charset="0"/>
              </a:rPr>
              <a:t>There is a connection between tuples E1 &amp; D1. The connection is represented, not by a pointer, but by the occurrence of value D1 in E1. </a:t>
            </a:r>
          </a:p>
          <a:p>
            <a:pPr algn="just" eaLnBrk="1" hangingPunct="1">
              <a:buFont typeface="Wingdings" panose="05000000000000000000" pitchFamily="2" charset="2"/>
              <a:buNone/>
            </a:pPr>
            <a:r>
              <a:rPr lang="en-US" altLang="en-US" sz="1500" b="1" i="1" dirty="0">
                <a:latin typeface="Times New Roman" panose="02020603050405020304" pitchFamily="18" charset="0"/>
              </a:rPr>
              <a:t>	In non-relational systems, such information is typically represented by some kind of pointer that is visible to the user.</a:t>
            </a:r>
          </a:p>
        </p:txBody>
      </p:sp>
    </p:spTree>
    <p:extLst>
      <p:ext uri="{BB962C8B-B14F-4D97-AF65-F5344CB8AC3E}">
        <p14:creationId xmlns:p14="http://schemas.microsoft.com/office/powerpoint/2010/main" val="729531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714501" y="1485901"/>
            <a:ext cx="6122194" cy="617935"/>
          </a:xfrm>
        </p:spPr>
        <p:txBody>
          <a:bodyPr/>
          <a:lstStyle/>
          <a:p>
            <a:pPr eaLnBrk="1" hangingPunct="1"/>
            <a:r>
              <a:rPr lang="en-US" altLang="en-US" sz="3600" b="1">
                <a:solidFill>
                  <a:srgbClr val="000000"/>
                </a:solidFill>
              </a:rPr>
              <a:t>Relational Systems</a:t>
            </a:r>
          </a:p>
        </p:txBody>
      </p:sp>
      <p:sp>
        <p:nvSpPr>
          <p:cNvPr id="18436" name="Rectangle 3"/>
          <p:cNvSpPr>
            <a:spLocks noGrp="1" noChangeArrowheads="1"/>
          </p:cNvSpPr>
          <p:nvPr>
            <p:ph type="body" idx="1"/>
          </p:nvPr>
        </p:nvSpPr>
        <p:spPr>
          <a:xfrm>
            <a:off x="1085850" y="2228850"/>
            <a:ext cx="6654404" cy="3162300"/>
          </a:xfrm>
          <a:noFill/>
        </p:spPr>
        <p:txBody>
          <a:bodyPr/>
          <a:lstStyle/>
          <a:p>
            <a:pPr algn="just" eaLnBrk="1" hangingPunct="1"/>
            <a:r>
              <a:rPr lang="en-US" altLang="en-US" dirty="0" smtClean="0"/>
              <a:t>In relational systems, there are no pointers at the logical level</a:t>
            </a:r>
          </a:p>
          <a:p>
            <a:pPr algn="just" eaLnBrk="1" hangingPunct="1"/>
            <a:r>
              <a:rPr lang="en-US" altLang="en-US" dirty="0" smtClean="0"/>
              <a:t>Pointers will be there at the physical level</a:t>
            </a:r>
          </a:p>
          <a:p>
            <a:pPr algn="just" eaLnBrk="1" hangingPunct="1"/>
            <a:r>
              <a:rPr lang="en-US" altLang="en-US" dirty="0" smtClean="0"/>
              <a:t>Physical storage details are concealed from the user in relational systems</a:t>
            </a:r>
          </a:p>
        </p:txBody>
      </p:sp>
    </p:spTree>
    <p:extLst>
      <p:ext uri="{BB962C8B-B14F-4D97-AF65-F5344CB8AC3E}">
        <p14:creationId xmlns:p14="http://schemas.microsoft.com/office/powerpoint/2010/main" val="751014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364456" y="381000"/>
            <a:ext cx="6122194" cy="617935"/>
          </a:xfrm>
        </p:spPr>
        <p:txBody>
          <a:bodyPr/>
          <a:lstStyle/>
          <a:p>
            <a:pPr eaLnBrk="1" hangingPunct="1"/>
            <a:r>
              <a:rPr lang="en-US" altLang="en-US" sz="3600" b="1" dirty="0">
                <a:solidFill>
                  <a:srgbClr val="000000"/>
                </a:solidFill>
              </a:rPr>
              <a:t>Relational Systems</a:t>
            </a:r>
          </a:p>
        </p:txBody>
      </p:sp>
      <p:sp>
        <p:nvSpPr>
          <p:cNvPr id="16388" name="Rectangle 3"/>
          <p:cNvSpPr>
            <a:spLocks noGrp="1" noChangeArrowheads="1"/>
          </p:cNvSpPr>
          <p:nvPr>
            <p:ph type="body" idx="1"/>
          </p:nvPr>
        </p:nvSpPr>
        <p:spPr>
          <a:xfrm>
            <a:off x="1384101" y="998935"/>
            <a:ext cx="6082904" cy="3143250"/>
          </a:xfrm>
          <a:noFill/>
        </p:spPr>
        <p:txBody>
          <a:bodyPr/>
          <a:lstStyle/>
          <a:p>
            <a:pPr algn="just" eaLnBrk="1" hangingPunct="1"/>
            <a:r>
              <a:rPr lang="en-US" altLang="en-US" dirty="0" smtClean="0"/>
              <a:t>Information Principle</a:t>
            </a:r>
          </a:p>
          <a:p>
            <a:pPr algn="just" eaLnBrk="1" hangingPunct="1"/>
            <a:r>
              <a:rPr lang="en-US" altLang="en-US" dirty="0" smtClean="0"/>
              <a:t>The entire information content of the DB is represented in one &amp; only one way, namely as explicit values in attribute positions in tuples in relations</a:t>
            </a:r>
          </a:p>
          <a:p>
            <a:pPr algn="just" eaLnBrk="1" hangingPunct="1"/>
            <a:r>
              <a:rPr lang="en-US" altLang="en-US" dirty="0" smtClean="0"/>
              <a:t>NO POINTERS connecting one relation to another</a:t>
            </a:r>
          </a:p>
          <a:p>
            <a:pPr algn="just" eaLnBrk="1" hangingPunct="1"/>
            <a:endParaRPr lang="en-US" altLang="en-US" dirty="0" smtClean="0"/>
          </a:p>
        </p:txBody>
      </p:sp>
    </p:spTree>
    <p:extLst>
      <p:ext uri="{BB962C8B-B14F-4D97-AF65-F5344CB8AC3E}">
        <p14:creationId xmlns:p14="http://schemas.microsoft.com/office/powerpoint/2010/main" val="1925059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228600"/>
            <a:ext cx="6122194" cy="617935"/>
          </a:xfrm>
        </p:spPr>
        <p:txBody>
          <a:bodyPr/>
          <a:lstStyle/>
          <a:p>
            <a:pPr eaLnBrk="1" hangingPunct="1"/>
            <a:r>
              <a:rPr lang="en-US" altLang="en-US" sz="3600" b="1" dirty="0">
                <a:solidFill>
                  <a:srgbClr val="000000"/>
                </a:solidFill>
              </a:rPr>
              <a:t>Properties of Relations</a:t>
            </a:r>
          </a:p>
        </p:txBody>
      </p:sp>
      <p:sp>
        <p:nvSpPr>
          <p:cNvPr id="19460" name="Rectangle 3"/>
          <p:cNvSpPr>
            <a:spLocks noGrp="1" noChangeArrowheads="1"/>
          </p:cNvSpPr>
          <p:nvPr>
            <p:ph type="body" idx="1"/>
          </p:nvPr>
        </p:nvSpPr>
        <p:spPr>
          <a:xfrm>
            <a:off x="914400" y="876352"/>
            <a:ext cx="6378179" cy="3314700"/>
          </a:xfrm>
          <a:noFill/>
        </p:spPr>
        <p:txBody>
          <a:bodyPr/>
          <a:lstStyle/>
          <a:p>
            <a:pPr algn="just" eaLnBrk="1" hangingPunct="1">
              <a:lnSpc>
                <a:spcPct val="80000"/>
              </a:lnSpc>
            </a:pPr>
            <a:r>
              <a:rPr lang="en-US" altLang="en-US" dirty="0"/>
              <a:t>There are no duplicate tuples</a:t>
            </a:r>
          </a:p>
          <a:p>
            <a:pPr lvl="2" algn="just" eaLnBrk="1" hangingPunct="1">
              <a:lnSpc>
                <a:spcPct val="80000"/>
              </a:lnSpc>
            </a:pPr>
            <a:r>
              <a:rPr lang="en-US" altLang="en-US" dirty="0"/>
              <a:t>Body of a relation is a mathematical set</a:t>
            </a:r>
          </a:p>
          <a:p>
            <a:pPr algn="just" eaLnBrk="1" hangingPunct="1">
              <a:lnSpc>
                <a:spcPct val="80000"/>
              </a:lnSpc>
            </a:pPr>
            <a:r>
              <a:rPr lang="en-US" altLang="en-US" dirty="0"/>
              <a:t>Tuples are unordered, top to bottom</a:t>
            </a:r>
          </a:p>
          <a:p>
            <a:pPr lvl="2" algn="just" eaLnBrk="1" hangingPunct="1">
              <a:lnSpc>
                <a:spcPct val="80000"/>
              </a:lnSpc>
            </a:pPr>
            <a:r>
              <a:rPr lang="en-US" altLang="en-US" dirty="0"/>
              <a:t>Body of a relation is a mathematical set</a:t>
            </a:r>
          </a:p>
          <a:p>
            <a:pPr lvl="2" algn="just" eaLnBrk="1" hangingPunct="1">
              <a:lnSpc>
                <a:spcPct val="80000"/>
              </a:lnSpc>
            </a:pPr>
            <a:r>
              <a:rPr lang="en-US" altLang="en-US" dirty="0"/>
              <a:t>No such thing as fifth tuple, next tuple ..</a:t>
            </a:r>
          </a:p>
          <a:p>
            <a:pPr lvl="2" algn="just" eaLnBrk="1" hangingPunct="1">
              <a:lnSpc>
                <a:spcPct val="80000"/>
              </a:lnSpc>
            </a:pPr>
            <a:r>
              <a:rPr lang="en-US" altLang="en-US" dirty="0"/>
              <a:t>No concept of positional addressing</a:t>
            </a:r>
          </a:p>
          <a:p>
            <a:pPr algn="just" eaLnBrk="1" hangingPunct="1">
              <a:lnSpc>
                <a:spcPct val="80000"/>
              </a:lnSpc>
            </a:pPr>
            <a:r>
              <a:rPr lang="en-US" altLang="en-US" dirty="0"/>
              <a:t>Attributes are unordered, left to right</a:t>
            </a:r>
          </a:p>
          <a:p>
            <a:pPr lvl="2" algn="just" eaLnBrk="1" hangingPunct="1">
              <a:lnSpc>
                <a:spcPct val="80000"/>
              </a:lnSpc>
            </a:pPr>
            <a:r>
              <a:rPr lang="en-US" altLang="en-US" dirty="0"/>
              <a:t>Heading of a relation is a mathematical set</a:t>
            </a:r>
          </a:p>
          <a:p>
            <a:pPr lvl="2" algn="just" eaLnBrk="1" hangingPunct="1">
              <a:lnSpc>
                <a:spcPct val="80000"/>
              </a:lnSpc>
            </a:pPr>
            <a:r>
              <a:rPr lang="en-US" altLang="en-US" dirty="0"/>
              <a:t>No concept of positional addressing</a:t>
            </a:r>
          </a:p>
          <a:p>
            <a:pPr algn="just" eaLnBrk="1" hangingPunct="1">
              <a:lnSpc>
                <a:spcPct val="80000"/>
              </a:lnSpc>
            </a:pPr>
            <a:r>
              <a:rPr lang="en-US" altLang="en-US" dirty="0"/>
              <a:t>All attribute values are atomic</a:t>
            </a:r>
          </a:p>
          <a:p>
            <a:pPr lvl="2" algn="just" eaLnBrk="1" hangingPunct="1">
              <a:lnSpc>
                <a:spcPct val="80000"/>
              </a:lnSpc>
            </a:pPr>
            <a:r>
              <a:rPr lang="en-US" altLang="en-US" dirty="0"/>
              <a:t>Normalized (1</a:t>
            </a:r>
            <a:r>
              <a:rPr lang="en-US" altLang="en-US" baseline="30000" dirty="0"/>
              <a:t>st</a:t>
            </a:r>
            <a:r>
              <a:rPr lang="en-US" altLang="en-US" dirty="0"/>
              <a:t> Normal Form)</a:t>
            </a:r>
          </a:p>
        </p:txBody>
      </p:sp>
    </p:spTree>
    <p:extLst>
      <p:ext uri="{BB962C8B-B14F-4D97-AF65-F5344CB8AC3E}">
        <p14:creationId xmlns:p14="http://schemas.microsoft.com/office/powerpoint/2010/main" val="2022039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One-to-One Relationship Set</a:t>
            </a:r>
          </a:p>
        </p:txBody>
      </p:sp>
      <p:graphicFrame>
        <p:nvGraphicFramePr>
          <p:cNvPr id="19515" name="Group 59"/>
          <p:cNvGraphicFramePr>
            <a:graphicFrameLocks noGrp="1"/>
          </p:cNvGraphicFramePr>
          <p:nvPr>
            <p:ph sz="half" idx="1"/>
          </p:nvPr>
        </p:nvGraphicFramePr>
        <p:xfrm>
          <a:off x="1828800" y="4724400"/>
          <a:ext cx="4876800" cy="1189038"/>
        </p:xfrm>
        <a:graphic>
          <a:graphicData uri="http://schemas.openxmlformats.org/drawingml/2006/table">
            <a:tbl>
              <a:tblPr/>
              <a:tblGrid>
                <a:gridCol w="1625600"/>
                <a:gridCol w="1625600"/>
                <a:gridCol w="1625600"/>
              </a:tblGrid>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anose="020B0604020202020204" pitchFamily="34" charset="0"/>
                          <a:ea typeface="新細明體" panose="02020500000000000000" pitchFamily="18" charset="-120"/>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anose="020B0604020202020204" pitchFamily="34" charset="0"/>
                          <a:ea typeface="新細明體" panose="02020500000000000000" pitchFamily="18" charset="-120"/>
                        </a:rPr>
                        <a:t>Maj_ID Co</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S_Degree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07</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1234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05</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5678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1"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2" name="Text Box 22"/>
          <p:cNvSpPr txBox="1">
            <a:spLocks noChangeArrowheads="1"/>
          </p:cNvSpPr>
          <p:nvPr/>
        </p:nvSpPr>
        <p:spPr bwMode="auto">
          <a:xfrm>
            <a:off x="1524000" y="21336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Student</a:t>
            </a:r>
            <a:endParaRPr lang="en-US" altLang="zh-TW" dirty="0">
              <a:solidFill>
                <a:schemeClr val="bg1"/>
              </a:solidFill>
              <a:ea typeface="新細明體" panose="02020500000000000000" pitchFamily="18" charset="-120"/>
            </a:endParaRPr>
          </a:p>
        </p:txBody>
      </p:sp>
      <p:sp>
        <p:nvSpPr>
          <p:cNvPr id="25623"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4"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5"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6"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7"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8"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9"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0"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1" name="Text Box 31"/>
          <p:cNvSpPr txBox="1">
            <a:spLocks noChangeArrowheads="1"/>
          </p:cNvSpPr>
          <p:nvPr/>
        </p:nvSpPr>
        <p:spPr bwMode="auto">
          <a:xfrm>
            <a:off x="533400" y="1295400"/>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2000" u="sng" dirty="0">
                <a:solidFill>
                  <a:schemeClr val="bg1"/>
                </a:solidFill>
                <a:ea typeface="新細明體" panose="02020500000000000000" pitchFamily="18" charset="-120"/>
              </a:rPr>
              <a:t>SID</a:t>
            </a:r>
            <a:endParaRPr lang="en-US" altLang="zh-TW" u="sng" dirty="0">
              <a:solidFill>
                <a:schemeClr val="bg1"/>
              </a:solidFill>
              <a:ea typeface="新細明體" panose="02020500000000000000" pitchFamily="18" charset="-120"/>
            </a:endParaRPr>
          </a:p>
        </p:txBody>
      </p:sp>
      <p:sp>
        <p:nvSpPr>
          <p:cNvPr id="25632" name="Text Box 32"/>
          <p:cNvSpPr txBox="1">
            <a:spLocks noChangeArrowheads="1"/>
          </p:cNvSpPr>
          <p:nvPr/>
        </p:nvSpPr>
        <p:spPr bwMode="auto">
          <a:xfrm>
            <a:off x="2057400" y="12954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Name</a:t>
            </a:r>
            <a:endParaRPr lang="en-US" altLang="zh-TW" dirty="0">
              <a:solidFill>
                <a:schemeClr val="bg1"/>
              </a:solidFill>
              <a:ea typeface="新細明體" panose="02020500000000000000" pitchFamily="18" charset="-120"/>
            </a:endParaRPr>
          </a:p>
        </p:txBody>
      </p:sp>
      <p:sp>
        <p:nvSpPr>
          <p:cNvPr id="25633" name="Text Box 33"/>
          <p:cNvSpPr txBox="1">
            <a:spLocks noChangeArrowheads="1"/>
          </p:cNvSpPr>
          <p:nvPr/>
        </p:nvSpPr>
        <p:spPr bwMode="auto">
          <a:xfrm>
            <a:off x="457200" y="29718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Major</a:t>
            </a:r>
          </a:p>
        </p:txBody>
      </p:sp>
      <p:sp>
        <p:nvSpPr>
          <p:cNvPr id="25634" name="Text Box 34"/>
          <p:cNvSpPr txBox="1">
            <a:spLocks noChangeArrowheads="1"/>
          </p:cNvSpPr>
          <p:nvPr/>
        </p:nvSpPr>
        <p:spPr bwMode="auto">
          <a:xfrm>
            <a:off x="2514600" y="30480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GPA</a:t>
            </a:r>
          </a:p>
        </p:txBody>
      </p:sp>
      <p:sp>
        <p:nvSpPr>
          <p:cNvPr id="25635"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36"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5637"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38" name="Text Box 38"/>
          <p:cNvSpPr txBox="1">
            <a:spLocks noChangeArrowheads="1"/>
          </p:cNvSpPr>
          <p:nvPr/>
        </p:nvSpPr>
        <p:spPr bwMode="auto">
          <a:xfrm>
            <a:off x="7315200" y="1295400"/>
            <a:ext cx="114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2000" u="sng" dirty="0">
                <a:solidFill>
                  <a:schemeClr val="bg1"/>
                </a:solidFill>
                <a:ea typeface="新細明體" panose="02020500000000000000" pitchFamily="18" charset="-120"/>
              </a:rPr>
              <a:t>ID Code</a:t>
            </a:r>
          </a:p>
        </p:txBody>
      </p:sp>
      <p:sp>
        <p:nvSpPr>
          <p:cNvPr id="25639" name="Line 41"/>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AutoShape 4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41" name="Line 47"/>
          <p:cNvSpPr>
            <a:spLocks noChangeShapeType="1"/>
          </p:cNvSpPr>
          <p:nvPr/>
        </p:nvSpPr>
        <p:spPr bwMode="auto">
          <a:xfrm flipH="1">
            <a:off x="25908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2" name="Text Box 49"/>
          <p:cNvSpPr txBox="1">
            <a:spLocks noChangeArrowheads="1"/>
          </p:cNvSpPr>
          <p:nvPr/>
        </p:nvSpPr>
        <p:spPr bwMode="auto">
          <a:xfrm>
            <a:off x="6781800" y="21336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Major</a:t>
            </a:r>
          </a:p>
        </p:txBody>
      </p:sp>
      <p:sp>
        <p:nvSpPr>
          <p:cNvPr id="25643" name="Text Box 51"/>
          <p:cNvSpPr txBox="1">
            <a:spLocks noChangeArrowheads="1"/>
          </p:cNvSpPr>
          <p:nvPr/>
        </p:nvSpPr>
        <p:spPr bwMode="auto">
          <a:xfrm>
            <a:off x="4191000" y="21336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study</a:t>
            </a:r>
            <a:endParaRPr lang="en-US" altLang="zh-TW" dirty="0">
              <a:solidFill>
                <a:schemeClr val="bg1"/>
              </a:solidFill>
              <a:ea typeface="新細明體" panose="02020500000000000000" pitchFamily="18" charset="-120"/>
            </a:endParaRPr>
          </a:p>
        </p:txBody>
      </p:sp>
      <p:sp>
        <p:nvSpPr>
          <p:cNvPr id="25644" name="Text Box 52"/>
          <p:cNvSpPr txBox="1">
            <a:spLocks noChangeArrowheads="1"/>
          </p:cNvSpPr>
          <p:nvPr/>
        </p:nvSpPr>
        <p:spPr bwMode="auto">
          <a:xfrm>
            <a:off x="381000" y="6172200"/>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a:ea typeface="新細明體" panose="02020500000000000000" pitchFamily="18" charset="-120"/>
              </a:rPr>
              <a:t>* Primary key can be either </a:t>
            </a:r>
            <a:r>
              <a:rPr lang="en-US" altLang="zh-TW" i="1">
                <a:ea typeface="新細明體" panose="02020500000000000000" pitchFamily="18" charset="-120"/>
              </a:rPr>
              <a:t>SID</a:t>
            </a:r>
            <a:r>
              <a:rPr lang="en-US" altLang="zh-TW">
                <a:ea typeface="新細明體" panose="02020500000000000000" pitchFamily="18" charset="-120"/>
              </a:rPr>
              <a:t> or Maj_</a:t>
            </a:r>
            <a:r>
              <a:rPr lang="en-US" altLang="zh-TW" i="1">
                <a:ea typeface="新細明體" panose="02020500000000000000" pitchFamily="18" charset="-120"/>
              </a:rPr>
              <a:t>ID_Co</a:t>
            </a:r>
            <a:r>
              <a:rPr lang="en-US" altLang="zh-TW">
                <a:ea typeface="新細明體" panose="02020500000000000000" pitchFamily="18" charset="-120"/>
              </a:rPr>
              <a:t> </a:t>
            </a:r>
          </a:p>
        </p:txBody>
      </p:sp>
      <p:sp>
        <p:nvSpPr>
          <p:cNvPr id="25645" name="Line 53"/>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6" name="Oval 54"/>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47" name="Text Box 55"/>
          <p:cNvSpPr txBox="1">
            <a:spLocks noChangeArrowheads="1"/>
          </p:cNvSpPr>
          <p:nvPr/>
        </p:nvSpPr>
        <p:spPr bwMode="auto">
          <a:xfrm>
            <a:off x="4648200" y="10668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Degree</a:t>
            </a:r>
          </a:p>
        </p:txBody>
      </p:sp>
      <p:sp>
        <p:nvSpPr>
          <p:cNvPr id="25648" name="Line 57"/>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0267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714501" y="1485901"/>
            <a:ext cx="6122194" cy="617935"/>
          </a:xfrm>
        </p:spPr>
        <p:txBody>
          <a:bodyPr/>
          <a:lstStyle/>
          <a:p>
            <a:pPr eaLnBrk="1" hangingPunct="1"/>
            <a:r>
              <a:rPr lang="en-US" altLang="en-US" sz="3600" b="1">
                <a:solidFill>
                  <a:srgbClr val="000000"/>
                </a:solidFill>
              </a:rPr>
              <a:t>Types of Relations</a:t>
            </a:r>
          </a:p>
        </p:txBody>
      </p:sp>
      <p:sp>
        <p:nvSpPr>
          <p:cNvPr id="20484" name="Rectangle 3"/>
          <p:cNvSpPr>
            <a:spLocks noGrp="1" noChangeArrowheads="1"/>
          </p:cNvSpPr>
          <p:nvPr>
            <p:ph type="body" idx="1"/>
          </p:nvPr>
        </p:nvSpPr>
        <p:spPr>
          <a:xfrm>
            <a:off x="1657350" y="2228850"/>
            <a:ext cx="6082904" cy="3143250"/>
          </a:xfrm>
          <a:noFill/>
        </p:spPr>
        <p:txBody>
          <a:bodyPr>
            <a:normAutofit fontScale="85000" lnSpcReduction="20000"/>
          </a:bodyPr>
          <a:lstStyle/>
          <a:p>
            <a:pPr algn="just" eaLnBrk="1" hangingPunct="1">
              <a:lnSpc>
                <a:spcPct val="80000"/>
              </a:lnSpc>
            </a:pPr>
            <a:r>
              <a:rPr lang="en-US" altLang="en-US" dirty="0"/>
              <a:t>Base Relations</a:t>
            </a:r>
          </a:p>
          <a:p>
            <a:pPr lvl="2" algn="just" eaLnBrk="1" hangingPunct="1">
              <a:lnSpc>
                <a:spcPct val="80000"/>
              </a:lnSpc>
            </a:pPr>
            <a:r>
              <a:rPr lang="en-US" altLang="en-US" dirty="0"/>
              <a:t>The original (given) relations</a:t>
            </a:r>
          </a:p>
          <a:p>
            <a:pPr algn="just" eaLnBrk="1" hangingPunct="1">
              <a:lnSpc>
                <a:spcPct val="80000"/>
              </a:lnSpc>
            </a:pPr>
            <a:r>
              <a:rPr lang="en-US" altLang="en-US" dirty="0"/>
              <a:t>Derived Relations</a:t>
            </a:r>
          </a:p>
          <a:p>
            <a:pPr lvl="2" algn="just" eaLnBrk="1" hangingPunct="1">
              <a:lnSpc>
                <a:spcPct val="80000"/>
              </a:lnSpc>
            </a:pPr>
            <a:r>
              <a:rPr lang="en-US" altLang="en-US" dirty="0"/>
              <a:t>Relations obtained from base relations</a:t>
            </a:r>
          </a:p>
          <a:p>
            <a:pPr algn="just" eaLnBrk="1" hangingPunct="1">
              <a:lnSpc>
                <a:spcPct val="80000"/>
              </a:lnSpc>
            </a:pPr>
            <a:r>
              <a:rPr lang="en-US" altLang="en-US" dirty="0"/>
              <a:t>Views</a:t>
            </a:r>
          </a:p>
          <a:p>
            <a:pPr lvl="2" algn="just" eaLnBrk="1" hangingPunct="1">
              <a:lnSpc>
                <a:spcPct val="80000"/>
              </a:lnSpc>
            </a:pPr>
            <a:r>
              <a:rPr lang="en-US" altLang="en-US" dirty="0"/>
              <a:t>“Virtual” derived relation</a:t>
            </a:r>
          </a:p>
          <a:p>
            <a:pPr lvl="2" algn="just" eaLnBrk="1" hangingPunct="1">
              <a:lnSpc>
                <a:spcPct val="80000"/>
              </a:lnSpc>
            </a:pPr>
            <a:r>
              <a:rPr lang="en-US" altLang="en-US" dirty="0"/>
              <a:t>Only definition is stored in the catalog</a:t>
            </a:r>
          </a:p>
          <a:p>
            <a:pPr lvl="2" algn="just" eaLnBrk="1" hangingPunct="1">
              <a:lnSpc>
                <a:spcPct val="80000"/>
              </a:lnSpc>
            </a:pPr>
            <a:r>
              <a:rPr lang="en-US" altLang="en-US" dirty="0"/>
              <a:t>Definition executed at run-time</a:t>
            </a:r>
          </a:p>
          <a:p>
            <a:pPr algn="just" eaLnBrk="1" hangingPunct="1">
              <a:lnSpc>
                <a:spcPct val="80000"/>
              </a:lnSpc>
            </a:pPr>
            <a:r>
              <a:rPr lang="en-US" altLang="en-US" dirty="0"/>
              <a:t>Snapshots</a:t>
            </a:r>
          </a:p>
          <a:p>
            <a:pPr lvl="2" algn="just" eaLnBrk="1" hangingPunct="1">
              <a:lnSpc>
                <a:spcPct val="80000"/>
              </a:lnSpc>
            </a:pPr>
            <a:r>
              <a:rPr lang="en-US" altLang="en-US" dirty="0"/>
              <a:t>“Real” derived relation</a:t>
            </a:r>
          </a:p>
          <a:p>
            <a:pPr algn="just" eaLnBrk="1" hangingPunct="1">
              <a:lnSpc>
                <a:spcPct val="80000"/>
              </a:lnSpc>
            </a:pPr>
            <a:r>
              <a:rPr lang="en-US" altLang="en-US" dirty="0"/>
              <a:t>Query Result</a:t>
            </a:r>
          </a:p>
          <a:p>
            <a:pPr lvl="2" algn="just" eaLnBrk="1" hangingPunct="1">
              <a:lnSpc>
                <a:spcPct val="80000"/>
              </a:lnSpc>
            </a:pPr>
            <a:r>
              <a:rPr lang="en-US" altLang="en-US" dirty="0"/>
              <a:t>Unnamed derived relation</a:t>
            </a:r>
          </a:p>
          <a:p>
            <a:pPr algn="just" eaLnBrk="1" hangingPunct="1">
              <a:lnSpc>
                <a:spcPct val="80000"/>
              </a:lnSpc>
            </a:pPr>
            <a:endParaRPr lang="en-US" altLang="en-US" dirty="0"/>
          </a:p>
        </p:txBody>
      </p:sp>
    </p:spTree>
    <p:extLst>
      <p:ext uri="{BB962C8B-B14F-4D97-AF65-F5344CB8AC3E}">
        <p14:creationId xmlns:p14="http://schemas.microsoft.com/office/powerpoint/2010/main" val="3992520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One-to-One Relationship Set</a:t>
            </a:r>
          </a:p>
        </p:txBody>
      </p:sp>
      <p:graphicFrame>
        <p:nvGraphicFramePr>
          <p:cNvPr id="20568" name="Group 88"/>
          <p:cNvGraphicFramePr>
            <a:graphicFrameLocks noGrp="1"/>
          </p:cNvGraphicFramePr>
          <p:nvPr>
            <p:ph sz="half" idx="1"/>
          </p:nvPr>
        </p:nvGraphicFramePr>
        <p:xfrm>
          <a:off x="304800" y="4495800"/>
          <a:ext cx="8534400" cy="1189038"/>
        </p:xfrm>
        <a:graphic>
          <a:graphicData uri="http://schemas.openxmlformats.org/drawingml/2006/table">
            <a:tbl>
              <a:tblPr/>
              <a:tblGrid>
                <a:gridCol w="1422400"/>
                <a:gridCol w="1422400"/>
                <a:gridCol w="1422400"/>
                <a:gridCol w="1422400"/>
                <a:gridCol w="1422400"/>
                <a:gridCol w="1422400"/>
              </a:tblGrid>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anose="020B0604020202020204" pitchFamily="34" charset="0"/>
                          <a:ea typeface="新細明體" panose="02020500000000000000" pitchFamily="18" charset="-120"/>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GPA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LP_S/N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Hav_Cond</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Bart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Economy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123-456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Own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Lisa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Physics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567-890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Loan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7"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58" name="Text Box 22"/>
          <p:cNvSpPr txBox="1">
            <a:spLocks noChangeArrowheads="1"/>
          </p:cNvSpPr>
          <p:nvPr/>
        </p:nvSpPr>
        <p:spPr bwMode="auto">
          <a:xfrm>
            <a:off x="1524000" y="21336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Student</a:t>
            </a:r>
          </a:p>
        </p:txBody>
      </p:sp>
      <p:sp>
        <p:nvSpPr>
          <p:cNvPr id="26659"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0"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1"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2"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3"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4"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5"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6"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7" name="Text Box 31"/>
          <p:cNvSpPr txBox="1">
            <a:spLocks noChangeArrowheads="1"/>
          </p:cNvSpPr>
          <p:nvPr/>
        </p:nvSpPr>
        <p:spPr bwMode="auto">
          <a:xfrm>
            <a:off x="533400" y="12954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u="sng">
                <a:solidFill>
                  <a:schemeClr val="bg1"/>
                </a:solidFill>
                <a:ea typeface="新細明體" panose="02020500000000000000" pitchFamily="18" charset="-120"/>
              </a:rPr>
              <a:t>SID</a:t>
            </a:r>
          </a:p>
        </p:txBody>
      </p:sp>
      <p:sp>
        <p:nvSpPr>
          <p:cNvPr id="26668" name="Text Box 32"/>
          <p:cNvSpPr txBox="1">
            <a:spLocks noChangeArrowheads="1"/>
          </p:cNvSpPr>
          <p:nvPr/>
        </p:nvSpPr>
        <p:spPr bwMode="auto">
          <a:xfrm>
            <a:off x="2057400" y="12954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Name</a:t>
            </a:r>
          </a:p>
        </p:txBody>
      </p:sp>
      <p:sp>
        <p:nvSpPr>
          <p:cNvPr id="26669" name="Text Box 33"/>
          <p:cNvSpPr txBox="1">
            <a:spLocks noChangeArrowheads="1"/>
          </p:cNvSpPr>
          <p:nvPr/>
        </p:nvSpPr>
        <p:spPr bwMode="auto">
          <a:xfrm>
            <a:off x="457200" y="29718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Major</a:t>
            </a:r>
          </a:p>
        </p:txBody>
      </p:sp>
      <p:sp>
        <p:nvSpPr>
          <p:cNvPr id="26670" name="Text Box 34"/>
          <p:cNvSpPr txBox="1">
            <a:spLocks noChangeArrowheads="1"/>
          </p:cNvSpPr>
          <p:nvPr/>
        </p:nvSpPr>
        <p:spPr bwMode="auto">
          <a:xfrm>
            <a:off x="2514600" y="30480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GPA</a:t>
            </a:r>
          </a:p>
        </p:txBody>
      </p:sp>
      <p:sp>
        <p:nvSpPr>
          <p:cNvPr id="26671"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72"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73"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74" name="Text Box 38"/>
          <p:cNvSpPr txBox="1">
            <a:spLocks noChangeArrowheads="1"/>
          </p:cNvSpPr>
          <p:nvPr/>
        </p:nvSpPr>
        <p:spPr bwMode="auto">
          <a:xfrm>
            <a:off x="7467600" y="12954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u="sng" dirty="0">
                <a:solidFill>
                  <a:schemeClr val="bg1"/>
                </a:solidFill>
                <a:ea typeface="新細明體" panose="02020500000000000000" pitchFamily="18" charset="-120"/>
              </a:rPr>
              <a:t>S/N #</a:t>
            </a:r>
          </a:p>
        </p:txBody>
      </p:sp>
      <p:sp>
        <p:nvSpPr>
          <p:cNvPr id="26675" name="Line 39"/>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6" name="AutoShape 40"/>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77" name="Text Box 42"/>
          <p:cNvSpPr txBox="1">
            <a:spLocks noChangeArrowheads="1"/>
          </p:cNvSpPr>
          <p:nvPr/>
        </p:nvSpPr>
        <p:spPr bwMode="auto">
          <a:xfrm>
            <a:off x="6629400" y="21336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Laptop</a:t>
            </a:r>
          </a:p>
        </p:txBody>
      </p:sp>
      <p:sp>
        <p:nvSpPr>
          <p:cNvPr id="26678" name="Text Box 43"/>
          <p:cNvSpPr txBox="1">
            <a:spLocks noChangeArrowheads="1"/>
          </p:cNvSpPr>
          <p:nvPr/>
        </p:nvSpPr>
        <p:spPr bwMode="auto">
          <a:xfrm>
            <a:off x="4191000" y="21336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Have</a:t>
            </a:r>
          </a:p>
        </p:txBody>
      </p:sp>
      <p:sp>
        <p:nvSpPr>
          <p:cNvPr id="26679" name="Text Box 44"/>
          <p:cNvSpPr txBox="1">
            <a:spLocks noChangeArrowheads="1"/>
          </p:cNvSpPr>
          <p:nvPr/>
        </p:nvSpPr>
        <p:spPr bwMode="auto">
          <a:xfrm>
            <a:off x="381000" y="6172200"/>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a:ea typeface="新細明體" panose="02020500000000000000" pitchFamily="18" charset="-120"/>
              </a:rPr>
              <a:t>* Primary key can be either </a:t>
            </a:r>
            <a:r>
              <a:rPr lang="en-US" altLang="zh-TW" i="1">
                <a:ea typeface="新細明體" panose="02020500000000000000" pitchFamily="18" charset="-120"/>
              </a:rPr>
              <a:t>SID</a:t>
            </a:r>
            <a:r>
              <a:rPr lang="en-US" altLang="zh-TW">
                <a:ea typeface="新細明體" panose="02020500000000000000" pitchFamily="18" charset="-120"/>
              </a:rPr>
              <a:t> or </a:t>
            </a:r>
            <a:r>
              <a:rPr lang="en-US" altLang="zh-TW" i="1">
                <a:ea typeface="新細明體" panose="02020500000000000000" pitchFamily="18" charset="-120"/>
              </a:rPr>
              <a:t>LP_S/N</a:t>
            </a:r>
            <a:endParaRPr lang="en-US" altLang="zh-TW">
              <a:ea typeface="新細明體" panose="02020500000000000000" pitchFamily="18" charset="-120"/>
            </a:endParaRPr>
          </a:p>
        </p:txBody>
      </p:sp>
      <p:sp>
        <p:nvSpPr>
          <p:cNvPr id="26680" name="Line 4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1" name="Oval 4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82" name="Text Box 47"/>
          <p:cNvSpPr txBox="1">
            <a:spLocks noChangeArrowheads="1"/>
          </p:cNvSpPr>
          <p:nvPr/>
        </p:nvSpPr>
        <p:spPr bwMode="auto">
          <a:xfrm>
            <a:off x="4495800" y="10668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Condition</a:t>
            </a:r>
          </a:p>
        </p:txBody>
      </p:sp>
      <p:sp>
        <p:nvSpPr>
          <p:cNvPr id="26683" name="Line 4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4" name="Oval 51"/>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85" name="Text Box 52"/>
          <p:cNvSpPr txBox="1">
            <a:spLocks noChangeArrowheads="1"/>
          </p:cNvSpPr>
          <p:nvPr/>
        </p:nvSpPr>
        <p:spPr bwMode="auto">
          <a:xfrm>
            <a:off x="7543800" y="31242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Brand</a:t>
            </a:r>
          </a:p>
        </p:txBody>
      </p:sp>
      <p:sp>
        <p:nvSpPr>
          <p:cNvPr id="26686" name="Line 53"/>
          <p:cNvSpPr>
            <a:spLocks noChangeShapeType="1"/>
          </p:cNvSpPr>
          <p:nvPr/>
        </p:nvSpPr>
        <p:spPr bwMode="auto">
          <a:xfrm>
            <a:off x="7543800" y="2590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7" name="Line 54"/>
          <p:cNvSpPr>
            <a:spLocks noChangeShapeType="1"/>
          </p:cNvSpPr>
          <p:nvPr/>
        </p:nvSpPr>
        <p:spPr bwMode="auto">
          <a:xfrm flipH="1">
            <a:off x="2590800" y="2209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9" name="Text Box 56"/>
          <p:cNvSpPr txBox="1">
            <a:spLocks noChangeArrowheads="1"/>
          </p:cNvSpPr>
          <p:nvPr/>
        </p:nvSpPr>
        <p:spPr bwMode="auto">
          <a:xfrm>
            <a:off x="3048000" y="1295400"/>
            <a:ext cx="1752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ea typeface="新細明體" panose="02020500000000000000" pitchFamily="18" charset="-120"/>
              </a:rPr>
              <a:t>1:1 Relationship</a:t>
            </a:r>
          </a:p>
        </p:txBody>
      </p:sp>
      <p:cxnSp>
        <p:nvCxnSpPr>
          <p:cNvPr id="3" name="Straight Arrow Connector 2"/>
          <p:cNvCxnSpPr>
            <a:stCxn id="26671" idx="1"/>
          </p:cNvCxnSpPr>
          <p:nvPr/>
        </p:nvCxnSpPr>
        <p:spPr bwMode="auto">
          <a:xfrm flipH="1">
            <a:off x="2587487" y="2286000"/>
            <a:ext cx="1146313" cy="1245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08864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Unary/Binary Relationship</a:t>
            </a:r>
          </a:p>
        </p:txBody>
      </p:sp>
      <p:sp>
        <p:nvSpPr>
          <p:cNvPr id="27651" name="Rectangle 3"/>
          <p:cNvSpPr>
            <a:spLocks noGrp="1" noChangeArrowheads="1"/>
          </p:cNvSpPr>
          <p:nvPr>
            <p:ph type="body" idx="1"/>
          </p:nvPr>
        </p:nvSpPr>
        <p:spPr/>
        <p:txBody>
          <a:bodyPr/>
          <a:lstStyle/>
          <a:p>
            <a:pPr>
              <a:lnSpc>
                <a:spcPct val="90000"/>
              </a:lnSpc>
            </a:pPr>
            <a:r>
              <a:rPr lang="en-US" altLang="zh-TW" sz="2800" u="sng" smtClean="0">
                <a:ea typeface="新細明體" panose="02020500000000000000" pitchFamily="18" charset="-120"/>
              </a:rPr>
              <a:t>For one-to-many relationship w/out total participation</a:t>
            </a:r>
            <a:r>
              <a:rPr lang="en-US" altLang="zh-TW" sz="2800" smtClean="0">
                <a:ea typeface="新細明體" panose="02020500000000000000" pitchFamily="18" charset="-120"/>
              </a:rPr>
              <a:t> </a:t>
            </a:r>
          </a:p>
          <a:p>
            <a:pPr lvl="1">
              <a:lnSpc>
                <a:spcPct val="90000"/>
              </a:lnSpc>
            </a:pPr>
            <a:r>
              <a:rPr lang="en-US" altLang="zh-TW" smtClean="0">
                <a:ea typeface="新細明體" panose="02020500000000000000" pitchFamily="18" charset="-120"/>
              </a:rPr>
              <a:t>Same thing as one-to-one</a:t>
            </a:r>
          </a:p>
          <a:p>
            <a:pPr>
              <a:lnSpc>
                <a:spcPct val="90000"/>
              </a:lnSpc>
            </a:pPr>
            <a:r>
              <a:rPr lang="en-US" altLang="zh-TW" sz="2800" u="sng" smtClean="0">
                <a:ea typeface="新細明體" panose="02020500000000000000" pitchFamily="18" charset="-120"/>
              </a:rPr>
              <a:t>For one-to-many/many-to-one relationship with one entity set having total participation on “many” side</a:t>
            </a:r>
          </a:p>
          <a:p>
            <a:pPr lvl="1">
              <a:lnSpc>
                <a:spcPct val="90000"/>
              </a:lnSpc>
            </a:pPr>
            <a:r>
              <a:rPr lang="en-US" altLang="zh-TW" smtClean="0">
                <a:ea typeface="新細明體" panose="02020500000000000000" pitchFamily="18" charset="-120"/>
              </a:rPr>
              <a:t>Augment one extra column on the right side of the table of the entity set </a:t>
            </a:r>
            <a:r>
              <a:rPr lang="en-US" altLang="zh-TW" u="sng" smtClean="0">
                <a:ea typeface="新細明體" panose="02020500000000000000" pitchFamily="18" charset="-120"/>
              </a:rPr>
              <a:t>on the “many” side</a:t>
            </a:r>
            <a:r>
              <a:rPr lang="en-US" altLang="zh-TW" smtClean="0">
                <a:ea typeface="新細明體" panose="02020500000000000000" pitchFamily="18" charset="-120"/>
              </a:rPr>
              <a:t>, put in there the primary key of the entity set </a:t>
            </a:r>
            <a:r>
              <a:rPr lang="en-US" altLang="zh-TW" u="sng" smtClean="0">
                <a:ea typeface="新細明體" panose="02020500000000000000" pitchFamily="18" charset="-120"/>
              </a:rPr>
              <a:t>on the “one” side</a:t>
            </a:r>
            <a:r>
              <a:rPr lang="en-US" altLang="zh-TW" smtClean="0">
                <a:ea typeface="新細明體" panose="02020500000000000000" pitchFamily="18" charset="-120"/>
              </a:rPr>
              <a:t> as per to the relationship.  </a:t>
            </a:r>
            <a:endParaRPr lang="en-US" altLang="zh-TW" sz="2400" smtClean="0">
              <a:ea typeface="新細明體" panose="02020500000000000000" pitchFamily="18" charset="-120"/>
            </a:endParaRPr>
          </a:p>
        </p:txBody>
      </p:sp>
    </p:spTree>
    <p:extLst>
      <p:ext uri="{BB962C8B-B14F-4D97-AF65-F5344CB8AC3E}">
        <p14:creationId xmlns:p14="http://schemas.microsoft.com/office/powerpoint/2010/main" val="423506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Many-to-One Relationship Set</a:t>
            </a:r>
          </a:p>
        </p:txBody>
      </p:sp>
      <p:graphicFrame>
        <p:nvGraphicFramePr>
          <p:cNvPr id="22604" name="Group 76"/>
          <p:cNvGraphicFramePr>
            <a:graphicFrameLocks noGrp="1"/>
          </p:cNvGraphicFramePr>
          <p:nvPr>
            <p:ph sz="half" idx="1"/>
          </p:nvPr>
        </p:nvGraphicFramePr>
        <p:xfrm>
          <a:off x="304800" y="4495800"/>
          <a:ext cx="8534400" cy="1189038"/>
        </p:xfrm>
        <a:graphic>
          <a:graphicData uri="http://schemas.openxmlformats.org/drawingml/2006/table">
            <a:tbl>
              <a:tblPr/>
              <a:tblGrid>
                <a:gridCol w="1422400"/>
                <a:gridCol w="1422400"/>
                <a:gridCol w="1422400"/>
                <a:gridCol w="1422400"/>
                <a:gridCol w="1422400"/>
                <a:gridCol w="1422400"/>
              </a:tblGrid>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anose="020B0604020202020204" pitchFamily="34" charset="0"/>
                          <a:ea typeface="新細明體" panose="02020500000000000000" pitchFamily="18" charset="-120"/>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GPA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Pro_SSN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Ad_Sem</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Bart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Economy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123-456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Fall 2006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Lisa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Physics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567-890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Fall 2005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05" name="Rectangle 33"/>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06" name="Text Box 34"/>
          <p:cNvSpPr txBox="1">
            <a:spLocks noChangeArrowheads="1"/>
          </p:cNvSpPr>
          <p:nvPr/>
        </p:nvSpPr>
        <p:spPr bwMode="auto">
          <a:xfrm>
            <a:off x="1524000" y="21336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Student</a:t>
            </a:r>
          </a:p>
        </p:txBody>
      </p:sp>
      <p:sp>
        <p:nvSpPr>
          <p:cNvPr id="28707" name="Oval 35"/>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08" name="Oval 36"/>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09" name="Oval 37"/>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10" name="Oval 3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11" name="Line 39"/>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2" name="Line 4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3" name="Line 4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4" name="Line 42"/>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5" name="Text Box 43"/>
          <p:cNvSpPr txBox="1">
            <a:spLocks noChangeArrowheads="1"/>
          </p:cNvSpPr>
          <p:nvPr/>
        </p:nvSpPr>
        <p:spPr bwMode="auto">
          <a:xfrm>
            <a:off x="533400" y="12954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u="sng">
                <a:solidFill>
                  <a:schemeClr val="bg1"/>
                </a:solidFill>
                <a:ea typeface="新細明體" panose="02020500000000000000" pitchFamily="18" charset="-120"/>
              </a:rPr>
              <a:t>SID</a:t>
            </a:r>
          </a:p>
        </p:txBody>
      </p:sp>
      <p:sp>
        <p:nvSpPr>
          <p:cNvPr id="28716" name="Text Box 44"/>
          <p:cNvSpPr txBox="1">
            <a:spLocks noChangeArrowheads="1"/>
          </p:cNvSpPr>
          <p:nvPr/>
        </p:nvSpPr>
        <p:spPr bwMode="auto">
          <a:xfrm>
            <a:off x="2057400" y="12954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Name</a:t>
            </a:r>
          </a:p>
        </p:txBody>
      </p:sp>
      <p:sp>
        <p:nvSpPr>
          <p:cNvPr id="28717" name="Text Box 45"/>
          <p:cNvSpPr txBox="1">
            <a:spLocks noChangeArrowheads="1"/>
          </p:cNvSpPr>
          <p:nvPr/>
        </p:nvSpPr>
        <p:spPr bwMode="auto">
          <a:xfrm>
            <a:off x="457200" y="29718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Major</a:t>
            </a:r>
          </a:p>
        </p:txBody>
      </p:sp>
      <p:sp>
        <p:nvSpPr>
          <p:cNvPr id="28718" name="Text Box 46"/>
          <p:cNvSpPr txBox="1">
            <a:spLocks noChangeArrowheads="1"/>
          </p:cNvSpPr>
          <p:nvPr/>
        </p:nvSpPr>
        <p:spPr bwMode="auto">
          <a:xfrm>
            <a:off x="2514600" y="30480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GPA</a:t>
            </a:r>
          </a:p>
        </p:txBody>
      </p:sp>
      <p:sp>
        <p:nvSpPr>
          <p:cNvPr id="28719"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0"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1" name="Oval 49"/>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2" name="Text Box 50"/>
          <p:cNvSpPr txBox="1">
            <a:spLocks noChangeArrowheads="1"/>
          </p:cNvSpPr>
          <p:nvPr/>
        </p:nvSpPr>
        <p:spPr bwMode="auto">
          <a:xfrm>
            <a:off x="7467600" y="12954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u="sng">
                <a:solidFill>
                  <a:schemeClr val="bg1"/>
                </a:solidFill>
                <a:ea typeface="新細明體" panose="02020500000000000000" pitchFamily="18" charset="-120"/>
              </a:rPr>
              <a:t>SSN</a:t>
            </a:r>
          </a:p>
        </p:txBody>
      </p:sp>
      <p:sp>
        <p:nvSpPr>
          <p:cNvPr id="28723" name="Line 51"/>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5" name="Text Box 53"/>
          <p:cNvSpPr txBox="1">
            <a:spLocks noChangeArrowheads="1"/>
          </p:cNvSpPr>
          <p:nvPr/>
        </p:nvSpPr>
        <p:spPr bwMode="auto">
          <a:xfrm>
            <a:off x="6629400" y="21336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Professor</a:t>
            </a:r>
          </a:p>
        </p:txBody>
      </p:sp>
      <p:sp>
        <p:nvSpPr>
          <p:cNvPr id="28726" name="Text Box 55"/>
          <p:cNvSpPr txBox="1">
            <a:spLocks noChangeArrowheads="1"/>
          </p:cNvSpPr>
          <p:nvPr/>
        </p:nvSpPr>
        <p:spPr bwMode="auto">
          <a:xfrm>
            <a:off x="381000" y="6172200"/>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a:ea typeface="新細明體" panose="02020500000000000000" pitchFamily="18" charset="-120"/>
              </a:rPr>
              <a:t>* Primary key of this table is </a:t>
            </a:r>
            <a:r>
              <a:rPr lang="en-US" altLang="zh-TW" i="1">
                <a:ea typeface="新細明體" panose="02020500000000000000" pitchFamily="18" charset="-120"/>
              </a:rPr>
              <a:t>SID</a:t>
            </a:r>
            <a:r>
              <a:rPr lang="en-US" altLang="zh-TW">
                <a:ea typeface="新細明體" panose="02020500000000000000" pitchFamily="18" charset="-120"/>
              </a:rPr>
              <a:t> </a:t>
            </a:r>
          </a:p>
        </p:txBody>
      </p:sp>
      <p:sp>
        <p:nvSpPr>
          <p:cNvPr id="28727" name="Line 56"/>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8" name="Oval 57"/>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9" name="Text Box 58"/>
          <p:cNvSpPr txBox="1">
            <a:spLocks noChangeArrowheads="1"/>
          </p:cNvSpPr>
          <p:nvPr/>
        </p:nvSpPr>
        <p:spPr bwMode="auto">
          <a:xfrm>
            <a:off x="4495800" y="10668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Semester</a:t>
            </a:r>
          </a:p>
        </p:txBody>
      </p:sp>
      <p:sp>
        <p:nvSpPr>
          <p:cNvPr id="28730" name="Line 59"/>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1" name="Oval 60"/>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32" name="Text Box 61"/>
          <p:cNvSpPr txBox="1">
            <a:spLocks noChangeArrowheads="1"/>
          </p:cNvSpPr>
          <p:nvPr/>
        </p:nvSpPr>
        <p:spPr bwMode="auto">
          <a:xfrm>
            <a:off x="7543800" y="31242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Name</a:t>
            </a:r>
          </a:p>
        </p:txBody>
      </p:sp>
      <p:sp>
        <p:nvSpPr>
          <p:cNvPr id="28733" name="Line 62"/>
          <p:cNvSpPr>
            <a:spLocks noChangeShapeType="1"/>
          </p:cNvSpPr>
          <p:nvPr/>
        </p:nvSpPr>
        <p:spPr bwMode="auto">
          <a:xfrm>
            <a:off x="7543800" y="2590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4" name="Line 63"/>
          <p:cNvSpPr>
            <a:spLocks noChangeShapeType="1"/>
          </p:cNvSpPr>
          <p:nvPr/>
        </p:nvSpPr>
        <p:spPr bwMode="auto">
          <a:xfrm flipH="1">
            <a:off x="2590800" y="2209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5" name="Text Box 65"/>
          <p:cNvSpPr txBox="1">
            <a:spLocks noChangeArrowheads="1"/>
          </p:cNvSpPr>
          <p:nvPr/>
        </p:nvSpPr>
        <p:spPr bwMode="auto">
          <a:xfrm>
            <a:off x="3048000" y="1295400"/>
            <a:ext cx="1752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N:1 Relationship</a:t>
            </a:r>
          </a:p>
        </p:txBody>
      </p:sp>
      <p:sp>
        <p:nvSpPr>
          <p:cNvPr id="28736" name="Oval 66"/>
          <p:cNvSpPr>
            <a:spLocks noChangeArrowheads="1"/>
          </p:cNvSpPr>
          <p:nvPr/>
        </p:nvSpPr>
        <p:spPr bwMode="auto">
          <a:xfrm>
            <a:off x="5943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37" name="Text Box 67"/>
          <p:cNvSpPr txBox="1">
            <a:spLocks noChangeArrowheads="1"/>
          </p:cNvSpPr>
          <p:nvPr/>
        </p:nvSpPr>
        <p:spPr bwMode="auto">
          <a:xfrm>
            <a:off x="6172200" y="31242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Dept</a:t>
            </a:r>
          </a:p>
        </p:txBody>
      </p:sp>
      <p:sp>
        <p:nvSpPr>
          <p:cNvPr id="28738" name="Line 68"/>
          <p:cNvSpPr>
            <a:spLocks noChangeShapeType="1"/>
          </p:cNvSpPr>
          <p:nvPr/>
        </p:nvSpPr>
        <p:spPr bwMode="auto">
          <a:xfrm flipH="1">
            <a:off x="6553200" y="25908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9" name="Line 69"/>
          <p:cNvSpPr>
            <a:spLocks noChangeShapeType="1"/>
          </p:cNvSpPr>
          <p:nvPr/>
        </p:nvSpPr>
        <p:spPr bwMode="auto">
          <a:xfrm>
            <a:off x="2590800" y="2362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0" name="Text Box 70"/>
          <p:cNvSpPr txBox="1">
            <a:spLocks noChangeArrowheads="1"/>
          </p:cNvSpPr>
          <p:nvPr/>
        </p:nvSpPr>
        <p:spPr bwMode="auto">
          <a:xfrm>
            <a:off x="4114800" y="20574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Advisor</a:t>
            </a:r>
          </a:p>
        </p:txBody>
      </p:sp>
    </p:spTree>
    <p:extLst>
      <p:ext uri="{BB962C8B-B14F-4D97-AF65-F5344CB8AC3E}">
        <p14:creationId xmlns:p14="http://schemas.microsoft.com/office/powerpoint/2010/main" val="410408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Unary/Binary Relationship</a:t>
            </a:r>
          </a:p>
        </p:txBody>
      </p:sp>
      <p:sp>
        <p:nvSpPr>
          <p:cNvPr id="29699" name="Rectangle 3"/>
          <p:cNvSpPr>
            <a:spLocks noGrp="1" noChangeArrowheads="1"/>
          </p:cNvSpPr>
          <p:nvPr>
            <p:ph type="body" idx="1"/>
          </p:nvPr>
        </p:nvSpPr>
        <p:spPr/>
        <p:txBody>
          <a:bodyPr/>
          <a:lstStyle/>
          <a:p>
            <a:r>
              <a:rPr lang="en-US" altLang="zh-TW" sz="2800" u="sng" smtClean="0">
                <a:ea typeface="新細明體" panose="02020500000000000000" pitchFamily="18" charset="-120"/>
              </a:rPr>
              <a:t>For many-to-many relationship</a:t>
            </a:r>
            <a:endParaRPr lang="en-US" altLang="zh-TW" sz="2800" smtClean="0">
              <a:ea typeface="新細明體" panose="02020500000000000000" pitchFamily="18" charset="-120"/>
            </a:endParaRPr>
          </a:p>
          <a:p>
            <a:pPr lvl="1"/>
            <a:r>
              <a:rPr lang="en-US" altLang="zh-TW" smtClean="0">
                <a:ea typeface="新細明體" panose="02020500000000000000" pitchFamily="18" charset="-120"/>
              </a:rPr>
              <a:t>Same thing as one-to-one relationship without total participation.  </a:t>
            </a:r>
          </a:p>
          <a:p>
            <a:pPr lvl="1"/>
            <a:r>
              <a:rPr lang="en-US" altLang="zh-TW" smtClean="0">
                <a:ea typeface="新細明體" panose="02020500000000000000" pitchFamily="18" charset="-120"/>
              </a:rPr>
              <a:t>Primary key of this new schema is the union of the foreign keys of both entity sets.</a:t>
            </a:r>
          </a:p>
          <a:p>
            <a:pPr lvl="1"/>
            <a:r>
              <a:rPr lang="en-US" altLang="zh-TW" smtClean="0">
                <a:ea typeface="新細明體" panose="02020500000000000000" pitchFamily="18" charset="-120"/>
              </a:rPr>
              <a:t>No augmentation approach possible…</a:t>
            </a:r>
          </a:p>
          <a:p>
            <a:endParaRPr lang="en-US" altLang="zh-TW" sz="2800" smtClean="0">
              <a:ea typeface="新細明體" panose="02020500000000000000" pitchFamily="18" charset="-120"/>
            </a:endParaRPr>
          </a:p>
        </p:txBody>
      </p:sp>
    </p:spTree>
    <p:extLst>
      <p:ext uri="{BB962C8B-B14F-4D97-AF65-F5344CB8AC3E}">
        <p14:creationId xmlns:p14="http://schemas.microsoft.com/office/powerpoint/2010/main" val="424617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666750" y="96838"/>
            <a:ext cx="8429625" cy="603250"/>
          </a:xfrm>
        </p:spPr>
        <p:txBody>
          <a:bodyPr/>
          <a:lstStyle/>
          <a:p>
            <a:pPr>
              <a:defRPr/>
            </a:pPr>
            <a:r>
              <a:rPr lang="en-US" smtClean="0">
                <a:effectLst>
                  <a:outerShdw blurRad="38100" dist="38100" dir="2700000" algn="tl">
                    <a:srgbClr val="C0C0C0"/>
                  </a:outerShdw>
                </a:effectLst>
              </a:rPr>
              <a:t>Representing Relationship Sets</a:t>
            </a:r>
          </a:p>
        </p:txBody>
      </p:sp>
      <p:sp>
        <p:nvSpPr>
          <p:cNvPr id="30723" name="Rectangle 3"/>
          <p:cNvSpPr>
            <a:spLocks noGrp="1" noChangeArrowheads="1"/>
          </p:cNvSpPr>
          <p:nvPr>
            <p:ph type="body" idx="1"/>
          </p:nvPr>
        </p:nvSpPr>
        <p:spPr>
          <a:xfrm>
            <a:off x="457200" y="914400"/>
            <a:ext cx="7959725" cy="2944813"/>
          </a:xfrm>
        </p:spPr>
        <p:txBody>
          <a:bodyPr/>
          <a:lstStyle/>
          <a:p>
            <a:r>
              <a:rPr lang="en-US" altLang="en-US" sz="2400" smtClean="0"/>
              <a:t>A many-to-many relationship set is represented as a schema with attributes for the primary keys of the two participating entity sets, and any descriptive attributes of the relationship set. </a:t>
            </a:r>
          </a:p>
          <a:p>
            <a:r>
              <a:rPr lang="en-US" altLang="en-US" sz="2400" smtClean="0"/>
              <a:t>Example: schema for relationship set </a:t>
            </a:r>
            <a:r>
              <a:rPr lang="en-US" altLang="en-US" sz="2400" i="1" smtClean="0"/>
              <a:t>advisor</a:t>
            </a:r>
          </a:p>
          <a:p>
            <a:pPr>
              <a:buFont typeface="Monotype Sorts" pitchFamily="2" charset="2"/>
              <a:buNone/>
            </a:pPr>
            <a:r>
              <a:rPr lang="en-US" altLang="en-US" sz="2400" smtClean="0"/>
              <a:t>	</a:t>
            </a:r>
            <a:r>
              <a:rPr lang="en-US" altLang="en-US" sz="2400" i="1" smtClean="0"/>
              <a:t>advisor = </a:t>
            </a:r>
            <a:r>
              <a:rPr lang="en-US" altLang="en-US" sz="2400" smtClean="0"/>
              <a:t>(</a:t>
            </a:r>
            <a:r>
              <a:rPr lang="en-US" altLang="en-US" sz="2400" i="1" u="sng" smtClean="0"/>
              <a:t>s_id, i_id</a:t>
            </a:r>
            <a:r>
              <a:rPr lang="en-US" altLang="en-US" sz="2400" smtClean="0"/>
              <a:t>)</a:t>
            </a:r>
          </a:p>
        </p:txBody>
      </p:sp>
      <p:pic>
        <p:nvPicPr>
          <p:cNvPr id="307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267200"/>
            <a:ext cx="652938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304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fm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fm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fm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fm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fm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fm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fm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fm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fm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fm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H:\jmh\work\ifmx.ppt</Template>
  <TotalTime>1769</TotalTime>
  <Pages>16</Pages>
  <Words>1987</Words>
  <Application>Microsoft Office PowerPoint</Application>
  <PresentationFormat>On-screen Show (4:3)</PresentationFormat>
  <Paragraphs>486</Paragraphs>
  <Slides>40</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Book Antiqua</vt:lpstr>
      <vt:lpstr>Monotype Sorts</vt:lpstr>
      <vt:lpstr>新細明體</vt:lpstr>
      <vt:lpstr>Times New Roman</vt:lpstr>
      <vt:lpstr>Verdana</vt:lpstr>
      <vt:lpstr>Wingdings</vt:lpstr>
      <vt:lpstr>ifmx</vt:lpstr>
      <vt:lpstr>PowerPoint Presentation</vt:lpstr>
      <vt:lpstr>Representation of Relationship Set</vt:lpstr>
      <vt:lpstr>Representing Relationship Set Unary/Binary Relationship</vt:lpstr>
      <vt:lpstr>Example – One-to-One Relationship Set</vt:lpstr>
      <vt:lpstr>Example – One-to-One Relationship Set</vt:lpstr>
      <vt:lpstr>Representing Relationship Set Unary/Binary Relationship</vt:lpstr>
      <vt:lpstr>Example – Many-to-One Relationship Set</vt:lpstr>
      <vt:lpstr>Representing Relationship Set Unary/Binary Relationship</vt:lpstr>
      <vt:lpstr>Representing Relationship Sets</vt:lpstr>
      <vt:lpstr>Redundancy of Schemas</vt:lpstr>
      <vt:lpstr>Redundancy of Schemas</vt:lpstr>
      <vt:lpstr>Composite and Multivalued Attributes</vt:lpstr>
      <vt:lpstr>Composite and Multivalued Attributes</vt:lpstr>
      <vt:lpstr>Representing Composite Attribute</vt:lpstr>
      <vt:lpstr>Representing Multivalue Attribute</vt:lpstr>
      <vt:lpstr>Example – Multivalue attribute</vt:lpstr>
      <vt:lpstr>Multivalued Attributes (Cont.)</vt:lpstr>
      <vt:lpstr>Design Issues</vt:lpstr>
      <vt:lpstr>Design Issues</vt:lpstr>
      <vt:lpstr>Design Issues</vt:lpstr>
      <vt:lpstr>Representing Relationship Set N-ary Relationship</vt:lpstr>
      <vt:lpstr>Example – N-ary Relationship Set</vt:lpstr>
      <vt:lpstr>Review: ISA Hierarchies</vt:lpstr>
      <vt:lpstr>Translating ISA Hierarchies to Relations</vt:lpstr>
      <vt:lpstr>Representing Class Hierarchy</vt:lpstr>
      <vt:lpstr>Example</vt:lpstr>
      <vt:lpstr>Representing Class Hierarchy</vt:lpstr>
      <vt:lpstr>Example</vt:lpstr>
      <vt:lpstr>Representing Aggregation</vt:lpstr>
      <vt:lpstr>Relational Model Concepts</vt:lpstr>
      <vt:lpstr>Relational Model Concepts</vt:lpstr>
      <vt:lpstr>Some Terms</vt:lpstr>
      <vt:lpstr>Example Relation</vt:lpstr>
      <vt:lpstr>Domains &amp; Data Types</vt:lpstr>
      <vt:lpstr>Relational Systems</vt:lpstr>
      <vt:lpstr>Relational Systems</vt:lpstr>
      <vt:lpstr>Relational Systems</vt:lpstr>
      <vt:lpstr>Relational Systems</vt:lpstr>
      <vt:lpstr>Properties of Relations</vt:lpstr>
      <vt:lpstr>Types of Relations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Class</dc:title>
  <dc:creator>yash</dc:creator>
  <cp:lastModifiedBy>User</cp:lastModifiedBy>
  <cp:revision>121</cp:revision>
  <cp:lastPrinted>1995-06-24T08:50:58Z</cp:lastPrinted>
  <dcterms:created xsi:type="dcterms:W3CDTF">1997-01-06T18:13:42Z</dcterms:created>
  <dcterms:modified xsi:type="dcterms:W3CDTF">2018-08-31T04:40:00Z</dcterms:modified>
</cp:coreProperties>
</file>