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98" r:id="rId2"/>
    <p:sldId id="678" r:id="rId3"/>
    <p:sldId id="679" r:id="rId4"/>
    <p:sldId id="680" r:id="rId5"/>
    <p:sldId id="681" r:id="rId6"/>
    <p:sldId id="683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708" r:id="rId32"/>
    <p:sldId id="70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96" d="100"/>
          <a:sy n="96" d="100"/>
        </p:scale>
        <p:origin x="4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ADE204C-F615-4E41-AEB8-D6E30672B94A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68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1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37821740-7B67-43F6-BD2F-227758B5CC55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78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7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F910930-0323-4C01-9987-2F0F48C02604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7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0E422AEF-3639-44EB-A78B-C29C6A48057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9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98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8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1D590C8-3A5D-472E-8386-3458D66C26B7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11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09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zh-CN" sz="1000" i="1"/>
              <a:t>12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F212 Database Systems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24B4F1-EBE8-4AF1-AE09-282072FCEA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20.wmf"/><Relationship Id="rId10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Microsoft_Word_97_-_2003_Document1.doc"/><Relationship Id="rId9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679972"/>
          </a:xfrm>
        </p:spPr>
        <p:txBody>
          <a:bodyPr>
            <a:normAutofit/>
          </a:bodyPr>
          <a:lstStyle/>
          <a:p>
            <a:pPr marL="142875" indent="-257175" algn="l">
              <a:buFont typeface="Wingdings" panose="05000000000000000000" pitchFamily="2" charset="2"/>
              <a:buChar char="Ø"/>
            </a:pPr>
            <a:r>
              <a:rPr lang="en-US" altLang="en-US" dirty="0" smtClean="0"/>
              <a:t>Relational Model - Querying</a:t>
            </a:r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5350" y="132004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153400" cy="698500"/>
          </a:xfrm>
        </p:spPr>
        <p:txBody>
          <a:bodyPr/>
          <a:lstStyle/>
          <a:p>
            <a:r>
              <a:rPr lang="en-US" sz="2400" smtClean="0"/>
              <a:t>Find the names of all customers who have a loan at the Perryridge branch.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785812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0900" lvl="1" indent="-39370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 </a:t>
            </a: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baseline="-25000">
                <a:sym typeface="Symbol" pitchFamily="18" charset="2"/>
              </a:rPr>
              <a:t>customer_name</a:t>
            </a:r>
            <a:r>
              <a:rPr kumimoji="1" lang="en-US" sz="2400">
                <a:sym typeface="Symbol" pitchFamily="18" charset="2"/>
              </a:rPr>
              <a:t>(</a:t>
            </a:r>
            <a:r>
              <a:rPr kumimoji="1" lang="en-US" sz="2800" baseline="-25000">
                <a:sym typeface="Symbol" pitchFamily="18" charset="2"/>
              </a:rPr>
              <a:t>loan.loan_number = borrower.loan_number </a:t>
            </a:r>
            <a:r>
              <a:rPr kumimoji="1" lang="en-US" sz="2400">
                <a:sym typeface="Symbol" pitchFamily="18" charset="2"/>
              </a:rPr>
              <a:t>(</a:t>
            </a:r>
            <a:br>
              <a:rPr kumimoji="1" lang="en-US" sz="2400">
                <a:sym typeface="Symbol" pitchFamily="18" charset="2"/>
              </a:rPr>
            </a:br>
            <a:r>
              <a:rPr kumimoji="1" lang="en-US" sz="2400">
                <a:sym typeface="Symbol" pitchFamily="18" charset="2"/>
              </a:rPr>
              <a:t>             (</a:t>
            </a:r>
            <a:r>
              <a:rPr kumimoji="1" lang="en-US" sz="2800" baseline="-25000">
                <a:sym typeface="Symbol" pitchFamily="18" charset="2"/>
              </a:rPr>
              <a:t>branch_name = “Perryridge</a:t>
            </a:r>
            <a:r>
              <a:rPr kumimoji="1" lang="en-US" sz="2000" baseline="-25000">
                <a:sym typeface="Symbol" pitchFamily="18" charset="2"/>
              </a:rPr>
              <a:t>” </a:t>
            </a:r>
            <a:r>
              <a:rPr kumimoji="1" lang="en-US" sz="2000">
                <a:sym typeface="Symbol" pitchFamily="18" charset="2"/>
              </a:rPr>
              <a:t>(loan)) x  borrower))</a:t>
            </a:r>
            <a:endParaRPr kumimoji="1" lang="en-US" sz="2000"/>
          </a:p>
          <a:p>
            <a:pPr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endParaRPr lang="en-US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482600" y="914400"/>
            <a:ext cx="86614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0" lvl="1" indent="-33655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/>
              <a:t>  </a:t>
            </a: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baseline="-25000">
                <a:sym typeface="Symbol" pitchFamily="18" charset="2"/>
              </a:rPr>
              <a:t>customer_name </a:t>
            </a:r>
            <a:r>
              <a:rPr kumimoji="1" lang="en-US" sz="2400">
                <a:sym typeface="Symbol" pitchFamily="18" charset="2"/>
              </a:rPr>
              <a:t>(</a:t>
            </a:r>
            <a:r>
              <a:rPr kumimoji="1" lang="en-US" sz="2800" baseline="-25000">
                <a:sym typeface="Symbol" pitchFamily="18" charset="2"/>
              </a:rPr>
              <a:t>branch_name = “Perryridge”</a:t>
            </a:r>
            <a:r>
              <a:rPr kumimoji="1" lang="en-US" sz="2800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br>
              <a:rPr kumimoji="1" lang="en-US" sz="2000">
                <a:sym typeface="Symbol" pitchFamily="18" charset="2"/>
              </a:rPr>
            </a:br>
            <a:r>
              <a:rPr kumimoji="1" lang="en-US" sz="2400">
                <a:sym typeface="Symbol" pitchFamily="18" charset="2"/>
              </a:rPr>
              <a:t>  </a:t>
            </a:r>
            <a:r>
              <a:rPr kumimoji="1" lang="en-US" sz="2800" baseline="-25000">
                <a:sym typeface="Symbol" pitchFamily="18" charset="2"/>
              </a:rPr>
              <a:t>borrower.loan_number = loan.loan_number </a:t>
            </a:r>
            <a:r>
              <a:rPr kumimoji="1" lang="en-US" sz="2000">
                <a:sym typeface="Symbol" pitchFamily="18" charset="2"/>
              </a:rPr>
              <a:t>(borrower x loan)))</a:t>
            </a:r>
          </a:p>
          <a:p>
            <a:endParaRPr lang="en-US" sz="2000"/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1828800" y="3657600"/>
            <a:ext cx="6629400" cy="26765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76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57200" y="457200"/>
            <a:ext cx="7848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Find the name of all customers who have a loan at the bank and the loan amount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4267200"/>
            <a:ext cx="756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customer_name, loan_number, amount </a:t>
            </a:r>
            <a:r>
              <a:rPr kumimoji="1" lang="en-US" sz="2400" i="1">
                <a:sym typeface="Symbol" pitchFamily="18" charset="2"/>
              </a:rPr>
              <a:t>(borrower     loan)</a:t>
            </a:r>
            <a:endParaRPr lang="en-US" sz="2400"/>
          </a:p>
        </p:txBody>
      </p:sp>
      <p:sp>
        <p:nvSpPr>
          <p:cNvPr id="47108" name="AutoShape 37"/>
          <p:cNvSpPr>
            <a:spLocks noChangeArrowheads="1"/>
          </p:cNvSpPr>
          <p:nvPr/>
        </p:nvSpPr>
        <p:spPr bwMode="auto">
          <a:xfrm rot="16200000" flipV="1">
            <a:off x="6248400" y="4467079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2362200"/>
            <a:ext cx="7437438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customer_name, loan.loan_number, amount</a:t>
            </a:r>
            <a:endParaRPr kumimoji="1" lang="en-US" sz="2400">
              <a:sym typeface="Symbol" pitchFamily="18" charset="2"/>
            </a:endParaRPr>
          </a:p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/>
              <a:t>    (</a:t>
            </a:r>
            <a:r>
              <a:rPr kumimoji="1" lang="en-US" sz="2400" i="1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borrower.loan_number = loan.loan_number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borrower x loan</a:t>
            </a:r>
            <a:r>
              <a:rPr kumimoji="1" lang="en-US" sz="2000">
                <a:sym typeface="Symbol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179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utoUpdateAnimBg="0"/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03238"/>
          </a:xfrm>
        </p:spPr>
        <p:txBody>
          <a:bodyPr/>
          <a:lstStyle/>
          <a:p>
            <a:r>
              <a:rPr lang="en-US" smtClean="0"/>
              <a:t>Bank Example Queries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661275" cy="28956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1800" smtClean="0"/>
              <a:t>Find the largest account balance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smtClean="0"/>
              <a:t>Strategy: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/>
              <a:t>Find those balances that are </a:t>
            </a:r>
            <a:r>
              <a:rPr lang="en-US" sz="1800" i="1" smtClean="0"/>
              <a:t>not </a:t>
            </a:r>
            <a:r>
              <a:rPr lang="en-US" sz="1800" smtClean="0"/>
              <a:t>the largest</a:t>
            </a:r>
          </a:p>
          <a:p>
            <a:pPr lvl="3">
              <a:buFont typeface="Courier New" pitchFamily="49" charset="0"/>
              <a:buChar char="o"/>
            </a:pPr>
            <a:r>
              <a:rPr lang="en-US" sz="1800" smtClean="0"/>
              <a:t>Rename </a:t>
            </a:r>
            <a:r>
              <a:rPr lang="en-US" sz="1800" i="1" smtClean="0"/>
              <a:t>account </a:t>
            </a:r>
            <a:r>
              <a:rPr lang="en-US" sz="1800" smtClean="0"/>
              <a:t>relation as </a:t>
            </a:r>
            <a:r>
              <a:rPr lang="en-US" sz="1800" i="1" smtClean="0"/>
              <a:t>d </a:t>
            </a:r>
            <a:r>
              <a:rPr lang="en-US" sz="1800" smtClean="0"/>
              <a:t>so that we can compare each account balance with all others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/>
              <a:t>Use set difference to find those account balances that were </a:t>
            </a:r>
            <a:r>
              <a:rPr lang="en-US" sz="1800" i="1" smtClean="0"/>
              <a:t>not</a:t>
            </a:r>
            <a:r>
              <a:rPr lang="en-US" sz="1800" smtClean="0"/>
              <a:t> found in the earlier step.  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smtClean="0"/>
              <a:t>The query is:</a:t>
            </a:r>
          </a:p>
          <a:p>
            <a:pPr>
              <a:buFont typeface="Courier New" pitchFamily="49" charset="0"/>
              <a:buChar char="o"/>
            </a:pPr>
            <a:r>
              <a:rPr lang="en-US" sz="1800" smtClean="0">
                <a:sym typeface="Symbol" pitchFamily="18" charset="2"/>
              </a:rPr>
              <a:t>     </a:t>
            </a:r>
            <a:endParaRPr lang="en-US" sz="180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7331075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balance</a:t>
            </a:r>
            <a:r>
              <a:rPr kumimoji="1" lang="en-US" sz="2400" i="1">
                <a:sym typeface="Symbol" pitchFamily="18" charset="2"/>
              </a:rPr>
              <a:t>(account) </a:t>
            </a:r>
            <a:r>
              <a:rPr kumimoji="1" lang="en-US" sz="2400">
                <a:sym typeface="Symbol" pitchFamily="18" charset="2"/>
              </a:rPr>
              <a:t>- </a:t>
            </a:r>
            <a:r>
              <a:rPr kumimoji="1" lang="en-US" sz="2800" i="1" baseline="-25000">
                <a:sym typeface="Symbol" pitchFamily="18" charset="2"/>
              </a:rPr>
              <a:t>account.balance</a:t>
            </a:r>
            <a:endParaRPr kumimoji="1" lang="en-US" sz="2800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    (</a:t>
            </a:r>
            <a:r>
              <a:rPr kumimoji="1" lang="en-US" sz="2800" i="1" baseline="-25000">
                <a:sym typeface="Symbol" pitchFamily="18" charset="2"/>
              </a:rPr>
              <a:t>account.balance &lt; d.balance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account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000" i="1">
                <a:sym typeface="Symbol" pitchFamily="18" charset="2"/>
              </a:rPr>
              <a:t>x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400" i="1">
                <a:latin typeface="Symbol" pitchFamily="18" charset="2"/>
                <a:sym typeface="Symbol" pitchFamily="18" charset="2"/>
              </a:rPr>
              <a:t>r</a:t>
            </a:r>
            <a:r>
              <a:rPr kumimoji="1" lang="en-US" sz="2800" i="1" baseline="-25000">
                <a:sym typeface="Symbol" pitchFamily="18" charset="2"/>
              </a:rPr>
              <a:t>d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000" i="1">
                <a:sym typeface="Symbol" pitchFamily="18" charset="2"/>
              </a:rPr>
              <a:t>(account</a:t>
            </a:r>
            <a:r>
              <a:rPr kumimoji="1" lang="en-US" sz="2000">
                <a:sym typeface="Symbol" pitchFamily="18" charset="2"/>
              </a:rPr>
              <a:t>)))</a:t>
            </a:r>
            <a:endParaRPr lang="en-US" sz="200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569" t="23170" r="54044" b="54550"/>
          <a:stretch>
            <a:fillRect/>
          </a:stretch>
        </p:blipFill>
        <p:spPr bwMode="auto">
          <a:xfrm>
            <a:off x="3971925" y="4953000"/>
            <a:ext cx="1933575" cy="15843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2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392113"/>
            <a:ext cx="5184775" cy="941387"/>
          </a:xfrm>
        </p:spPr>
        <p:txBody>
          <a:bodyPr/>
          <a:lstStyle/>
          <a:p>
            <a:r>
              <a:rPr lang="en-US" smtClean="0"/>
              <a:t>Division Operation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95800"/>
          </a:xfrm>
        </p:spPr>
        <p:txBody>
          <a:bodyPr/>
          <a:lstStyle/>
          <a:p>
            <a:r>
              <a:rPr lang="en-US" sz="2800" smtClean="0"/>
              <a:t>Suited to queries that include the phrase “for all”</a:t>
            </a:r>
          </a:p>
          <a:p>
            <a:r>
              <a:rPr lang="en-US" sz="2800" smtClean="0"/>
              <a:t>Let </a:t>
            </a:r>
            <a:r>
              <a:rPr lang="en-US" sz="2800" i="1" smtClean="0"/>
              <a:t>r</a:t>
            </a:r>
            <a:r>
              <a:rPr lang="en-US" sz="2800" smtClean="0"/>
              <a:t> and </a:t>
            </a:r>
            <a:r>
              <a:rPr lang="en-US" sz="2800" i="1" smtClean="0"/>
              <a:t>s</a:t>
            </a:r>
            <a:r>
              <a:rPr lang="en-US" sz="2800" smtClean="0"/>
              <a:t> be relations on schemas R and S respectively where</a:t>
            </a:r>
          </a:p>
          <a:p>
            <a:pPr lvl="1"/>
            <a:r>
              <a:rPr lang="en-US" i="1" smtClean="0"/>
              <a:t>R</a:t>
            </a:r>
            <a:r>
              <a:rPr lang="en-US" smtClean="0"/>
              <a:t> = (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, …, </a:t>
            </a:r>
            <a:r>
              <a:rPr lang="en-US" i="1" smtClean="0"/>
              <a:t>A</a:t>
            </a:r>
            <a:r>
              <a:rPr lang="en-US" i="1" baseline="-25000" smtClean="0"/>
              <a:t>m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baseline="-25000" smtClean="0"/>
              <a:t>1</a:t>
            </a:r>
            <a:r>
              <a:rPr lang="en-US" smtClean="0"/>
              <a:t>, …, </a:t>
            </a:r>
            <a:r>
              <a:rPr lang="en-US" i="1" smtClean="0"/>
              <a:t>B</a:t>
            </a:r>
            <a:r>
              <a:rPr lang="en-US" i="1" baseline="-25000" smtClean="0"/>
              <a:t>n</a:t>
            </a:r>
            <a:r>
              <a:rPr lang="en-US" smtClean="0"/>
              <a:t>)</a:t>
            </a:r>
          </a:p>
          <a:p>
            <a:pPr lvl="1"/>
            <a:r>
              <a:rPr lang="en-US" i="1" smtClean="0"/>
              <a:t>S</a:t>
            </a:r>
            <a:r>
              <a:rPr lang="en-US" smtClean="0"/>
              <a:t> = (</a:t>
            </a:r>
            <a:r>
              <a:rPr lang="en-US" i="1" smtClean="0"/>
              <a:t>B</a:t>
            </a:r>
            <a:r>
              <a:rPr lang="en-US" baseline="-25000" smtClean="0"/>
              <a:t>1</a:t>
            </a:r>
            <a:r>
              <a:rPr lang="en-US" smtClean="0"/>
              <a:t>, …, </a:t>
            </a:r>
            <a:r>
              <a:rPr lang="en-US" i="1" smtClean="0"/>
              <a:t>B</a:t>
            </a:r>
            <a:r>
              <a:rPr lang="en-US" i="1" baseline="-25000" smtClean="0"/>
              <a:t>n</a:t>
            </a:r>
            <a:r>
              <a:rPr lang="en-US" smtClean="0"/>
              <a:t>)</a:t>
            </a:r>
          </a:p>
          <a:p>
            <a:r>
              <a:rPr lang="en-US" sz="2800" smtClean="0"/>
              <a:t>The result of  r </a:t>
            </a:r>
            <a:r>
              <a:rPr lang="en-US" sz="2800" smtClean="0">
                <a:sym typeface="Symbol" pitchFamily="18" charset="2"/>
              </a:rPr>
              <a:t> s is a relation on schema</a:t>
            </a:r>
          </a:p>
          <a:p>
            <a:pPr lvl="1">
              <a:buFontTx/>
              <a:buNone/>
            </a:pP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– </a:t>
            </a:r>
            <a:r>
              <a:rPr lang="en-US" i="1" smtClean="0">
                <a:sym typeface="Symbol" pitchFamily="18" charset="2"/>
              </a:rPr>
              <a:t>S </a:t>
            </a:r>
            <a:r>
              <a:rPr lang="en-US" smtClean="0">
                <a:sym typeface="Symbol" pitchFamily="18" charset="2"/>
              </a:rPr>
              <a:t>= (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…,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i="1" baseline="-25000" smtClean="0"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) such that</a:t>
            </a:r>
          </a:p>
          <a:p>
            <a:pPr lvl="1">
              <a:buFontTx/>
              <a:buNone/>
            </a:pPr>
            <a:r>
              <a:rPr lang="en-US" i="1" smtClean="0">
                <a:sym typeface="Symbol" pitchFamily="18" charset="2"/>
              </a:rPr>
              <a:t>r </a:t>
            </a:r>
            <a:r>
              <a:rPr lang="en-US" smtClean="0">
                <a:sym typeface="Symbol" pitchFamily="18" charset="2"/>
              </a:rPr>
              <a:t> 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smtClean="0">
                <a:sym typeface="Symbol" pitchFamily="18" charset="2"/>
              </a:rPr>
              <a:t> = { 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smtClean="0">
                <a:sym typeface="Symbol" pitchFamily="18" charset="2"/>
              </a:rPr>
              <a:t>  |  (</a:t>
            </a:r>
            <a:r>
              <a:rPr lang="en-US" i="1" smtClean="0">
                <a:sym typeface="Symbol" pitchFamily="18" charset="2"/>
              </a:rPr>
              <a:t>t </a:t>
            </a:r>
            <a:r>
              <a:rPr lang="en-US" smtClean="0">
                <a:sym typeface="Symbol" pitchFamily="18" charset="2"/>
              </a:rPr>
              <a:t>  </a:t>
            </a:r>
            <a:r>
              <a:rPr lang="en-US" i="1" baseline="-25000" smtClean="0">
                <a:sym typeface="Symbol" pitchFamily="18" charset="2"/>
              </a:rPr>
              <a:t>R-S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))  ( </a:t>
            </a:r>
            <a:r>
              <a:rPr lang="en-US" i="1" smtClean="0">
                <a:sym typeface="Symbol" pitchFamily="18" charset="2"/>
              </a:rPr>
              <a:t>u </a:t>
            </a:r>
            <a:r>
              <a:rPr lang="en-US" smtClean="0">
                <a:sym typeface="Symbol" pitchFamily="18" charset="2"/>
              </a:rPr>
              <a:t> </a:t>
            </a:r>
            <a:r>
              <a:rPr lang="en-US" i="1" smtClean="0">
                <a:sym typeface="Symbol" pitchFamily="18" charset="2"/>
              </a:rPr>
              <a:t>s </a:t>
            </a:r>
            <a:r>
              <a:rPr lang="en-US" smtClean="0">
                <a:sym typeface="Symbol" pitchFamily="18" charset="2"/>
              </a:rPr>
              <a:t>( </a:t>
            </a:r>
            <a:r>
              <a:rPr lang="en-US" i="1" smtClean="0">
                <a:sym typeface="Symbol" pitchFamily="18" charset="2"/>
              </a:rPr>
              <a:t>tu</a:t>
            </a:r>
            <a:r>
              <a:rPr lang="en-US" smtClean="0">
                <a:sym typeface="Symbol" pitchFamily="18" charset="2"/>
              </a:rPr>
              <a:t> </a:t>
            </a:r>
            <a:r>
              <a:rPr lang="en-US" i="1" smtClean="0">
                <a:sym typeface="Symbol" pitchFamily="18" charset="2"/>
              </a:rPr>
              <a:t> r </a:t>
            </a:r>
            <a:r>
              <a:rPr lang="en-US" smtClean="0">
                <a:sym typeface="Symbol" pitchFamily="18" charset="2"/>
              </a:rPr>
              <a:t>)) } </a:t>
            </a:r>
            <a:endParaRPr lang="en-US" smtClean="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867400" y="762000"/>
            <a:ext cx="268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Symbol" pitchFamily="18" charset="2"/>
              </a:rPr>
              <a:t>Notation     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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  <p:bldP spid="232451" grpId="0" build="p" bldLvl="5" autoUpdateAnimBg="0"/>
      <p:bldP spid="23245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848600" cy="1003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smtClean="0"/>
              <a:t>Find all customers who have an account at all branches located in Brooklyn city.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114800"/>
            <a:ext cx="7486650" cy="968375"/>
            <a:chOff x="494" y="1325"/>
            <a:chExt cx="4716" cy="610"/>
          </a:xfrm>
        </p:grpSpPr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 rot="-5400000">
              <a:off x="3938" y="1463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	</a:t>
              </a:r>
              <a:r>
                <a:rPr kumimoji="1" lang="en-US" sz="2400">
                  <a:latin typeface="Helvetica" pitchFamily="34" charset="0"/>
                  <a:sym typeface="Symbol" pitchFamily="18" charset="2"/>
                </a:rPr>
                <a:t></a:t>
              </a:r>
              <a:r>
                <a:rPr kumimoji="1" lang="en-US" sz="2400" i="1" baseline="-25000">
                  <a:latin typeface="Helvetica" pitchFamily="34" charset="0"/>
                </a:rPr>
                <a:t>customer-name, branch-name</a:t>
              </a:r>
              <a:r>
                <a:rPr kumimoji="1" lang="en-US" sz="2400" baseline="-25000">
                  <a:latin typeface="Helvetica" pitchFamily="34" charset="0"/>
                </a:rPr>
                <a:t> </a:t>
              </a:r>
              <a:r>
                <a:rPr kumimoji="1" lang="en-US" sz="2400">
                  <a:latin typeface="Helvetica" pitchFamily="34" charset="0"/>
                </a:rPr>
                <a:t>(</a:t>
              </a:r>
              <a:r>
                <a:rPr kumimoji="1" lang="en-US" sz="2400" i="1">
                  <a:latin typeface="Helvetica" pitchFamily="34" charset="0"/>
                  <a:sym typeface="Symbol" pitchFamily="18" charset="2"/>
                </a:rPr>
                <a:t>depositor</a:t>
              </a:r>
              <a:r>
                <a:rPr kumimoji="1" lang="en-US" sz="2400">
                  <a:latin typeface="Helvetica" pitchFamily="34" charset="0"/>
                  <a:sym typeface="Symbol" pitchFamily="18" charset="2"/>
                </a:rPr>
                <a:t>     </a:t>
              </a:r>
              <a:r>
                <a:rPr kumimoji="1" lang="en-US" sz="2400" i="1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2400">
                  <a:latin typeface="Helvetica" pitchFamily="34" charset="0"/>
                  <a:sym typeface="Symbol" pitchFamily="18" charset="2"/>
                </a:rPr>
                <a:t>)</a:t>
              </a:r>
              <a:br>
                <a:rPr kumimoji="1" lang="en-US" sz="2400">
                  <a:latin typeface="Helvetica" pitchFamily="34" charset="0"/>
                  <a:sym typeface="Symbol" pitchFamily="18" charset="2"/>
                </a:rPr>
              </a:br>
              <a:r>
                <a:rPr kumimoji="1" lang="en-US" sz="2400">
                  <a:latin typeface="Helvetica" pitchFamily="34" charset="0"/>
                  <a:sym typeface="Symbol" pitchFamily="18" charset="2"/>
                </a:rPr>
                <a:t>	 </a:t>
              </a:r>
              <a:r>
                <a:rPr kumimoji="1" lang="en-US" sz="2400" i="1" baseline="-25000">
                  <a:latin typeface="Helvetica" pitchFamily="34" charset="0"/>
                  <a:sym typeface="Symbol" pitchFamily="18" charset="2"/>
                </a:rPr>
                <a:t>branch-name </a:t>
              </a:r>
              <a:r>
                <a:rPr kumimoji="1" lang="en-US" sz="2400">
                  <a:latin typeface="Helvetica" pitchFamily="34" charset="0"/>
                  <a:sym typeface="Symbol" pitchFamily="18" charset="2"/>
                </a:rPr>
                <a:t>(</a:t>
              </a:r>
              <a:r>
                <a:rPr kumimoji="1" lang="en-US" sz="2400" i="1" baseline="-25000">
                  <a:latin typeface="Helvetica" pitchFamily="34" charset="0"/>
                  <a:sym typeface="Symbol" pitchFamily="18" charset="2"/>
                </a:rPr>
                <a:t>branch-city</a:t>
              </a:r>
              <a:r>
                <a:rPr kumimoji="1" lang="en-US" sz="2400" baseline="-25000">
                  <a:latin typeface="Helvetica" pitchFamily="34" charset="0"/>
                  <a:sym typeface="Symbol" pitchFamily="18" charset="2"/>
                </a:rPr>
                <a:t> = “Brooklyn” </a:t>
              </a:r>
              <a:r>
                <a:rPr kumimoji="1" lang="en-US" sz="24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400" i="1">
                  <a:latin typeface="Helvetica" pitchFamily="34" charset="0"/>
                  <a:sym typeface="Symbol" pitchFamily="18" charset="2"/>
                </a:rPr>
                <a:t>branch</a:t>
              </a:r>
              <a:r>
                <a:rPr kumimoji="1" lang="en-US" sz="2400">
                  <a:latin typeface="Helvetica" pitchFamily="34" charset="0"/>
                  <a:sym typeface="Symbol" pitchFamily="18" charset="2"/>
                </a:rPr>
                <a:t>))</a:t>
              </a:r>
              <a:endParaRPr lang="en-US" sz="240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672388" cy="942975"/>
          </a:xfrm>
        </p:spPr>
        <p:txBody>
          <a:bodyPr/>
          <a:lstStyle/>
          <a:p>
            <a:r>
              <a:rPr lang="en-US" sz="3200" smtClean="0"/>
              <a:t>Division Operation – Example 1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1371600" y="1828800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800">
                <a:latin typeface="Helvetica" pitchFamily="34" charset="0"/>
              </a:rPr>
              <a:t>Relations   </a:t>
            </a:r>
            <a:r>
              <a:rPr kumimoji="1" lang="en-US" sz="2800" i="1">
                <a:latin typeface="Helvetica" pitchFamily="34" charset="0"/>
              </a:rPr>
              <a:t>r, s</a:t>
            </a:r>
            <a:endParaRPr kumimoji="1" lang="en-US" sz="2800">
              <a:latin typeface="Helvetica" pitchFamily="34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3581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800" i="1">
                <a:latin typeface="Helvetica" pitchFamily="34" charset="0"/>
              </a:rPr>
              <a:t>r</a:t>
            </a:r>
            <a:r>
              <a:rPr kumimoji="1" lang="en-US" sz="2800">
                <a:latin typeface="Helvetica" pitchFamily="34" charset="0"/>
              </a:rPr>
              <a:t> 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 </a:t>
            </a:r>
            <a:r>
              <a:rPr kumimoji="1" lang="en-US" sz="2800" i="1">
                <a:latin typeface="Helvetica" pitchFamily="34" charset="0"/>
                <a:sym typeface="Symbol" pitchFamily="18" charset="2"/>
              </a:rPr>
              <a:t>s</a:t>
            </a:r>
            <a:endParaRPr kumimoji="1" lang="en-US" sz="2800">
              <a:latin typeface="Helvetica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62800" y="3200400"/>
            <a:ext cx="457200" cy="1281113"/>
            <a:chOff x="1056" y="3072"/>
            <a:chExt cx="288" cy="807"/>
          </a:xfrm>
        </p:grpSpPr>
        <p:sp>
          <p:nvSpPr>
            <p:cNvPr id="61457" name="Rectangle 6"/>
            <p:cNvSpPr>
              <a:spLocks noChangeArrowheads="1"/>
            </p:cNvSpPr>
            <p:nvPr/>
          </p:nvSpPr>
          <p:spPr bwMode="auto">
            <a:xfrm>
              <a:off x="1056" y="307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A</a:t>
              </a:r>
            </a:p>
          </p:txBody>
        </p:sp>
        <p:sp>
          <p:nvSpPr>
            <p:cNvPr id="61458" name="Rectangle 7"/>
            <p:cNvSpPr>
              <a:spLocks noChangeArrowheads="1"/>
            </p:cNvSpPr>
            <p:nvPr/>
          </p:nvSpPr>
          <p:spPr bwMode="auto">
            <a:xfrm>
              <a:off x="1056" y="3399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50000"/>
                </a:lnSpc>
              </a:pPr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71600" y="2438400"/>
            <a:ext cx="914400" cy="4268788"/>
            <a:chOff x="1728" y="768"/>
            <a:chExt cx="576" cy="2689"/>
          </a:xfrm>
        </p:grpSpPr>
        <p:sp>
          <p:nvSpPr>
            <p:cNvPr id="61452" name="Rectangle 9"/>
            <p:cNvSpPr>
              <a:spLocks noChangeArrowheads="1"/>
            </p:cNvSpPr>
            <p:nvPr/>
          </p:nvSpPr>
          <p:spPr bwMode="auto">
            <a:xfrm>
              <a:off x="1728" y="76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A</a:t>
              </a:r>
            </a:p>
          </p:txBody>
        </p:sp>
        <p:sp>
          <p:nvSpPr>
            <p:cNvPr id="61453" name="Rectangle 10"/>
            <p:cNvSpPr>
              <a:spLocks noChangeArrowheads="1"/>
            </p:cNvSpPr>
            <p:nvPr/>
          </p:nvSpPr>
          <p:spPr bwMode="auto">
            <a:xfrm>
              <a:off x="2016" y="76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B</a:t>
              </a:r>
            </a:p>
          </p:txBody>
        </p:sp>
        <p:sp>
          <p:nvSpPr>
            <p:cNvPr id="61454" name="Rectangle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0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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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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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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61455" name="Rectangle 12"/>
            <p:cNvSpPr>
              <a:spLocks noChangeArrowheads="1"/>
            </p:cNvSpPr>
            <p:nvPr/>
          </p:nvSpPr>
          <p:spPr bwMode="auto">
            <a:xfrm>
              <a:off x="2016" y="1152"/>
              <a:ext cx="288" cy="20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3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3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4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6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61456" name="Text Box 13"/>
            <p:cNvSpPr txBox="1">
              <a:spLocks noChangeArrowheads="1"/>
            </p:cNvSpPr>
            <p:nvPr/>
          </p:nvSpPr>
          <p:spPr bwMode="auto">
            <a:xfrm>
              <a:off x="1917" y="3205"/>
              <a:ext cx="1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Helvetica" pitchFamily="34" charset="0"/>
                </a:rPr>
                <a:t>r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200400" y="3200400"/>
            <a:ext cx="457200" cy="1754188"/>
            <a:chOff x="2880" y="864"/>
            <a:chExt cx="288" cy="1105"/>
          </a:xfrm>
        </p:grpSpPr>
        <p:sp>
          <p:nvSpPr>
            <p:cNvPr id="61449" name="Rectangle 15"/>
            <p:cNvSpPr>
              <a:spLocks noChangeArrowheads="1"/>
            </p:cNvSpPr>
            <p:nvPr/>
          </p:nvSpPr>
          <p:spPr bwMode="auto">
            <a:xfrm>
              <a:off x="2880" y="864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B</a:t>
              </a:r>
            </a:p>
          </p:txBody>
        </p:sp>
        <p:sp>
          <p:nvSpPr>
            <p:cNvPr id="61450" name="Rectangle 16"/>
            <p:cNvSpPr>
              <a:spLocks noChangeArrowheads="1"/>
            </p:cNvSpPr>
            <p:nvPr/>
          </p:nvSpPr>
          <p:spPr bwMode="auto">
            <a:xfrm>
              <a:off x="2880" y="1200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61451" name="Text Box 17"/>
            <p:cNvSpPr txBox="1">
              <a:spLocks noChangeArrowheads="1"/>
            </p:cNvSpPr>
            <p:nvPr/>
          </p:nvSpPr>
          <p:spPr bwMode="auto">
            <a:xfrm>
              <a:off x="2923" y="171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Helvetica" pitchFamily="34" charset="0"/>
                </a:rPr>
                <a:t>s</a:t>
              </a:r>
            </a:p>
          </p:txBody>
        </p:sp>
      </p:grpSp>
      <p:sp>
        <p:nvSpPr>
          <p:cNvPr id="233490" name="Line 18"/>
          <p:cNvSpPr>
            <a:spLocks noChangeShapeType="1"/>
          </p:cNvSpPr>
          <p:nvPr/>
        </p:nvSpPr>
        <p:spPr bwMode="auto">
          <a:xfrm>
            <a:off x="4724400" y="4191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/>
      <p:bldP spid="233476" grpId="0" autoUpdateAnimBg="0"/>
      <p:bldP spid="2334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381000"/>
            <a:ext cx="6942137" cy="987425"/>
          </a:xfrm>
        </p:spPr>
        <p:txBody>
          <a:bodyPr/>
          <a:lstStyle/>
          <a:p>
            <a:r>
              <a:rPr lang="en-US" sz="3200" smtClean="0"/>
              <a:t>Division Operation – Example 2 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1066800" y="2057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800">
                <a:latin typeface="Helvetica" pitchFamily="34" charset="0"/>
              </a:rPr>
              <a:t>Relations  </a:t>
            </a:r>
            <a:r>
              <a:rPr kumimoji="1" lang="en-US" sz="2800" i="1">
                <a:latin typeface="Helvetica" pitchFamily="34" charset="0"/>
              </a:rPr>
              <a:t>r, s</a:t>
            </a:r>
            <a:endParaRPr kumimoji="1" lang="en-US" sz="2800">
              <a:latin typeface="Helvetica" pitchFamily="34" charset="0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5181600" y="3962400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800" i="1">
                <a:latin typeface="Helvetica" pitchFamily="34" charset="0"/>
              </a:rPr>
              <a:t>r</a:t>
            </a:r>
            <a:r>
              <a:rPr kumimoji="1" lang="en-US" sz="2800">
                <a:latin typeface="Helvetica" pitchFamily="34" charset="0"/>
              </a:rPr>
              <a:t> 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 </a:t>
            </a:r>
            <a:r>
              <a:rPr kumimoji="1" lang="en-US" sz="2800" i="1">
                <a:latin typeface="Helvetica" pitchFamily="34" charset="0"/>
                <a:sym typeface="Symbol" pitchFamily="18" charset="2"/>
              </a:rPr>
              <a:t>s</a:t>
            </a:r>
            <a:endParaRPr kumimoji="1" lang="en-US" sz="2800">
              <a:latin typeface="Helvetica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62800" y="3276600"/>
            <a:ext cx="1371600" cy="1219200"/>
            <a:chOff x="2208" y="3024"/>
            <a:chExt cx="864" cy="768"/>
          </a:xfrm>
        </p:grpSpPr>
        <p:sp>
          <p:nvSpPr>
            <p:cNvPr id="62489" name="Rectangle 6"/>
            <p:cNvSpPr>
              <a:spLocks noChangeArrowheads="1"/>
            </p:cNvSpPr>
            <p:nvPr/>
          </p:nvSpPr>
          <p:spPr bwMode="auto">
            <a:xfrm>
              <a:off x="2208" y="302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A</a:t>
              </a:r>
            </a:p>
          </p:txBody>
        </p:sp>
        <p:sp>
          <p:nvSpPr>
            <p:cNvPr id="62490" name="Rectangle 7"/>
            <p:cNvSpPr>
              <a:spLocks noChangeArrowheads="1"/>
            </p:cNvSpPr>
            <p:nvPr/>
          </p:nvSpPr>
          <p:spPr bwMode="auto">
            <a:xfrm>
              <a:off x="2496" y="302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B</a:t>
              </a:r>
            </a:p>
          </p:txBody>
        </p:sp>
        <p:sp>
          <p:nvSpPr>
            <p:cNvPr id="62491" name="Rectangle 8"/>
            <p:cNvSpPr>
              <a:spLocks noChangeArrowheads="1"/>
            </p:cNvSpPr>
            <p:nvPr/>
          </p:nvSpPr>
          <p:spPr bwMode="auto">
            <a:xfrm>
              <a:off x="2208" y="3408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62492" name="Rectangle 9"/>
            <p:cNvSpPr>
              <a:spLocks noChangeArrowheads="1"/>
            </p:cNvSpPr>
            <p:nvPr/>
          </p:nvSpPr>
          <p:spPr bwMode="auto">
            <a:xfrm>
              <a:off x="2496" y="3408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  <a:endParaRPr lang="en-US" sz="2000" i="1">
                <a:latin typeface="Helvetica" pitchFamily="34" charset="0"/>
                <a:sym typeface="Symbol" pitchFamily="18" charset="2"/>
              </a:endParaRPr>
            </a:p>
          </p:txBody>
        </p:sp>
        <p:sp>
          <p:nvSpPr>
            <p:cNvPr id="62493" name="Rectangle 10"/>
            <p:cNvSpPr>
              <a:spLocks noChangeArrowheads="1"/>
            </p:cNvSpPr>
            <p:nvPr/>
          </p:nvSpPr>
          <p:spPr bwMode="auto">
            <a:xfrm>
              <a:off x="2784" y="302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C</a:t>
              </a:r>
            </a:p>
          </p:txBody>
        </p:sp>
        <p:sp>
          <p:nvSpPr>
            <p:cNvPr id="62494" name="Rectangle 11"/>
            <p:cNvSpPr>
              <a:spLocks noChangeArrowheads="1"/>
            </p:cNvSpPr>
            <p:nvPr/>
          </p:nvSpPr>
          <p:spPr bwMode="auto">
            <a:xfrm>
              <a:off x="2784" y="3408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5800" y="2895600"/>
            <a:ext cx="2286000" cy="3371851"/>
            <a:chOff x="1704" y="864"/>
            <a:chExt cx="1440" cy="2124"/>
          </a:xfrm>
        </p:grpSpPr>
        <p:sp>
          <p:nvSpPr>
            <p:cNvPr id="62478" name="Rectangle 13"/>
            <p:cNvSpPr>
              <a:spLocks noChangeArrowheads="1"/>
            </p:cNvSpPr>
            <p:nvPr/>
          </p:nvSpPr>
          <p:spPr bwMode="auto">
            <a:xfrm>
              <a:off x="1704" y="86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A</a:t>
              </a:r>
            </a:p>
          </p:txBody>
        </p:sp>
        <p:sp>
          <p:nvSpPr>
            <p:cNvPr id="62479" name="Rectangle 14"/>
            <p:cNvSpPr>
              <a:spLocks noChangeArrowheads="1"/>
            </p:cNvSpPr>
            <p:nvPr/>
          </p:nvSpPr>
          <p:spPr bwMode="auto">
            <a:xfrm>
              <a:off x="1992" y="86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B</a:t>
              </a:r>
            </a:p>
          </p:txBody>
        </p:sp>
        <p:sp>
          <p:nvSpPr>
            <p:cNvPr id="62480" name="Rectangle 15"/>
            <p:cNvSpPr>
              <a:spLocks noChangeArrowheads="1"/>
            </p:cNvSpPr>
            <p:nvPr/>
          </p:nvSpPr>
          <p:spPr bwMode="auto">
            <a:xfrm>
              <a:off x="1704" y="1248"/>
              <a:ext cx="28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62481" name="Rectangle 16"/>
            <p:cNvSpPr>
              <a:spLocks noChangeArrowheads="1"/>
            </p:cNvSpPr>
            <p:nvPr/>
          </p:nvSpPr>
          <p:spPr bwMode="auto">
            <a:xfrm>
              <a:off x="1992" y="1248"/>
              <a:ext cx="28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  <a:endParaRPr lang="en-US" sz="2000" i="1">
                <a:latin typeface="Helvetica" pitchFamily="34" charset="0"/>
                <a:sym typeface="Symbol" pitchFamily="18" charset="2"/>
              </a:endParaRPr>
            </a:p>
          </p:txBody>
        </p:sp>
        <p:sp>
          <p:nvSpPr>
            <p:cNvPr id="62482" name="Rectangle 17"/>
            <p:cNvSpPr>
              <a:spLocks noChangeArrowheads="1"/>
            </p:cNvSpPr>
            <p:nvPr/>
          </p:nvSpPr>
          <p:spPr bwMode="auto">
            <a:xfrm>
              <a:off x="2280" y="86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C</a:t>
              </a:r>
            </a:p>
          </p:txBody>
        </p:sp>
        <p:sp>
          <p:nvSpPr>
            <p:cNvPr id="62483" name="Rectangle 18"/>
            <p:cNvSpPr>
              <a:spLocks noChangeArrowheads="1"/>
            </p:cNvSpPr>
            <p:nvPr/>
          </p:nvSpPr>
          <p:spPr bwMode="auto">
            <a:xfrm>
              <a:off x="2568" y="86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D</a:t>
              </a:r>
            </a:p>
          </p:txBody>
        </p:sp>
        <p:sp>
          <p:nvSpPr>
            <p:cNvPr id="62484" name="Rectangle 19"/>
            <p:cNvSpPr>
              <a:spLocks noChangeArrowheads="1"/>
            </p:cNvSpPr>
            <p:nvPr/>
          </p:nvSpPr>
          <p:spPr bwMode="auto">
            <a:xfrm>
              <a:off x="2280" y="1248"/>
              <a:ext cx="28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62485" name="Rectangle 20"/>
            <p:cNvSpPr>
              <a:spLocks noChangeArrowheads="1"/>
            </p:cNvSpPr>
            <p:nvPr/>
          </p:nvSpPr>
          <p:spPr bwMode="auto">
            <a:xfrm>
              <a:off x="2568" y="1248"/>
              <a:ext cx="28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b</a:t>
              </a:r>
              <a:endParaRPr lang="en-US" sz="2000" i="1">
                <a:latin typeface="Helvetica" pitchFamily="34" charset="0"/>
                <a:sym typeface="Symbol" pitchFamily="18" charset="2"/>
              </a:endParaRPr>
            </a:p>
          </p:txBody>
        </p:sp>
        <p:sp>
          <p:nvSpPr>
            <p:cNvPr id="62486" name="Rectangle 21"/>
            <p:cNvSpPr>
              <a:spLocks noChangeArrowheads="1"/>
            </p:cNvSpPr>
            <p:nvPr/>
          </p:nvSpPr>
          <p:spPr bwMode="auto">
            <a:xfrm>
              <a:off x="2856" y="86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E</a:t>
              </a:r>
            </a:p>
          </p:txBody>
        </p:sp>
        <p:sp>
          <p:nvSpPr>
            <p:cNvPr id="62487" name="Rectangle 22"/>
            <p:cNvSpPr>
              <a:spLocks noChangeArrowheads="1"/>
            </p:cNvSpPr>
            <p:nvPr/>
          </p:nvSpPr>
          <p:spPr bwMode="auto">
            <a:xfrm>
              <a:off x="2856" y="1248"/>
              <a:ext cx="28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3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2488" name="Text Box 23"/>
            <p:cNvSpPr txBox="1">
              <a:spLocks noChangeArrowheads="1"/>
            </p:cNvSpPr>
            <p:nvPr/>
          </p:nvSpPr>
          <p:spPr bwMode="auto">
            <a:xfrm>
              <a:off x="2328" y="2736"/>
              <a:ext cx="1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Helvetica" pitchFamily="34" charset="0"/>
                </a:rPr>
                <a:t>r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505200" y="2895600"/>
            <a:ext cx="914400" cy="1539875"/>
            <a:chOff x="3840" y="864"/>
            <a:chExt cx="576" cy="970"/>
          </a:xfrm>
        </p:grpSpPr>
        <p:sp>
          <p:nvSpPr>
            <p:cNvPr id="62473" name="Rectangle 25"/>
            <p:cNvSpPr>
              <a:spLocks noChangeArrowheads="1"/>
            </p:cNvSpPr>
            <p:nvPr/>
          </p:nvSpPr>
          <p:spPr bwMode="auto">
            <a:xfrm>
              <a:off x="3840" y="86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D</a:t>
              </a:r>
            </a:p>
          </p:txBody>
        </p:sp>
        <p:sp>
          <p:nvSpPr>
            <p:cNvPr id="62474" name="Rectangle 26"/>
            <p:cNvSpPr>
              <a:spLocks noChangeArrowheads="1"/>
            </p:cNvSpPr>
            <p:nvPr/>
          </p:nvSpPr>
          <p:spPr bwMode="auto">
            <a:xfrm>
              <a:off x="3840" y="124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2000">
                  <a:latin typeface="Helvetica" pitchFamily="34" charset="0"/>
                  <a:sym typeface="Symbol" pitchFamily="18" charset="2"/>
                </a:rPr>
                <a:t>b</a:t>
              </a:r>
              <a:endParaRPr lang="en-US" sz="2000" i="1">
                <a:latin typeface="Helvetica" pitchFamily="34" charset="0"/>
                <a:sym typeface="Symbol" pitchFamily="18" charset="2"/>
              </a:endParaRPr>
            </a:p>
          </p:txBody>
        </p:sp>
        <p:sp>
          <p:nvSpPr>
            <p:cNvPr id="62475" name="Rectangle 27"/>
            <p:cNvSpPr>
              <a:spLocks noChangeArrowheads="1"/>
            </p:cNvSpPr>
            <p:nvPr/>
          </p:nvSpPr>
          <p:spPr bwMode="auto">
            <a:xfrm>
              <a:off x="4128" y="86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E</a:t>
              </a:r>
            </a:p>
          </p:txBody>
        </p:sp>
        <p:sp>
          <p:nvSpPr>
            <p:cNvPr id="62476" name="Rectangle 28"/>
            <p:cNvSpPr>
              <a:spLocks noChangeArrowheads="1"/>
            </p:cNvSpPr>
            <p:nvPr/>
          </p:nvSpPr>
          <p:spPr bwMode="auto">
            <a:xfrm>
              <a:off x="4128" y="124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2000" i="1">
                  <a:latin typeface="Helvetica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2477" name="Text Box 29"/>
            <p:cNvSpPr txBox="1">
              <a:spLocks noChangeArrowheads="1"/>
            </p:cNvSpPr>
            <p:nvPr/>
          </p:nvSpPr>
          <p:spPr bwMode="auto">
            <a:xfrm>
              <a:off x="4027" y="158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Helvetica" pitchFamily="34" charset="0"/>
                </a:rPr>
                <a:t>s</a:t>
              </a:r>
            </a:p>
          </p:txBody>
        </p:sp>
      </p:grpSp>
      <p:sp>
        <p:nvSpPr>
          <p:cNvPr id="234526" name="Line 30"/>
          <p:cNvSpPr>
            <a:spLocks noChangeShapeType="1"/>
          </p:cNvSpPr>
          <p:nvPr/>
        </p:nvSpPr>
        <p:spPr bwMode="auto">
          <a:xfrm>
            <a:off x="5257800" y="4572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34500" grpId="0" autoUpdateAnimBg="0"/>
      <p:bldP spid="2345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200" smtClean="0"/>
              <a:t>Division (con’t)</a:t>
            </a:r>
          </a:p>
        </p:txBody>
      </p:sp>
      <p:pic>
        <p:nvPicPr>
          <p:cNvPr id="66563" name="Picture 3" descr="DIVI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55700"/>
            <a:ext cx="7318375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37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3124200"/>
            <a:ext cx="2438400" cy="2895600"/>
            <a:chOff x="2256" y="1968"/>
            <a:chExt cx="1536" cy="1824"/>
          </a:xfrm>
        </p:grpSpPr>
        <p:sp>
          <p:nvSpPr>
            <p:cNvPr id="10253" name="Rectangle 3"/>
            <p:cNvSpPr>
              <a:spLocks noChangeArrowheads="1"/>
            </p:cNvSpPr>
            <p:nvPr/>
          </p:nvSpPr>
          <p:spPr bwMode="auto">
            <a:xfrm>
              <a:off x="2256" y="1968"/>
              <a:ext cx="576" cy="4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4"/>
            <p:cNvSpPr>
              <a:spLocks noChangeArrowheads="1"/>
            </p:cNvSpPr>
            <p:nvPr/>
          </p:nvSpPr>
          <p:spPr bwMode="auto">
            <a:xfrm>
              <a:off x="2256" y="2448"/>
              <a:ext cx="576" cy="192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Rectangle 5"/>
            <p:cNvSpPr>
              <a:spLocks noChangeArrowheads="1"/>
            </p:cNvSpPr>
            <p:nvPr/>
          </p:nvSpPr>
          <p:spPr bwMode="auto">
            <a:xfrm>
              <a:off x="2256" y="2640"/>
              <a:ext cx="576" cy="192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Rectangle 6"/>
            <p:cNvSpPr>
              <a:spLocks noChangeArrowheads="1"/>
            </p:cNvSpPr>
            <p:nvPr/>
          </p:nvSpPr>
          <p:spPr bwMode="auto">
            <a:xfrm>
              <a:off x="2256" y="2832"/>
              <a:ext cx="576" cy="62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Rectangle 7"/>
            <p:cNvSpPr>
              <a:spLocks noChangeArrowheads="1"/>
            </p:cNvSpPr>
            <p:nvPr/>
          </p:nvSpPr>
          <p:spPr bwMode="auto">
            <a:xfrm>
              <a:off x="2256" y="3456"/>
              <a:ext cx="576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AutoShape 8"/>
            <p:cNvSpPr>
              <a:spLocks noChangeArrowheads="1"/>
            </p:cNvSpPr>
            <p:nvPr/>
          </p:nvSpPr>
          <p:spPr bwMode="auto">
            <a:xfrm rot="2971876">
              <a:off x="3576" y="2424"/>
              <a:ext cx="192" cy="240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AutoShape 9"/>
            <p:cNvSpPr>
              <a:spLocks noChangeArrowheads="1"/>
            </p:cNvSpPr>
            <p:nvPr/>
          </p:nvSpPr>
          <p:spPr bwMode="auto">
            <a:xfrm>
              <a:off x="2976" y="2256"/>
              <a:ext cx="192" cy="192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66800" y="2895600"/>
            <a:ext cx="6073775" cy="3294063"/>
            <a:chOff x="672" y="1824"/>
            <a:chExt cx="3826" cy="2075"/>
          </a:xfrm>
        </p:grpSpPr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2208" y="1824"/>
            <a:ext cx="897" cy="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文件" r:id="rId4" imgW="2171520" imgH="5022720" progId="Word.Document.8">
                    <p:embed/>
                  </p:oleObj>
                </mc:Choice>
                <mc:Fallback>
                  <p:oleObj name="文件" r:id="rId4" imgW="2171520" imgH="50227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824"/>
                          <a:ext cx="897" cy="2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Text Box 12"/>
            <p:cNvSpPr txBox="1">
              <a:spLocks noChangeArrowheads="1"/>
            </p:cNvSpPr>
            <p:nvPr/>
          </p:nvSpPr>
          <p:spPr bwMode="auto">
            <a:xfrm>
              <a:off x="672" y="1920"/>
              <a:ext cx="11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Relation r, s:</a:t>
              </a:r>
            </a:p>
          </p:txBody>
        </p:sp>
        <p:sp>
          <p:nvSpPr>
            <p:cNvPr id="10250" name="Text Box 13"/>
            <p:cNvSpPr txBox="1">
              <a:spLocks noChangeArrowheads="1"/>
            </p:cNvSpPr>
            <p:nvPr/>
          </p:nvSpPr>
          <p:spPr bwMode="auto">
            <a:xfrm>
              <a:off x="1968" y="187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r</a:t>
              </a:r>
            </a:p>
          </p:txBody>
        </p:sp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3216" y="1872"/>
            <a:ext cx="897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文件" r:id="rId7" imgW="1435680" imgH="2409480" progId="Word.Document.8">
                    <p:embed/>
                  </p:oleObj>
                </mc:Choice>
                <mc:Fallback>
                  <p:oleObj name="文件" r:id="rId7" imgW="1435680" imgH="24094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872"/>
                          <a:ext cx="897" cy="9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3024" y="1872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s</a:t>
              </a:r>
            </a:p>
          </p:txBody>
        </p:sp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3744" y="2736"/>
            <a:ext cx="754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文件" r:id="rId10" imgW="1208880" imgH="1397160" progId="Word.Document.8">
                    <p:embed/>
                  </p:oleObj>
                </mc:Choice>
                <mc:Fallback>
                  <p:oleObj name="文件" r:id="rId10" imgW="1208880" imgH="1397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36"/>
                          <a:ext cx="754" cy="8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Text Box 17"/>
            <p:cNvSpPr txBox="1">
              <a:spLocks noChangeArrowheads="1"/>
            </p:cNvSpPr>
            <p:nvPr/>
          </p:nvSpPr>
          <p:spPr bwMode="auto">
            <a:xfrm>
              <a:off x="3408" y="27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q</a:t>
              </a:r>
            </a:p>
          </p:txBody>
        </p:sp>
      </p:grpSp>
      <p:sp>
        <p:nvSpPr>
          <p:cNvPr id="256018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3563"/>
          </a:xfrm>
          <a:solidFill>
            <a:schemeClr val="accent1"/>
          </a:solidFill>
          <a:effectLst>
            <a:outerShdw dist="148106" dir="1857825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Properties of Division Operation</a:t>
            </a:r>
          </a:p>
        </p:txBody>
      </p:sp>
      <p:sp>
        <p:nvSpPr>
          <p:cNvPr id="10248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920750"/>
          </a:xfrm>
        </p:spPr>
        <p:txBody>
          <a:bodyPr/>
          <a:lstStyle/>
          <a:p>
            <a:r>
              <a:rPr lang="en-US" altLang="zh-TW" sz="2800" smtClean="0">
                <a:ea typeface="PMingLiU" pitchFamily="18" charset="-120"/>
              </a:rPr>
              <a:t>Let q  =  r </a:t>
            </a:r>
            <a:r>
              <a:rPr lang="en-US" altLang="zh-TW" sz="2800" smtClean="0">
                <a:ea typeface="PMingLiU" pitchFamily="18" charset="-120"/>
                <a:sym typeface="Symbol" pitchFamily="18" charset="2"/>
              </a:rPr>
              <a:t> s</a:t>
            </a:r>
            <a:br>
              <a:rPr lang="en-US" altLang="zh-TW" sz="2800" smtClean="0">
                <a:ea typeface="PMingLiU" pitchFamily="18" charset="-120"/>
                <a:sym typeface="Symbol" pitchFamily="18" charset="2"/>
              </a:rPr>
            </a:br>
            <a:r>
              <a:rPr lang="en-US" altLang="zh-TW" sz="2800" smtClean="0">
                <a:ea typeface="PMingLiU" pitchFamily="18" charset="-120"/>
                <a:sym typeface="Symbol" pitchFamily="18" charset="2"/>
              </a:rPr>
              <a:t>Then q is </a:t>
            </a:r>
            <a:r>
              <a:rPr lang="en-US" altLang="zh-TW" sz="2800" smtClean="0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the largest</a:t>
            </a:r>
            <a:r>
              <a:rPr lang="en-US" altLang="zh-TW" sz="2800" smtClean="0">
                <a:ea typeface="PMingLiU" pitchFamily="18" charset="-120"/>
                <a:sym typeface="Symbol" pitchFamily="18" charset="2"/>
              </a:rPr>
              <a:t> relation satisfying: q  s  r</a:t>
            </a:r>
          </a:p>
        </p:txBody>
      </p:sp>
    </p:spTree>
    <p:extLst>
      <p:ext uri="{BB962C8B-B14F-4D97-AF65-F5344CB8AC3E}">
        <p14:creationId xmlns:p14="http://schemas.microsoft.com/office/powerpoint/2010/main" val="17131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15200" cy="6556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Theta Join</a:t>
            </a:r>
          </a:p>
        </p:txBody>
      </p:sp>
      <p:sp>
        <p:nvSpPr>
          <p:cNvPr id="92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4076700"/>
          </a:xfrm>
          <a:noFill/>
        </p:spPr>
        <p:txBody>
          <a:bodyPr lIns="90488" tIns="44450" rIns="90488" bIns="44450"/>
          <a:lstStyle/>
          <a:p>
            <a:r>
              <a:rPr lang="en-US" sz="2400" i="1" u="sng" smtClean="0">
                <a:solidFill>
                  <a:schemeClr val="hlink"/>
                </a:solidFill>
              </a:rPr>
              <a:t>Condition Join</a:t>
            </a:r>
            <a:r>
              <a:rPr lang="en-US" sz="2400" smtClean="0">
                <a:solidFill>
                  <a:schemeClr val="hlink"/>
                </a:solidFill>
              </a:rPr>
              <a:t>:</a:t>
            </a:r>
          </a:p>
          <a:p>
            <a:pPr>
              <a:buFontTx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i="1" smtClean="0"/>
          </a:p>
          <a:p>
            <a:endParaRPr lang="en-US" sz="2400" i="1" smtClean="0">
              <a:solidFill>
                <a:schemeClr val="accent2"/>
              </a:solidFill>
            </a:endParaRPr>
          </a:p>
          <a:p>
            <a:r>
              <a:rPr lang="en-US" sz="2400" i="1" smtClean="0">
                <a:solidFill>
                  <a:schemeClr val="hlink"/>
                </a:solidFill>
              </a:rPr>
              <a:t>Result schema</a:t>
            </a:r>
            <a:r>
              <a:rPr lang="en-US" sz="2400" i="1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same as that of cross-product.</a:t>
            </a:r>
          </a:p>
          <a:p>
            <a:r>
              <a:rPr lang="en-US" sz="2400" smtClean="0"/>
              <a:t>Fewer tuples than cross-product, might be able to compute more efficiently</a:t>
            </a:r>
          </a:p>
          <a:p>
            <a:r>
              <a:rPr lang="en-US" sz="2400" smtClean="0"/>
              <a:t>Sometimes called a </a:t>
            </a:r>
            <a:r>
              <a:rPr lang="en-US" sz="2400" i="1" smtClean="0">
                <a:solidFill>
                  <a:schemeClr val="hlink"/>
                </a:solidFill>
              </a:rPr>
              <a:t>theta-join</a:t>
            </a:r>
            <a:r>
              <a:rPr lang="en-US" sz="2400" smtClean="0">
                <a:solidFill>
                  <a:schemeClr val="hlink"/>
                </a:solidFill>
              </a:rPr>
              <a:t>.</a:t>
            </a:r>
            <a:r>
              <a:rPr lang="en-US" sz="2400" smtClean="0"/>
              <a:t>  </a:t>
            </a:r>
          </a:p>
        </p:txBody>
      </p:sp>
      <p:graphicFrame>
        <p:nvGraphicFramePr>
          <p:cNvPr id="921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0" y="990600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Microsoft Equation 3.0" r:id="rId4" imgW="4178160" imgH="701640" progId="Equation.3">
                  <p:embed/>
                </p:oleObj>
              </mc:Choice>
              <mc:Fallback>
                <p:oleObj name="Microsoft Equation 3.0" r:id="rId4" imgW="417816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1676400"/>
          <a:ext cx="8305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6" imgW="8305560" imgH="1618920" progId="Word.Document.8">
                  <p:embed/>
                </p:oleObj>
              </mc:Choice>
              <mc:Fallback>
                <p:oleObj name="Document" r:id="rId6" imgW="830556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305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62200" y="3124200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4295520" imgH="942840" progId="Equation.3">
                  <p:embed/>
                </p:oleObj>
              </mc:Choice>
              <mc:Fallback>
                <p:oleObj name="Equation" r:id="rId8" imgW="4295520" imgH="942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4200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5335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029200" cy="6556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Example Instances</a:t>
            </a: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1976438"/>
          <a:ext cx="42338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4" imgW="4233600" imgH="2206440" progId="Word.Document.8">
                  <p:embed/>
                </p:oleObj>
              </mc:Choice>
              <mc:Fallback>
                <p:oleObj name="Document" r:id="rId4" imgW="4233600" imgH="2206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76438"/>
                        <a:ext cx="42338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4216400"/>
          <a:ext cx="43973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6" imgW="4397040" imgH="2363760" progId="Word.Document.8">
                  <p:embed/>
                </p:oleObj>
              </mc:Choice>
              <mc:Fallback>
                <p:oleObj name="Document" r:id="rId6" imgW="4397040" imgH="2363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16400"/>
                        <a:ext cx="439737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30200"/>
          <a:ext cx="3403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8" imgW="3403440" imgH="1687320" progId="Word.Document.8">
                  <p:embed/>
                </p:oleObj>
              </mc:Choice>
              <mc:Fallback>
                <p:oleObj name="Document" r:id="rId8" imgW="34034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0200"/>
                        <a:ext cx="3403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014913" y="368300"/>
            <a:ext cx="5540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R1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254500" y="2120900"/>
            <a:ext cx="5032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S1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254500" y="4252913"/>
            <a:ext cx="5032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S2</a:t>
            </a:r>
          </a:p>
        </p:txBody>
      </p:sp>
      <p:sp>
        <p:nvSpPr>
          <p:cNvPr id="19457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4343400" cy="3352800"/>
          </a:xfrm>
          <a:noFill/>
        </p:spPr>
        <p:txBody>
          <a:bodyPr lIns="90488" tIns="44450" rIns="90488" bIns="44450"/>
          <a:lstStyle/>
          <a:p>
            <a:r>
              <a:rPr lang="en-US" sz="2800" smtClean="0"/>
              <a:t>“Sailors” and “Reserves” relations for our examples.</a:t>
            </a:r>
          </a:p>
          <a:p>
            <a:endParaRPr lang="en-US" sz="280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3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Joins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4800600"/>
          </a:xfrm>
          <a:noFill/>
          <a:ln/>
        </p:spPr>
        <p:txBody>
          <a:bodyPr/>
          <a:lstStyle/>
          <a:p>
            <a:r>
              <a:rPr lang="en-US" altLang="zh-CN" i="1" u="sng">
                <a:solidFill>
                  <a:schemeClr val="accent2"/>
                </a:solidFill>
                <a:ea typeface="宋体" panose="02010600030101010101" pitchFamily="2" charset="-122"/>
              </a:rPr>
              <a:t>Equi-Join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:  </a:t>
            </a:r>
            <a:r>
              <a:rPr lang="en-US" altLang="zh-CN">
                <a:ea typeface="宋体" panose="02010600030101010101" pitchFamily="2" charset="-122"/>
              </a:rPr>
              <a:t>A special case of condition join where the condition </a:t>
            </a: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contains only </a:t>
            </a:r>
            <a:r>
              <a:rPr lang="en-US" altLang="zh-CN" b="1" i="1">
                <a:ea typeface="宋体" panose="02010600030101010101" pitchFamily="2" charset="-122"/>
              </a:rPr>
              <a:t>equalities</a:t>
            </a:r>
            <a:r>
              <a:rPr lang="en-US" altLang="zh-CN" b="1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Result schema </a:t>
            </a:r>
            <a:r>
              <a:rPr lang="en-US" altLang="zh-CN">
                <a:ea typeface="宋体" panose="02010600030101010101" pitchFamily="2" charset="-122"/>
              </a:rPr>
              <a:t>similar to cross-product, but only one copy of fields for which equality is specified.</a:t>
            </a:r>
          </a:p>
          <a:p>
            <a:r>
              <a:rPr lang="en-US" altLang="zh-CN" i="1" u="sng">
                <a:solidFill>
                  <a:schemeClr val="accent2"/>
                </a:solidFill>
                <a:ea typeface="宋体" panose="02010600030101010101" pitchFamily="2" charset="-122"/>
              </a:rPr>
              <a:t>Natural Join</a:t>
            </a:r>
            <a:r>
              <a:rPr lang="en-US" altLang="zh-CN">
                <a:ea typeface="宋体" panose="02010600030101010101" pitchFamily="2" charset="-122"/>
              </a:rPr>
              <a:t>:  Equijoin on </a:t>
            </a:r>
            <a:r>
              <a:rPr lang="en-US" altLang="zh-CN" i="1">
                <a:ea typeface="宋体" panose="02010600030101010101" pitchFamily="2" charset="-122"/>
              </a:rPr>
              <a:t>all</a:t>
            </a:r>
            <a:r>
              <a:rPr lang="en-US" altLang="zh-CN">
                <a:ea typeface="宋体" panose="02010600030101010101" pitchFamily="2" charset="-122"/>
              </a:rPr>
              <a:t> common fields.</a:t>
            </a:r>
          </a:p>
        </p:txBody>
      </p:sp>
      <p:graphicFrame>
        <p:nvGraphicFramePr>
          <p:cNvPr id="256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38238" y="2646363"/>
          <a:ext cx="75247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7524720" imgH="1618920" progId="Word.Document.8">
                  <p:embed/>
                </p:oleObj>
              </mc:Choice>
              <mc:Fallback>
                <p:oleObj name="Document" r:id="rId4" imgW="752472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646363"/>
                        <a:ext cx="75247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40200"/>
          <a:ext cx="2314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2314440" imgH="790560" progId="Equation.3">
                  <p:embed/>
                </p:oleObj>
              </mc:Choice>
              <mc:Fallback>
                <p:oleObj name="Equation" r:id="rId6" imgW="2314440" imgH="790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40200"/>
                        <a:ext cx="2314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0514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7543800" cy="762000"/>
          </a:xfrm>
        </p:spPr>
        <p:txBody>
          <a:bodyPr/>
          <a:lstStyle/>
          <a:p>
            <a:r>
              <a:rPr lang="en-US" dirty="0" smtClean="0"/>
              <a:t>Extended RA Operations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2108200"/>
            <a:ext cx="7180262" cy="1911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Generalized Projection</a:t>
            </a:r>
          </a:p>
          <a:p>
            <a:pPr>
              <a:lnSpc>
                <a:spcPct val="90000"/>
              </a:lnSpc>
            </a:pPr>
            <a:r>
              <a:rPr lang="en-US" smtClean="0"/>
              <a:t>Outer Join</a:t>
            </a:r>
          </a:p>
          <a:p>
            <a:pPr>
              <a:lnSpc>
                <a:spcPct val="90000"/>
              </a:lnSpc>
            </a:pPr>
            <a:r>
              <a:rPr lang="en-US" smtClean="0"/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8567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304800"/>
          </a:xfrm>
        </p:spPr>
        <p:txBody>
          <a:bodyPr/>
          <a:lstStyle/>
          <a:p>
            <a:r>
              <a:rPr lang="en-US" sz="3200" smtClean="0"/>
              <a:t>Generalized Projection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44196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sz="2400" smtClean="0"/>
              <a:t>Extends the projection operation by allowing arithmetic functions to be used in the projection list.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smtClean="0">
                <a:sym typeface="Symbol" pitchFamily="18" charset="2"/>
              </a:rPr>
              <a:t></a:t>
            </a:r>
            <a:r>
              <a:rPr lang="en-US" sz="2400" smtClean="0"/>
              <a:t> </a:t>
            </a:r>
            <a:r>
              <a:rPr lang="en-US" sz="2400" baseline="-25000" smtClean="0"/>
              <a:t>F1, F2, …, Fn </a:t>
            </a:r>
            <a:r>
              <a:rPr lang="en-US" sz="2400" smtClean="0"/>
              <a:t>(</a:t>
            </a:r>
            <a:r>
              <a:rPr lang="en-US" sz="2400" i="1" smtClean="0"/>
              <a:t>E</a:t>
            </a:r>
            <a:r>
              <a:rPr lang="en-US" sz="2400" smtClean="0"/>
              <a:t>)</a:t>
            </a:r>
          </a:p>
          <a:p>
            <a:pPr>
              <a:tabLst>
                <a:tab pos="3195638" algn="ctr"/>
              </a:tabLst>
            </a:pPr>
            <a:r>
              <a:rPr lang="en-US" sz="2400" i="1" smtClean="0"/>
              <a:t>E</a:t>
            </a:r>
            <a:r>
              <a:rPr lang="en-US" sz="2400" smtClean="0"/>
              <a:t> is any relational-algebra expression</a:t>
            </a:r>
          </a:p>
          <a:p>
            <a:pPr>
              <a:tabLst>
                <a:tab pos="3195638" algn="ctr"/>
              </a:tabLst>
            </a:pPr>
            <a:r>
              <a:rPr lang="en-US" sz="2400" smtClean="0"/>
              <a:t>Each of </a:t>
            </a:r>
            <a:r>
              <a:rPr lang="en-US" sz="2400" i="1" smtClean="0"/>
              <a:t>F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F</a:t>
            </a:r>
            <a:r>
              <a:rPr lang="en-US" sz="2400" baseline="-25000" smtClean="0"/>
              <a:t>2</a:t>
            </a:r>
            <a:r>
              <a:rPr lang="en-US" sz="2400" smtClean="0"/>
              <a:t>, …, </a:t>
            </a:r>
            <a:r>
              <a:rPr lang="en-US" sz="2400" i="1" smtClean="0"/>
              <a:t>F</a:t>
            </a:r>
            <a:r>
              <a:rPr lang="en-US" sz="2400" i="1" baseline="-25000" smtClean="0"/>
              <a:t>n </a:t>
            </a:r>
            <a:r>
              <a:rPr lang="en-US" sz="2400" i="1" smtClean="0"/>
              <a:t> </a:t>
            </a:r>
            <a:r>
              <a:rPr lang="en-US" sz="2400" smtClean="0"/>
              <a:t>are arithmetic expressions involving constants and attributes in the schema of </a:t>
            </a:r>
            <a:r>
              <a:rPr lang="en-US" sz="2400" i="1" smtClean="0"/>
              <a:t>E</a:t>
            </a:r>
          </a:p>
          <a:p>
            <a:pPr>
              <a:tabLst>
                <a:tab pos="3195638" algn="ctr"/>
              </a:tabLst>
            </a:pPr>
            <a:endParaRPr lang="en-US" sz="2400" smtClean="0"/>
          </a:p>
          <a:p>
            <a:pPr>
              <a:tabLst>
                <a:tab pos="3195638" algn="ctr"/>
              </a:tabLst>
            </a:pPr>
            <a:r>
              <a:rPr lang="en-US" sz="2400" smtClean="0"/>
              <a:t>Given relation </a:t>
            </a:r>
            <a:r>
              <a:rPr lang="en-US" sz="2400" i="1" smtClean="0"/>
              <a:t>credit-info(customer-name, limit, credit-balance),</a:t>
            </a:r>
            <a:r>
              <a:rPr lang="en-US" sz="2400" smtClean="0"/>
              <a:t> find how much more each person can spend 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905000" y="57912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>
                <a:latin typeface="Tahoma" pitchFamily="34" charset="0"/>
                <a:sym typeface="Symbol" pitchFamily="18" charset="2"/>
              </a:rPr>
              <a:t></a:t>
            </a:r>
            <a:r>
              <a:rPr lang="en-US" sz="2400" i="1" baseline="-25000">
                <a:latin typeface="Tahoma" pitchFamily="34" charset="0"/>
              </a:rPr>
              <a:t>customer-name, limit – credit-balance</a:t>
            </a:r>
            <a:r>
              <a:rPr lang="en-US" sz="2400" i="1">
                <a:latin typeface="Tahoma" pitchFamily="34" charset="0"/>
              </a:rPr>
              <a:t> (credit-info)</a:t>
            </a: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bldLvl="5" autoUpdateAnimBg="0"/>
      <p:bldP spid="24576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381000"/>
          </a:xfrm>
        </p:spPr>
        <p:txBody>
          <a:bodyPr/>
          <a:lstStyle/>
          <a:p>
            <a:r>
              <a:rPr lang="en-US" sz="3600" smtClean="0"/>
              <a:t>Aggregate Functions and Operations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419600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sz="2400" i="1" smtClean="0">
                <a:solidFill>
                  <a:schemeClr val="tx2"/>
                </a:solidFill>
              </a:rPr>
              <a:t>Aggregation function</a:t>
            </a:r>
            <a:r>
              <a:rPr lang="en-US" sz="2400" smtClean="0"/>
              <a:t> takes a collection of values and returns a single value as a result. 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smtClean="0"/>
              <a:t>Ex: Avg, Min, Max, Sum, Count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sz="2400" i="1" smtClean="0">
                <a:solidFill>
                  <a:schemeClr val="tx2"/>
                </a:solidFill>
              </a:rPr>
              <a:t>Aggregate operation</a:t>
            </a:r>
            <a:r>
              <a:rPr lang="en-US" sz="2400" smtClean="0"/>
              <a:t> in relational algebra </a:t>
            </a:r>
          </a:p>
          <a:p>
            <a:pPr>
              <a:buFontTx/>
              <a:buNone/>
              <a:tabLst>
                <a:tab pos="2119313" algn="l"/>
                <a:tab pos="2689225" algn="ctr"/>
              </a:tabLst>
            </a:pPr>
            <a:r>
              <a:rPr lang="en-US" sz="2400" smtClean="0"/>
              <a:t>		</a:t>
            </a:r>
            <a:r>
              <a:rPr lang="en-US" sz="2400" baseline="-25000" smtClean="0"/>
              <a:t>	G1, G2, …, Gn</a:t>
            </a:r>
            <a:r>
              <a:rPr lang="en-US" sz="2400" smtClean="0"/>
              <a:t> </a:t>
            </a:r>
            <a:r>
              <a:rPr lang="en-US" sz="2400" i="1" smtClean="0">
                <a:latin typeface="Lucida Sans Unicode" pitchFamily="34" charset="0"/>
                <a:sym typeface="Symbol" pitchFamily="18" charset="2"/>
              </a:rPr>
              <a:t>g</a:t>
            </a:r>
            <a:r>
              <a:rPr lang="en-US" sz="2400" smtClean="0"/>
              <a:t> </a:t>
            </a:r>
            <a:r>
              <a:rPr lang="en-US" sz="2400" baseline="-25000" smtClean="0"/>
              <a:t>F1( A1), F2( A2),…, Fn( An)</a:t>
            </a:r>
            <a:r>
              <a:rPr lang="en-US" sz="2400" smtClean="0"/>
              <a:t> (</a:t>
            </a:r>
            <a:r>
              <a:rPr lang="en-US" sz="2400" i="1" smtClean="0"/>
              <a:t>E</a:t>
            </a:r>
            <a:r>
              <a:rPr lang="en-US" sz="2400" smtClean="0"/>
              <a:t>)</a:t>
            </a:r>
          </a:p>
          <a:p>
            <a:pPr lvl="1">
              <a:tabLst>
                <a:tab pos="2119313" algn="l"/>
                <a:tab pos="2689225" algn="ctr"/>
              </a:tabLst>
            </a:pPr>
            <a:endParaRPr lang="en-US" sz="2400" i="1" smtClean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i="1" smtClean="0"/>
              <a:t>E</a:t>
            </a:r>
            <a:r>
              <a:rPr lang="en-US" sz="2400" smtClean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i="1" smtClean="0"/>
              <a:t>G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G</a:t>
            </a:r>
            <a:r>
              <a:rPr lang="en-US" sz="2400" baseline="-25000" smtClean="0"/>
              <a:t>2</a:t>
            </a:r>
            <a:r>
              <a:rPr lang="en-US" sz="2400" smtClean="0"/>
              <a:t> …, </a:t>
            </a:r>
            <a:r>
              <a:rPr lang="en-US" sz="2400" i="1" smtClean="0"/>
              <a:t>G</a:t>
            </a:r>
            <a:r>
              <a:rPr lang="en-US" sz="2400" baseline="-25000" smtClean="0"/>
              <a:t>n</a:t>
            </a:r>
            <a:r>
              <a:rPr lang="en-US" sz="2400" smtClean="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smtClean="0"/>
              <a:t>Each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is an aggregate function</a:t>
            </a:r>
            <a:endParaRPr lang="en-US" sz="2400" i="1" smtClean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smtClean="0"/>
              <a:t>Each </a:t>
            </a:r>
            <a:r>
              <a:rPr lang="en-US" sz="2400" i="1" smtClean="0"/>
              <a:t>A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is an attribute name</a:t>
            </a:r>
          </a:p>
        </p:txBody>
      </p:sp>
    </p:spTree>
    <p:extLst>
      <p:ext uri="{BB962C8B-B14F-4D97-AF65-F5344CB8AC3E}">
        <p14:creationId xmlns:p14="http://schemas.microsoft.com/office/powerpoint/2010/main" val="273934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/>
          <a:lstStyle/>
          <a:p>
            <a:r>
              <a:rPr lang="en-US" sz="3600" smtClean="0"/>
              <a:t>Aggregate Operation – Examples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893888"/>
            <a:ext cx="2378075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Relation </a:t>
            </a:r>
            <a:r>
              <a:rPr lang="en-US" sz="2800" i="1" smtClean="0"/>
              <a:t>r</a:t>
            </a:r>
            <a:endParaRPr lang="en-US" sz="2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3124200"/>
            <a:ext cx="1371600" cy="2133600"/>
            <a:chOff x="2448" y="912"/>
            <a:chExt cx="864" cy="1344"/>
          </a:xfrm>
        </p:grpSpPr>
        <p:sp>
          <p:nvSpPr>
            <p:cNvPr id="51210" name="Rectangle 5"/>
            <p:cNvSpPr>
              <a:spLocks noChangeArrowheads="1"/>
            </p:cNvSpPr>
            <p:nvPr/>
          </p:nvSpPr>
          <p:spPr bwMode="auto">
            <a:xfrm>
              <a:off x="2448" y="91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A</a:t>
              </a:r>
            </a:p>
          </p:txBody>
        </p:sp>
        <p:sp>
          <p:nvSpPr>
            <p:cNvPr id="51211" name="Rectangle 6"/>
            <p:cNvSpPr>
              <a:spLocks noChangeArrowheads="1"/>
            </p:cNvSpPr>
            <p:nvPr/>
          </p:nvSpPr>
          <p:spPr bwMode="auto">
            <a:xfrm>
              <a:off x="2736" y="91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B</a:t>
              </a:r>
            </a:p>
          </p:txBody>
        </p:sp>
        <p:sp>
          <p:nvSpPr>
            <p:cNvPr id="51212" name="Rectangle 7"/>
            <p:cNvSpPr>
              <a:spLocks noChangeArrowheads="1"/>
            </p:cNvSpPr>
            <p:nvPr/>
          </p:nvSpPr>
          <p:spPr bwMode="auto">
            <a:xfrm>
              <a:off x="2448" y="1296"/>
              <a:ext cx="28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 i="1" dirty="0"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51213" name="Rectangle 8"/>
            <p:cNvSpPr>
              <a:spLocks noChangeArrowheads="1"/>
            </p:cNvSpPr>
            <p:nvPr/>
          </p:nvSpPr>
          <p:spPr bwMode="auto">
            <a:xfrm>
              <a:off x="2736" y="1296"/>
              <a:ext cx="28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sz="20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 i="1"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51214" name="Rectangle 9"/>
            <p:cNvSpPr>
              <a:spLocks noChangeArrowheads="1"/>
            </p:cNvSpPr>
            <p:nvPr/>
          </p:nvSpPr>
          <p:spPr bwMode="auto">
            <a:xfrm>
              <a:off x="3024" y="91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C</a:t>
              </a:r>
            </a:p>
          </p:txBody>
        </p:sp>
        <p:sp>
          <p:nvSpPr>
            <p:cNvPr id="51215" name="Rectangle 10"/>
            <p:cNvSpPr>
              <a:spLocks noChangeArrowheads="1"/>
            </p:cNvSpPr>
            <p:nvPr/>
          </p:nvSpPr>
          <p:spPr bwMode="auto">
            <a:xfrm>
              <a:off x="3024" y="1296"/>
              <a:ext cx="28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sz="2000">
                  <a:latin typeface="Helvetica" pitchFamily="34" charset="0"/>
                  <a:sym typeface="Symbol" pitchFamily="18" charset="2"/>
                </a:rPr>
                <a:t>7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>
                  <a:latin typeface="Helvetica" pitchFamily="34" charset="0"/>
                  <a:sym typeface="Symbol" pitchFamily="18" charset="2"/>
                </a:rPr>
                <a:t>7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>
                  <a:latin typeface="Helvetica" pitchFamily="34" charset="0"/>
                  <a:sym typeface="Symbol" pitchFamily="18" charset="2"/>
                </a:rPr>
                <a:t>3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>
                  <a:latin typeface="Helvetica" pitchFamily="34" charset="0"/>
                  <a:sym typeface="Symbol" pitchFamily="18" charset="2"/>
                </a:rPr>
                <a:t>10</a:t>
              </a:r>
            </a:p>
          </p:txBody>
        </p:sp>
      </p:grp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4495800" y="3657600"/>
            <a:ext cx="16192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800" i="1">
                <a:latin typeface="Lucida Sans Unicode" pitchFamily="34" charset="0"/>
                <a:sym typeface="Symbol" pitchFamily="18" charset="2"/>
              </a:rPr>
              <a:t>g</a:t>
            </a:r>
            <a:r>
              <a:rPr kumimoji="1" lang="en-US" sz="2000" b="1">
                <a:latin typeface="Times New Roman" pitchFamily="18" charset="0"/>
              </a:rPr>
              <a:t> </a:t>
            </a:r>
            <a:r>
              <a:rPr kumimoji="1" lang="en-US" sz="2800" b="1" baseline="-25000">
                <a:latin typeface="Times New Roman" pitchFamily="18" charset="0"/>
              </a:rPr>
              <a:t>sum(c)</a:t>
            </a:r>
            <a:r>
              <a:rPr kumimoji="1" lang="en-US" sz="2000" b="1" baseline="-25000">
                <a:latin typeface="Times New Roman" pitchFamily="18" charset="0"/>
              </a:rPr>
              <a:t> </a:t>
            </a:r>
            <a:r>
              <a:rPr kumimoji="1" lang="en-US" sz="2000">
                <a:latin typeface="Times New Roman" pitchFamily="18" charset="0"/>
              </a:rPr>
              <a:t>(r)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162800" y="3505200"/>
            <a:ext cx="914400" cy="990600"/>
            <a:chOff x="2496" y="2736"/>
            <a:chExt cx="576" cy="624"/>
          </a:xfrm>
        </p:grpSpPr>
        <p:sp>
          <p:nvSpPr>
            <p:cNvPr id="51208" name="Rectangle 13"/>
            <p:cNvSpPr>
              <a:spLocks noChangeArrowheads="1"/>
            </p:cNvSpPr>
            <p:nvPr/>
          </p:nvSpPr>
          <p:spPr bwMode="auto">
            <a:xfrm>
              <a:off x="2496" y="2736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sum-C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51209" name="Rectangle 14"/>
            <p:cNvSpPr>
              <a:spLocks noChangeArrowheads="1"/>
            </p:cNvSpPr>
            <p:nvPr/>
          </p:nvSpPr>
          <p:spPr bwMode="auto">
            <a:xfrm>
              <a:off x="2496" y="3072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pitchFamily="34" charset="0"/>
                </a:rPr>
                <a:t>27</a:t>
              </a:r>
            </a:p>
          </p:txBody>
        </p:sp>
      </p:grpSp>
      <p:sp>
        <p:nvSpPr>
          <p:cNvPr id="247823" name="Line 15"/>
          <p:cNvSpPr>
            <a:spLocks noChangeShapeType="1"/>
          </p:cNvSpPr>
          <p:nvPr/>
        </p:nvSpPr>
        <p:spPr bwMode="auto">
          <a:xfrm>
            <a:off x="4572000" y="4419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  <p:bldP spid="247819" grpId="0" autoUpdateAnimBg="0"/>
      <p:bldP spid="2478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914400"/>
            <a:ext cx="7467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List all the branch names along with the total balance of all accounts</a:t>
            </a: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2286000" y="4419600"/>
            <a:ext cx="472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i="1" baseline="-25000">
                <a:latin typeface="Times New Roman" pitchFamily="18" charset="0"/>
              </a:rPr>
              <a:t>branch-name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i="1" baseline="-25000">
                <a:latin typeface="Times New Roman" pitchFamily="18" charset="0"/>
                <a:sym typeface="Symbol" pitchFamily="18" charset="2"/>
              </a:rPr>
              <a:t>sum(balance)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account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133600"/>
            <a:ext cx="5103813" cy="1828800"/>
            <a:chOff x="1452" y="1488"/>
            <a:chExt cx="3215" cy="1152"/>
          </a:xfrm>
        </p:grpSpPr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1452" y="1488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branch-name</a:t>
              </a:r>
            </a:p>
          </p:txBody>
        </p:sp>
        <p:sp>
          <p:nvSpPr>
            <p:cNvPr id="52236" name="Rectangle 6"/>
            <p:cNvSpPr>
              <a:spLocks noChangeArrowheads="1"/>
            </p:cNvSpPr>
            <p:nvPr/>
          </p:nvSpPr>
          <p:spPr bwMode="auto">
            <a:xfrm>
              <a:off x="2459" y="1488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account-number</a:t>
              </a:r>
              <a:endParaRPr lang="en-US" sz="2000">
                <a:latin typeface="Helvetica" pitchFamily="34" charset="0"/>
              </a:endParaRPr>
            </a:p>
          </p:txBody>
        </p:sp>
        <p:sp>
          <p:nvSpPr>
            <p:cNvPr id="52237" name="Rectangle 7"/>
            <p:cNvSpPr>
              <a:spLocks noChangeArrowheads="1"/>
            </p:cNvSpPr>
            <p:nvPr/>
          </p:nvSpPr>
          <p:spPr bwMode="auto">
            <a:xfrm>
              <a:off x="3611" y="1488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balance</a:t>
              </a:r>
            </a:p>
          </p:txBody>
        </p:sp>
        <p:sp>
          <p:nvSpPr>
            <p:cNvPr id="52238" name="Rectangle 8"/>
            <p:cNvSpPr>
              <a:spLocks noChangeArrowheads="1"/>
            </p:cNvSpPr>
            <p:nvPr/>
          </p:nvSpPr>
          <p:spPr bwMode="auto">
            <a:xfrm>
              <a:off x="1469" y="1728"/>
              <a:ext cx="100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Helvetica" pitchFamily="34" charset="0"/>
                </a:rPr>
                <a:t>Perryridge</a:t>
              </a:r>
            </a:p>
            <a:p>
              <a:r>
                <a:rPr lang="en-US" sz="2000">
                  <a:latin typeface="Helvetica" pitchFamily="34" charset="0"/>
                </a:rPr>
                <a:t>Perryridge</a:t>
              </a:r>
            </a:p>
            <a:p>
              <a:r>
                <a:rPr lang="en-US" sz="2000">
                  <a:latin typeface="Helvetica" pitchFamily="34" charset="0"/>
                </a:rPr>
                <a:t>Brighton</a:t>
              </a:r>
            </a:p>
            <a:p>
              <a:r>
                <a:rPr lang="en-US" sz="2000">
                  <a:latin typeface="Helvetica" pitchFamily="34" charset="0"/>
                </a:rPr>
                <a:t>Brighton</a:t>
              </a:r>
            </a:p>
            <a:p>
              <a:r>
                <a:rPr lang="en-US" sz="2000">
                  <a:latin typeface="Helvetica" pitchFamily="34" charset="0"/>
                </a:rPr>
                <a:t>Redwood</a:t>
              </a:r>
            </a:p>
          </p:txBody>
        </p:sp>
        <p:sp>
          <p:nvSpPr>
            <p:cNvPr id="52239" name="Rectangle 9"/>
            <p:cNvSpPr>
              <a:spLocks noChangeArrowheads="1"/>
            </p:cNvSpPr>
            <p:nvPr/>
          </p:nvSpPr>
          <p:spPr bwMode="auto">
            <a:xfrm>
              <a:off x="2459" y="1728"/>
              <a:ext cx="115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Helvetica" pitchFamily="34" charset="0"/>
                </a:rPr>
                <a:t>A-102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A-201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A-217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A-215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A-222</a:t>
              </a:r>
            </a:p>
          </p:txBody>
        </p:sp>
        <p:sp>
          <p:nvSpPr>
            <p:cNvPr id="52240" name="Rectangle 10"/>
            <p:cNvSpPr>
              <a:spLocks noChangeArrowheads="1"/>
            </p:cNvSpPr>
            <p:nvPr/>
          </p:nvSpPr>
          <p:spPr bwMode="auto">
            <a:xfrm>
              <a:off x="3611" y="1728"/>
              <a:ext cx="105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Helvetica" pitchFamily="34" charset="0"/>
                </a:rPr>
                <a:t>400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900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750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750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700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95600" y="5334000"/>
            <a:ext cx="3276600" cy="1219200"/>
            <a:chOff x="2256" y="3216"/>
            <a:chExt cx="2064" cy="768"/>
          </a:xfrm>
        </p:grpSpPr>
        <p:sp>
          <p:nvSpPr>
            <p:cNvPr id="52231" name="Rectangle 12"/>
            <p:cNvSpPr>
              <a:spLocks noChangeArrowheads="1"/>
            </p:cNvSpPr>
            <p:nvPr/>
          </p:nvSpPr>
          <p:spPr bwMode="auto">
            <a:xfrm>
              <a:off x="2256" y="3216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branch-name</a:t>
              </a:r>
            </a:p>
          </p:txBody>
        </p:sp>
        <p:sp>
          <p:nvSpPr>
            <p:cNvPr id="52232" name="Rectangle 13"/>
            <p:cNvSpPr>
              <a:spLocks noChangeArrowheads="1"/>
            </p:cNvSpPr>
            <p:nvPr/>
          </p:nvSpPr>
          <p:spPr bwMode="auto">
            <a:xfrm>
              <a:off x="3264" y="3216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latin typeface="Helvetica" pitchFamily="34" charset="0"/>
                </a:rPr>
                <a:t>balance</a:t>
              </a:r>
            </a:p>
          </p:txBody>
        </p:sp>
        <p:sp>
          <p:nvSpPr>
            <p:cNvPr id="52233" name="Rectangle 14"/>
            <p:cNvSpPr>
              <a:spLocks noChangeArrowheads="1"/>
            </p:cNvSpPr>
            <p:nvPr/>
          </p:nvSpPr>
          <p:spPr bwMode="auto">
            <a:xfrm>
              <a:off x="2256" y="3456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Helvetica" pitchFamily="34" charset="0"/>
                </a:rPr>
                <a:t>Perryridge</a:t>
              </a:r>
            </a:p>
            <a:p>
              <a:r>
                <a:rPr lang="en-US" sz="2000">
                  <a:latin typeface="Helvetica" pitchFamily="34" charset="0"/>
                </a:rPr>
                <a:t>Brighton</a:t>
              </a:r>
            </a:p>
            <a:p>
              <a:r>
                <a:rPr lang="en-US" sz="2000">
                  <a:latin typeface="Helvetica" pitchFamily="34" charset="0"/>
                </a:rPr>
                <a:t>Redwood</a:t>
              </a:r>
            </a:p>
          </p:txBody>
        </p:sp>
        <p:sp>
          <p:nvSpPr>
            <p:cNvPr id="52234" name="Rectangle 15"/>
            <p:cNvSpPr>
              <a:spLocks noChangeArrowheads="1"/>
            </p:cNvSpPr>
            <p:nvPr/>
          </p:nvSpPr>
          <p:spPr bwMode="auto">
            <a:xfrm>
              <a:off x="3264" y="3456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Helvetica" pitchFamily="34" charset="0"/>
                </a:rPr>
                <a:t>1300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1500</a:t>
              </a:r>
            </a:p>
            <a:p>
              <a:pPr algn="ctr"/>
              <a:r>
                <a:rPr lang="en-US" sz="2000">
                  <a:latin typeface="Helvetica" pitchFamily="34" charset="0"/>
                </a:rPr>
                <a:t>700</a:t>
              </a:r>
              <a:endParaRPr lang="en-US" sz="2000" i="1">
                <a:latin typeface="Helvetica" pitchFamily="34" charset="0"/>
              </a:endParaRPr>
            </a:p>
          </p:txBody>
        </p:sp>
      </p:grpSp>
      <p:sp>
        <p:nvSpPr>
          <p:cNvPr id="248848" name="Line 16"/>
          <p:cNvSpPr>
            <a:spLocks noChangeShapeType="1"/>
          </p:cNvSpPr>
          <p:nvPr/>
        </p:nvSpPr>
        <p:spPr bwMode="auto">
          <a:xfrm>
            <a:off x="6934200" y="4495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build="p" autoUpdateAnimBg="0"/>
      <p:bldP spid="248835" grpId="0" autoUpdateAnimBg="0"/>
      <p:bldP spid="2488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2362200"/>
          </a:xfrm>
        </p:spPr>
        <p:txBody>
          <a:bodyPr/>
          <a:lstStyle/>
          <a:p>
            <a:r>
              <a:rPr lang="en-US" smtClean="0"/>
              <a:t>Result of aggregation does not have a name</a:t>
            </a:r>
          </a:p>
          <a:p>
            <a:pPr lvl="1"/>
            <a:r>
              <a:rPr lang="en-US" smtClean="0"/>
              <a:t>Can use rename operation to give it a name</a:t>
            </a:r>
          </a:p>
          <a:p>
            <a:pPr lvl="1"/>
            <a:r>
              <a:rPr lang="en-US" smtClean="0"/>
              <a:t>For convenience, we permit renaming as part of aggregate operation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1371600" y="3962400"/>
            <a:ext cx="6394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i="1" baseline="-25000">
                <a:latin typeface="Times New Roman" pitchFamily="18" charset="0"/>
              </a:rPr>
              <a:t>branch-name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i="1" baseline="-25000"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sz="2800" i="1" baseline="-25000">
                <a:latin typeface="Times New Roman" pitchFamily="18" charset="0"/>
                <a:sym typeface="Symbol" pitchFamily="18" charset="2"/>
              </a:rPr>
              <a:t>(balance) </a:t>
            </a:r>
            <a:r>
              <a:rPr lang="en-US" sz="2800" b="1" i="1" baseline="-25000">
                <a:latin typeface="Times New Roman" pitchFamily="18" charset="0"/>
                <a:sym typeface="Symbol" pitchFamily="18" charset="2"/>
              </a:rPr>
              <a:t>as</a:t>
            </a:r>
            <a:r>
              <a:rPr lang="en-US" sz="2800" i="1" baseline="-25000">
                <a:latin typeface="Times New Roman" pitchFamily="18" charset="0"/>
                <a:sym typeface="Symbol" pitchFamily="18" charset="2"/>
              </a:rPr>
              <a:t> sum-balance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account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build="p" bldLvl="5" autoUpdateAnimBg="0"/>
      <p:bldP spid="2498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800600" cy="515938"/>
          </a:xfrm>
        </p:spPr>
        <p:txBody>
          <a:bodyPr/>
          <a:lstStyle/>
          <a:p>
            <a:r>
              <a:rPr lang="en-US" sz="3600" smtClean="0"/>
              <a:t>Null Values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/>
              <a:t>It is possible for tuples to have a null value, denoted by </a:t>
            </a:r>
            <a:r>
              <a:rPr lang="en-US" sz="2400" i="1" dirty="0" smtClean="0"/>
              <a:t>null</a:t>
            </a:r>
            <a:r>
              <a:rPr lang="en-US" sz="2400" dirty="0" smtClean="0"/>
              <a:t>, for some of their attributes</a:t>
            </a:r>
          </a:p>
          <a:p>
            <a:pPr>
              <a:buFont typeface="Courier New" pitchFamily="49" charset="0"/>
              <a:buChar char="o"/>
            </a:pPr>
            <a:r>
              <a:rPr lang="en-US" sz="2400" i="1" dirty="0" smtClean="0"/>
              <a:t>null</a:t>
            </a:r>
            <a:r>
              <a:rPr lang="en-US" sz="2400" dirty="0" smtClean="0"/>
              <a:t> signifies an unknown value or that a value does not exist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The result of any arithmetic expression involving </a:t>
            </a:r>
            <a:r>
              <a:rPr lang="en-US" sz="2400" i="1" dirty="0" smtClean="0"/>
              <a:t>null</a:t>
            </a:r>
            <a:r>
              <a:rPr lang="en-US" sz="2400" dirty="0" smtClean="0"/>
              <a:t> is </a:t>
            </a:r>
            <a:r>
              <a:rPr lang="en-US" sz="2400" i="1" dirty="0" smtClean="0"/>
              <a:t>null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Aggregate functions simply ignore null values (except count(*))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For duplicate elimination and grouping, null is treated like any other value, and two nulls are assumed to be  the same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We follow the semantics of SQL in its handling of null values</a:t>
            </a:r>
          </a:p>
        </p:txBody>
      </p:sp>
    </p:spTree>
    <p:extLst>
      <p:ext uri="{BB962C8B-B14F-4D97-AF65-F5344CB8AC3E}">
        <p14:creationId xmlns:p14="http://schemas.microsoft.com/office/powerpoint/2010/main" val="34168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71488"/>
            <a:ext cx="3155950" cy="862012"/>
          </a:xfrm>
        </p:spPr>
        <p:txBody>
          <a:bodyPr/>
          <a:lstStyle/>
          <a:p>
            <a:r>
              <a:rPr lang="en-US" smtClean="0"/>
              <a:t>Outer Join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3733800"/>
          </a:xfrm>
        </p:spPr>
        <p:txBody>
          <a:bodyPr/>
          <a:lstStyle/>
          <a:p>
            <a:r>
              <a:rPr lang="en-US" sz="2800" smtClean="0"/>
              <a:t>An extension of the join operation that avoids loss of information.</a:t>
            </a:r>
          </a:p>
          <a:p>
            <a:r>
              <a:rPr lang="en-US" sz="2800" smtClean="0"/>
              <a:t>Computes the join and then adds tuples from one relation that does not match tuples in the other relation to the result of the join. </a:t>
            </a:r>
          </a:p>
          <a:p>
            <a:r>
              <a:rPr lang="en-US" sz="2800" smtClean="0"/>
              <a:t>Uses </a:t>
            </a:r>
            <a:r>
              <a:rPr lang="en-US" sz="2800" i="1" smtClean="0"/>
              <a:t>null</a:t>
            </a:r>
            <a:r>
              <a:rPr lang="en-US" sz="2800" smtClean="0"/>
              <a:t> values:</a:t>
            </a:r>
          </a:p>
          <a:p>
            <a:pPr lvl="1"/>
            <a:r>
              <a:rPr lang="en-US" sz="2400" i="1" smtClean="0"/>
              <a:t>null </a:t>
            </a:r>
            <a:r>
              <a:rPr lang="en-US" sz="2400" smtClean="0"/>
              <a:t>signifies that the value is unknown or does not exist </a:t>
            </a:r>
          </a:p>
        </p:txBody>
      </p:sp>
    </p:spTree>
    <p:extLst>
      <p:ext uri="{BB962C8B-B14F-4D97-AF65-F5344CB8AC3E}">
        <p14:creationId xmlns:p14="http://schemas.microsoft.com/office/powerpoint/2010/main" val="407279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bldLvl="5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6324600" cy="736600"/>
          </a:xfrm>
        </p:spPr>
        <p:txBody>
          <a:bodyPr/>
          <a:lstStyle/>
          <a:p>
            <a:r>
              <a:rPr lang="en-US" smtClean="0"/>
              <a:t>Outer Join –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2895600" cy="411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Relation </a:t>
            </a:r>
            <a:r>
              <a:rPr lang="en-US" sz="2800" i="1" smtClean="0">
                <a:solidFill>
                  <a:schemeClr val="tx2"/>
                </a:solidFill>
              </a:rPr>
              <a:t>loan</a:t>
            </a:r>
            <a:endParaRPr lang="en-US" sz="2800" smtClean="0">
              <a:solidFill>
                <a:schemeClr val="tx2"/>
              </a:solidFill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62000" y="4800600"/>
            <a:ext cx="3276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itchFamily="2" charset="2"/>
              <a:buNone/>
            </a:pPr>
            <a:r>
              <a:rPr kumimoji="1" lang="en-US" sz="2800">
                <a:latin typeface="Tahoma" pitchFamily="34" charset="0"/>
              </a:rPr>
              <a:t>Relation </a:t>
            </a:r>
            <a:r>
              <a:rPr kumimoji="1" lang="en-US" sz="2800" i="1">
                <a:solidFill>
                  <a:schemeClr val="tx2"/>
                </a:solidFill>
                <a:latin typeface="Tahoma" pitchFamily="34" charset="0"/>
              </a:rPr>
              <a:t>borrower</a:t>
            </a:r>
            <a:endParaRPr kumimoji="1" lang="en-US" sz="2800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4648200" y="4343400"/>
            <a:ext cx="3276600" cy="1219200"/>
            <a:chOff x="1536" y="2576"/>
            <a:chExt cx="2064" cy="768"/>
          </a:xfrm>
        </p:grpSpPr>
        <p:sp>
          <p:nvSpPr>
            <p:cNvPr id="56333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customer-name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6334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loan-number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6335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56336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</p:grpSp>
      <p:grpSp>
        <p:nvGrpSpPr>
          <p:cNvPr id="56326" name="Group 10"/>
          <p:cNvGrpSpPr>
            <a:grpSpLocks/>
          </p:cNvGrpSpPr>
          <p:nvPr/>
        </p:nvGrpSpPr>
        <p:grpSpPr bwMode="auto">
          <a:xfrm>
            <a:off x="3962400" y="2438400"/>
            <a:ext cx="4292600" cy="1223963"/>
            <a:chOff x="1288" y="1229"/>
            <a:chExt cx="2704" cy="771"/>
          </a:xfrm>
        </p:grpSpPr>
        <p:sp>
          <p:nvSpPr>
            <p:cNvPr id="56327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/>
              <a:r>
                <a:rPr lang="en-US" sz="1800">
                  <a:latin typeface="Helvetica" pitchFamily="34" charset="0"/>
                </a:rPr>
                <a:t>1700</a:t>
              </a:r>
            </a:p>
          </p:txBody>
        </p:sp>
        <p:sp>
          <p:nvSpPr>
            <p:cNvPr id="56328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loan-number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6329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6330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r>
                <a:rPr lang="en-US" sz="1800">
                  <a:latin typeface="Helvetica" pitchFamily="34" charset="0"/>
                </a:rPr>
                <a:t>L-260</a:t>
              </a:r>
            </a:p>
          </p:txBody>
        </p:sp>
        <p:sp>
          <p:nvSpPr>
            <p:cNvPr id="5633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branch-name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633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r>
                <a:rPr lang="en-US" sz="1800">
                  <a:latin typeface="Helvetica" pitchFamily="34" charset="0"/>
                </a:rPr>
                <a:t>Perryridge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58000" cy="884238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Projection</a:t>
            </a:r>
          </a:p>
        </p:txBody>
      </p:sp>
      <p:graphicFrame>
        <p:nvGraphicFramePr>
          <p:cNvPr id="61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406400"/>
          <a:ext cx="2713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4" imgW="2712960" imgH="2384280" progId="Word.Document.8">
                  <p:embed/>
                </p:oleObj>
              </mc:Choice>
              <mc:Fallback>
                <p:oleObj name="Document" r:id="rId4" imgW="2712960" imgH="2384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6400"/>
                        <a:ext cx="2713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2747963"/>
          <a:ext cx="3532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3531960" imgH="974520" progId="Equation.3">
                  <p:embed/>
                </p:oleObj>
              </mc:Choice>
              <mc:Fallback>
                <p:oleObj name="Equation" r:id="rId6" imgW="3531960" imgH="974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7963"/>
                        <a:ext cx="3532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3200" y="4140200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8" imgW="1238040" imgH="1687320" progId="Word.Document.8">
                  <p:embed/>
                </p:oleObj>
              </mc:Choice>
              <mc:Fallback>
                <p:oleObj name="Document" r:id="rId8" imgW="12380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40200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58166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0" imgW="2163600" imgH="812520" progId="Equation.3">
                  <p:embed/>
                </p:oleObj>
              </mc:Choice>
              <mc:Fallback>
                <p:oleObj name="Equation" r:id="rId10" imgW="2163600" imgH="812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8166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5257800" cy="4876800"/>
          </a:xfrm>
          <a:noFill/>
        </p:spPr>
        <p:txBody>
          <a:bodyPr lIns="90488" tIns="44450" rIns="90488" bIns="44450"/>
          <a:lstStyle/>
          <a:p>
            <a:r>
              <a:rPr lang="en-US" sz="2400" smtClean="0"/>
              <a:t>Deletes attributes that are not in </a:t>
            </a:r>
            <a:r>
              <a:rPr lang="en-US" sz="2400" i="1" smtClean="0"/>
              <a:t>projection list</a:t>
            </a:r>
            <a:r>
              <a:rPr lang="en-US" sz="2400" smtClean="0"/>
              <a:t>.</a:t>
            </a:r>
          </a:p>
          <a:p>
            <a:r>
              <a:rPr lang="en-US" sz="2400" i="1" smtClean="0">
                <a:solidFill>
                  <a:schemeClr val="hlink"/>
                </a:solidFill>
              </a:rPr>
              <a:t>Schema</a:t>
            </a:r>
            <a:r>
              <a:rPr lang="en-US" sz="2400" smtClean="0"/>
              <a:t> of result contains exactly the fields in the projection list, with the same names that they had in the input relation.</a:t>
            </a:r>
          </a:p>
          <a:p>
            <a:r>
              <a:rPr lang="en-US" sz="2400" smtClean="0"/>
              <a:t>Projection operator has to eliminate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i="1" smtClean="0">
                <a:solidFill>
                  <a:schemeClr val="hlink"/>
                </a:solidFill>
              </a:rPr>
              <a:t>duplicates</a:t>
            </a:r>
            <a:r>
              <a:rPr lang="en-US" sz="2400" smtClean="0"/>
              <a:t>! </a:t>
            </a:r>
            <a:r>
              <a:rPr lang="en-US" sz="2400" smtClean="0">
                <a:solidFill>
                  <a:srgbClr val="240252"/>
                </a:solidFill>
              </a:rPr>
              <a:t>Why?</a:t>
            </a:r>
          </a:p>
          <a:p>
            <a:pPr lvl="1">
              <a:buSzPct val="75000"/>
            </a:pPr>
            <a:r>
              <a:rPr lang="en-US" sz="2400" smtClean="0"/>
              <a:t>Note: real systems typically don’t do duplicate elimination unless the user explicitly asks for it (by DISTINCT). </a:t>
            </a:r>
            <a:r>
              <a:rPr lang="en-US" sz="2400" smtClean="0">
                <a:solidFill>
                  <a:srgbClr val="240252"/>
                </a:solidFill>
              </a:rPr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3438456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209800" cy="6762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Natural Join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i="1" dirty="0" smtClean="0"/>
              <a:t>loan      Borrower</a:t>
            </a:r>
          </a:p>
        </p:txBody>
      </p:sp>
      <p:sp>
        <p:nvSpPr>
          <p:cNvPr id="252931" name="AutoShape 3"/>
          <p:cNvSpPr>
            <a:spLocks noChangeArrowheads="1"/>
          </p:cNvSpPr>
          <p:nvPr/>
        </p:nvSpPr>
        <p:spPr bwMode="auto">
          <a:xfrm rot="16200000" flipV="1">
            <a:off x="762000" y="274320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2209800"/>
            <a:ext cx="6019800" cy="990600"/>
            <a:chOff x="960" y="1392"/>
            <a:chExt cx="3792" cy="624"/>
          </a:xfrm>
        </p:grpSpPr>
        <p:sp>
          <p:nvSpPr>
            <p:cNvPr id="57363" name="Rectangle 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loan-number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64" name="Rectangle 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65" name="Rectangle 7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r>
                <a:rPr lang="en-US" sz="1800">
                  <a:latin typeface="Helvetica" pitchFamily="34" charset="0"/>
                </a:rPr>
                <a:t>L-230</a:t>
              </a:r>
            </a:p>
          </p:txBody>
        </p:sp>
        <p:sp>
          <p:nvSpPr>
            <p:cNvPr id="57366" name="Rectangle 8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 sz="1800">
                  <a:latin typeface="Helvetica" pitchFamily="34" charset="0"/>
                </a:rPr>
                <a:t>4000</a:t>
              </a:r>
            </a:p>
          </p:txBody>
        </p:sp>
        <p:sp>
          <p:nvSpPr>
            <p:cNvPr id="57367" name="Rectangle 9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customer-name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68" name="Rectangle 10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r>
                <a:rPr lang="en-US" sz="1800">
                  <a:latin typeface="Helvetica" pitchFamily="34" charset="0"/>
                </a:rPr>
                <a:t>Smith</a:t>
              </a:r>
            </a:p>
          </p:txBody>
        </p:sp>
        <p:sp>
          <p:nvSpPr>
            <p:cNvPr id="57369" name="Rectangle 11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branch-name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70" name="Rectangle 12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r>
                <a:rPr lang="en-US" sz="1800">
                  <a:latin typeface="Helvetica" pitchFamily="34" charset="0"/>
                </a:rPr>
                <a:t>Redwood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895600" y="4267200"/>
            <a:ext cx="6032500" cy="1219200"/>
            <a:chOff x="1001" y="2680"/>
            <a:chExt cx="3800" cy="768"/>
          </a:xfrm>
        </p:grpSpPr>
        <p:sp>
          <p:nvSpPr>
            <p:cNvPr id="57355" name="Rectangle 14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56" name="Rectangle 15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loan-number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57" name="Rectangle 16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58" name="Rectangle 17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r>
                <a:rPr lang="en-US" sz="1800">
                  <a:latin typeface="Helvetica" pitchFamily="34" charset="0"/>
                </a:rPr>
                <a:t>L-260</a:t>
              </a:r>
            </a:p>
          </p:txBody>
        </p:sp>
        <p:sp>
          <p:nvSpPr>
            <p:cNvPr id="57359" name="Rectangle 18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/>
              <a:r>
                <a:rPr lang="en-US" sz="1800">
                  <a:latin typeface="Helvetica" pitchFamily="34" charset="0"/>
                </a:rPr>
                <a:t>1700</a:t>
              </a:r>
            </a:p>
          </p:txBody>
        </p:sp>
        <p:sp>
          <p:nvSpPr>
            <p:cNvPr id="57360" name="Rectangle 19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customer-name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61" name="Rectangle 20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branch-name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7362" name="Rectangle 21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r>
                <a:rPr lang="en-US" sz="1800">
                  <a:latin typeface="Helvetica" pitchFamily="34" charset="0"/>
                </a:rPr>
                <a:t>Perryridge</a:t>
              </a:r>
            </a:p>
          </p:txBody>
        </p:sp>
      </p:grpSp>
      <p:sp>
        <p:nvSpPr>
          <p:cNvPr id="252950" name="Rectangle 22"/>
          <p:cNvSpPr>
            <a:spLocks noChangeArrowheads="1"/>
          </p:cNvSpPr>
          <p:nvPr/>
        </p:nvSpPr>
        <p:spPr bwMode="auto">
          <a:xfrm>
            <a:off x="228600" y="4572000"/>
            <a:ext cx="2438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>
                <a:latin typeface="Helvetica" pitchFamily="34" charset="0"/>
              </a:rPr>
              <a:t>Left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i="1">
                <a:latin typeface="Helvetica" pitchFamily="34" charset="0"/>
              </a:rPr>
              <a:t> loan        Borrower</a:t>
            </a:r>
            <a:endParaRPr kumimoji="1" lang="en-US" sz="1800" b="1">
              <a:latin typeface="Helvetica" pitchFamily="34" charset="0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4400" y="5029200"/>
            <a:ext cx="239713" cy="209550"/>
            <a:chOff x="1225" y="2417"/>
            <a:chExt cx="261" cy="132"/>
          </a:xfrm>
        </p:grpSpPr>
        <p:sp>
          <p:nvSpPr>
            <p:cNvPr id="57352" name="AutoShape 24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25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4" name="Line 26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126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build="p" autoUpdateAnimBg="0"/>
      <p:bldP spid="252931" grpId="0" animBg="1"/>
      <p:bldP spid="2529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514600"/>
            <a:ext cx="2286000" cy="623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Right Outer Join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i="1" dirty="0" smtClean="0"/>
              <a:t>loan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      </a:t>
            </a:r>
            <a:r>
              <a:rPr lang="en-US" sz="1800" i="1" dirty="0" smtClean="0">
                <a:sym typeface="Symbol" pitchFamily="18" charset="2"/>
              </a:rPr>
              <a:t>borrower</a:t>
            </a:r>
            <a:endParaRPr lang="en-US" sz="1800" i="1" dirty="0" smtClean="0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04800" y="5029200"/>
            <a:ext cx="2400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i="1">
                <a:latin typeface="Times New Roman" pitchFamily="18" charset="0"/>
              </a:rPr>
              <a:t>loan </a:t>
            </a:r>
            <a:r>
              <a:rPr kumimoji="1" 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sz="2000" i="1">
                <a:latin typeface="Times New Roman" pitchFamily="18" charset="0"/>
                <a:sym typeface="Symbol" pitchFamily="18" charset="2"/>
              </a:rPr>
              <a:t>      borrower</a:t>
            </a:r>
            <a:endParaRPr kumimoji="1" lang="en-US" sz="2000" i="1">
              <a:latin typeface="Times New Roman" pitchFamily="18" charset="0"/>
            </a:endParaRP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304800" y="47244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</a:rPr>
              <a:t>Full Outer Join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19400" y="2209800"/>
            <a:ext cx="6019800" cy="1219200"/>
            <a:chOff x="816" y="1299"/>
            <a:chExt cx="3792" cy="768"/>
          </a:xfrm>
        </p:grpSpPr>
        <p:sp>
          <p:nvSpPr>
            <p:cNvPr id="58393" name="Rectangle 6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loan-number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8394" name="Rectangle 7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8395" name="Rectangle 8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  <p:sp>
          <p:nvSpPr>
            <p:cNvPr id="58396" name="Rectangle 9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/>
              <a:r>
                <a:rPr lang="en-US" sz="1800" i="1">
                  <a:latin typeface="Helvetica" pitchFamily="34" charset="0"/>
                </a:rPr>
                <a:t>null</a:t>
              </a:r>
            </a:p>
          </p:txBody>
        </p:sp>
        <p:sp>
          <p:nvSpPr>
            <p:cNvPr id="58397" name="Rectangle 10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customer-name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8398" name="Rectangle 11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58399" name="Rectangle 12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branch-name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8400" name="Rectangle 13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895600" y="4419600"/>
            <a:ext cx="6019800" cy="1524000"/>
            <a:chOff x="768" y="2688"/>
            <a:chExt cx="3792" cy="960"/>
          </a:xfrm>
        </p:grpSpPr>
        <p:sp>
          <p:nvSpPr>
            <p:cNvPr id="58385" name="Rectangle 15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loan-number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8386" name="Rectangle 16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8387" name="Rectangle 17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r>
                <a:rPr lang="en-US" sz="1800">
                  <a:latin typeface="Helvetica" pitchFamily="34" charset="0"/>
                </a:rPr>
                <a:t>L-260</a:t>
              </a:r>
            </a:p>
            <a:p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  <p:sp>
          <p:nvSpPr>
            <p:cNvPr id="58388" name="Rectangle 18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/>
              <a:r>
                <a:rPr lang="en-US" sz="1800">
                  <a:latin typeface="Helvetica" pitchFamily="34" charset="0"/>
                </a:rPr>
                <a:t>1700</a:t>
              </a:r>
            </a:p>
            <a:p>
              <a:pPr algn="ctr"/>
              <a:r>
                <a:rPr lang="en-US" sz="1800" i="1">
                  <a:latin typeface="Helvetica" pitchFamily="34" charset="0"/>
                </a:rPr>
                <a:t>null</a:t>
              </a:r>
            </a:p>
          </p:txBody>
        </p:sp>
        <p:sp>
          <p:nvSpPr>
            <p:cNvPr id="58389" name="Rectangle 19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customer-name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8390" name="Rectangle 20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  <a:p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58391" name="Rectangle 21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latin typeface="Helvetica" pitchFamily="34" charset="0"/>
                </a:rPr>
                <a:t>branch-name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58392" name="Rectangle 22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r>
                <a:rPr lang="en-US" sz="1800">
                  <a:latin typeface="Helvetica" pitchFamily="34" charset="0"/>
                </a:rPr>
                <a:t>Perryridge</a:t>
              </a:r>
            </a:p>
            <a:p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38201" y="2895600"/>
            <a:ext cx="190500" cy="242888"/>
            <a:chOff x="1146" y="1007"/>
            <a:chExt cx="167" cy="99"/>
          </a:xfrm>
        </p:grpSpPr>
        <p:sp>
          <p:nvSpPr>
            <p:cNvPr id="58382" name="AutoShape 24"/>
            <p:cNvSpPr>
              <a:spLocks noChangeArrowheads="1"/>
            </p:cNvSpPr>
            <p:nvPr/>
          </p:nvSpPr>
          <p:spPr bwMode="auto">
            <a:xfrm rot="16200000" flipV="1">
              <a:off x="1146" y="1008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25"/>
            <p:cNvSpPr>
              <a:spLocks noChangeShapeType="1"/>
            </p:cNvSpPr>
            <p:nvPr/>
          </p:nvSpPr>
          <p:spPr bwMode="auto">
            <a:xfrm flipH="1">
              <a:off x="1249" y="100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26"/>
            <p:cNvSpPr>
              <a:spLocks noChangeShapeType="1"/>
            </p:cNvSpPr>
            <p:nvPr/>
          </p:nvSpPr>
          <p:spPr bwMode="auto">
            <a:xfrm flipH="1">
              <a:off x="1249" y="1106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914400" y="5181600"/>
            <a:ext cx="387350" cy="152400"/>
            <a:chOff x="1141" y="2444"/>
            <a:chExt cx="244" cy="96"/>
          </a:xfrm>
        </p:grpSpPr>
        <p:sp>
          <p:nvSpPr>
            <p:cNvPr id="58377" name="AutoShape 28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Line 29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79" name="Line 30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Line 31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1" name="Line 32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 autoUpdateAnimBg="0"/>
      <p:bldP spid="253955" grpId="0" autoUpdateAnimBg="0"/>
      <p:bldP spid="2539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using Joins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Outer join can be expressed using basic operations</a:t>
            </a:r>
          </a:p>
          <a:p>
            <a:pPr lvl="1"/>
            <a:r>
              <a:rPr lang="en-US"/>
              <a:t>e.g. r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        (r      s)  U (</a:t>
            </a:r>
            <a:r>
              <a:rPr lang="en-US" i="1"/>
              <a:t>r </a:t>
            </a:r>
            <a:r>
              <a:rPr lang="en-US"/>
              <a:t>– ∏</a:t>
            </a:r>
            <a:r>
              <a:rPr lang="en-US" sz="2400" i="1" baseline="-25000"/>
              <a:t>R</a:t>
            </a:r>
            <a:r>
              <a:rPr lang="en-US"/>
              <a:t>(</a:t>
            </a:r>
            <a:r>
              <a:rPr lang="en-US" i="1"/>
              <a:t>r      s</a:t>
            </a:r>
            <a:r>
              <a:rPr lang="en-US"/>
              <a:t>)  x {(</a:t>
            </a:r>
            <a:r>
              <a:rPr lang="en-US" i="1"/>
              <a:t>null, …, null</a:t>
            </a:r>
            <a:r>
              <a:rPr lang="en-US"/>
              <a:t>)}</a:t>
            </a:r>
          </a:p>
        </p:txBody>
      </p:sp>
      <p:grpSp>
        <p:nvGrpSpPr>
          <p:cNvPr id="742404" name="Group 4"/>
          <p:cNvGrpSpPr>
            <a:grpSpLocks/>
          </p:cNvGrpSpPr>
          <p:nvPr/>
        </p:nvGrpSpPr>
        <p:grpSpPr bwMode="auto">
          <a:xfrm>
            <a:off x="2438400" y="3124200"/>
            <a:ext cx="307975" cy="193675"/>
            <a:chOff x="1225" y="2417"/>
            <a:chExt cx="261" cy="132"/>
          </a:xfrm>
        </p:grpSpPr>
        <p:sp>
          <p:nvSpPr>
            <p:cNvPr id="742405" name="AutoShape 5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2407" name="Line 7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2408" name="AutoShape 8"/>
          <p:cNvSpPr>
            <a:spLocks noChangeArrowheads="1"/>
          </p:cNvSpPr>
          <p:nvPr/>
        </p:nvSpPr>
        <p:spPr bwMode="auto">
          <a:xfrm rot="16200000" flipV="1">
            <a:off x="2361519" y="350813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9" name="AutoShape 9"/>
          <p:cNvSpPr>
            <a:spLocks noChangeArrowheads="1"/>
          </p:cNvSpPr>
          <p:nvPr/>
        </p:nvSpPr>
        <p:spPr bwMode="auto">
          <a:xfrm rot="16200000" flipV="1">
            <a:off x="4648200" y="351895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4419600" cy="5794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Selection</a:t>
            </a: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2205038"/>
          <a:ext cx="30861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3085920" imgH="887400" progId="Equation.3">
                  <p:embed/>
                </p:oleObj>
              </mc:Choice>
              <mc:Fallback>
                <p:oleObj name="Equation" r:id="rId4" imgW="3085920" imgH="8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5038"/>
                        <a:ext cx="30861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558800"/>
          <a:ext cx="47005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6" imgW="4700520" imgH="1693800" progId="Word.Document.8">
                  <p:embed/>
                </p:oleObj>
              </mc:Choice>
              <mc:Fallback>
                <p:oleObj name="Document" r:id="rId6" imgW="4700520" imgH="1693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8800"/>
                        <a:ext cx="470058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3759200"/>
          <a:ext cx="31162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8" imgW="3116160" imgH="1690560" progId="Word.Document.8">
                  <p:embed/>
                </p:oleObj>
              </mc:Choice>
              <mc:Fallback>
                <p:oleObj name="Document" r:id="rId8" imgW="3116160" imgH="1690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59200"/>
                        <a:ext cx="31162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2438" y="5588000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0" imgW="4881240" imgH="853920" progId="Equation.3">
                  <p:embed/>
                </p:oleObj>
              </mc:Choice>
              <mc:Fallback>
                <p:oleObj name="Equation" r:id="rId10" imgW="4881240" imgH="85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588000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114800" cy="5181600"/>
          </a:xfrm>
          <a:noFill/>
        </p:spPr>
        <p:txBody>
          <a:bodyPr lIns="90488" tIns="44450" rIns="90488" bIns="44450"/>
          <a:lstStyle/>
          <a:p>
            <a:r>
              <a:rPr lang="en-US" sz="2400" smtClean="0"/>
              <a:t>Selects rows that satisfy </a:t>
            </a:r>
            <a:r>
              <a:rPr lang="en-US" sz="2400" i="1" smtClean="0">
                <a:solidFill>
                  <a:schemeClr val="hlink"/>
                </a:solidFill>
              </a:rPr>
              <a:t>selection condition</a:t>
            </a:r>
            <a:r>
              <a:rPr lang="en-US" sz="2400" smtClean="0"/>
              <a:t>.</a:t>
            </a:r>
          </a:p>
          <a:p>
            <a:r>
              <a:rPr lang="en-US" sz="2400" smtClean="0"/>
              <a:t>No duplicates in result! </a:t>
            </a:r>
            <a:r>
              <a:rPr lang="en-US" sz="2400" smtClean="0">
                <a:solidFill>
                  <a:srgbClr val="240252"/>
                </a:solidFill>
              </a:rPr>
              <a:t>Why?</a:t>
            </a:r>
          </a:p>
          <a:p>
            <a:r>
              <a:rPr lang="en-US" sz="2400" i="1" smtClean="0">
                <a:solidFill>
                  <a:schemeClr val="hlink"/>
                </a:solidFill>
              </a:rPr>
              <a:t>Schema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of result identical to schema of input relation.</a:t>
            </a:r>
          </a:p>
          <a:p>
            <a:r>
              <a:rPr lang="en-US" sz="2400" smtClean="0"/>
              <a:t>What is Operator composition?</a:t>
            </a:r>
          </a:p>
          <a:p>
            <a:r>
              <a:rPr lang="en-US" sz="2400" smtClean="0"/>
              <a:t>Selection is </a:t>
            </a:r>
            <a:r>
              <a:rPr lang="en-US" sz="2400" smtClean="0">
                <a:solidFill>
                  <a:srgbClr val="240252"/>
                </a:solidFill>
              </a:rPr>
              <a:t>distributive</a:t>
            </a:r>
            <a:r>
              <a:rPr lang="en-US" sz="2400" smtClean="0"/>
              <a:t> over binary operators</a:t>
            </a:r>
          </a:p>
          <a:p>
            <a:r>
              <a:rPr lang="en-US" sz="2400" smtClean="0"/>
              <a:t>Selection is </a:t>
            </a:r>
            <a:r>
              <a:rPr lang="en-US" sz="2400" smtClean="0">
                <a:solidFill>
                  <a:srgbClr val="240252"/>
                </a:solidFill>
              </a:rPr>
              <a:t>commutative</a:t>
            </a:r>
          </a:p>
        </p:txBody>
      </p:sp>
    </p:spTree>
    <p:extLst>
      <p:ext uri="{BB962C8B-B14F-4D97-AF65-F5344CB8AC3E}">
        <p14:creationId xmlns:p14="http://schemas.microsoft.com/office/powerpoint/2010/main" val="738838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6172200" cy="609600"/>
          </a:xfrm>
          <a:noFill/>
        </p:spPr>
        <p:txBody>
          <a:bodyPr lIns="90488" tIns="44450" rIns="90488" bIns="44450"/>
          <a:lstStyle/>
          <a:p>
            <a:r>
              <a:rPr lang="en-US" sz="3600" smtClean="0"/>
              <a:t>Union, Intersection, Set-Difference</a:t>
            </a:r>
          </a:p>
        </p:txBody>
      </p:sp>
      <p:sp>
        <p:nvSpPr>
          <p:cNvPr id="820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343400" cy="4876800"/>
          </a:xfrm>
          <a:noFill/>
        </p:spPr>
        <p:txBody>
          <a:bodyPr lIns="90488" tIns="44450" rIns="90488" bIns="44450"/>
          <a:lstStyle/>
          <a:p>
            <a:r>
              <a:rPr lang="en-US" sz="2400" smtClean="0"/>
              <a:t>All of these operations take two input relations, which must be </a:t>
            </a:r>
            <a:r>
              <a:rPr lang="en-US" sz="2400" i="1" u="sng" smtClean="0">
                <a:solidFill>
                  <a:schemeClr val="hlink"/>
                </a:solidFill>
              </a:rPr>
              <a:t>union-compatible</a:t>
            </a:r>
            <a:r>
              <a:rPr lang="en-US" sz="2400" smtClean="0">
                <a:solidFill>
                  <a:schemeClr val="accent2"/>
                </a:solidFill>
              </a:rPr>
              <a:t>:</a:t>
            </a:r>
            <a:endParaRPr lang="en-US" sz="2400" smtClean="0"/>
          </a:p>
          <a:p>
            <a:pPr lvl="1">
              <a:buSzPct val="75000"/>
            </a:pPr>
            <a:r>
              <a:rPr lang="en-US" sz="2400" smtClean="0">
                <a:solidFill>
                  <a:schemeClr val="hlink"/>
                </a:solidFill>
              </a:rPr>
              <a:t>Same number</a:t>
            </a:r>
            <a:r>
              <a:rPr lang="en-US" sz="2400" smtClean="0"/>
              <a:t> of fields.</a:t>
            </a:r>
          </a:p>
          <a:p>
            <a:pPr lvl="1">
              <a:buSzPct val="75000"/>
            </a:pPr>
            <a:r>
              <a:rPr lang="en-US" sz="2400" smtClean="0"/>
              <a:t>`Corresponding’ fields have the </a:t>
            </a:r>
            <a:r>
              <a:rPr lang="en-US" sz="2400" smtClean="0">
                <a:solidFill>
                  <a:schemeClr val="hlink"/>
                </a:solidFill>
              </a:rPr>
              <a:t>same type</a:t>
            </a:r>
            <a:r>
              <a:rPr lang="en-US" sz="2400" smtClean="0"/>
              <a:t>.</a:t>
            </a:r>
          </a:p>
          <a:p>
            <a:r>
              <a:rPr lang="en-US" sz="2400" smtClean="0"/>
              <a:t>What is the </a:t>
            </a:r>
            <a:r>
              <a:rPr lang="en-US" sz="2400" i="1" smtClean="0">
                <a:solidFill>
                  <a:schemeClr val="hlink"/>
                </a:solidFill>
              </a:rPr>
              <a:t>schema</a:t>
            </a:r>
            <a:r>
              <a:rPr lang="en-US" sz="2400" smtClean="0"/>
              <a:t> of result?</a:t>
            </a:r>
          </a:p>
        </p:txBody>
      </p:sp>
      <p:graphicFrame>
        <p:nvGraphicFramePr>
          <p:cNvPr id="819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1168400"/>
          <a:ext cx="44704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4" imgW="4470120" imgH="2946240" progId="Word.Document.8">
                  <p:embed/>
                </p:oleObj>
              </mc:Choice>
              <mc:Fallback>
                <p:oleObj name="Document" r:id="rId4" imgW="4470120" imgH="2946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68400"/>
                        <a:ext cx="44704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4597400"/>
          <a:ext cx="43354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6" imgW="4335120" imgH="1498320" progId="Word.Document.8">
                  <p:embed/>
                </p:oleObj>
              </mc:Choice>
              <mc:Fallback>
                <p:oleObj name="Document" r:id="rId6" imgW="4335120" imgH="1498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97400"/>
                        <a:ext cx="43354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3830638"/>
          <a:ext cx="1379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8" imgW="1379520" imgH="515880" progId="Equation.3">
                  <p:embed/>
                </p:oleObj>
              </mc:Choice>
              <mc:Fallback>
                <p:oleObj name="Equation" r:id="rId8" imgW="1379520" imgH="515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0638"/>
                        <a:ext cx="1379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5964238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0" imgW="1723680" imgH="536400" progId="Equation.3">
                  <p:embed/>
                </p:oleObj>
              </mc:Choice>
              <mc:Fallback>
                <p:oleObj name="Equation" r:id="rId10" imgW="1723680" imgH="53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964238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4897438"/>
          <a:ext cx="43307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12" imgW="4330440" imgH="1198440" progId="Word.Document.8">
                  <p:embed/>
                </p:oleObj>
              </mc:Choice>
              <mc:Fallback>
                <p:oleObj name="Document" r:id="rId12" imgW="4330440" imgH="1198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97438"/>
                        <a:ext cx="43307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5964238"/>
          <a:ext cx="1643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4" imgW="1643040" imgH="465120" progId="Equation.3">
                  <p:embed/>
                </p:oleObj>
              </mc:Choice>
              <mc:Fallback>
                <p:oleObj name="Equation" r:id="rId14" imgW="1643040" imgH="465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64238"/>
                        <a:ext cx="1643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2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Banking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865688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400" i="1" smtClean="0"/>
              <a:t>branch (branch_name, branch_city, assets)</a:t>
            </a:r>
            <a:br>
              <a:rPr lang="en-US" sz="2400" i="1" smtClean="0"/>
            </a:br>
            <a:endParaRPr lang="en-US" sz="2400" i="1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400" i="1" smtClean="0"/>
              <a:t>customer (customer_name, customer_street, customer_city)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2400" i="1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400" i="1" smtClean="0"/>
              <a:t>account (account_number, branch_name, balance)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2400" i="1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400" i="1" smtClean="0"/>
              <a:t>loan (loan_number, branch_name, amount)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2400" i="1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400" i="1" smtClean="0"/>
              <a:t>depositor (customer_name, account_number)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2400" i="1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400" i="1" smtClean="0"/>
              <a:t>borrower</a:t>
            </a:r>
            <a:r>
              <a:rPr lang="en-US" sz="2400" b="1" i="1" smtClean="0">
                <a:solidFill>
                  <a:schemeClr val="tx2"/>
                </a:solidFill>
              </a:rPr>
              <a:t> </a:t>
            </a:r>
            <a:r>
              <a:rPr lang="en-US" sz="2400" i="1" smtClean="0"/>
              <a:t>(customer_name, loan_number)</a:t>
            </a:r>
          </a:p>
        </p:txBody>
      </p:sp>
    </p:spTree>
    <p:extLst>
      <p:ext uri="{BB962C8B-B14F-4D97-AF65-F5344CB8AC3E}">
        <p14:creationId xmlns:p14="http://schemas.microsoft.com/office/powerpoint/2010/main" val="27014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72400" cy="1143000"/>
          </a:xfrm>
        </p:spPr>
        <p:txBody>
          <a:bodyPr/>
          <a:lstStyle/>
          <a:p>
            <a:r>
              <a:rPr lang="en-US" smtClean="0"/>
              <a:t>Banking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1893888"/>
            <a:ext cx="5686425" cy="3941762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800" i="1" smtClean="0"/>
              <a:t>branch (</a:t>
            </a:r>
            <a:r>
              <a:rPr lang="en-US" sz="2800" i="1" u="sng" smtClean="0"/>
              <a:t>BN</a:t>
            </a:r>
            <a:r>
              <a:rPr lang="en-US" sz="2800" i="1" smtClean="0"/>
              <a:t>, BC, Assets)</a:t>
            </a:r>
            <a:br>
              <a:rPr lang="en-US" sz="2800" i="1" smtClean="0"/>
            </a:br>
            <a:endParaRPr lang="en-US" sz="2800" i="1" smtClean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smtClean="0"/>
              <a:t>customer (</a:t>
            </a:r>
            <a:r>
              <a:rPr lang="en-US" sz="2800" i="1" u="sng" smtClean="0"/>
              <a:t>CN</a:t>
            </a:r>
            <a:r>
              <a:rPr lang="en-US" sz="2800" i="1" smtClean="0"/>
              <a:t>, CS, CC)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smtClean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smtClean="0"/>
              <a:t>account (</a:t>
            </a:r>
            <a:r>
              <a:rPr lang="en-US" sz="2800" i="1" u="sng" smtClean="0"/>
              <a:t>AN</a:t>
            </a:r>
            <a:r>
              <a:rPr lang="en-US" sz="2800" i="1" smtClean="0"/>
              <a:t>, BN, balance)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smtClean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smtClean="0"/>
              <a:t>depositor (</a:t>
            </a:r>
            <a:r>
              <a:rPr lang="en-US" sz="2800" i="1" u="sng" smtClean="0"/>
              <a:t>CN, AN</a:t>
            </a:r>
            <a:r>
              <a:rPr lang="en-US" sz="2800" i="1" smtClean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smtClean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smtClean="0"/>
              <a:t>loan (</a:t>
            </a:r>
            <a:r>
              <a:rPr lang="en-US" sz="2800" i="1" u="sng" smtClean="0"/>
              <a:t>LN</a:t>
            </a:r>
            <a:r>
              <a:rPr lang="en-US" sz="2800" i="1" smtClean="0"/>
              <a:t>, BN, amount)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smtClean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smtClean="0"/>
              <a:t>borrower (</a:t>
            </a:r>
            <a:r>
              <a:rPr lang="en-US" sz="2800" i="1" u="sng" smtClean="0"/>
              <a:t>CN, LN</a:t>
            </a:r>
            <a:r>
              <a:rPr lang="en-US" sz="2800" i="1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35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2514600" y="0"/>
            <a:ext cx="6629400" cy="33623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2971800" cy="1143000"/>
          </a:xfrm>
        </p:spPr>
        <p:txBody>
          <a:bodyPr/>
          <a:lstStyle/>
          <a:p>
            <a:r>
              <a:rPr lang="en-US" sz="3600" smtClean="0"/>
              <a:t>Example Queries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70200"/>
            <a:ext cx="7912100" cy="55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Find all loans of over $1200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>
                <a:sym typeface="Symbol" pitchFamily="18" charset="2"/>
              </a:rPr>
              <a:t>                      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27025" y="4016375"/>
            <a:ext cx="77612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Find the loan number for each loan of an amount greater than                             $1200</a:t>
            </a:r>
          </a:p>
          <a:p>
            <a:pPr marL="342900" indent="-342900"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sym typeface="Symbol" pitchFamily="18" charset="2"/>
              </a:rPr>
              <a:t>                     </a:t>
            </a:r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838200" y="3306763"/>
            <a:ext cx="27257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amount</a:t>
            </a:r>
            <a:r>
              <a:rPr kumimoji="1" lang="en-US" sz="2400" i="1" baseline="-25000">
                <a:sym typeface="Symbol" pitchFamily="18" charset="2"/>
              </a:rPr>
              <a:t> </a:t>
            </a:r>
            <a:r>
              <a:rPr kumimoji="1" lang="en-US" sz="2400" baseline="-25000">
                <a:sym typeface="Symbol" pitchFamily="18" charset="2"/>
              </a:rPr>
              <a:t>&gt; 1200</a:t>
            </a:r>
            <a:r>
              <a:rPr kumimoji="1" lang="en-US" sz="2400">
                <a:sym typeface="Symbol" pitchFamily="18" charset="2"/>
              </a:rPr>
              <a:t> (</a:t>
            </a:r>
            <a:r>
              <a:rPr kumimoji="1" lang="en-US" sz="2400" i="1">
                <a:sym typeface="Symbol" pitchFamily="18" charset="2"/>
              </a:rPr>
              <a:t>loan</a:t>
            </a:r>
            <a:r>
              <a:rPr kumimoji="1" lang="en-US" sz="2400">
                <a:sym typeface="Symbol" pitchFamily="18" charset="2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44625" y="4556125"/>
            <a:ext cx="4706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loan_number</a:t>
            </a:r>
            <a:r>
              <a:rPr kumimoji="1" lang="en-US" sz="2400">
                <a:sym typeface="Symbol" pitchFamily="18" charset="2"/>
              </a:rPr>
              <a:t> (</a:t>
            </a:r>
            <a:r>
              <a:rPr kumimoji="1" lang="en-US" sz="2800" i="1" baseline="-25000">
                <a:sym typeface="Symbol" pitchFamily="18" charset="2"/>
              </a:rPr>
              <a:t>amount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400" baseline="-25000">
                <a:sym typeface="Symbol" pitchFamily="18" charset="2"/>
              </a:rPr>
              <a:t>&gt; 1200</a:t>
            </a:r>
            <a:r>
              <a:rPr kumimoji="1" lang="en-US" sz="2400">
                <a:sym typeface="Symbol" pitchFamily="18" charset="2"/>
              </a:rPr>
              <a:t> (</a:t>
            </a:r>
            <a:r>
              <a:rPr kumimoji="1" lang="en-US" sz="2400" i="1">
                <a:sym typeface="Symbol" pitchFamily="18" charset="2"/>
              </a:rPr>
              <a:t>loan</a:t>
            </a:r>
            <a:r>
              <a:rPr kumimoji="1" lang="en-US" sz="2400">
                <a:sym typeface="Symbol" pitchFamily="18" charset="2"/>
              </a:rPr>
              <a:t>))</a:t>
            </a:r>
            <a:endParaRPr kumimoji="1" lang="en-US" sz="2400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304800" y="5305425"/>
            <a:ext cx="7661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Find the names of all customers who have a loan, an account, or both, from the bank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774700" y="6034088"/>
            <a:ext cx="68135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ctr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borrower</a:t>
            </a:r>
            <a:r>
              <a:rPr kumimoji="1" lang="en-US" sz="2000">
                <a:sym typeface="Symbol" pitchFamily="18" charset="2"/>
              </a:rPr>
              <a:t>)  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depositor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2" grpId="0" autoUpdateAnimBg="0"/>
      <p:bldP spid="1013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013700" cy="825500"/>
          </a:xfrm>
        </p:spPr>
        <p:txBody>
          <a:bodyPr/>
          <a:lstStyle/>
          <a:p>
            <a:r>
              <a:rPr lang="en-US" sz="2000" smtClean="0"/>
              <a:t>Find the names of all customers who have a loan at the Perryridge branch.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78168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>
                <a:sym typeface="Symbol" pitchFamily="18" charset="2"/>
              </a:rPr>
              <a:t>  Find the names of all customers who have a loan at the </a:t>
            </a:r>
            <a:br>
              <a:rPr kumimoji="1" lang="en-US" sz="2000">
                <a:sym typeface="Symbol" pitchFamily="18" charset="2"/>
              </a:rPr>
            </a:br>
            <a:r>
              <a:rPr kumimoji="1" lang="en-US" sz="2000">
                <a:sym typeface="Symbol" pitchFamily="18" charset="2"/>
              </a:rPr>
              <a:t>    Perryridge branch but do not have an account at any branch of   </a:t>
            </a:r>
            <a:br>
              <a:rPr kumimoji="1" lang="en-US" sz="2000">
                <a:sym typeface="Symbol" pitchFamily="18" charset="2"/>
              </a:rPr>
            </a:br>
            <a:r>
              <a:rPr kumimoji="1" lang="en-US" sz="2000">
                <a:sym typeface="Symbol" pitchFamily="18" charset="2"/>
              </a:rPr>
              <a:t>    the bank.</a:t>
            </a:r>
            <a:endParaRPr lang="en-US" sz="2000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28600" y="2209800"/>
            <a:ext cx="8469313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800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branch_name = “Perryridge</a:t>
            </a:r>
          </a:p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800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borrower.loan_number = loan.loan_number</a:t>
            </a:r>
            <a:r>
              <a:rPr kumimoji="1" lang="en-US" sz="2000">
                <a:sym typeface="Symbol" pitchFamily="18" charset="2"/>
              </a:rPr>
              <a:t>(borrower x loan)))  –           </a:t>
            </a:r>
            <a:br>
              <a:rPr kumimoji="1" lang="en-US" sz="2000">
                <a:sym typeface="Symbol" pitchFamily="18" charset="2"/>
              </a:rPr>
            </a:br>
            <a:r>
              <a:rPr kumimoji="1" lang="en-US" sz="2000">
                <a:sym typeface="Symbol" pitchFamily="18" charset="2"/>
              </a:rPr>
              <a:t>     </a:t>
            </a:r>
            <a:r>
              <a:rPr kumimoji="1" lang="en-US" sz="28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(depositor)</a:t>
            </a:r>
            <a:endParaRPr lang="en-US" sz="2000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706563" y="381000"/>
            <a:ext cx="7437437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customer_name</a:t>
            </a:r>
            <a:r>
              <a:rPr kumimoji="1" lang="en-US" sz="2400">
                <a:sym typeface="Symbol" pitchFamily="18" charset="2"/>
              </a:rPr>
              <a:t> (</a:t>
            </a:r>
            <a:r>
              <a:rPr kumimoji="1" lang="en-US" sz="2800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branch_name=“Perryridge</a:t>
            </a:r>
            <a:r>
              <a:rPr kumimoji="1" lang="en-US" sz="2400" i="1" baseline="-25000">
                <a:sym typeface="Symbol" pitchFamily="18" charset="2"/>
              </a:rPr>
              <a:t>”</a:t>
            </a:r>
            <a:endParaRPr kumimoji="1" lang="en-US" sz="2400">
              <a:sym typeface="Symbol" pitchFamily="18" charset="2"/>
            </a:endParaRPr>
          </a:p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/>
              <a:t>    (</a:t>
            </a:r>
            <a:r>
              <a:rPr kumimoji="1" lang="en-US" sz="2400" i="1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borrower.loan_number = loan.loan_number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borrower x loan</a:t>
            </a:r>
            <a:r>
              <a:rPr kumimoji="1" lang="en-US" sz="2000">
                <a:sym typeface="Symbol" pitchFamily="18" charset="2"/>
              </a:rPr>
              <a:t>)))</a:t>
            </a:r>
          </a:p>
        </p:txBody>
      </p:sp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2209800" y="3886200"/>
            <a:ext cx="6629400" cy="26765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04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5" grpId="0" autoUpdateAnimBg="0"/>
      <p:bldP spid="107526" grpId="0" autoUpdateAnimBg="0"/>
    </p:bld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2136</TotalTime>
  <Pages>16</Pages>
  <Words>1303</Words>
  <Application>Microsoft Office PowerPoint</Application>
  <PresentationFormat>On-screen Show (4:3)</PresentationFormat>
  <Paragraphs>412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宋体</vt:lpstr>
      <vt:lpstr>Arial</vt:lpstr>
      <vt:lpstr>Book Antiqua</vt:lpstr>
      <vt:lpstr>Courier New</vt:lpstr>
      <vt:lpstr>Helvetica</vt:lpstr>
      <vt:lpstr>Lucida Sans Unicode</vt:lpstr>
      <vt:lpstr>Monotype Sorts</vt:lpstr>
      <vt:lpstr>新細明體</vt:lpstr>
      <vt:lpstr>新細明體</vt:lpstr>
      <vt:lpstr>Symbol</vt:lpstr>
      <vt:lpstr>Tahoma</vt:lpstr>
      <vt:lpstr>Times New Roman</vt:lpstr>
      <vt:lpstr>Wingdings</vt:lpstr>
      <vt:lpstr>ifmx</vt:lpstr>
      <vt:lpstr>Document</vt:lpstr>
      <vt:lpstr>Equation</vt:lpstr>
      <vt:lpstr>文件</vt:lpstr>
      <vt:lpstr>Microsoft Equation 3.0</vt:lpstr>
      <vt:lpstr>PowerPoint Presentation</vt:lpstr>
      <vt:lpstr>Example Instances</vt:lpstr>
      <vt:lpstr>Projection</vt:lpstr>
      <vt:lpstr>Selection</vt:lpstr>
      <vt:lpstr>Union, Intersection, Set-Difference</vt:lpstr>
      <vt:lpstr>Banking Example</vt:lpstr>
      <vt:lpstr>Banking Example</vt:lpstr>
      <vt:lpstr>Example Queries</vt:lpstr>
      <vt:lpstr>PowerPoint Presentation</vt:lpstr>
      <vt:lpstr>PowerPoint Presentation</vt:lpstr>
      <vt:lpstr>PowerPoint Presentation</vt:lpstr>
      <vt:lpstr>Bank Example Queries</vt:lpstr>
      <vt:lpstr>Division Operation</vt:lpstr>
      <vt:lpstr>PowerPoint Presentation</vt:lpstr>
      <vt:lpstr>Division Operation – Example 1</vt:lpstr>
      <vt:lpstr>Division Operation – Example 2 </vt:lpstr>
      <vt:lpstr>Division (con’t)</vt:lpstr>
      <vt:lpstr>Properties of Division Operation</vt:lpstr>
      <vt:lpstr>Theta Join</vt:lpstr>
      <vt:lpstr>Joins</vt:lpstr>
      <vt:lpstr>Extended RA Operations</vt:lpstr>
      <vt:lpstr>Generalized Projection</vt:lpstr>
      <vt:lpstr>Aggregate Functions and Operations</vt:lpstr>
      <vt:lpstr>Aggregate Operation – Examples</vt:lpstr>
      <vt:lpstr>PowerPoint Presentation</vt:lpstr>
      <vt:lpstr>PowerPoint Presentation</vt:lpstr>
      <vt:lpstr>Null Values</vt:lpstr>
      <vt:lpstr>Outer Join</vt:lpstr>
      <vt:lpstr>Outer Join – Example</vt:lpstr>
      <vt:lpstr>PowerPoint Presentation</vt:lpstr>
      <vt:lpstr>PowerPoint Presentation</vt:lpstr>
      <vt:lpstr>Outer Join using Joins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127</cp:revision>
  <cp:lastPrinted>1995-06-24T08:50:58Z</cp:lastPrinted>
  <dcterms:created xsi:type="dcterms:W3CDTF">1997-01-06T18:13:42Z</dcterms:created>
  <dcterms:modified xsi:type="dcterms:W3CDTF">2018-09-07T10:39:42Z</dcterms:modified>
</cp:coreProperties>
</file>