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98" r:id="rId2"/>
    <p:sldId id="609" r:id="rId3"/>
    <p:sldId id="610" r:id="rId4"/>
    <p:sldId id="611" r:id="rId5"/>
    <p:sldId id="612" r:id="rId6"/>
    <p:sldId id="613" r:id="rId7"/>
    <p:sldId id="614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0049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84" autoAdjust="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50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09361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A8A92B6C-31FC-4DD6-B69A-A5A0FA17B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3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C2825-B5F5-44C5-A901-63F9AA898395}" type="slidenum">
              <a:rPr 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06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612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0854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E71CB-CB9A-458D-9635-08167162CFEA}" type="slidenum">
              <a:rPr 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296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8A2265-FF7E-4958-BE1D-42A9186FF217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9660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38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2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11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4767263"/>
            <a:ext cx="5995988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09538" defTabSz="471488">
              <a:tabLst>
                <a:tab pos="444500" algn="l"/>
              </a:tabLst>
            </a:pPr>
            <a:endParaRPr 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2261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9263" y="214313"/>
            <a:ext cx="5883275" cy="441325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2107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5613" y="168275"/>
            <a:ext cx="5938837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4767263"/>
            <a:ext cx="6018213" cy="3802062"/>
          </a:xfrm>
          <a:ln/>
        </p:spPr>
        <p:txBody>
          <a:bodyPr>
            <a:normAutofit/>
          </a:bodyPr>
          <a:lstStyle/>
          <a:p>
            <a:pPr defTabSz="398224">
              <a:spcBef>
                <a:spcPct val="0"/>
              </a:spcBef>
              <a:tabLst>
                <a:tab pos="457162" algn="l"/>
              </a:tabLst>
              <a:defRPr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3250" y="6216650"/>
            <a:ext cx="5649913" cy="538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796" tIns="44601" rIns="90796" bIns="44601" anchor="ctr"/>
          <a:lstStyle>
            <a:lvl1pPr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SQL&gt; CREATE TABLE dept_copy(deptno, dname, loc)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2  AS SELECT deptno, dname, loc </a:t>
            </a:r>
          </a:p>
          <a:p>
            <a:pPr eaLnBrk="1" hangingPunct="1"/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3  FROM dept;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3250" y="7069138"/>
            <a:ext cx="5651500" cy="661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796" tIns="44601" rIns="90796" bIns="44601" anchor="ctr"/>
          <a:lstStyle>
            <a:lvl1pPr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71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SQL&gt; SELECT ename, job, sal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2  FROM   emp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3  WHERE  sal &lt; (SELECT AVG(sal)</a:t>
            </a:r>
          </a:p>
          <a:p>
            <a:pPr eaLnBrk="1" hangingPunct="1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  <a:latin typeface="Courier New" panose="02070309020205020404" pitchFamily="49" charset="0"/>
              </a:rPr>
              <a:t>  4                FROM   emp);</a:t>
            </a:r>
          </a:p>
        </p:txBody>
      </p:sp>
    </p:spTree>
    <p:extLst>
      <p:ext uri="{BB962C8B-B14F-4D97-AF65-F5344CB8AC3E}">
        <p14:creationId xmlns:p14="http://schemas.microsoft.com/office/powerpoint/2010/main" val="165111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9738" y="193675"/>
            <a:ext cx="5940425" cy="44545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30723" name="Group 14"/>
          <p:cNvGrpSpPr>
            <a:grpSpLocks/>
          </p:cNvGrpSpPr>
          <p:nvPr/>
        </p:nvGrpSpPr>
        <p:grpSpPr bwMode="auto">
          <a:xfrm>
            <a:off x="231775" y="7485063"/>
            <a:ext cx="285750" cy="303212"/>
            <a:chOff x="145" y="4707"/>
            <a:chExt cx="179" cy="190"/>
          </a:xfrm>
        </p:grpSpPr>
        <p:sp>
          <p:nvSpPr>
            <p:cNvPr id="30725" name="Freeform 3"/>
            <p:cNvSpPr>
              <a:spLocks/>
            </p:cNvSpPr>
            <p:nvPr/>
          </p:nvSpPr>
          <p:spPr bwMode="auto">
            <a:xfrm>
              <a:off x="145" y="4707"/>
              <a:ext cx="179" cy="182"/>
            </a:xfrm>
            <a:custGeom>
              <a:avLst/>
              <a:gdLst>
                <a:gd name="T0" fmla="*/ 178 w 179"/>
                <a:gd name="T1" fmla="*/ 181 h 182"/>
                <a:gd name="T2" fmla="*/ 178 w 179"/>
                <a:gd name="T3" fmla="*/ 0 h 182"/>
                <a:gd name="T4" fmla="*/ 0 w 179"/>
                <a:gd name="T5" fmla="*/ 0 h 182"/>
                <a:gd name="T6" fmla="*/ 0 w 179"/>
                <a:gd name="T7" fmla="*/ 181 h 182"/>
                <a:gd name="T8" fmla="*/ 178 w 179"/>
                <a:gd name="T9" fmla="*/ 181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82"/>
                <a:gd name="T17" fmla="*/ 179 w 179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82">
                  <a:moveTo>
                    <a:pt x="178" y="181"/>
                  </a:moveTo>
                  <a:lnTo>
                    <a:pt x="178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78" y="18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6" name="Freeform 4"/>
            <p:cNvSpPr>
              <a:spLocks/>
            </p:cNvSpPr>
            <p:nvPr/>
          </p:nvSpPr>
          <p:spPr bwMode="auto">
            <a:xfrm>
              <a:off x="227" y="4880"/>
              <a:ext cx="25" cy="17"/>
            </a:xfrm>
            <a:custGeom>
              <a:avLst/>
              <a:gdLst>
                <a:gd name="T0" fmla="*/ 24 w 25"/>
                <a:gd name="T1" fmla="*/ 16 h 17"/>
                <a:gd name="T2" fmla="*/ 24 w 25"/>
                <a:gd name="T3" fmla="*/ 0 h 17"/>
                <a:gd name="T4" fmla="*/ 0 w 25"/>
                <a:gd name="T5" fmla="*/ 0 h 17"/>
                <a:gd name="T6" fmla="*/ 0 w 25"/>
                <a:gd name="T7" fmla="*/ 16 h 17"/>
                <a:gd name="T8" fmla="*/ 24 w 25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4" y="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7" name="Freeform 5"/>
            <p:cNvSpPr>
              <a:spLocks/>
            </p:cNvSpPr>
            <p:nvPr/>
          </p:nvSpPr>
          <p:spPr bwMode="auto">
            <a:xfrm>
              <a:off x="167" y="4760"/>
              <a:ext cx="31" cy="19"/>
            </a:xfrm>
            <a:custGeom>
              <a:avLst/>
              <a:gdLst>
                <a:gd name="T0" fmla="*/ 0 w 31"/>
                <a:gd name="T1" fmla="*/ 0 h 19"/>
                <a:gd name="T2" fmla="*/ 24 w 31"/>
                <a:gd name="T3" fmla="*/ 18 h 19"/>
                <a:gd name="T4" fmla="*/ 30 w 31"/>
                <a:gd name="T5" fmla="*/ 8 h 19"/>
                <a:gd name="T6" fmla="*/ 0 w 31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9"/>
                <a:gd name="T14" fmla="*/ 31 w 31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9">
                  <a:moveTo>
                    <a:pt x="0" y="0"/>
                  </a:moveTo>
                  <a:lnTo>
                    <a:pt x="24" y="18"/>
                  </a:lnTo>
                  <a:lnTo>
                    <a:pt x="30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8" name="Freeform 6"/>
            <p:cNvSpPr>
              <a:spLocks/>
            </p:cNvSpPr>
            <p:nvPr/>
          </p:nvSpPr>
          <p:spPr bwMode="auto">
            <a:xfrm>
              <a:off x="277" y="4760"/>
              <a:ext cx="36" cy="19"/>
            </a:xfrm>
            <a:custGeom>
              <a:avLst/>
              <a:gdLst>
                <a:gd name="T0" fmla="*/ 35 w 36"/>
                <a:gd name="T1" fmla="*/ 0 h 19"/>
                <a:gd name="T2" fmla="*/ 6 w 36"/>
                <a:gd name="T3" fmla="*/ 18 h 19"/>
                <a:gd name="T4" fmla="*/ 0 w 36"/>
                <a:gd name="T5" fmla="*/ 8 h 19"/>
                <a:gd name="T6" fmla="*/ 35 w 36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19"/>
                <a:gd name="T14" fmla="*/ 36 w 36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19">
                  <a:moveTo>
                    <a:pt x="35" y="0"/>
                  </a:moveTo>
                  <a:lnTo>
                    <a:pt x="6" y="18"/>
                  </a:lnTo>
                  <a:lnTo>
                    <a:pt x="0" y="8"/>
                  </a:lnTo>
                  <a:lnTo>
                    <a:pt x="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29" name="Freeform 7"/>
            <p:cNvSpPr>
              <a:spLocks/>
            </p:cNvSpPr>
            <p:nvPr/>
          </p:nvSpPr>
          <p:spPr bwMode="auto">
            <a:xfrm>
              <a:off x="163" y="4799"/>
              <a:ext cx="34" cy="19"/>
            </a:xfrm>
            <a:custGeom>
              <a:avLst/>
              <a:gdLst>
                <a:gd name="T0" fmla="*/ 0 w 34"/>
                <a:gd name="T1" fmla="*/ 18 h 19"/>
                <a:gd name="T2" fmla="*/ 33 w 34"/>
                <a:gd name="T3" fmla="*/ 14 h 19"/>
                <a:gd name="T4" fmla="*/ 31 w 34"/>
                <a:gd name="T5" fmla="*/ 0 h 19"/>
                <a:gd name="T6" fmla="*/ 0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0" y="18"/>
                  </a:moveTo>
                  <a:lnTo>
                    <a:pt x="33" y="14"/>
                  </a:lnTo>
                  <a:lnTo>
                    <a:pt x="31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0" name="Freeform 8"/>
            <p:cNvSpPr>
              <a:spLocks/>
            </p:cNvSpPr>
            <p:nvPr/>
          </p:nvSpPr>
          <p:spPr bwMode="auto">
            <a:xfrm>
              <a:off x="280" y="4800"/>
              <a:ext cx="35" cy="19"/>
            </a:xfrm>
            <a:custGeom>
              <a:avLst/>
              <a:gdLst>
                <a:gd name="T0" fmla="*/ 34 w 35"/>
                <a:gd name="T1" fmla="*/ 18 h 19"/>
                <a:gd name="T2" fmla="*/ 0 w 35"/>
                <a:gd name="T3" fmla="*/ 15 h 19"/>
                <a:gd name="T4" fmla="*/ 2 w 35"/>
                <a:gd name="T5" fmla="*/ 0 h 19"/>
                <a:gd name="T6" fmla="*/ 34 w 35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19"/>
                <a:gd name="T14" fmla="*/ 35 w 35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19">
                  <a:moveTo>
                    <a:pt x="34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4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1" name="Freeform 9"/>
            <p:cNvSpPr>
              <a:spLocks/>
            </p:cNvSpPr>
            <p:nvPr/>
          </p:nvSpPr>
          <p:spPr bwMode="auto">
            <a:xfrm>
              <a:off x="190" y="4721"/>
              <a:ext cx="27" cy="31"/>
            </a:xfrm>
            <a:custGeom>
              <a:avLst/>
              <a:gdLst>
                <a:gd name="T0" fmla="*/ 0 w 27"/>
                <a:gd name="T1" fmla="*/ 0 h 31"/>
                <a:gd name="T2" fmla="*/ 15 w 27"/>
                <a:gd name="T3" fmla="*/ 30 h 31"/>
                <a:gd name="T4" fmla="*/ 26 w 27"/>
                <a:gd name="T5" fmla="*/ 23 h 31"/>
                <a:gd name="T6" fmla="*/ 0 w 27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31"/>
                <a:gd name="T14" fmla="*/ 27 w 27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31">
                  <a:moveTo>
                    <a:pt x="0" y="0"/>
                  </a:moveTo>
                  <a:lnTo>
                    <a:pt x="15" y="30"/>
                  </a:lnTo>
                  <a:lnTo>
                    <a:pt x="26" y="23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2" name="Freeform 10"/>
            <p:cNvSpPr>
              <a:spLocks/>
            </p:cNvSpPr>
            <p:nvPr/>
          </p:nvSpPr>
          <p:spPr bwMode="auto">
            <a:xfrm>
              <a:off x="255" y="4724"/>
              <a:ext cx="28" cy="31"/>
            </a:xfrm>
            <a:custGeom>
              <a:avLst/>
              <a:gdLst>
                <a:gd name="T0" fmla="*/ 27 w 28"/>
                <a:gd name="T1" fmla="*/ 0 h 31"/>
                <a:gd name="T2" fmla="*/ 11 w 28"/>
                <a:gd name="T3" fmla="*/ 30 h 31"/>
                <a:gd name="T4" fmla="*/ 0 w 28"/>
                <a:gd name="T5" fmla="*/ 22 h 31"/>
                <a:gd name="T6" fmla="*/ 27 w 2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1"/>
                <a:gd name="T14" fmla="*/ 28 w 2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1">
                  <a:moveTo>
                    <a:pt x="27" y="0"/>
                  </a:moveTo>
                  <a:lnTo>
                    <a:pt x="11" y="30"/>
                  </a:lnTo>
                  <a:lnTo>
                    <a:pt x="0" y="22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3" name="Freeform 11"/>
            <p:cNvSpPr>
              <a:spLocks/>
            </p:cNvSpPr>
            <p:nvPr/>
          </p:nvSpPr>
          <p:spPr bwMode="auto">
            <a:xfrm>
              <a:off x="231" y="4712"/>
              <a:ext cx="17" cy="32"/>
            </a:xfrm>
            <a:custGeom>
              <a:avLst/>
              <a:gdLst>
                <a:gd name="T0" fmla="*/ 7 w 17"/>
                <a:gd name="T1" fmla="*/ 0 h 32"/>
                <a:gd name="T2" fmla="*/ 0 w 17"/>
                <a:gd name="T3" fmla="*/ 31 h 32"/>
                <a:gd name="T4" fmla="*/ 16 w 17"/>
                <a:gd name="T5" fmla="*/ 29 h 32"/>
                <a:gd name="T6" fmla="*/ 7 w 17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2"/>
                <a:gd name="T14" fmla="*/ 17 w 17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2">
                  <a:moveTo>
                    <a:pt x="7" y="0"/>
                  </a:moveTo>
                  <a:lnTo>
                    <a:pt x="0" y="31"/>
                  </a:lnTo>
                  <a:lnTo>
                    <a:pt x="16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4" name="Freeform 12"/>
            <p:cNvSpPr>
              <a:spLocks/>
            </p:cNvSpPr>
            <p:nvPr/>
          </p:nvSpPr>
          <p:spPr bwMode="auto">
            <a:xfrm>
              <a:off x="204" y="4759"/>
              <a:ext cx="69" cy="114"/>
            </a:xfrm>
            <a:custGeom>
              <a:avLst/>
              <a:gdLst>
                <a:gd name="T0" fmla="*/ 22 w 69"/>
                <a:gd name="T1" fmla="*/ 113 h 114"/>
                <a:gd name="T2" fmla="*/ 23 w 69"/>
                <a:gd name="T3" fmla="*/ 93 h 114"/>
                <a:gd name="T4" fmla="*/ 21 w 69"/>
                <a:gd name="T5" fmla="*/ 90 h 114"/>
                <a:gd name="T6" fmla="*/ 15 w 69"/>
                <a:gd name="T7" fmla="*/ 82 h 114"/>
                <a:gd name="T8" fmla="*/ 9 w 69"/>
                <a:gd name="T9" fmla="*/ 71 h 114"/>
                <a:gd name="T10" fmla="*/ 4 w 69"/>
                <a:gd name="T11" fmla="*/ 57 h 114"/>
                <a:gd name="T12" fmla="*/ 0 w 69"/>
                <a:gd name="T13" fmla="*/ 41 h 114"/>
                <a:gd name="T14" fmla="*/ 1 w 69"/>
                <a:gd name="T15" fmla="*/ 26 h 114"/>
                <a:gd name="T16" fmla="*/ 8 w 69"/>
                <a:gd name="T17" fmla="*/ 11 h 114"/>
                <a:gd name="T18" fmla="*/ 23 w 69"/>
                <a:gd name="T19" fmla="*/ 0 h 114"/>
                <a:gd name="T20" fmla="*/ 43 w 69"/>
                <a:gd name="T21" fmla="*/ 0 h 114"/>
                <a:gd name="T22" fmla="*/ 46 w 69"/>
                <a:gd name="T23" fmla="*/ 0 h 114"/>
                <a:gd name="T24" fmla="*/ 51 w 69"/>
                <a:gd name="T25" fmla="*/ 4 h 114"/>
                <a:gd name="T26" fmla="*/ 57 w 69"/>
                <a:gd name="T27" fmla="*/ 10 h 114"/>
                <a:gd name="T28" fmla="*/ 63 w 69"/>
                <a:gd name="T29" fmla="*/ 19 h 114"/>
                <a:gd name="T30" fmla="*/ 68 w 69"/>
                <a:gd name="T31" fmla="*/ 31 h 114"/>
                <a:gd name="T32" fmla="*/ 66 w 69"/>
                <a:gd name="T33" fmla="*/ 47 h 114"/>
                <a:gd name="T34" fmla="*/ 59 w 69"/>
                <a:gd name="T35" fmla="*/ 67 h 114"/>
                <a:gd name="T36" fmla="*/ 43 w 69"/>
                <a:gd name="T37" fmla="*/ 90 h 114"/>
                <a:gd name="T38" fmla="*/ 43 w 69"/>
                <a:gd name="T39" fmla="*/ 113 h 114"/>
                <a:gd name="T40" fmla="*/ 22 w 69"/>
                <a:gd name="T41" fmla="*/ 11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114"/>
                <a:gd name="T65" fmla="*/ 69 w 69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114">
                  <a:moveTo>
                    <a:pt x="22" y="113"/>
                  </a:moveTo>
                  <a:lnTo>
                    <a:pt x="23" y="93"/>
                  </a:lnTo>
                  <a:lnTo>
                    <a:pt x="21" y="90"/>
                  </a:lnTo>
                  <a:lnTo>
                    <a:pt x="15" y="82"/>
                  </a:lnTo>
                  <a:lnTo>
                    <a:pt x="9" y="71"/>
                  </a:lnTo>
                  <a:lnTo>
                    <a:pt x="4" y="57"/>
                  </a:lnTo>
                  <a:lnTo>
                    <a:pt x="0" y="41"/>
                  </a:lnTo>
                  <a:lnTo>
                    <a:pt x="1" y="26"/>
                  </a:lnTo>
                  <a:lnTo>
                    <a:pt x="8" y="11"/>
                  </a:lnTo>
                  <a:lnTo>
                    <a:pt x="23" y="0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51" y="4"/>
                  </a:lnTo>
                  <a:lnTo>
                    <a:pt x="57" y="10"/>
                  </a:lnTo>
                  <a:lnTo>
                    <a:pt x="63" y="19"/>
                  </a:lnTo>
                  <a:lnTo>
                    <a:pt x="68" y="31"/>
                  </a:lnTo>
                  <a:lnTo>
                    <a:pt x="66" y="47"/>
                  </a:lnTo>
                  <a:lnTo>
                    <a:pt x="59" y="67"/>
                  </a:lnTo>
                  <a:lnTo>
                    <a:pt x="43" y="90"/>
                  </a:lnTo>
                  <a:lnTo>
                    <a:pt x="43" y="113"/>
                  </a:lnTo>
                  <a:lnTo>
                    <a:pt x="22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0735" name="Freeform 13"/>
            <p:cNvSpPr>
              <a:spLocks/>
            </p:cNvSpPr>
            <p:nvPr/>
          </p:nvSpPr>
          <p:spPr bwMode="auto">
            <a:xfrm>
              <a:off x="233" y="4779"/>
              <a:ext cx="17" cy="88"/>
            </a:xfrm>
            <a:custGeom>
              <a:avLst/>
              <a:gdLst>
                <a:gd name="T0" fmla="*/ 4 w 17"/>
                <a:gd name="T1" fmla="*/ 0 h 88"/>
                <a:gd name="T2" fmla="*/ 6 w 17"/>
                <a:gd name="T3" fmla="*/ 6 h 88"/>
                <a:gd name="T4" fmla="*/ 2 w 17"/>
                <a:gd name="T5" fmla="*/ 7 h 88"/>
                <a:gd name="T6" fmla="*/ 2 w 17"/>
                <a:gd name="T7" fmla="*/ 78 h 88"/>
                <a:gd name="T8" fmla="*/ 0 w 17"/>
                <a:gd name="T9" fmla="*/ 79 h 88"/>
                <a:gd name="T10" fmla="*/ 0 w 17"/>
                <a:gd name="T11" fmla="*/ 87 h 88"/>
                <a:gd name="T12" fmla="*/ 2 w 17"/>
                <a:gd name="T13" fmla="*/ 87 h 88"/>
                <a:gd name="T14" fmla="*/ 4 w 17"/>
                <a:gd name="T15" fmla="*/ 87 h 88"/>
                <a:gd name="T16" fmla="*/ 6 w 17"/>
                <a:gd name="T17" fmla="*/ 87 h 88"/>
                <a:gd name="T18" fmla="*/ 9 w 17"/>
                <a:gd name="T19" fmla="*/ 85 h 88"/>
                <a:gd name="T20" fmla="*/ 13 w 17"/>
                <a:gd name="T21" fmla="*/ 85 h 88"/>
                <a:gd name="T22" fmla="*/ 16 w 17"/>
                <a:gd name="T23" fmla="*/ 84 h 88"/>
                <a:gd name="T24" fmla="*/ 16 w 17"/>
                <a:gd name="T25" fmla="*/ 82 h 88"/>
                <a:gd name="T26" fmla="*/ 16 w 17"/>
                <a:gd name="T27" fmla="*/ 79 h 88"/>
                <a:gd name="T28" fmla="*/ 16 w 17"/>
                <a:gd name="T29" fmla="*/ 48 h 88"/>
                <a:gd name="T30" fmla="*/ 13 w 17"/>
                <a:gd name="T31" fmla="*/ 47 h 88"/>
                <a:gd name="T32" fmla="*/ 13 w 17"/>
                <a:gd name="T33" fmla="*/ 39 h 88"/>
                <a:gd name="T34" fmla="*/ 13 w 17"/>
                <a:gd name="T35" fmla="*/ 5 h 88"/>
                <a:gd name="T36" fmla="*/ 4 w 17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8"/>
                <a:gd name="T59" fmla="*/ 17 w 17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8">
                  <a:moveTo>
                    <a:pt x="4" y="0"/>
                  </a:moveTo>
                  <a:lnTo>
                    <a:pt x="6" y="6"/>
                  </a:lnTo>
                  <a:lnTo>
                    <a:pt x="2" y="7"/>
                  </a:lnTo>
                  <a:lnTo>
                    <a:pt x="2" y="78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2" y="87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9" y="85"/>
                  </a:lnTo>
                  <a:lnTo>
                    <a:pt x="13" y="85"/>
                  </a:lnTo>
                  <a:lnTo>
                    <a:pt x="16" y="84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3" y="39"/>
                  </a:lnTo>
                  <a:lnTo>
                    <a:pt x="13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63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568700"/>
          </a:xfrm>
          <a:ln/>
        </p:spPr>
        <p:txBody>
          <a:bodyPr>
            <a:normAutofit/>
          </a:bodyPr>
          <a:lstStyle/>
          <a:p>
            <a:pPr>
              <a:tabLst>
                <a:tab pos="344066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6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4770438"/>
            <a:ext cx="6010275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6" tIns="44601" rIns="90796" bIns="44601" numCol="1" anchor="t" anchorCtr="0" compatLnSpc="1">
            <a:prstTxWarp prst="textNoShape">
              <a:avLst/>
            </a:prstTxWarp>
          </a:bodyPr>
          <a:lstStyle/>
          <a:p>
            <a:pPr defTabSz="471488">
              <a:spcBef>
                <a:spcPct val="0"/>
              </a:spcBef>
              <a:tabLst>
                <a:tab pos="444500" algn="l"/>
              </a:tabLst>
            </a:pPr>
            <a:endParaRPr lang="en-US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defTabSz="471488">
              <a:spcBef>
                <a:spcPct val="0"/>
              </a:spcBef>
              <a:tabLst>
                <a:tab pos="444500" algn="l"/>
              </a:tabLst>
            </a:pPr>
            <a:r>
              <a:rPr lang="en-US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endParaRPr lang="en-US" dirty="0" smtClean="0"/>
          </a:p>
          <a:p>
            <a:pPr defTabSz="471488">
              <a:tabLst>
                <a:tab pos="444500" algn="l"/>
              </a:tabLst>
            </a:pPr>
            <a:endParaRPr lang="en-US" dirty="0" smtClean="0"/>
          </a:p>
          <a:p>
            <a:pPr defTabSz="471488">
              <a:tabLst>
                <a:tab pos="444500" algn="l"/>
              </a:tabLst>
            </a:pPr>
            <a:endParaRPr lang="en-US" dirty="0" smtClean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9732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4770438"/>
            <a:ext cx="6010275" cy="3802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6" tIns="44601" rIns="90796" bIns="44601" numCol="1" anchor="t" anchorCtr="0" compatLnSpc="1">
            <a:prstTxWarp prst="textNoShape">
              <a:avLst/>
            </a:prstTxWarp>
          </a:bodyPr>
          <a:lstStyle/>
          <a:p>
            <a:pPr defTabSz="471488">
              <a:tabLst>
                <a:tab pos="444500" algn="l"/>
              </a:tabLst>
            </a:pPr>
            <a:endParaRPr lang="en-US" dirty="0" smtClean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4025" y="168275"/>
            <a:ext cx="5938838" cy="445293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grpSp>
        <p:nvGrpSpPr>
          <p:cNvPr id="32772" name="Group 15"/>
          <p:cNvGrpSpPr>
            <a:grpSpLocks/>
          </p:cNvGrpSpPr>
          <p:nvPr/>
        </p:nvGrpSpPr>
        <p:grpSpPr bwMode="auto">
          <a:xfrm>
            <a:off x="188913" y="5624513"/>
            <a:ext cx="287337" cy="303212"/>
            <a:chOff x="118" y="3537"/>
            <a:chExt cx="180" cy="191"/>
          </a:xfrm>
        </p:grpSpPr>
        <p:sp>
          <p:nvSpPr>
            <p:cNvPr id="32773" name="Freeform 4"/>
            <p:cNvSpPr>
              <a:spLocks/>
            </p:cNvSpPr>
            <p:nvPr/>
          </p:nvSpPr>
          <p:spPr bwMode="auto">
            <a:xfrm>
              <a:off x="118" y="3537"/>
              <a:ext cx="180" cy="183"/>
            </a:xfrm>
            <a:custGeom>
              <a:avLst/>
              <a:gdLst>
                <a:gd name="T0" fmla="*/ 179 w 180"/>
                <a:gd name="T1" fmla="*/ 182 h 183"/>
                <a:gd name="T2" fmla="*/ 179 w 180"/>
                <a:gd name="T3" fmla="*/ 0 h 183"/>
                <a:gd name="T4" fmla="*/ 0 w 180"/>
                <a:gd name="T5" fmla="*/ 0 h 183"/>
                <a:gd name="T6" fmla="*/ 0 w 180"/>
                <a:gd name="T7" fmla="*/ 182 h 183"/>
                <a:gd name="T8" fmla="*/ 179 w 180"/>
                <a:gd name="T9" fmla="*/ 182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"/>
                <a:gd name="T16" fmla="*/ 0 h 183"/>
                <a:gd name="T17" fmla="*/ 180 w 18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" h="183">
                  <a:moveTo>
                    <a:pt x="179" y="182"/>
                  </a:moveTo>
                  <a:lnTo>
                    <a:pt x="179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179" y="18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4" name="Freeform 5"/>
            <p:cNvSpPr>
              <a:spLocks/>
            </p:cNvSpPr>
            <p:nvPr/>
          </p:nvSpPr>
          <p:spPr bwMode="auto">
            <a:xfrm>
              <a:off x="199" y="3710"/>
              <a:ext cx="27" cy="18"/>
            </a:xfrm>
            <a:custGeom>
              <a:avLst/>
              <a:gdLst>
                <a:gd name="T0" fmla="*/ 26 w 27"/>
                <a:gd name="T1" fmla="*/ 17 h 18"/>
                <a:gd name="T2" fmla="*/ 26 w 27"/>
                <a:gd name="T3" fmla="*/ 0 h 18"/>
                <a:gd name="T4" fmla="*/ 0 w 27"/>
                <a:gd name="T5" fmla="*/ 0 h 18"/>
                <a:gd name="T6" fmla="*/ 0 w 27"/>
                <a:gd name="T7" fmla="*/ 17 h 18"/>
                <a:gd name="T8" fmla="*/ 26 w 27"/>
                <a:gd name="T9" fmla="*/ 17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18"/>
                <a:gd name="T17" fmla="*/ 27 w 27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18">
                  <a:moveTo>
                    <a:pt x="26" y="17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26" y="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5" name="Freeform 6"/>
            <p:cNvSpPr>
              <a:spLocks/>
            </p:cNvSpPr>
            <p:nvPr/>
          </p:nvSpPr>
          <p:spPr bwMode="auto">
            <a:xfrm>
              <a:off x="141" y="3590"/>
              <a:ext cx="32" cy="20"/>
            </a:xfrm>
            <a:custGeom>
              <a:avLst/>
              <a:gdLst>
                <a:gd name="T0" fmla="*/ 0 w 32"/>
                <a:gd name="T1" fmla="*/ 0 h 20"/>
                <a:gd name="T2" fmla="*/ 25 w 32"/>
                <a:gd name="T3" fmla="*/ 19 h 20"/>
                <a:gd name="T4" fmla="*/ 31 w 32"/>
                <a:gd name="T5" fmla="*/ 8 h 20"/>
                <a:gd name="T6" fmla="*/ 0 w 32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20"/>
                <a:gd name="T14" fmla="*/ 32 w 32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20">
                  <a:moveTo>
                    <a:pt x="0" y="0"/>
                  </a:moveTo>
                  <a:lnTo>
                    <a:pt x="25" y="19"/>
                  </a:lnTo>
                  <a:lnTo>
                    <a:pt x="31" y="8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6" name="Freeform 7"/>
            <p:cNvSpPr>
              <a:spLocks/>
            </p:cNvSpPr>
            <p:nvPr/>
          </p:nvSpPr>
          <p:spPr bwMode="auto">
            <a:xfrm>
              <a:off x="251" y="3590"/>
              <a:ext cx="34" cy="20"/>
            </a:xfrm>
            <a:custGeom>
              <a:avLst/>
              <a:gdLst>
                <a:gd name="T0" fmla="*/ 33 w 34"/>
                <a:gd name="T1" fmla="*/ 0 h 20"/>
                <a:gd name="T2" fmla="*/ 6 w 34"/>
                <a:gd name="T3" fmla="*/ 19 h 20"/>
                <a:gd name="T4" fmla="*/ 0 w 34"/>
                <a:gd name="T5" fmla="*/ 9 h 20"/>
                <a:gd name="T6" fmla="*/ 33 w 34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20"/>
                <a:gd name="T14" fmla="*/ 34 w 34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20">
                  <a:moveTo>
                    <a:pt x="33" y="0"/>
                  </a:moveTo>
                  <a:lnTo>
                    <a:pt x="6" y="19"/>
                  </a:lnTo>
                  <a:lnTo>
                    <a:pt x="0" y="9"/>
                  </a:lnTo>
                  <a:lnTo>
                    <a:pt x="3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7" name="Freeform 8"/>
            <p:cNvSpPr>
              <a:spLocks/>
            </p:cNvSpPr>
            <p:nvPr/>
          </p:nvSpPr>
          <p:spPr bwMode="auto">
            <a:xfrm>
              <a:off x="137" y="3628"/>
              <a:ext cx="33" cy="19"/>
            </a:xfrm>
            <a:custGeom>
              <a:avLst/>
              <a:gdLst>
                <a:gd name="T0" fmla="*/ 0 w 33"/>
                <a:gd name="T1" fmla="*/ 18 h 19"/>
                <a:gd name="T2" fmla="*/ 32 w 33"/>
                <a:gd name="T3" fmla="*/ 14 h 19"/>
                <a:gd name="T4" fmla="*/ 30 w 33"/>
                <a:gd name="T5" fmla="*/ 0 h 19"/>
                <a:gd name="T6" fmla="*/ 0 w 33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19"/>
                <a:gd name="T14" fmla="*/ 33 w 33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19">
                  <a:moveTo>
                    <a:pt x="0" y="18"/>
                  </a:moveTo>
                  <a:lnTo>
                    <a:pt x="32" y="14"/>
                  </a:lnTo>
                  <a:lnTo>
                    <a:pt x="30" y="0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8" name="Freeform 9"/>
            <p:cNvSpPr>
              <a:spLocks/>
            </p:cNvSpPr>
            <p:nvPr/>
          </p:nvSpPr>
          <p:spPr bwMode="auto">
            <a:xfrm>
              <a:off x="254" y="3629"/>
              <a:ext cx="34" cy="19"/>
            </a:xfrm>
            <a:custGeom>
              <a:avLst/>
              <a:gdLst>
                <a:gd name="T0" fmla="*/ 33 w 34"/>
                <a:gd name="T1" fmla="*/ 18 h 19"/>
                <a:gd name="T2" fmla="*/ 0 w 34"/>
                <a:gd name="T3" fmla="*/ 15 h 19"/>
                <a:gd name="T4" fmla="*/ 2 w 34"/>
                <a:gd name="T5" fmla="*/ 0 h 19"/>
                <a:gd name="T6" fmla="*/ 33 w 34"/>
                <a:gd name="T7" fmla="*/ 18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9"/>
                <a:gd name="T14" fmla="*/ 34 w 3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9">
                  <a:moveTo>
                    <a:pt x="33" y="18"/>
                  </a:moveTo>
                  <a:lnTo>
                    <a:pt x="0" y="15"/>
                  </a:lnTo>
                  <a:lnTo>
                    <a:pt x="2" y="0"/>
                  </a:lnTo>
                  <a:lnTo>
                    <a:pt x="33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79" name="Freeform 10"/>
            <p:cNvSpPr>
              <a:spLocks/>
            </p:cNvSpPr>
            <p:nvPr/>
          </p:nvSpPr>
          <p:spPr bwMode="auto">
            <a:xfrm>
              <a:off x="162" y="3553"/>
              <a:ext cx="29" cy="28"/>
            </a:xfrm>
            <a:custGeom>
              <a:avLst/>
              <a:gdLst>
                <a:gd name="T0" fmla="*/ 0 w 29"/>
                <a:gd name="T1" fmla="*/ 0 h 28"/>
                <a:gd name="T2" fmla="*/ 16 w 29"/>
                <a:gd name="T3" fmla="*/ 27 h 28"/>
                <a:gd name="T4" fmla="*/ 28 w 29"/>
                <a:gd name="T5" fmla="*/ 20 h 28"/>
                <a:gd name="T6" fmla="*/ 0 w 29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8"/>
                <a:gd name="T14" fmla="*/ 29 w 29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8">
                  <a:moveTo>
                    <a:pt x="0" y="0"/>
                  </a:moveTo>
                  <a:lnTo>
                    <a:pt x="16" y="27"/>
                  </a:lnTo>
                  <a:lnTo>
                    <a:pt x="28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0" name="Freeform 11"/>
            <p:cNvSpPr>
              <a:spLocks/>
            </p:cNvSpPr>
            <p:nvPr/>
          </p:nvSpPr>
          <p:spPr bwMode="auto">
            <a:xfrm>
              <a:off x="229" y="3555"/>
              <a:ext cx="28" cy="30"/>
            </a:xfrm>
            <a:custGeom>
              <a:avLst/>
              <a:gdLst>
                <a:gd name="T0" fmla="*/ 27 w 28"/>
                <a:gd name="T1" fmla="*/ 0 h 30"/>
                <a:gd name="T2" fmla="*/ 11 w 28"/>
                <a:gd name="T3" fmla="*/ 29 h 30"/>
                <a:gd name="T4" fmla="*/ 0 w 28"/>
                <a:gd name="T5" fmla="*/ 21 h 30"/>
                <a:gd name="T6" fmla="*/ 27 w 28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"/>
                <a:gd name="T13" fmla="*/ 0 h 30"/>
                <a:gd name="T14" fmla="*/ 28 w 28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" h="30">
                  <a:moveTo>
                    <a:pt x="27" y="0"/>
                  </a:moveTo>
                  <a:lnTo>
                    <a:pt x="11" y="29"/>
                  </a:lnTo>
                  <a:lnTo>
                    <a:pt x="0" y="21"/>
                  </a:lnTo>
                  <a:lnTo>
                    <a:pt x="2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1" name="Freeform 12"/>
            <p:cNvSpPr>
              <a:spLocks/>
            </p:cNvSpPr>
            <p:nvPr/>
          </p:nvSpPr>
          <p:spPr bwMode="auto">
            <a:xfrm>
              <a:off x="203" y="3543"/>
              <a:ext cx="18" cy="31"/>
            </a:xfrm>
            <a:custGeom>
              <a:avLst/>
              <a:gdLst>
                <a:gd name="T0" fmla="*/ 7 w 18"/>
                <a:gd name="T1" fmla="*/ 0 h 31"/>
                <a:gd name="T2" fmla="*/ 0 w 18"/>
                <a:gd name="T3" fmla="*/ 30 h 31"/>
                <a:gd name="T4" fmla="*/ 17 w 18"/>
                <a:gd name="T5" fmla="*/ 29 h 31"/>
                <a:gd name="T6" fmla="*/ 7 w 18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1"/>
                <a:gd name="T14" fmla="*/ 18 w 18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1">
                  <a:moveTo>
                    <a:pt x="7" y="0"/>
                  </a:moveTo>
                  <a:lnTo>
                    <a:pt x="0" y="30"/>
                  </a:lnTo>
                  <a:lnTo>
                    <a:pt x="17" y="29"/>
                  </a:lnTo>
                  <a:lnTo>
                    <a:pt x="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2" name="Freeform 13"/>
            <p:cNvSpPr>
              <a:spLocks/>
            </p:cNvSpPr>
            <p:nvPr/>
          </p:nvSpPr>
          <p:spPr bwMode="auto">
            <a:xfrm>
              <a:off x="178" y="3589"/>
              <a:ext cx="67" cy="114"/>
            </a:xfrm>
            <a:custGeom>
              <a:avLst/>
              <a:gdLst>
                <a:gd name="T0" fmla="*/ 21 w 67"/>
                <a:gd name="T1" fmla="*/ 113 h 114"/>
                <a:gd name="T2" fmla="*/ 22 w 67"/>
                <a:gd name="T3" fmla="*/ 93 h 114"/>
                <a:gd name="T4" fmla="*/ 20 w 67"/>
                <a:gd name="T5" fmla="*/ 90 h 114"/>
                <a:gd name="T6" fmla="*/ 14 w 67"/>
                <a:gd name="T7" fmla="*/ 82 h 114"/>
                <a:gd name="T8" fmla="*/ 8 w 67"/>
                <a:gd name="T9" fmla="*/ 71 h 114"/>
                <a:gd name="T10" fmla="*/ 3 w 67"/>
                <a:gd name="T11" fmla="*/ 57 h 114"/>
                <a:gd name="T12" fmla="*/ 0 w 67"/>
                <a:gd name="T13" fmla="*/ 41 h 114"/>
                <a:gd name="T14" fmla="*/ 0 w 67"/>
                <a:gd name="T15" fmla="*/ 26 h 114"/>
                <a:gd name="T16" fmla="*/ 7 w 67"/>
                <a:gd name="T17" fmla="*/ 11 h 114"/>
                <a:gd name="T18" fmla="*/ 22 w 67"/>
                <a:gd name="T19" fmla="*/ 0 h 114"/>
                <a:gd name="T20" fmla="*/ 42 w 67"/>
                <a:gd name="T21" fmla="*/ 0 h 114"/>
                <a:gd name="T22" fmla="*/ 45 w 67"/>
                <a:gd name="T23" fmla="*/ 0 h 114"/>
                <a:gd name="T24" fmla="*/ 50 w 67"/>
                <a:gd name="T25" fmla="*/ 4 h 114"/>
                <a:gd name="T26" fmla="*/ 56 w 67"/>
                <a:gd name="T27" fmla="*/ 10 h 114"/>
                <a:gd name="T28" fmla="*/ 62 w 67"/>
                <a:gd name="T29" fmla="*/ 19 h 114"/>
                <a:gd name="T30" fmla="*/ 66 w 67"/>
                <a:gd name="T31" fmla="*/ 31 h 114"/>
                <a:gd name="T32" fmla="*/ 65 w 67"/>
                <a:gd name="T33" fmla="*/ 47 h 114"/>
                <a:gd name="T34" fmla="*/ 58 w 67"/>
                <a:gd name="T35" fmla="*/ 67 h 114"/>
                <a:gd name="T36" fmla="*/ 42 w 67"/>
                <a:gd name="T37" fmla="*/ 90 h 114"/>
                <a:gd name="T38" fmla="*/ 42 w 67"/>
                <a:gd name="T39" fmla="*/ 113 h 114"/>
                <a:gd name="T40" fmla="*/ 21 w 67"/>
                <a:gd name="T41" fmla="*/ 11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114"/>
                <a:gd name="T65" fmla="*/ 67 w 67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114">
                  <a:moveTo>
                    <a:pt x="21" y="113"/>
                  </a:moveTo>
                  <a:lnTo>
                    <a:pt x="22" y="93"/>
                  </a:lnTo>
                  <a:lnTo>
                    <a:pt x="20" y="90"/>
                  </a:lnTo>
                  <a:lnTo>
                    <a:pt x="14" y="82"/>
                  </a:lnTo>
                  <a:lnTo>
                    <a:pt x="8" y="71"/>
                  </a:lnTo>
                  <a:lnTo>
                    <a:pt x="3" y="57"/>
                  </a:lnTo>
                  <a:lnTo>
                    <a:pt x="0" y="41"/>
                  </a:lnTo>
                  <a:lnTo>
                    <a:pt x="0" y="26"/>
                  </a:lnTo>
                  <a:lnTo>
                    <a:pt x="7" y="11"/>
                  </a:lnTo>
                  <a:lnTo>
                    <a:pt x="22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50" y="4"/>
                  </a:lnTo>
                  <a:lnTo>
                    <a:pt x="56" y="10"/>
                  </a:lnTo>
                  <a:lnTo>
                    <a:pt x="62" y="19"/>
                  </a:lnTo>
                  <a:lnTo>
                    <a:pt x="66" y="31"/>
                  </a:lnTo>
                  <a:lnTo>
                    <a:pt x="65" y="47"/>
                  </a:lnTo>
                  <a:lnTo>
                    <a:pt x="58" y="67"/>
                  </a:lnTo>
                  <a:lnTo>
                    <a:pt x="42" y="90"/>
                  </a:lnTo>
                  <a:lnTo>
                    <a:pt x="42" y="113"/>
                  </a:lnTo>
                  <a:lnTo>
                    <a:pt x="21" y="1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2783" name="Freeform 14"/>
            <p:cNvSpPr>
              <a:spLocks/>
            </p:cNvSpPr>
            <p:nvPr/>
          </p:nvSpPr>
          <p:spPr bwMode="auto">
            <a:xfrm>
              <a:off x="205" y="3610"/>
              <a:ext cx="17" cy="86"/>
            </a:xfrm>
            <a:custGeom>
              <a:avLst/>
              <a:gdLst>
                <a:gd name="T0" fmla="*/ 4 w 17"/>
                <a:gd name="T1" fmla="*/ 0 h 86"/>
                <a:gd name="T2" fmla="*/ 6 w 17"/>
                <a:gd name="T3" fmla="*/ 5 h 86"/>
                <a:gd name="T4" fmla="*/ 2 w 17"/>
                <a:gd name="T5" fmla="*/ 6 h 86"/>
                <a:gd name="T6" fmla="*/ 2 w 17"/>
                <a:gd name="T7" fmla="*/ 77 h 86"/>
                <a:gd name="T8" fmla="*/ 0 w 17"/>
                <a:gd name="T9" fmla="*/ 78 h 86"/>
                <a:gd name="T10" fmla="*/ 0 w 17"/>
                <a:gd name="T11" fmla="*/ 85 h 86"/>
                <a:gd name="T12" fmla="*/ 2 w 17"/>
                <a:gd name="T13" fmla="*/ 85 h 86"/>
                <a:gd name="T14" fmla="*/ 4 w 17"/>
                <a:gd name="T15" fmla="*/ 85 h 86"/>
                <a:gd name="T16" fmla="*/ 6 w 17"/>
                <a:gd name="T17" fmla="*/ 85 h 86"/>
                <a:gd name="T18" fmla="*/ 9 w 17"/>
                <a:gd name="T19" fmla="*/ 84 h 86"/>
                <a:gd name="T20" fmla="*/ 13 w 17"/>
                <a:gd name="T21" fmla="*/ 84 h 86"/>
                <a:gd name="T22" fmla="*/ 16 w 17"/>
                <a:gd name="T23" fmla="*/ 83 h 86"/>
                <a:gd name="T24" fmla="*/ 16 w 17"/>
                <a:gd name="T25" fmla="*/ 81 h 86"/>
                <a:gd name="T26" fmla="*/ 16 w 17"/>
                <a:gd name="T27" fmla="*/ 78 h 86"/>
                <a:gd name="T28" fmla="*/ 16 w 17"/>
                <a:gd name="T29" fmla="*/ 47 h 86"/>
                <a:gd name="T30" fmla="*/ 13 w 17"/>
                <a:gd name="T31" fmla="*/ 46 h 86"/>
                <a:gd name="T32" fmla="*/ 13 w 17"/>
                <a:gd name="T33" fmla="*/ 38 h 86"/>
                <a:gd name="T34" fmla="*/ 13 w 17"/>
                <a:gd name="T35" fmla="*/ 4 h 86"/>
                <a:gd name="T36" fmla="*/ 4 w 17"/>
                <a:gd name="T37" fmla="*/ 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86"/>
                <a:gd name="T59" fmla="*/ 17 w 17"/>
                <a:gd name="T60" fmla="*/ 86 h 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86">
                  <a:moveTo>
                    <a:pt x="4" y="0"/>
                  </a:moveTo>
                  <a:lnTo>
                    <a:pt x="6" y="5"/>
                  </a:lnTo>
                  <a:lnTo>
                    <a:pt x="2" y="6"/>
                  </a:lnTo>
                  <a:lnTo>
                    <a:pt x="2" y="77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3" y="84"/>
                  </a:lnTo>
                  <a:lnTo>
                    <a:pt x="16" y="83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6" y="47"/>
                  </a:lnTo>
                  <a:lnTo>
                    <a:pt x="13" y="46"/>
                  </a:lnTo>
                  <a:lnTo>
                    <a:pt x="13" y="38"/>
                  </a:lnTo>
                  <a:lnTo>
                    <a:pt x="13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22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85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361CB2-9AE7-464E-A43E-1B0A7BFF90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9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13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24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97CEBB6C-8700-4EDB-904E-9D3B9E272399}" type="slidenum">
              <a:rPr 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sz="1400" smtClean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2228850"/>
            <a:ext cx="58293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500"/>
              <a:t>Today’s Class</a:t>
            </a:r>
            <a:endParaRPr lang="en-US" altLang="en-US" sz="45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3520678"/>
            <a:ext cx="5753100" cy="1679972"/>
          </a:xfrm>
        </p:spPr>
        <p:txBody>
          <a:bodyPr>
            <a:normAutofit/>
          </a:bodyPr>
          <a:lstStyle/>
          <a:p>
            <a:pPr marL="142875" indent="-257175" algn="l">
              <a:buFont typeface="Wingdings" panose="05000000000000000000" pitchFamily="2" charset="2"/>
              <a:buChar char="Ø"/>
            </a:pPr>
            <a:r>
              <a:rPr lang="en-US" altLang="en-US" dirty="0" smtClean="0"/>
              <a:t>SQL</a:t>
            </a:r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5350" y="1320041"/>
            <a:ext cx="6858000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700" kern="0" dirty="0" smtClean="0">
                <a:solidFill>
                  <a:srgbClr val="FF0000"/>
                </a:solidFill>
              </a:rPr>
              <a:t>SSZG 518: Database Design and Applications</a:t>
            </a:r>
            <a:endParaRPr lang="en-US" altLang="en-US" sz="27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Nested Queries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733800"/>
            <a:ext cx="8534400" cy="2514600"/>
          </a:xfrm>
        </p:spPr>
        <p:txBody>
          <a:bodyPr lIns="90488" tIns="44450" rIns="90488" bIns="44450"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A very powerful feature of SQL:  a WHERE clause can itself contain an SQL query!  (Actually, so can FROM and HAVING clauses.)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To find sailors who’ve </a:t>
            </a:r>
            <a:r>
              <a:rPr lang="en-US" sz="2400" i="1" dirty="0"/>
              <a:t>not</a:t>
            </a:r>
            <a:r>
              <a:rPr lang="en-US" sz="2400" dirty="0"/>
              <a:t> reserved #103, use NOT IN.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To understand semantics of nested queries, think of a </a:t>
            </a:r>
            <a:r>
              <a:rPr lang="en-US" sz="2400" i="1" u="sng" dirty="0"/>
              <a:t>nested loops</a:t>
            </a:r>
            <a:r>
              <a:rPr lang="en-US" sz="2400" dirty="0"/>
              <a:t> evaluation:  </a:t>
            </a:r>
            <a:r>
              <a:rPr lang="en-US" sz="2400" i="1" dirty="0"/>
              <a:t>For each Sailors </a:t>
            </a:r>
            <a:r>
              <a:rPr lang="en-US" sz="2400" i="1" dirty="0" err="1"/>
              <a:t>tuple</a:t>
            </a:r>
            <a:r>
              <a:rPr lang="en-US" sz="2400" i="1" dirty="0"/>
              <a:t>, check the qualification by computing the </a:t>
            </a:r>
            <a:r>
              <a:rPr lang="en-US" sz="2400" i="1" dirty="0" err="1"/>
              <a:t>subquery</a:t>
            </a:r>
            <a:r>
              <a:rPr lang="en-US" sz="2400" i="1" dirty="0"/>
              <a:t>.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890713" y="1357313"/>
            <a:ext cx="510698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 </a:t>
            </a:r>
            <a:r>
              <a:rPr lang="en-US" sz="2400">
                <a:latin typeface="Book Antiqua" panose="02040602050305030304" pitchFamily="18" charset="0"/>
              </a:rPr>
              <a:t>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</a:t>
            </a:r>
            <a:r>
              <a:rPr lang="en-US" sz="2400">
                <a:latin typeface="Book Antiqua" panose="02040602050305030304" pitchFamily="18" charset="0"/>
              </a:rPr>
              <a:t> S.sid </a:t>
            </a:r>
            <a:r>
              <a:rPr lang="en-US" sz="2000">
                <a:latin typeface="Book Antiqua" panose="02040602050305030304" pitchFamily="18" charset="0"/>
              </a:rPr>
              <a:t>IN</a:t>
            </a:r>
            <a:r>
              <a:rPr lang="en-US" sz="2400">
                <a:latin typeface="Book Antiqua" panose="02040602050305030304" pitchFamily="18" charset="0"/>
              </a:rPr>
              <a:t>  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R.sid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R.bid=103)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838200" y="914400"/>
            <a:ext cx="7192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i="1"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</p:spTree>
    <p:extLst>
      <p:ext uri="{BB962C8B-B14F-4D97-AF65-F5344CB8AC3E}">
        <p14:creationId xmlns:p14="http://schemas.microsoft.com/office/powerpoint/2010/main" val="34158665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Query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 rtlCol="0">
            <a:normAutofit fontScale="92500" lnSpcReduction="20000"/>
          </a:bodyPr>
          <a:lstStyle/>
          <a:p>
            <a:pPr defTabSz="915988" eaLnBrk="1" fontAlgn="auto" hangingPunct="1">
              <a:spcAft>
                <a:spcPts val="0"/>
              </a:spcAft>
              <a:tabLst>
                <a:tab pos="684213" algn="l"/>
                <a:tab pos="1250950" algn="l"/>
              </a:tabLst>
              <a:defRPr/>
            </a:pPr>
            <a:r>
              <a:rPr lang="en-US"/>
              <a:t>Find all customers who have both an account and a loan at the Perryridge branch</a:t>
            </a:r>
            <a:endParaRPr lang="en-US" i="1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9600" y="5486400"/>
            <a:ext cx="8056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000">
                <a:solidFill>
                  <a:schemeClr val="tx2"/>
                </a:solidFill>
                <a:latin typeface="Calibri" panose="020F0502020204030204" pitchFamily="34" charset="0"/>
              </a:rPr>
              <a:t>  Note</a:t>
            </a:r>
            <a:r>
              <a:rPr kumimoji="1" lang="en-US" sz="2000">
                <a:latin typeface="Calibri" panose="020F0502020204030204" pitchFamily="34" charset="0"/>
              </a:rPr>
              <a:t>: Above query can be written in a much simpler manner.  The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    formulation above is simply to illustrate SQL features.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14400" y="2066925"/>
            <a:ext cx="73771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</a:t>
            </a:r>
            <a:r>
              <a:rPr kumimoji="1" lang="en-US" sz="2000">
                <a:latin typeface="Calibri" panose="020F0502020204030204" pitchFamily="34" charset="0"/>
              </a:rPr>
              <a:t> </a:t>
            </a:r>
            <a:r>
              <a:rPr kumimoji="1" lang="en-US" sz="2000" i="1">
                <a:latin typeface="Calibri" panose="020F0502020204030204" pitchFamily="34" charset="0"/>
              </a:rPr>
              <a:t>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borrower, loan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borrower.loan_number = loan.loan_number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       	  </a:t>
            </a:r>
            <a:r>
              <a:rPr kumimoji="1" lang="en-US" sz="2000" i="1">
                <a:latin typeface="Calibri" panose="020F0502020204030204" pitchFamily="34" charset="0"/>
              </a:rPr>
              <a:t>branch_name = </a:t>
            </a:r>
            <a:r>
              <a:rPr kumimoji="1" lang="en-US" sz="2000">
                <a:latin typeface="Calibri" panose="020F0502020204030204" pitchFamily="34" charset="0"/>
              </a:rPr>
              <a:t>'Perryridge' 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               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  <a:r>
              <a:rPr kumimoji="1" lang="en-US" sz="2000" i="1">
                <a:latin typeface="Calibri" panose="020F0502020204030204" pitchFamily="34" charset="0"/>
              </a:rPr>
              <a:t> </a:t>
            </a:r>
            <a:r>
              <a:rPr kumimoji="1" lang="en-US" sz="2000" b="1">
                <a:latin typeface="Calibri" panose="020F0502020204030204" pitchFamily="34" charset="0"/>
              </a:rPr>
              <a:t>in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(select 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depositor, account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 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depositor.account_number = 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                                   account.account_number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“Some” Construct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661275" cy="766763"/>
          </a:xfrm>
        </p:spPr>
        <p:txBody>
          <a:bodyPr rtlCol="0">
            <a:normAutofit fontScale="92500" lnSpcReduction="20000"/>
          </a:bodyPr>
          <a:lstStyle/>
          <a:p>
            <a:pPr defTabSz="915988" eaLnBrk="1" fontAlgn="auto" hangingPunct="1">
              <a:spcAft>
                <a:spcPts val="0"/>
              </a:spcAft>
              <a:tabLst>
                <a:tab pos="1830388" algn="l"/>
              </a:tabLst>
              <a:defRPr/>
            </a:pPr>
            <a:r>
              <a:rPr lang="en-US" dirty="0"/>
              <a:t>Find all branches that have greater assets than some branch located in Brooklyn.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  Same query using &gt; </a:t>
            </a:r>
            <a:r>
              <a:rPr kumimoji="1" lang="en-US" sz="2400" b="1">
                <a:latin typeface="Calibri" panose="020F0502020204030204" pitchFamily="34" charset="0"/>
              </a:rPr>
              <a:t>some</a:t>
            </a:r>
            <a:r>
              <a:rPr kumimoji="1" lang="en-US" sz="2400">
                <a:latin typeface="Calibri" panose="020F0502020204030204" pitchFamily="34" charset="0"/>
              </a:rPr>
              <a:t> clause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4038" y="3970338"/>
            <a:ext cx="54451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</a:t>
            </a:r>
            <a:r>
              <a:rPr kumimoji="1" lang="en-US" sz="2000" i="1">
                <a:latin typeface="Calibri" panose="020F0502020204030204" pitchFamily="34" charset="0"/>
              </a:rPr>
              <a:t> 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assets &gt; </a:t>
            </a:r>
            <a:r>
              <a:rPr kumimoji="1" lang="en-US" sz="2000" b="1">
                <a:latin typeface="Calibri" panose="020F0502020204030204" pitchFamily="34" charset="0"/>
              </a:rPr>
              <a:t>some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 	(select </a:t>
            </a:r>
            <a:r>
              <a:rPr kumimoji="1" lang="en-US" sz="2000" i="1">
                <a:latin typeface="Calibri" panose="020F0502020204030204" pitchFamily="34" charset="0"/>
              </a:rPr>
              <a:t>assets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 	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 </a:t>
            </a:r>
            <a:r>
              <a:rPr kumimoji="1" lang="en-US" sz="2000" b="1">
                <a:latin typeface="Calibri" panose="020F0502020204030204" pitchFamily="34" charset="0"/>
              </a:rPr>
              <a:t>where</a:t>
            </a:r>
            <a:r>
              <a:rPr kumimoji="1" lang="en-US" sz="2000" i="1">
                <a:latin typeface="Calibri" panose="020F0502020204030204" pitchFamily="34" charset="0"/>
              </a:rPr>
              <a:t> branch_city = 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Brooklyn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) 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720055" y="1671638"/>
            <a:ext cx="52752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 dirty="0">
                <a:latin typeface="Calibri" panose="020F0502020204030204" pitchFamily="34" charset="0"/>
              </a:rPr>
              <a:t>select distinct 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T.branch_name</a:t>
            </a:r>
            <a:r>
              <a:rPr kumimoji="1" lang="en-US" sz="2000" i="1" dirty="0">
                <a:latin typeface="Calibri" panose="020F0502020204030204" pitchFamily="34" charset="0"/>
              </a:rPr>
              <a:t/>
            </a:r>
            <a:br>
              <a:rPr kumimoji="1" lang="en-US" sz="2000" i="1" dirty="0">
                <a:latin typeface="Calibri" panose="020F0502020204030204" pitchFamily="34" charset="0"/>
              </a:rPr>
            </a:br>
            <a:r>
              <a:rPr kumimoji="1" lang="en-US" sz="2000" i="1" dirty="0">
                <a:latin typeface="Calibri" panose="020F0502020204030204" pitchFamily="34" charset="0"/>
              </a:rPr>
              <a:t>	</a:t>
            </a:r>
            <a:r>
              <a:rPr kumimoji="1" lang="en-US" sz="2000" b="1" dirty="0">
                <a:latin typeface="Calibri" panose="020F0502020204030204" pitchFamily="34" charset="0"/>
              </a:rPr>
              <a:t>from</a:t>
            </a:r>
            <a:r>
              <a:rPr kumimoji="1" lang="en-US" sz="2000" i="1" dirty="0">
                <a:latin typeface="Calibri" panose="020F0502020204030204" pitchFamily="34" charset="0"/>
              </a:rPr>
              <a:t> branch </a:t>
            </a:r>
            <a:r>
              <a:rPr kumimoji="1" lang="en-US" sz="2000" b="1" dirty="0">
                <a:latin typeface="Calibri" panose="020F0502020204030204" pitchFamily="34" charset="0"/>
              </a:rPr>
              <a:t>as</a:t>
            </a:r>
            <a:r>
              <a:rPr kumimoji="1" lang="en-US" sz="2000" i="1" dirty="0">
                <a:latin typeface="Calibri" panose="020F0502020204030204" pitchFamily="34" charset="0"/>
              </a:rPr>
              <a:t> T, branch </a:t>
            </a:r>
            <a:r>
              <a:rPr kumimoji="1" lang="en-US" sz="2000" b="1" dirty="0">
                <a:latin typeface="Calibri" panose="020F0502020204030204" pitchFamily="34" charset="0"/>
              </a:rPr>
              <a:t>as </a:t>
            </a:r>
            <a:r>
              <a:rPr kumimoji="1" lang="en-US" sz="2000" i="1" dirty="0">
                <a:latin typeface="Calibri" panose="020F0502020204030204" pitchFamily="34" charset="0"/>
              </a:rPr>
              <a:t>S</a:t>
            </a:r>
            <a:br>
              <a:rPr kumimoji="1" lang="en-US" sz="2000" i="1" dirty="0">
                <a:latin typeface="Calibri" panose="020F0502020204030204" pitchFamily="34" charset="0"/>
              </a:rPr>
            </a:br>
            <a:r>
              <a:rPr kumimoji="1" lang="en-US" sz="2000" i="1" dirty="0">
                <a:latin typeface="Calibri" panose="020F0502020204030204" pitchFamily="34" charset="0"/>
              </a:rPr>
              <a:t>	</a:t>
            </a:r>
            <a:r>
              <a:rPr kumimoji="1" lang="en-US" sz="2000" b="1" dirty="0">
                <a:latin typeface="Calibri" panose="020F0502020204030204" pitchFamily="34" charset="0"/>
              </a:rPr>
              <a:t>where 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T.assets</a:t>
            </a:r>
            <a:r>
              <a:rPr kumimoji="1" lang="en-US" sz="2000" i="1" dirty="0">
                <a:latin typeface="Calibri" panose="020F0502020204030204" pitchFamily="34" charset="0"/>
              </a:rPr>
              <a:t> &gt; </a:t>
            </a:r>
            <a:r>
              <a:rPr kumimoji="1" lang="en-US" sz="2000" i="1" dirty="0" err="1">
                <a:latin typeface="Calibri" panose="020F0502020204030204" pitchFamily="34" charset="0"/>
              </a:rPr>
              <a:t>S.assets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b="1" dirty="0">
                <a:latin typeface="Calibri" panose="020F0502020204030204" pitchFamily="34" charset="0"/>
              </a:rPr>
              <a:t>and</a:t>
            </a:r>
            <a:br>
              <a:rPr kumimoji="1" lang="en-US" sz="2000" b="1" dirty="0">
                <a:latin typeface="Calibri" panose="020F0502020204030204" pitchFamily="34" charset="0"/>
              </a:rPr>
            </a:br>
            <a:r>
              <a:rPr kumimoji="1" lang="en-US" sz="2000" b="1" dirty="0">
                <a:latin typeface="Calibri" panose="020F0502020204030204" pitchFamily="34" charset="0"/>
              </a:rPr>
              <a:t>	             </a:t>
            </a:r>
            <a:r>
              <a:rPr kumimoji="1" lang="en-US" sz="2000" i="1" dirty="0" err="1">
                <a:latin typeface="Calibri" panose="020F0502020204030204" pitchFamily="34" charset="0"/>
              </a:rPr>
              <a:t>S.branch_city</a:t>
            </a:r>
            <a:r>
              <a:rPr kumimoji="1" lang="en-US" sz="2000" i="1" dirty="0">
                <a:latin typeface="Calibri" panose="020F0502020204030204" pitchFamily="34" charset="0"/>
              </a:rPr>
              <a:t> = </a:t>
            </a:r>
            <a:r>
              <a:rPr kumimoji="1" lang="en-US" sz="2000" i="1" dirty="0">
                <a:latin typeface="Century Gothic" panose="020B0502020202020204" pitchFamily="34" charset="0"/>
              </a:rPr>
              <a:t>'</a:t>
            </a:r>
            <a:r>
              <a:rPr kumimoji="1" lang="en-US" sz="2000" dirty="0">
                <a:latin typeface="Calibri" panose="020F0502020204030204" pitchFamily="34" charset="0"/>
              </a:rPr>
              <a:t>Brooklyn</a:t>
            </a:r>
            <a:r>
              <a:rPr kumimoji="1" lang="en-US" sz="2000" dirty="0">
                <a:latin typeface="Century Gothic" panose="020B0502020202020204" pitchFamily="34" charset="0"/>
              </a:rPr>
              <a:t>'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8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smtClean="0"/>
              <a:t>“All” Construct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tabLst>
                <a:tab pos="1370013" algn="l"/>
                <a:tab pos="1830388" algn="l"/>
              </a:tabLst>
              <a:defRPr/>
            </a:pPr>
            <a:r>
              <a:rPr lang="en-US"/>
              <a:t>Find the names of all branches that have greater assets than all branches located in Brooklyn.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828800" y="2667000"/>
            <a:ext cx="5397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assets &gt; </a:t>
            </a:r>
            <a:r>
              <a:rPr kumimoji="1" lang="en-US" sz="2000" b="1">
                <a:latin typeface="Calibri" panose="020F0502020204030204" pitchFamily="34" charset="0"/>
              </a:rPr>
              <a:t>all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(select </a:t>
            </a:r>
            <a:r>
              <a:rPr kumimoji="1" lang="en-US" sz="2000" i="1">
                <a:latin typeface="Calibri" panose="020F0502020204030204" pitchFamily="34" charset="0"/>
              </a:rPr>
              <a:t>assets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</a:t>
            </a:r>
            <a:r>
              <a:rPr kumimoji="1" lang="en-US" sz="2000" i="1">
                <a:latin typeface="Calibri" panose="020F0502020204030204" pitchFamily="34" charset="0"/>
              </a:rPr>
              <a:t> 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branch_city = </a:t>
            </a:r>
            <a:r>
              <a:rPr kumimoji="1" lang="en-US" sz="2000">
                <a:latin typeface="Calibri" panose="020F0502020204030204" pitchFamily="34" charset="0"/>
              </a:rPr>
              <a:t>'Brooklyn') 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6962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3600" smtClean="0"/>
              <a:t>Nested Queries with Correlation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8610600" cy="2057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>
                <a:solidFill>
                  <a:schemeClr val="hlink"/>
                </a:solidFill>
              </a:rPr>
              <a:t>EXISTS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smtClean="0"/>
              <a:t>is another set comparison operator, like </a:t>
            </a:r>
            <a:r>
              <a:rPr lang="en-US" sz="2400" smtClean="0">
                <a:solidFill>
                  <a:schemeClr val="hlink"/>
                </a:solidFill>
              </a:rPr>
              <a:t>IN</a:t>
            </a:r>
            <a:r>
              <a:rPr lang="en-US" sz="2400" smtClean="0"/>
              <a:t>.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447800" y="1447800"/>
            <a:ext cx="72199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 </a:t>
            </a:r>
            <a:r>
              <a:rPr lang="en-US" sz="2400">
                <a:latin typeface="Book Antiqua" panose="02040602050305030304" pitchFamily="18" charset="0"/>
              </a:rPr>
              <a:t>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  EXISTS</a:t>
            </a:r>
            <a:r>
              <a:rPr lang="en-US" sz="2400">
                <a:latin typeface="Book Antiqua" panose="02040602050305030304" pitchFamily="18" charset="0"/>
              </a:rPr>
              <a:t>  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*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R.bid=103 </a:t>
            </a:r>
            <a:r>
              <a:rPr lang="en-US" sz="2000">
                <a:latin typeface="Book Antiqua" panose="02040602050305030304" pitchFamily="18" charset="0"/>
              </a:rPr>
              <a:t>AND</a:t>
            </a:r>
            <a:r>
              <a:rPr lang="en-US" sz="2400">
                <a:latin typeface="Book Antiqua" panose="02040602050305030304" pitchFamily="18" charset="0"/>
              </a:rPr>
              <a:t> </a:t>
            </a:r>
            <a:r>
              <a:rPr lang="en-US" sz="2400" u="sng">
                <a:latin typeface="Book Antiqua" panose="02040602050305030304" pitchFamily="18" charset="0"/>
              </a:rPr>
              <a:t>S.sid</a:t>
            </a:r>
            <a:r>
              <a:rPr lang="en-US" sz="2400">
                <a:latin typeface="Book Antiqua" panose="02040602050305030304" pitchFamily="18" charset="0"/>
              </a:rPr>
              <a:t>=R.sid)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38200" y="914400"/>
            <a:ext cx="7192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i="1"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  <p:sp>
        <p:nvSpPr>
          <p:cNvPr id="38918" name="Arc 6"/>
          <p:cNvSpPr>
            <a:spLocks/>
          </p:cNvSpPr>
          <p:nvPr/>
        </p:nvSpPr>
        <p:spPr bwMode="auto">
          <a:xfrm>
            <a:off x="3810000" y="1981200"/>
            <a:ext cx="3352800" cy="914400"/>
          </a:xfrm>
          <a:custGeom>
            <a:avLst/>
            <a:gdLst>
              <a:gd name="T0" fmla="*/ 481810 w 21600"/>
              <a:gd name="T1" fmla="*/ 0 h 21600"/>
              <a:gd name="T2" fmla="*/ 520429034 w 21600"/>
              <a:gd name="T3" fmla="*/ 38709597 h 21600"/>
              <a:gd name="T4" fmla="*/ 0 w 21600"/>
              <a:gd name="T5" fmla="*/ 3870959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</a:path>
              <a:path w="21600" h="21600" stroke="0" extrusionOk="0">
                <a:moveTo>
                  <a:pt x="19" y="0"/>
                </a:moveTo>
                <a:cubicBezTo>
                  <a:pt x="11941" y="11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327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“Exists” Construct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70825" cy="798513"/>
          </a:xfrm>
        </p:spPr>
        <p:txBody>
          <a:bodyPr/>
          <a:lstStyle/>
          <a:p>
            <a:pPr eaLnBrk="1" hangingPunct="1">
              <a:tabLst>
                <a:tab pos="461963" algn="l"/>
                <a:tab pos="1027113" algn="l"/>
                <a:tab pos="1547813" algn="l"/>
              </a:tabLst>
            </a:pPr>
            <a:r>
              <a:rPr lang="en-US" sz="2800" smtClean="0"/>
              <a:t>Find all customers who have an account at all branches located in Brooklyn.</a:t>
            </a:r>
            <a:endParaRPr lang="en-US" sz="2800" smtClean="0">
              <a:sym typeface="Symbol" panose="05050102010706020507" pitchFamily="18" charset="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054100" y="1951038"/>
            <a:ext cx="735171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 </a:t>
            </a:r>
            <a:r>
              <a:rPr kumimoji="1" lang="en-US" sz="2000" i="1">
                <a:latin typeface="Calibri" panose="020F0502020204030204" pitchFamily="34" charset="0"/>
              </a:rPr>
              <a:t>S.customer_name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</a:t>
            </a:r>
            <a:r>
              <a:rPr kumimoji="1" lang="en-US" sz="2000" b="1">
                <a:latin typeface="Calibri" panose="020F0502020204030204" pitchFamily="34" charset="0"/>
              </a:rPr>
              <a:t> as </a:t>
            </a:r>
            <a:r>
              <a:rPr kumimoji="1" lang="en-US" sz="2000" i="1">
                <a:latin typeface="Calibri" panose="020F0502020204030204" pitchFamily="34" charset="0"/>
              </a:rPr>
              <a:t>S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not exists 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/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branch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branch_city = </a:t>
            </a:r>
            <a:r>
              <a:rPr kumimoji="1" lang="en-US" sz="2000">
                <a:latin typeface="Calibri" panose="020F0502020204030204" pitchFamily="34" charset="0"/>
              </a:rPr>
              <a:t>'Brooklyn') </a:t>
            </a:r>
            <a:br>
              <a:rPr kumimoji="1" lang="en-US" sz="2000">
                <a:latin typeface="Calibri" panose="020F0502020204030204" pitchFamily="34" charset="0"/>
              </a:rPr>
            </a:br>
            <a:r>
              <a:rPr kumimoji="1" lang="en-US" sz="2000">
                <a:latin typeface="Calibri" panose="020F0502020204030204" pitchFamily="34" charset="0"/>
              </a:rPr>
              <a:t>           		</a:t>
            </a:r>
            <a:r>
              <a:rPr kumimoji="1" lang="en-US" sz="2000" b="1">
                <a:latin typeface="Calibri" panose="020F0502020204030204" pitchFamily="34" charset="0"/>
              </a:rPr>
              <a:t>except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R.branch_name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from</a:t>
            </a:r>
            <a:r>
              <a:rPr kumimoji="1" lang="en-US" sz="2000" i="1">
                <a:latin typeface="Calibri" panose="020F0502020204030204" pitchFamily="34" charset="0"/>
              </a:rPr>
              <a:t> depositor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T, account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R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T.account_number = R.account_number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			</a:t>
            </a:r>
            <a:r>
              <a:rPr kumimoji="1" lang="en-US" sz="2000" i="1">
                <a:latin typeface="Calibri" panose="020F0502020204030204" pitchFamily="34" charset="0"/>
              </a:rPr>
              <a:t>S.customer_name = T.customer_name </a:t>
            </a:r>
            <a:r>
              <a:rPr kumimoji="1" lang="en-US" sz="2000">
                <a:latin typeface="Calibri" panose="020F050202020403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358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181600" cy="647700"/>
          </a:xfrm>
        </p:spPr>
        <p:txBody>
          <a:bodyPr lIns="90488" tIns="44450" rIns="90488" bIns="44450"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Division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33600"/>
            <a:ext cx="4343400" cy="40767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smtClean="0"/>
              <a:t>Let’s do it the hard way, without EXCEPT: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16538" y="104775"/>
            <a:ext cx="3735387" cy="280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S.sname</a:t>
            </a:r>
          </a:p>
          <a:p>
            <a:pPr eaLnBrk="1" hangingPunct="1"/>
            <a:r>
              <a:rPr lang="en-US">
                <a:latin typeface="Book Antiqua" panose="02040602050305030304" pitchFamily="18" charset="0"/>
              </a:rPr>
              <a:t>FROM</a:t>
            </a:r>
            <a:r>
              <a:rPr lang="en-US" sz="20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>
                <a:latin typeface="Book Antiqua" panose="02040602050305030304" pitchFamily="18" charset="0"/>
              </a:rPr>
              <a:t>WHERE  NOT EXISTS </a:t>
            </a:r>
            <a:endParaRPr lang="en-US" sz="2000"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((</a:t>
            </a:r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B.bid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</a:t>
            </a:r>
            <a:r>
              <a:rPr lang="en-US">
                <a:latin typeface="Book Antiqua" panose="02040602050305030304" pitchFamily="18" charset="0"/>
              </a:rPr>
              <a:t>FROM  </a:t>
            </a:r>
            <a:r>
              <a:rPr lang="en-US" sz="2000">
                <a:latin typeface="Book Antiqua" panose="02040602050305030304" pitchFamily="18" charset="0"/>
              </a:rPr>
              <a:t>Boats B)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</a:t>
            </a:r>
            <a:r>
              <a:rPr lang="en-US">
                <a:latin typeface="Book Antiqua" panose="02040602050305030304" pitchFamily="18" charset="0"/>
              </a:rPr>
              <a:t>EXCEPT</a:t>
            </a:r>
            <a:endParaRPr lang="en-US" sz="2000">
              <a:latin typeface="Book Antiqua" panose="02040602050305030304" pitchFamily="18" charset="0"/>
            </a:endParaRP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(</a:t>
            </a:r>
            <a:r>
              <a:rPr lang="en-US">
                <a:latin typeface="Book Antiqua" panose="02040602050305030304" pitchFamily="18" charset="0"/>
              </a:rPr>
              <a:t>SELECT</a:t>
            </a:r>
            <a:r>
              <a:rPr lang="en-US" sz="2000">
                <a:latin typeface="Book Antiqua" panose="02040602050305030304" pitchFamily="18" charset="0"/>
              </a:rPr>
              <a:t>  R.bid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 </a:t>
            </a:r>
            <a:r>
              <a:rPr lang="en-US">
                <a:latin typeface="Book Antiqua" panose="02040602050305030304" pitchFamily="18" charset="0"/>
              </a:rPr>
              <a:t>FROM</a:t>
            </a:r>
            <a:r>
              <a:rPr lang="en-US" sz="20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                  </a:t>
            </a:r>
            <a:r>
              <a:rPr lang="en-US">
                <a:latin typeface="Book Antiqua" panose="02040602050305030304" pitchFamily="18" charset="0"/>
              </a:rPr>
              <a:t>WHERE</a:t>
            </a:r>
            <a:r>
              <a:rPr lang="en-US" sz="2000">
                <a:latin typeface="Book Antiqua" panose="02040602050305030304" pitchFamily="18" charset="0"/>
              </a:rPr>
              <a:t>  R.sid=S.sid))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19113" y="3033713"/>
            <a:ext cx="856773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S.sname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Sailors S</a:t>
            </a:r>
          </a:p>
          <a:p>
            <a:pPr eaLnBrk="1" hangingPunct="1"/>
            <a:r>
              <a:rPr lang="en-US" sz="2000">
                <a:latin typeface="Book Antiqua" panose="02040602050305030304" pitchFamily="18" charset="0"/>
              </a:rPr>
              <a:t>WHERE  NOT EXISTS  </a:t>
            </a:r>
            <a:r>
              <a:rPr lang="en-US" sz="2400">
                <a:latin typeface="Book Antiqua" panose="02040602050305030304" pitchFamily="18" charset="0"/>
              </a:rPr>
              <a:t>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B.bid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Boats B 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</a:t>
            </a:r>
            <a:r>
              <a:rPr lang="en-US" sz="2000">
                <a:latin typeface="Book Antiqua" panose="02040602050305030304" pitchFamily="18" charset="0"/>
              </a:rPr>
              <a:t>WHERE  NOT EXISTS  </a:t>
            </a:r>
            <a:r>
              <a:rPr lang="en-US" sz="2400">
                <a:latin typeface="Book Antiqua" panose="02040602050305030304" pitchFamily="18" charset="0"/>
              </a:rPr>
              <a:t>(</a:t>
            </a:r>
            <a:r>
              <a:rPr lang="en-US" sz="2000">
                <a:latin typeface="Book Antiqua" panose="02040602050305030304" pitchFamily="18" charset="0"/>
              </a:rPr>
              <a:t>SELECT</a:t>
            </a:r>
            <a:r>
              <a:rPr lang="en-US" sz="2400">
                <a:latin typeface="Book Antiqua" panose="02040602050305030304" pitchFamily="18" charset="0"/>
              </a:rPr>
              <a:t>  R.bid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lang="en-US" sz="2000">
                <a:latin typeface="Book Antiqua" panose="02040602050305030304" pitchFamily="18" charset="0"/>
              </a:rPr>
              <a:t>FROM</a:t>
            </a:r>
            <a:r>
              <a:rPr lang="en-US" sz="2400">
                <a:latin typeface="Book Antiqua" panose="02040602050305030304" pitchFamily="18" charset="0"/>
              </a:rPr>
              <a:t>  Reserves R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lang="en-US" sz="2000">
                <a:latin typeface="Book Antiqua" panose="02040602050305030304" pitchFamily="18" charset="0"/>
              </a:rPr>
              <a:t>WHERE</a:t>
            </a:r>
            <a:r>
              <a:rPr lang="en-US" sz="2400">
                <a:latin typeface="Book Antiqua" panose="02040602050305030304" pitchFamily="18" charset="0"/>
              </a:rPr>
              <a:t>  R.bid=B.bid</a:t>
            </a:r>
          </a:p>
          <a:p>
            <a:pPr eaLnBrk="1" hangingPunct="1"/>
            <a:r>
              <a:rPr lang="en-US" sz="2400">
                <a:latin typeface="Book Antiqua" panose="02040602050305030304" pitchFamily="18" charset="0"/>
              </a:rPr>
              <a:t>   </a:t>
            </a:r>
            <a:r>
              <a:rPr lang="en-US" sz="2000">
                <a:latin typeface="Book Antiqua" panose="02040602050305030304" pitchFamily="18" charset="0"/>
              </a:rPr>
              <a:t>                                                                                           AND </a:t>
            </a:r>
            <a:r>
              <a:rPr lang="en-US" sz="2400">
                <a:latin typeface="Book Antiqua" panose="02040602050305030304" pitchFamily="18" charset="0"/>
              </a:rPr>
              <a:t>R.sid=S.sid))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38113" y="4633913"/>
            <a:ext cx="27860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Sailors S such that ...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823913" y="5319713"/>
            <a:ext cx="3649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there is no boat B without ...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357313" y="6005513"/>
            <a:ext cx="4872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i="1">
                <a:latin typeface="Book Antiqua" panose="02040602050305030304" pitchFamily="18" charset="0"/>
              </a:rPr>
              <a:t>a Reserves tuple showing S reserved B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61913" y="1662113"/>
            <a:ext cx="5348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Find sailors who’ve reserved all boats.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710113" y="619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(1)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1913" y="3033713"/>
            <a:ext cx="536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CF0E30"/>
                </a:solidFill>
                <a:latin typeface="Book Antiqua" panose="0204060205030503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85240412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Absence of Duplicate Tuples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12838"/>
            <a:ext cx="7791450" cy="4983162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tabLst>
                <a:tab pos="803275" algn="l"/>
                <a:tab pos="1547813" algn="l"/>
              </a:tabLst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unique</a:t>
            </a:r>
            <a:r>
              <a:rPr lang="en-US" dirty="0"/>
              <a:t> construct tests whether a </a:t>
            </a:r>
            <a:r>
              <a:rPr lang="en-US" dirty="0" err="1"/>
              <a:t>subquery</a:t>
            </a:r>
            <a:r>
              <a:rPr lang="en-US" dirty="0"/>
              <a:t> has any duplicate </a:t>
            </a:r>
            <a:r>
              <a:rPr lang="en-US" dirty="0" err="1"/>
              <a:t>tuples</a:t>
            </a:r>
            <a:r>
              <a:rPr lang="en-US" dirty="0"/>
              <a:t> in its result.</a:t>
            </a:r>
          </a:p>
          <a:p>
            <a:pPr eaLnBrk="1" fontAlgn="auto" hangingPunct="1">
              <a:spcAft>
                <a:spcPts val="0"/>
              </a:spcAft>
              <a:tabLst>
                <a:tab pos="803275" algn="l"/>
                <a:tab pos="1547813" algn="l"/>
              </a:tabLst>
              <a:defRPr/>
            </a:pPr>
            <a:r>
              <a:rPr lang="en-US" dirty="0"/>
              <a:t>Find all customers who have at most one account at the </a:t>
            </a:r>
            <a:r>
              <a:rPr lang="en-US" dirty="0" err="1"/>
              <a:t>Perryridge</a:t>
            </a:r>
            <a:r>
              <a:rPr lang="en-US" dirty="0"/>
              <a:t> branch.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b="1" dirty="0"/>
              <a:t>	   </a:t>
            </a:r>
            <a:r>
              <a:rPr lang="en-US" sz="2400" b="1" dirty="0"/>
              <a:t>select </a:t>
            </a:r>
            <a:r>
              <a:rPr lang="en-US" sz="2400" i="1" dirty="0" err="1"/>
              <a:t>T.customer_name</a:t>
            </a:r>
            <a:endParaRPr lang="en-US" sz="2400" i="1" dirty="0"/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        from </a:t>
            </a:r>
            <a:r>
              <a:rPr lang="en-US" sz="2400" i="1" dirty="0"/>
              <a:t>depositor </a:t>
            </a:r>
            <a:r>
              <a:rPr lang="en-US" sz="2400" b="1" dirty="0"/>
              <a:t>as </a:t>
            </a:r>
            <a:r>
              <a:rPr lang="en-US" sz="2400" i="1" dirty="0"/>
              <a:t>T</a:t>
            </a:r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        where unique </a:t>
            </a:r>
            <a:r>
              <a:rPr lang="en-US" sz="2400" dirty="0"/>
              <a:t>(</a:t>
            </a:r>
            <a:endParaRPr lang="en-US" sz="2400" b="1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r>
              <a:rPr lang="en-US" sz="2400" b="1" dirty="0"/>
              <a:t>		   select </a:t>
            </a:r>
            <a:r>
              <a:rPr lang="en-US" sz="2400" i="1" dirty="0" err="1"/>
              <a:t>R.customer_name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	   </a:t>
            </a:r>
            <a:r>
              <a:rPr lang="en-US" sz="2400" b="1" dirty="0"/>
              <a:t>from</a:t>
            </a:r>
            <a:r>
              <a:rPr lang="en-US" sz="2400" i="1" dirty="0"/>
              <a:t> account, depositor </a:t>
            </a:r>
            <a:r>
              <a:rPr lang="en-US" sz="2400" b="1" dirty="0"/>
              <a:t>as </a:t>
            </a:r>
            <a:r>
              <a:rPr lang="en-US" sz="2400" i="1" dirty="0"/>
              <a:t>R</a:t>
            </a:r>
            <a:br>
              <a:rPr lang="en-US" sz="2400" i="1" dirty="0"/>
            </a:br>
            <a:r>
              <a:rPr lang="en-US" sz="2400" i="1" dirty="0"/>
              <a:t>	   </a:t>
            </a:r>
            <a:r>
              <a:rPr lang="en-US" sz="2400" b="1" dirty="0"/>
              <a:t>where</a:t>
            </a:r>
            <a:r>
              <a:rPr lang="en-US" sz="2400" i="1" dirty="0"/>
              <a:t> </a:t>
            </a:r>
            <a:r>
              <a:rPr lang="en-US" sz="2400" i="1" dirty="0" err="1"/>
              <a:t>T.customer_name</a:t>
            </a:r>
            <a:r>
              <a:rPr lang="en-US" sz="2400" i="1" dirty="0"/>
              <a:t> = </a:t>
            </a:r>
            <a:r>
              <a:rPr lang="en-US" sz="2400" i="1" dirty="0" err="1"/>
              <a:t>R.customer_name</a:t>
            </a:r>
            <a:r>
              <a:rPr lang="en-US" sz="2400" i="1" dirty="0"/>
              <a:t> </a:t>
            </a:r>
            <a:r>
              <a:rPr lang="en-US" sz="2400" b="1" dirty="0"/>
              <a:t>and</a:t>
            </a:r>
            <a:br>
              <a:rPr lang="en-US" sz="2400" b="1" dirty="0"/>
            </a:br>
            <a:r>
              <a:rPr lang="en-US" sz="2400" b="1" dirty="0"/>
              <a:t>		   </a:t>
            </a:r>
            <a:r>
              <a:rPr lang="en-US" sz="2400" i="1" dirty="0" err="1"/>
              <a:t>R.account_number</a:t>
            </a:r>
            <a:r>
              <a:rPr lang="en-US" sz="2400" i="1" dirty="0"/>
              <a:t> = </a:t>
            </a:r>
            <a:r>
              <a:rPr lang="en-US" sz="2400" i="1" dirty="0" err="1"/>
              <a:t>account.account_number</a:t>
            </a:r>
            <a:r>
              <a:rPr lang="en-US" sz="2400" i="1" dirty="0"/>
              <a:t> </a:t>
            </a:r>
            <a:r>
              <a:rPr lang="en-US" sz="2400" b="1" dirty="0"/>
              <a:t>and</a:t>
            </a:r>
            <a:br>
              <a:rPr lang="en-US" sz="2400" b="1" dirty="0"/>
            </a:br>
            <a:r>
              <a:rPr lang="en-US" sz="2400" b="1" dirty="0"/>
              <a:t>		   </a:t>
            </a:r>
            <a:r>
              <a:rPr lang="en-US" sz="2400" i="1" dirty="0" err="1"/>
              <a:t>account.branch_name</a:t>
            </a:r>
            <a:r>
              <a:rPr lang="en-US" sz="2400" i="1" dirty="0"/>
              <a:t> = </a:t>
            </a:r>
            <a:r>
              <a:rPr lang="en-US" sz="2400" dirty="0"/>
              <a:t>'</a:t>
            </a:r>
            <a:r>
              <a:rPr lang="en-US" sz="2400" dirty="0" err="1"/>
              <a:t>Perryridge</a:t>
            </a:r>
            <a:r>
              <a:rPr lang="en-US" sz="2400" dirty="0"/>
              <a:t>') 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803275" algn="l"/>
                <a:tab pos="1547813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08038"/>
          </a:xfrm>
        </p:spPr>
        <p:txBody>
          <a:bodyPr/>
          <a:lstStyle/>
          <a:p>
            <a:pPr eaLnBrk="1" hangingPunct="1"/>
            <a:r>
              <a:rPr lang="en-US" smtClean="0"/>
              <a:t>Example Query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8747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744538" algn="l"/>
                <a:tab pos="1489075" algn="l"/>
              </a:tabLst>
              <a:defRPr/>
            </a:pPr>
            <a:r>
              <a:rPr lang="en-US"/>
              <a:t>Find all customers who have at least two accounts at the Perryridge branch.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443038" y="2003425"/>
            <a:ext cx="7289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distinct </a:t>
            </a:r>
            <a:r>
              <a:rPr kumimoji="1" lang="en-US" sz="2000" i="1">
                <a:latin typeface="Calibri" panose="020F0502020204030204" pitchFamily="34" charset="0"/>
              </a:rPr>
              <a:t>T.customer_name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  </a:t>
            </a:r>
            <a:r>
              <a:rPr kumimoji="1" lang="en-US" sz="2000" b="1">
                <a:latin typeface="Calibri" panose="020F0502020204030204" pitchFamily="34" charset="0"/>
              </a:rPr>
              <a:t>as</a:t>
            </a:r>
            <a:r>
              <a:rPr kumimoji="1" lang="en-US" sz="2000" i="1">
                <a:latin typeface="Calibri" panose="020F0502020204030204" pitchFamily="34" charset="0"/>
              </a:rPr>
              <a:t> T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where not unique</a:t>
            </a:r>
            <a:r>
              <a:rPr kumimoji="1" lang="en-US" sz="2000">
                <a:latin typeface="Calibri" panose="020F0502020204030204" pitchFamily="34" charset="0"/>
              </a:rPr>
              <a:t> (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R.customer_name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i="1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account, depositor </a:t>
            </a:r>
            <a:r>
              <a:rPr kumimoji="1" lang="en-US" sz="2000" b="1">
                <a:latin typeface="Calibri" panose="020F0502020204030204" pitchFamily="34" charset="0"/>
              </a:rPr>
              <a:t>as </a:t>
            </a:r>
            <a:r>
              <a:rPr kumimoji="1" lang="en-US" sz="2000" i="1"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i="1">
                <a:latin typeface="Calibri" panose="020F0502020204030204" pitchFamily="34" charset="0"/>
              </a:rPr>
              <a:t>      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 u="sng">
                <a:latin typeface="Calibri" panose="020F0502020204030204" pitchFamily="34" charset="0"/>
              </a:rPr>
              <a:t>T.customer_name</a:t>
            </a:r>
            <a:r>
              <a:rPr kumimoji="1" lang="en-US" sz="2000" i="1">
                <a:latin typeface="Calibri" panose="020F0502020204030204" pitchFamily="34" charset="0"/>
              </a:rPr>
              <a:t> = R.customer_name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>
                <a:latin typeface="Calibri" panose="020F0502020204030204" pitchFamily="34" charset="0"/>
              </a:rPr>
              <a:t>	    </a:t>
            </a:r>
            <a:r>
              <a:rPr kumimoji="1" lang="en-US" sz="2000" i="1">
                <a:latin typeface="Calibri" panose="020F0502020204030204" pitchFamily="34" charset="0"/>
              </a:rPr>
              <a:t>R.account_number = account.account_number  </a:t>
            </a:r>
            <a:r>
              <a:rPr kumimoji="1" lang="en-US" sz="2000" b="1">
                <a:latin typeface="Calibri" panose="020F0502020204030204" pitchFamily="34" charset="0"/>
              </a:rPr>
              <a:t>and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	    </a:t>
            </a:r>
            <a:r>
              <a:rPr kumimoji="1" lang="en-US" sz="2000" i="1">
                <a:latin typeface="Calibri" panose="020F0502020204030204" pitchFamily="34" charset="0"/>
              </a:rPr>
              <a:t>account.branch_name =</a:t>
            </a:r>
            <a:r>
              <a:rPr kumimoji="1" lang="en-US" sz="2000">
                <a:latin typeface="Calibri" panose="020F0502020204030204" pitchFamily="34" charset="0"/>
              </a:rPr>
              <a:t> 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Perryridge</a:t>
            </a:r>
            <a:r>
              <a:rPr kumimoji="1" lang="en-US" sz="2000">
                <a:latin typeface="Century Gothic" panose="020B0502020202020204" pitchFamily="34" charset="0"/>
              </a:rPr>
              <a:t>'</a:t>
            </a:r>
            <a:r>
              <a:rPr kumimoji="1" lang="en-US" sz="2000">
                <a:latin typeface="Calibri" panose="020F0502020204030204" pitchFamily="34" charset="0"/>
              </a:rPr>
              <a:t>) 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762000" y="5715000"/>
            <a:ext cx="766127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4538" algn="l"/>
                <a:tab pos="1489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>
                <a:latin typeface="Calibri" panose="020F0502020204030204" pitchFamily="34" charset="0"/>
              </a:rPr>
              <a:t>Variable from outer level is known as a </a:t>
            </a:r>
            <a:r>
              <a:rPr kumimoji="1" lang="en-US" b="1">
                <a:solidFill>
                  <a:schemeClr val="tx2"/>
                </a:solidFill>
                <a:latin typeface="Calibri" panose="020F0502020204030204" pitchFamily="34" charset="0"/>
              </a:rPr>
              <a:t>correlation variable</a:t>
            </a:r>
            <a:r>
              <a:rPr kumimoji="1" lang="en-US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4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8"/>
            <a:ext cx="7772400" cy="1104900"/>
          </a:xfrm>
        </p:spPr>
        <p:txBody>
          <a:bodyPr/>
          <a:lstStyle/>
          <a:p>
            <a:pPr eaLnBrk="1" hangingPunct="1"/>
            <a:r>
              <a:rPr lang="en-US" dirty="0" smtClean="0"/>
              <a:t>Derived Relations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6488"/>
            <a:ext cx="8054975" cy="5294312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SQL allows a </a:t>
            </a:r>
            <a:r>
              <a:rPr lang="en-US" sz="3400" dirty="0" err="1"/>
              <a:t>subquery</a:t>
            </a:r>
            <a:r>
              <a:rPr lang="en-US" sz="3400" dirty="0"/>
              <a:t> expression to be used in the </a:t>
            </a:r>
            <a:r>
              <a:rPr lang="en-US" sz="3400" b="1" dirty="0"/>
              <a:t>from </a:t>
            </a:r>
            <a:r>
              <a:rPr lang="en-US" sz="3400" dirty="0"/>
              <a:t>clause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Find the average account balance of those branches where the average account balance is greater than $1200.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		</a:t>
            </a:r>
            <a:r>
              <a:rPr lang="en-US" sz="3400" b="1" dirty="0"/>
              <a:t>select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i="1" dirty="0" err="1"/>
              <a:t>avg_balance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</a:t>
            </a:r>
            <a:r>
              <a:rPr lang="en-US" sz="3400" b="1" dirty="0"/>
              <a:t>from </a:t>
            </a:r>
            <a:r>
              <a:rPr lang="en-US" sz="3400" dirty="0"/>
              <a:t>(</a:t>
            </a:r>
            <a:r>
              <a:rPr lang="en-US" sz="3400" b="1" dirty="0"/>
              <a:t>select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b="1" dirty="0" err="1"/>
              <a:t>avg</a:t>
            </a:r>
            <a:r>
              <a:rPr lang="en-US" sz="3400" b="1" dirty="0"/>
              <a:t> </a:t>
            </a:r>
            <a:r>
              <a:rPr lang="en-US" sz="3400" dirty="0"/>
              <a:t>(</a:t>
            </a:r>
            <a:r>
              <a:rPr lang="en-US" sz="3400" i="1" dirty="0"/>
              <a:t>balance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		  </a:t>
            </a:r>
            <a:r>
              <a:rPr lang="en-US" sz="3400" b="1" dirty="0"/>
              <a:t>from</a:t>
            </a:r>
            <a:r>
              <a:rPr lang="en-US" sz="3400" i="1" dirty="0"/>
              <a:t> account</a:t>
            </a:r>
            <a:br>
              <a:rPr lang="en-US" sz="3400" i="1" dirty="0"/>
            </a:br>
            <a:r>
              <a:rPr lang="en-US" sz="3400" i="1" dirty="0"/>
              <a:t>			  </a:t>
            </a:r>
            <a:r>
              <a:rPr lang="en-US" sz="3400" b="1" dirty="0"/>
              <a:t>group by</a:t>
            </a:r>
            <a:r>
              <a:rPr lang="en-US" sz="3400" i="1" dirty="0"/>
              <a:t> </a:t>
            </a:r>
            <a:r>
              <a:rPr lang="en-US" sz="3400" i="1" dirty="0" err="1"/>
              <a:t>branch_name</a:t>
            </a:r>
            <a:r>
              <a:rPr lang="en-US" sz="3400" i="1" dirty="0"/>
              <a:t> 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	   </a:t>
            </a:r>
            <a:r>
              <a:rPr lang="en-US" sz="3400" b="1" dirty="0"/>
              <a:t>as </a:t>
            </a:r>
            <a:r>
              <a:rPr lang="en-US" sz="3400" i="1" dirty="0" err="1"/>
              <a:t>branch_avg</a:t>
            </a:r>
            <a:r>
              <a:rPr lang="en-US" sz="3400" i="1" dirty="0"/>
              <a:t> </a:t>
            </a:r>
            <a:r>
              <a:rPr lang="en-US" sz="3400" dirty="0"/>
              <a:t>( </a:t>
            </a:r>
            <a:r>
              <a:rPr lang="en-US" sz="3400" i="1" dirty="0" err="1"/>
              <a:t>branch_name</a:t>
            </a:r>
            <a:r>
              <a:rPr lang="en-US" sz="3400" i="1" dirty="0"/>
              <a:t>, </a:t>
            </a:r>
            <a:r>
              <a:rPr lang="en-US" sz="3400" i="1" dirty="0" err="1"/>
              <a:t>avg_balance</a:t>
            </a:r>
            <a:r>
              <a:rPr lang="en-US" sz="3400" i="1" dirty="0"/>
              <a:t> </a:t>
            </a:r>
            <a:r>
              <a:rPr lang="en-US" sz="3400" dirty="0"/>
              <a:t>)</a:t>
            </a:r>
            <a:r>
              <a:rPr lang="en-US" sz="3400" i="1" dirty="0"/>
              <a:t/>
            </a:r>
            <a:br>
              <a:rPr lang="en-US" sz="3400" i="1" dirty="0"/>
            </a:br>
            <a:r>
              <a:rPr lang="en-US" sz="3400" i="1" dirty="0"/>
              <a:t>	</a:t>
            </a:r>
            <a:r>
              <a:rPr lang="en-US" sz="3400" b="1" dirty="0"/>
              <a:t>where </a:t>
            </a:r>
            <a:r>
              <a:rPr lang="en-US" sz="3400" i="1" dirty="0" err="1"/>
              <a:t>avg_balance</a:t>
            </a:r>
            <a:r>
              <a:rPr lang="en-US" sz="3400" i="1" dirty="0"/>
              <a:t> &gt; </a:t>
            </a:r>
            <a:r>
              <a:rPr lang="en-US" sz="3400" dirty="0"/>
              <a:t>1200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/>
              <a:t>	</a:t>
            </a:r>
            <a:endParaRPr lang="en-US" sz="3400" dirty="0" smtClean="0"/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lang="en-US" sz="3400" dirty="0" smtClean="0"/>
              <a:t>Note </a:t>
            </a:r>
            <a:r>
              <a:rPr lang="en-US" sz="3400" dirty="0"/>
              <a:t>that we do not need to use the </a:t>
            </a:r>
            <a:r>
              <a:rPr lang="en-US" sz="3400" b="1" dirty="0"/>
              <a:t>having </a:t>
            </a:r>
            <a:r>
              <a:rPr lang="en-US" sz="3400" dirty="0"/>
              <a:t>clause, since we compute the temporary (view) relation </a:t>
            </a:r>
            <a:r>
              <a:rPr lang="en-US" sz="3400" i="1" dirty="0" err="1"/>
              <a:t>branch_avg</a:t>
            </a:r>
            <a:r>
              <a:rPr lang="en-US" sz="3400" dirty="0"/>
              <a:t> in the </a:t>
            </a:r>
            <a:r>
              <a:rPr lang="en-US" sz="3400" b="1" dirty="0"/>
              <a:t>from </a:t>
            </a:r>
            <a:r>
              <a:rPr lang="en-US" sz="3400" dirty="0"/>
              <a:t>clause, and the attributes of </a:t>
            </a:r>
            <a:r>
              <a:rPr lang="en-US" sz="3400" i="1" dirty="0" err="1"/>
              <a:t>branch_avg</a:t>
            </a:r>
            <a:r>
              <a:rPr lang="en-US" sz="3400" dirty="0"/>
              <a:t> can be used directly in the </a:t>
            </a:r>
            <a:r>
              <a:rPr lang="en-US" sz="3400" b="1" dirty="0"/>
              <a:t>where </a:t>
            </a:r>
            <a:r>
              <a:rPr lang="en-US" sz="3400" dirty="0"/>
              <a:t>clause.</a:t>
            </a:r>
          </a:p>
          <a:p>
            <a:pPr eaLnBrk="1" fontAlgn="auto" hangingPunct="1">
              <a:spcAft>
                <a:spcPts val="0"/>
              </a:spcAft>
              <a:buFont typeface="Courier New" pitchFamily="49" charset="0"/>
              <a:buChar char="o"/>
              <a:tabLst>
                <a:tab pos="1146175" algn="l"/>
                <a:tab pos="1608138" algn="l"/>
                <a:tab pos="1711325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Nested Subqueries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6488"/>
            <a:ext cx="8207375" cy="5218112"/>
          </a:xfrm>
        </p:spPr>
        <p:txBody>
          <a:bodyPr/>
          <a:lstStyle/>
          <a:p>
            <a:pPr eaLnBrk="1" hangingPunct="1"/>
            <a:r>
              <a:rPr lang="en-US" smtClean="0"/>
              <a:t>SQL provides a mechanism for the nesting of subqueries.</a:t>
            </a:r>
          </a:p>
          <a:p>
            <a:pPr eaLnBrk="1" hangingPunct="1"/>
            <a:r>
              <a:rPr lang="en-US" smtClean="0"/>
              <a:t>A </a:t>
            </a:r>
            <a:r>
              <a:rPr lang="en-US" b="1" smtClean="0">
                <a:solidFill>
                  <a:schemeClr val="tx2"/>
                </a:solidFill>
              </a:rPr>
              <a:t>subquery</a:t>
            </a:r>
            <a:r>
              <a:rPr lang="en-US" smtClean="0"/>
              <a:t> is a </a:t>
            </a:r>
            <a:r>
              <a:rPr lang="en-US" b="1" smtClean="0"/>
              <a:t>select-from-where</a:t>
            </a:r>
            <a:r>
              <a:rPr lang="en-US" smtClean="0"/>
              <a:t> expression that is nested within another query.</a:t>
            </a:r>
          </a:p>
          <a:p>
            <a:pPr eaLnBrk="1" hangingPunct="1"/>
            <a:r>
              <a:rPr lang="en-US" smtClean="0"/>
              <a:t>A common use of subqueries is to perform tests for set membership, set comparisons, and set cardinality.</a:t>
            </a:r>
          </a:p>
        </p:txBody>
      </p:sp>
    </p:spTree>
    <p:extLst>
      <p:ext uri="{BB962C8B-B14F-4D97-AF65-F5344CB8AC3E}">
        <p14:creationId xmlns:p14="http://schemas.microsoft.com/office/powerpoint/2010/main" val="25278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334000"/>
          </a:xfrm>
        </p:spPr>
        <p:txBody>
          <a:bodyPr/>
          <a:lstStyle/>
          <a:p>
            <a:pPr eaLnBrk="1" hangingPunct="1"/>
            <a:r>
              <a:rPr lang="en-US" dirty="0" smtClean="0"/>
              <a:t>Find the maximum total balance across all branches.</a:t>
            </a:r>
          </a:p>
          <a:p>
            <a:pPr eaLnBrk="1" hangingPunct="1"/>
            <a:endParaRPr lang="en-US" dirty="0" smtClean="0"/>
          </a:p>
          <a:p>
            <a:pPr marL="400050" lvl="1" indent="0" eaLnBrk="1" hangingPunct="1">
              <a:buNone/>
            </a:pPr>
            <a:r>
              <a:rPr lang="en-US" dirty="0" smtClean="0"/>
              <a:t>Select max(</a:t>
            </a:r>
            <a:r>
              <a:rPr lang="en-US" dirty="0" err="1" smtClean="0"/>
              <a:t>tot_balance</a:t>
            </a:r>
            <a:r>
              <a:rPr lang="en-US" dirty="0" smtClean="0"/>
              <a:t>)</a:t>
            </a:r>
          </a:p>
          <a:p>
            <a:pPr marL="400050" lvl="1" indent="0" eaLnBrk="1" hangingPunct="1">
              <a:buNone/>
            </a:pPr>
            <a:r>
              <a:rPr lang="en-US" dirty="0"/>
              <a:t>f</a:t>
            </a:r>
            <a:r>
              <a:rPr lang="en-US" dirty="0" smtClean="0"/>
              <a:t>rom ( select </a:t>
            </a:r>
            <a:r>
              <a:rPr lang="en-US" dirty="0" err="1" smtClean="0"/>
              <a:t>branch_name</a:t>
            </a:r>
            <a:r>
              <a:rPr lang="en-US" dirty="0" smtClean="0"/>
              <a:t>, sum(balance)</a:t>
            </a:r>
          </a:p>
          <a:p>
            <a:pPr marL="1371600" lvl="3" indent="0" eaLnBrk="1" hangingPunct="1">
              <a:buNone/>
            </a:pPr>
            <a:r>
              <a:rPr lang="en-US" sz="2400" dirty="0" smtClean="0"/>
              <a:t>from account</a:t>
            </a:r>
          </a:p>
          <a:p>
            <a:pPr marL="1371600" lvl="3" indent="0" eaLnBrk="1" hangingPunct="1">
              <a:buNone/>
            </a:pPr>
            <a:r>
              <a:rPr lang="en-US" sz="2400" dirty="0" smtClean="0"/>
              <a:t>group by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) as </a:t>
            </a:r>
            <a:r>
              <a:rPr lang="en-US" sz="2400" dirty="0" err="1" smtClean="0"/>
              <a:t>branch_total</a:t>
            </a:r>
            <a:r>
              <a:rPr lang="en-US" sz="2400" dirty="0" smtClean="0"/>
              <a:t>(</a:t>
            </a:r>
            <a:r>
              <a:rPr lang="en-US" sz="2400" dirty="0" err="1" smtClean="0"/>
              <a:t>branch_name,tot_balance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0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</p:spPr>
        <p:txBody>
          <a:bodyPr/>
          <a:lstStyle/>
          <a:p>
            <a:pPr eaLnBrk="1" hangingPunct="1"/>
            <a:r>
              <a:rPr lang="en-US" smtClean="0"/>
              <a:t>Null Values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48625" cy="5272088"/>
          </a:xfrm>
        </p:spPr>
        <p:txBody>
          <a:bodyPr/>
          <a:lstStyle/>
          <a:p>
            <a:pPr eaLnBrk="1" hangingPunct="1"/>
            <a:r>
              <a:rPr lang="en-US" sz="2400" smtClean="0"/>
              <a:t>It is possible for tuples to have a null value, denoted by </a:t>
            </a:r>
            <a:r>
              <a:rPr lang="en-US" sz="2400" i="1" smtClean="0"/>
              <a:t>null</a:t>
            </a:r>
            <a:r>
              <a:rPr lang="en-US" sz="2400" smtClean="0"/>
              <a:t>, for some of their attributes</a:t>
            </a:r>
          </a:p>
          <a:p>
            <a:pPr eaLnBrk="1" hangingPunct="1"/>
            <a:r>
              <a:rPr lang="en-US" sz="2400" i="1" smtClean="0"/>
              <a:t>null</a:t>
            </a:r>
            <a:r>
              <a:rPr lang="en-US" sz="2400" smtClean="0"/>
              <a:t> signifies an unknown value or that a value does not exist.</a:t>
            </a:r>
          </a:p>
          <a:p>
            <a:pPr eaLnBrk="1" hangingPunct="1"/>
            <a:r>
              <a:rPr lang="en-US" sz="2400" smtClean="0"/>
              <a:t>The predicate  </a:t>
            </a:r>
            <a:r>
              <a:rPr lang="en-US" sz="2400" b="1" smtClean="0"/>
              <a:t>is null</a:t>
            </a:r>
            <a:r>
              <a:rPr lang="en-US" sz="2400" smtClean="0"/>
              <a:t> can be used to check for null values.</a:t>
            </a:r>
          </a:p>
          <a:p>
            <a:pPr lvl="1" eaLnBrk="1" hangingPunct="1"/>
            <a:r>
              <a:rPr lang="en-US" sz="2400" smtClean="0"/>
              <a:t>Example: Find all loan number which appear in the </a:t>
            </a:r>
            <a:r>
              <a:rPr lang="en-US" sz="2400" i="1" smtClean="0"/>
              <a:t>loan</a:t>
            </a:r>
            <a:r>
              <a:rPr lang="en-US" sz="2400" smtClean="0"/>
              <a:t> relation with null values for </a:t>
            </a:r>
            <a:r>
              <a:rPr lang="en-US" sz="2400" i="1" smtClean="0"/>
              <a:t>amount.</a:t>
            </a:r>
            <a:endParaRPr lang="en-US" sz="2400" smtClean="0"/>
          </a:p>
          <a:p>
            <a:pPr eaLnBrk="1" hangingPunct="1">
              <a:buFont typeface="Monotype Sorts"/>
              <a:buNone/>
            </a:pPr>
            <a:r>
              <a:rPr lang="en-US" sz="2400" smtClean="0"/>
              <a:t>		</a:t>
            </a:r>
            <a:r>
              <a:rPr lang="en-US" sz="2000" b="1" smtClean="0"/>
              <a:t>select</a:t>
            </a:r>
            <a:r>
              <a:rPr lang="en-US" sz="2000" i="1" smtClean="0"/>
              <a:t> loan_number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from</a:t>
            </a:r>
            <a:r>
              <a:rPr lang="en-US" sz="2000" i="1" smtClean="0"/>
              <a:t> loan</a:t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b="1" smtClean="0"/>
              <a:t>where </a:t>
            </a:r>
            <a:r>
              <a:rPr lang="en-US" sz="2000" i="1" smtClean="0"/>
              <a:t>amount </a:t>
            </a:r>
            <a:r>
              <a:rPr lang="en-US" sz="2000" b="1" smtClean="0"/>
              <a:t>is null</a:t>
            </a:r>
            <a:endParaRPr lang="en-US" sz="2000" smtClean="0"/>
          </a:p>
          <a:p>
            <a:pPr eaLnBrk="1" hangingPunct="1"/>
            <a:r>
              <a:rPr lang="en-US" sz="2400" smtClean="0"/>
              <a:t>The result of any arithmetic expression involving </a:t>
            </a:r>
            <a:r>
              <a:rPr lang="en-US" sz="2400" i="1" smtClean="0"/>
              <a:t>null</a:t>
            </a:r>
            <a:r>
              <a:rPr lang="en-US" sz="2400" smtClean="0"/>
              <a:t> is </a:t>
            </a:r>
            <a:r>
              <a:rPr lang="en-US" sz="2400" i="1" smtClean="0"/>
              <a:t>null</a:t>
            </a:r>
          </a:p>
          <a:p>
            <a:pPr lvl="1" eaLnBrk="1" hangingPunct="1"/>
            <a:r>
              <a:rPr lang="en-US" sz="2400" smtClean="0"/>
              <a:t>Example:  5 + </a:t>
            </a:r>
            <a:r>
              <a:rPr lang="en-US" sz="2400" i="1" smtClean="0"/>
              <a:t>null</a:t>
            </a:r>
            <a:r>
              <a:rPr lang="en-US" sz="2400" smtClean="0"/>
              <a:t>  returns null</a:t>
            </a:r>
          </a:p>
          <a:p>
            <a:pPr eaLnBrk="1" hangingPunct="1"/>
            <a:r>
              <a:rPr lang="en-US" sz="2400" smtClean="0"/>
              <a:t>However, aggregate functions simply ignore nulls</a:t>
            </a:r>
          </a:p>
        </p:txBody>
      </p:sp>
    </p:spTree>
    <p:extLst>
      <p:ext uri="{BB962C8B-B14F-4D97-AF65-F5344CB8AC3E}">
        <p14:creationId xmlns:p14="http://schemas.microsoft.com/office/powerpoint/2010/main" val="34058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Null Values and Three Valued Logic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Any comparison with </a:t>
            </a:r>
            <a:r>
              <a:rPr lang="en-US" i="1"/>
              <a:t>null</a:t>
            </a:r>
            <a:r>
              <a:rPr lang="en-US"/>
              <a:t> returns </a:t>
            </a:r>
            <a:r>
              <a:rPr lang="en-US" i="1"/>
              <a:t>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  <a:r>
              <a:rPr lang="en-US" i="1"/>
              <a:t>: 5 &lt; null   or   null &lt;&gt; null    or    null = null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OR: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  = </a:t>
            </a:r>
            <a:r>
              <a:rPr lang="en-US" i="1"/>
              <a:t>true</a:t>
            </a:r>
            <a:r>
              <a:rPr lang="en-US"/>
              <a:t>,</a:t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 = </a:t>
            </a:r>
            <a:r>
              <a:rPr lang="en-US" i="1"/>
              <a:t>unknown</a:t>
            </a:r>
            <a:r>
              <a:rPr lang="en-US"/>
              <a:t/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AND:</a:t>
            </a:r>
            <a:r>
              <a:rPr lang="en-US" i="1"/>
              <a:t> (true</a:t>
            </a:r>
            <a:r>
              <a:rPr lang="en-US" b="1"/>
              <a:t> and </a:t>
            </a:r>
            <a:r>
              <a:rPr lang="en-US" i="1"/>
              <a:t>unknown)  = unknown,    </a:t>
            </a:r>
            <a:br>
              <a:rPr lang="en-US" i="1"/>
            </a:br>
            <a:r>
              <a:rPr lang="en-US" i="1"/>
              <a:t>         (false</a:t>
            </a:r>
            <a:r>
              <a:rPr lang="en-US" b="1"/>
              <a:t> and </a:t>
            </a:r>
            <a:r>
              <a:rPr lang="en-US" i="1"/>
              <a:t>unknown) = false,</a:t>
            </a:r>
            <a:br>
              <a:rPr lang="en-US" i="1"/>
            </a:br>
            <a:r>
              <a:rPr lang="en-US" i="1"/>
              <a:t>         (unknown </a:t>
            </a:r>
            <a:r>
              <a:rPr lang="en-US" b="1"/>
              <a:t>and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NOT</a:t>
            </a:r>
            <a:r>
              <a:rPr lang="en-US" i="1"/>
              <a:t>:  (</a:t>
            </a:r>
            <a:r>
              <a:rPr lang="en-US" b="1"/>
              <a:t>not</a:t>
            </a:r>
            <a:r>
              <a:rPr lang="en-US" i="1"/>
              <a:t> unknown) = unknown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“</a:t>
            </a:r>
            <a:r>
              <a:rPr lang="en-US" i="1"/>
              <a:t>P</a:t>
            </a:r>
            <a:r>
              <a:rPr lang="en-US" b="1"/>
              <a:t> is unknown</a:t>
            </a:r>
            <a:r>
              <a:rPr lang="en-US"/>
              <a:t>”</a:t>
            </a:r>
            <a:r>
              <a:rPr lang="en-US" b="1"/>
              <a:t>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Result of </a:t>
            </a:r>
            <a:r>
              <a:rPr lang="en-US" b="1"/>
              <a:t>where </a:t>
            </a:r>
            <a:r>
              <a:rPr lang="en-US"/>
              <a:t>clause predicate is treated as </a:t>
            </a:r>
            <a:r>
              <a:rPr lang="en-US" i="1"/>
              <a:t>false </a:t>
            </a:r>
            <a:r>
              <a:rPr lang="en-US"/>
              <a:t>if it evaluates to </a:t>
            </a:r>
            <a:r>
              <a:rPr lang="en-US" i="1"/>
              <a:t>unknown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Values and Aggregates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094538" cy="4392612"/>
          </a:xfrm>
        </p:spPr>
        <p:txBody>
          <a:bodyPr/>
          <a:lstStyle/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Total all loan amounts</a:t>
            </a:r>
          </a:p>
          <a:p>
            <a:pPr eaLnBrk="1" hangingPunct="1">
              <a:buFont typeface="Monotype Sorts"/>
              <a:buNone/>
              <a:tabLst>
                <a:tab pos="1830388" algn="l"/>
                <a:tab pos="2232025" algn="l"/>
              </a:tabLst>
            </a:pPr>
            <a:r>
              <a:rPr lang="en-US" dirty="0" smtClean="0"/>
              <a:t>		</a:t>
            </a:r>
            <a:r>
              <a:rPr lang="en-US" b="1" dirty="0" smtClean="0"/>
              <a:t>select sum</a:t>
            </a:r>
            <a:r>
              <a:rPr lang="en-US" dirty="0" smtClean="0"/>
              <a:t> (</a:t>
            </a:r>
            <a:r>
              <a:rPr lang="en-US" i="1" dirty="0" smtClean="0"/>
              <a:t>amount </a:t>
            </a:r>
            <a:r>
              <a:rPr lang="en-US" dirty="0" smtClean="0"/>
              <a:t>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b="1" dirty="0" smtClean="0"/>
              <a:t>from</a:t>
            </a:r>
            <a:r>
              <a:rPr lang="en-US" i="1" dirty="0" smtClean="0"/>
              <a:t> loan</a:t>
            </a:r>
            <a:endParaRPr lang="en-US" dirty="0" smtClean="0"/>
          </a:p>
          <a:p>
            <a:pPr lvl="1"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Above statement ignores null amounts</a:t>
            </a:r>
          </a:p>
          <a:p>
            <a:pPr eaLnBrk="1" hangingPunct="1">
              <a:tabLst>
                <a:tab pos="1830388" algn="l"/>
                <a:tab pos="2232025" algn="l"/>
              </a:tabLst>
            </a:pPr>
            <a:r>
              <a:rPr lang="en-US" dirty="0" smtClean="0"/>
              <a:t>All aggregate operations except </a:t>
            </a:r>
            <a:r>
              <a:rPr lang="en-US" b="1" dirty="0" smtClean="0"/>
              <a:t>count(*)</a:t>
            </a:r>
            <a:r>
              <a:rPr lang="en-US" dirty="0" smtClean="0"/>
              <a:t> ignore tuples with null values on the aggregated attributes.</a:t>
            </a:r>
          </a:p>
        </p:txBody>
      </p:sp>
    </p:spTree>
    <p:extLst>
      <p:ext uri="{BB962C8B-B14F-4D97-AF65-F5344CB8AC3E}">
        <p14:creationId xmlns:p14="http://schemas.microsoft.com/office/powerpoint/2010/main" val="296172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/>
          <a:lstStyle/>
          <a:p>
            <a:pPr eaLnBrk="1" hangingPunct="1"/>
            <a:r>
              <a:rPr lang="en-US" smtClean="0"/>
              <a:t>Joined Relations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382000" cy="3276600"/>
          </a:xfrm>
        </p:spPr>
        <p:txBody>
          <a:bodyPr/>
          <a:lstStyle/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Join operations</a:t>
            </a:r>
            <a:r>
              <a:rPr lang="en-US" sz="2400" dirty="0" smtClean="0"/>
              <a:t> take two relations and return as a result another relation.</a:t>
            </a:r>
          </a:p>
          <a:p>
            <a:pPr eaLnBrk="1" hangingPunct="1"/>
            <a:r>
              <a:rPr lang="en-US" sz="2400" dirty="0" smtClean="0"/>
              <a:t>These additional operations are typically used as </a:t>
            </a:r>
            <a:r>
              <a:rPr lang="en-US" sz="2400" dirty="0" err="1" smtClean="0"/>
              <a:t>subquery</a:t>
            </a:r>
            <a:r>
              <a:rPr lang="en-US" sz="2400" dirty="0" smtClean="0"/>
              <a:t> expressions in the </a:t>
            </a:r>
            <a:r>
              <a:rPr lang="en-US" sz="2400" b="1" dirty="0" smtClean="0"/>
              <a:t>from </a:t>
            </a:r>
            <a:r>
              <a:rPr lang="en-US" sz="2400" dirty="0" smtClean="0"/>
              <a:t>clause</a:t>
            </a:r>
          </a:p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Join condition</a:t>
            </a:r>
            <a:r>
              <a:rPr lang="en-US" sz="2400" dirty="0" smtClean="0"/>
              <a:t> – defines which tuples in the two relations match, and what attributes are present in the result of the join.</a:t>
            </a:r>
          </a:p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Join type</a:t>
            </a:r>
            <a:r>
              <a:rPr lang="en-US" sz="2400" dirty="0" smtClean="0"/>
              <a:t> – defines how tuples in each relation that do not match any tuple in the other relation (based on the join condition) are treated.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143000" y="4648200"/>
            <a:ext cx="7085013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0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463" y="165100"/>
            <a:ext cx="82804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Joined Relations – Datasets for Examples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109663"/>
            <a:ext cx="6638925" cy="4889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dirty="0"/>
              <a:t>Relation </a:t>
            </a:r>
            <a:r>
              <a:rPr lang="en-US" i="1" dirty="0"/>
              <a:t>loan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03275" y="1571625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Relation </a:t>
            </a:r>
            <a:r>
              <a:rPr kumimoji="1" lang="en-US" sz="2400" i="1">
                <a:latin typeface="Calibri" panose="020F0502020204030204" pitchFamily="34" charset="0"/>
              </a:rPr>
              <a:t>borrower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0413" y="4189413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/>
              <a:buChar char="n"/>
            </a:pPr>
            <a:r>
              <a:rPr kumimoji="1" lang="en-US" sz="2400">
                <a:latin typeface="Calibri" panose="020F0502020204030204" pitchFamily="34" charset="0"/>
              </a:rPr>
              <a:t>Note: borrower information missing for L-260 and loan information missing for L-155</a:t>
            </a:r>
            <a:endParaRPr kumimoji="1" lang="en-US" sz="2400" i="1">
              <a:latin typeface="Calibri" panose="020F0502020204030204" pitchFamily="34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6255" r="563" b="37254"/>
          <a:stretch>
            <a:fillRect/>
          </a:stretch>
        </p:blipFill>
        <p:spPr bwMode="auto">
          <a:xfrm>
            <a:off x="979488" y="2266950"/>
            <a:ext cx="7585075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Joined Relations – Examples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loan </a:t>
            </a:r>
            <a:r>
              <a:rPr lang="en-US" b="1"/>
              <a:t>inner join </a:t>
            </a:r>
            <a:r>
              <a:rPr lang="en-US" i="1"/>
              <a:t>borrower </a:t>
            </a:r>
            <a:r>
              <a:rPr lang="en-US" b="1"/>
              <a:t>on</a:t>
            </a:r>
            <a:br>
              <a:rPr lang="en-US" b="1"/>
            </a:br>
            <a:r>
              <a:rPr lang="en-US" i="1"/>
              <a:t>loan.loan_number = borrower.loan_number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57238" y="3300413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/>
              <a:buChar char="n"/>
            </a:pPr>
            <a:r>
              <a:rPr kumimoji="1" lang="en-US" i="1">
                <a:latin typeface="Calibri" panose="020F0502020204030204" pitchFamily="34" charset="0"/>
              </a:rPr>
              <a:t>loan </a:t>
            </a:r>
            <a:r>
              <a:rPr kumimoji="1" lang="en-US" b="1">
                <a:latin typeface="Calibri" panose="020F0502020204030204" pitchFamily="34" charset="0"/>
              </a:rPr>
              <a:t>left outer join</a:t>
            </a:r>
            <a:r>
              <a:rPr kumimoji="1" lang="en-US" i="1">
                <a:latin typeface="Calibri" panose="020F0502020204030204" pitchFamily="34" charset="0"/>
              </a:rPr>
              <a:t> borrower </a:t>
            </a:r>
            <a:r>
              <a:rPr kumimoji="1" lang="en-US" b="1">
                <a:latin typeface="Calibri" panose="020F0502020204030204" pitchFamily="34" charset="0"/>
              </a:rPr>
              <a:t>on</a:t>
            </a:r>
            <a:r>
              <a:rPr kumimoji="1" lang="en-US" i="1">
                <a:latin typeface="Calibri" panose="020F0502020204030204" pitchFamily="34" charset="0"/>
              </a:rPr>
              <a:t/>
            </a:r>
            <a:br>
              <a:rPr kumimoji="1" lang="en-US" i="1">
                <a:latin typeface="Calibri" panose="020F0502020204030204" pitchFamily="34" charset="0"/>
              </a:rPr>
            </a:br>
            <a:r>
              <a:rPr kumimoji="1" lang="en-US" i="1">
                <a:latin typeface="Calibri" panose="020F0502020204030204" pitchFamily="34" charset="0"/>
              </a:rPr>
              <a:t>loan.loan_number = borrower.loan_number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38673" r="415" b="39227"/>
          <a:stretch>
            <a:fillRect/>
          </a:stretch>
        </p:blipFill>
        <p:spPr bwMode="auto">
          <a:xfrm>
            <a:off x="947738" y="4181475"/>
            <a:ext cx="7235825" cy="1214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41470" r="394" b="41994"/>
          <a:stretch>
            <a:fillRect/>
          </a:stretch>
        </p:blipFill>
        <p:spPr bwMode="auto">
          <a:xfrm>
            <a:off x="947738" y="1928813"/>
            <a:ext cx="7985125" cy="1000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Joined Relations – Examples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3788"/>
            <a:ext cx="6638925" cy="4889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/>
              <a:t>loan </a:t>
            </a:r>
            <a:r>
              <a:rPr lang="en-US" b="1"/>
              <a:t>natural inner join</a:t>
            </a:r>
            <a:r>
              <a:rPr lang="en-US"/>
              <a:t> </a:t>
            </a:r>
            <a:r>
              <a:rPr lang="en-US" i="1"/>
              <a:t>borrower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55650" y="2900363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/>
              <a:buChar char="n"/>
            </a:pPr>
            <a:r>
              <a:rPr kumimoji="1" lang="en-US" i="1">
                <a:latin typeface="Calibri" panose="020F0502020204030204" pitchFamily="34" charset="0"/>
              </a:rPr>
              <a:t>loan</a:t>
            </a:r>
            <a:r>
              <a:rPr kumimoji="1" lang="en-US" b="1">
                <a:latin typeface="Calibri" panose="020F0502020204030204" pitchFamily="34" charset="0"/>
              </a:rPr>
              <a:t> natural right outer join </a:t>
            </a:r>
            <a:r>
              <a:rPr kumimoji="1" lang="en-US" i="1">
                <a:latin typeface="Calibri" panose="020F0502020204030204" pitchFamily="34" charset="0"/>
              </a:rPr>
              <a:t>borrower</a:t>
            </a:r>
            <a:endParaRPr kumimoji="1" lang="en-US" b="1">
              <a:latin typeface="Calibri" panose="020F0502020204030204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41470" r="21089" b="41994"/>
          <a:stretch>
            <a:fillRect/>
          </a:stretch>
        </p:blipFill>
        <p:spPr bwMode="auto">
          <a:xfrm>
            <a:off x="1190625" y="1676400"/>
            <a:ext cx="5959475" cy="9429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36494" r="647" b="36206"/>
          <a:stretch>
            <a:fillRect/>
          </a:stretch>
        </p:blipFill>
        <p:spPr bwMode="auto">
          <a:xfrm>
            <a:off x="2103438" y="3441700"/>
            <a:ext cx="6280150" cy="13017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17550" y="4927600"/>
            <a:ext cx="782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Font typeface="Monotype Sorts"/>
              <a:buChar char="n"/>
            </a:pPr>
            <a:r>
              <a:rPr kumimoji="1" lang="en-US">
                <a:latin typeface="Calibri" panose="020F0502020204030204" pitchFamily="34" charset="0"/>
              </a:rPr>
              <a:t> Find all customers who have either an account or a loan (but not both) at the bank.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1279525" y="5291138"/>
            <a:ext cx="66643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b="1">
                <a:latin typeface="Calibri" panose="020F0502020204030204" pitchFamily="34" charset="0"/>
              </a:rPr>
              <a:t>select </a:t>
            </a:r>
            <a:r>
              <a:rPr kumimoji="1" lang="en-US" i="1">
                <a:latin typeface="Calibri" panose="020F0502020204030204" pitchFamily="34" charset="0"/>
              </a:rPr>
              <a:t>customer_name</a:t>
            </a:r>
            <a:r>
              <a:rPr kumimoji="1" lang="en-US" b="1">
                <a:latin typeface="Calibri" panose="020F0502020204030204" pitchFamily="34" charset="0"/>
              </a:rPr>
              <a:t/>
            </a:r>
            <a:br>
              <a:rPr kumimoji="1" lang="en-US" b="1">
                <a:latin typeface="Calibri" panose="020F0502020204030204" pitchFamily="34" charset="0"/>
              </a:rPr>
            </a:br>
            <a:r>
              <a:rPr kumimoji="1" lang="en-US" b="1">
                <a:latin typeface="Calibri" panose="020F0502020204030204" pitchFamily="34" charset="0"/>
              </a:rPr>
              <a:t>	from </a:t>
            </a:r>
            <a:r>
              <a:rPr kumimoji="1" lang="en-US">
                <a:latin typeface="Calibri" panose="020F0502020204030204" pitchFamily="34" charset="0"/>
              </a:rPr>
              <a:t>(</a:t>
            </a:r>
            <a:r>
              <a:rPr kumimoji="1" lang="en-US" i="1">
                <a:latin typeface="Calibri" panose="020F0502020204030204" pitchFamily="34" charset="0"/>
              </a:rPr>
              <a:t>depositor </a:t>
            </a:r>
            <a:r>
              <a:rPr kumimoji="1" lang="en-US" b="1">
                <a:latin typeface="Calibri" panose="020F0502020204030204" pitchFamily="34" charset="0"/>
              </a:rPr>
              <a:t>natural full outer join </a:t>
            </a:r>
            <a:r>
              <a:rPr kumimoji="1" lang="en-US" i="1">
                <a:latin typeface="Calibri" panose="020F0502020204030204" pitchFamily="34" charset="0"/>
              </a:rPr>
              <a:t>borrower </a:t>
            </a:r>
            <a:r>
              <a:rPr kumimoji="1" lang="en-US">
                <a:latin typeface="Calibri" panose="020F0502020204030204" pitchFamily="34" charset="0"/>
              </a:rPr>
              <a:t>)</a:t>
            </a:r>
            <a:r>
              <a:rPr kumimoji="1" lang="en-US" b="1">
                <a:latin typeface="Calibri" panose="020F0502020204030204" pitchFamily="34" charset="0"/>
              </a:rPr>
              <a:t/>
            </a:r>
            <a:br>
              <a:rPr kumimoji="1" lang="en-US" b="1">
                <a:latin typeface="Calibri" panose="020F0502020204030204" pitchFamily="34" charset="0"/>
              </a:rPr>
            </a:br>
            <a:r>
              <a:rPr kumimoji="1" lang="en-US" b="1">
                <a:latin typeface="Calibri" panose="020F0502020204030204" pitchFamily="34" charset="0"/>
              </a:rPr>
              <a:t>	where </a:t>
            </a:r>
            <a:r>
              <a:rPr kumimoji="1" lang="en-US" i="1">
                <a:latin typeface="Calibri" panose="020F0502020204030204" pitchFamily="34" charset="0"/>
              </a:rPr>
              <a:t>account_number</a:t>
            </a:r>
            <a:r>
              <a:rPr kumimoji="1" lang="en-US" b="1">
                <a:latin typeface="Calibri" panose="020F0502020204030204" pitchFamily="34" charset="0"/>
              </a:rPr>
              <a:t> is null or </a:t>
            </a:r>
            <a:r>
              <a:rPr kumimoji="1" lang="en-US" i="1">
                <a:latin typeface="Calibri" panose="020F0502020204030204" pitchFamily="34" charset="0"/>
              </a:rPr>
              <a:t>loan_number</a:t>
            </a:r>
            <a:r>
              <a:rPr kumimoji="1" lang="en-US" b="1">
                <a:latin typeface="Calibri" panose="020F0502020204030204" pitchFamily="34" charset="0"/>
              </a:rPr>
              <a:t> is null</a:t>
            </a:r>
            <a:endParaRPr kumimoji="1" lang="en-US" i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Joined Relations – Examples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117600"/>
            <a:ext cx="8107362" cy="24796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Natural join can get into trouble if two relations have an attribute with  </a:t>
            </a:r>
            <a:r>
              <a:rPr lang="en-US" dirty="0" smtClean="0"/>
              <a:t>same </a:t>
            </a:r>
            <a:r>
              <a:rPr lang="en-US" dirty="0"/>
              <a:t>name that should not affect the join condition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e.g.  an attribute such as </a:t>
            </a:r>
            <a:r>
              <a:rPr lang="en-US" i="1" dirty="0"/>
              <a:t>remarks</a:t>
            </a:r>
            <a:r>
              <a:rPr lang="en-US" dirty="0"/>
              <a:t> may be present in many tables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/>
              <a:t>Solution: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i="1" dirty="0"/>
              <a:t>loan </a:t>
            </a:r>
            <a:r>
              <a:rPr lang="en-US" b="1" dirty="0"/>
              <a:t>full outer join </a:t>
            </a:r>
            <a:r>
              <a:rPr lang="en-US" i="1" dirty="0"/>
              <a:t>borrower </a:t>
            </a:r>
            <a:r>
              <a:rPr lang="en-US" b="1" dirty="0"/>
              <a:t>using </a:t>
            </a:r>
            <a:r>
              <a:rPr lang="en-US" dirty="0"/>
              <a:t>(</a:t>
            </a:r>
            <a:r>
              <a:rPr lang="en-US" i="1" dirty="0" err="1"/>
              <a:t>loan_number</a:t>
            </a:r>
            <a:r>
              <a:rPr lang="en-US" dirty="0"/>
              <a:t>)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32835" r="581" b="33093"/>
          <a:stretch>
            <a:fillRect/>
          </a:stretch>
        </p:blipFill>
        <p:spPr bwMode="auto">
          <a:xfrm>
            <a:off x="990600" y="4191000"/>
            <a:ext cx="7296150" cy="1882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View Definition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93788"/>
            <a:ext cx="7891463" cy="46974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3432175" algn="ctr"/>
              </a:tabLst>
              <a:defRPr/>
            </a:pPr>
            <a:r>
              <a:rPr lang="en-US" dirty="0"/>
              <a:t>A relation that is not of the conceptual model but is made visible to a user as a “virtual relation” is called a </a:t>
            </a:r>
            <a:r>
              <a:rPr lang="en-US" b="1" dirty="0">
                <a:solidFill>
                  <a:schemeClr val="tx2"/>
                </a:solidFill>
              </a:rPr>
              <a:t>view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tabLst>
                <a:tab pos="3432175" algn="ctr"/>
              </a:tabLst>
              <a:defRPr/>
            </a:pPr>
            <a:r>
              <a:rPr lang="en-US" dirty="0"/>
              <a:t>A view is defined using the </a:t>
            </a:r>
            <a:r>
              <a:rPr lang="en-US" b="1" dirty="0"/>
              <a:t>create view </a:t>
            </a:r>
            <a:r>
              <a:rPr lang="en-US" dirty="0"/>
              <a:t>statement which has the form</a:t>
            </a:r>
          </a:p>
          <a:p>
            <a:pPr eaLnBrk="1" fontAlgn="auto" hangingPunct="1">
              <a:lnSpc>
                <a:spcPct val="40000"/>
              </a:lnSpc>
              <a:spcAft>
                <a:spcPts val="0"/>
              </a:spcAft>
              <a:tabLst>
                <a:tab pos="3432175" algn="ctr"/>
              </a:tabLst>
              <a:defRPr/>
            </a:pPr>
            <a:endParaRPr lang="en-US" dirty="0"/>
          </a:p>
          <a:p>
            <a:pPr eaLnBrk="1" fontAlgn="auto" hangingPunct="1">
              <a:lnSpc>
                <a:spcPct val="40000"/>
              </a:lnSpc>
              <a:spcAft>
                <a:spcPts val="0"/>
              </a:spcAft>
              <a:buFont typeface="Monotype Sorts" pitchFamily="2" charset="2"/>
              <a:buNone/>
              <a:tabLst>
                <a:tab pos="3432175" algn="ctr"/>
              </a:tabLst>
              <a:defRPr/>
            </a:pPr>
            <a:r>
              <a:rPr lang="en-US" dirty="0"/>
              <a:t>		</a:t>
            </a:r>
            <a:r>
              <a:rPr lang="en-US" b="1" dirty="0"/>
              <a:t>create view </a:t>
            </a:r>
            <a:r>
              <a:rPr lang="en-US" i="1" dirty="0"/>
              <a:t>v </a:t>
            </a:r>
            <a:r>
              <a:rPr lang="en-US" b="1" dirty="0"/>
              <a:t>as </a:t>
            </a:r>
            <a:r>
              <a:rPr lang="en-US" i="1" dirty="0"/>
              <a:t>&lt; </a:t>
            </a:r>
            <a:r>
              <a:rPr lang="en-US" dirty="0"/>
              <a:t>query expression &gt;</a:t>
            </a:r>
          </a:p>
          <a:p>
            <a:pPr eaLnBrk="1" fontAlgn="auto" hangingPunct="1">
              <a:lnSpc>
                <a:spcPct val="20000"/>
              </a:lnSpc>
              <a:spcAft>
                <a:spcPts val="0"/>
              </a:spcAft>
              <a:buFont typeface="Monotype Sorts" pitchFamily="2" charset="2"/>
              <a:buNone/>
              <a:tabLst>
                <a:tab pos="3432175" algn="ctr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3432175" algn="ctr"/>
              </a:tabLst>
              <a:defRPr/>
            </a:pPr>
            <a:r>
              <a:rPr lang="en-US" dirty="0"/>
              <a:t>	where &lt;query expression&gt; is any legal SQL expression.  The view name is represented by </a:t>
            </a:r>
            <a:r>
              <a:rPr lang="en-US" i="1" dirty="0"/>
              <a:t>v.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tabLst>
                <a:tab pos="3432175" algn="ctr"/>
              </a:tabLst>
              <a:defRPr/>
            </a:pPr>
            <a:r>
              <a:rPr lang="en-US" dirty="0"/>
              <a:t>Once a view is defined, the view name can be used to refer to the virtual relation that the view generates.</a:t>
            </a:r>
          </a:p>
        </p:txBody>
      </p:sp>
    </p:spTree>
    <p:extLst>
      <p:ext uri="{BB962C8B-B14F-4D97-AF65-F5344CB8AC3E}">
        <p14:creationId xmlns:p14="http://schemas.microsoft.com/office/powerpoint/2010/main" val="756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What Is a Subquery?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775" y="1493838"/>
            <a:ext cx="7392988" cy="1311275"/>
          </a:xfrm>
          <a:noFill/>
        </p:spPr>
        <p:txBody>
          <a:bodyPr/>
          <a:lstStyle/>
          <a:p>
            <a:r>
              <a:rPr lang="en-US" smtClean="0"/>
              <a:t>A subquery is a SELECT statement embedded in a clause of another SQL statement.</a:t>
            </a:r>
          </a:p>
        </p:txBody>
      </p:sp>
      <p:grpSp>
        <p:nvGrpSpPr>
          <p:cNvPr id="5124" name="Group 12"/>
          <p:cNvGrpSpPr>
            <a:grpSpLocks/>
          </p:cNvGrpSpPr>
          <p:nvPr/>
        </p:nvGrpSpPr>
        <p:grpSpPr bwMode="auto">
          <a:xfrm>
            <a:off x="927100" y="3041650"/>
            <a:ext cx="7283450" cy="2882900"/>
            <a:chOff x="584" y="1916"/>
            <a:chExt cx="4588" cy="1816"/>
          </a:xfrm>
        </p:grpSpPr>
        <p:sp>
          <p:nvSpPr>
            <p:cNvPr id="5125" name="Rectangle 4"/>
            <p:cNvSpPr>
              <a:spLocks noChangeArrowheads="1"/>
            </p:cNvSpPr>
            <p:nvPr/>
          </p:nvSpPr>
          <p:spPr bwMode="auto">
            <a:xfrm>
              <a:off x="1574" y="1916"/>
              <a:ext cx="2392" cy="181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1704" y="2089"/>
              <a:ext cx="9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SELECT . . . 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FROM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WHERE . . .</a:t>
              </a: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2678" y="2540"/>
              <a:ext cx="1144" cy="7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2664" y="2569"/>
              <a:ext cx="97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(SELECT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FROM . . 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</a:rPr>
                <a:t>WHERE . . .)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584" y="2073"/>
              <a:ext cx="5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Main</a:t>
              </a:r>
            </a:p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Query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4392" y="2617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Subquery</a:t>
              </a:r>
            </a:p>
          </p:txBody>
        </p:sp>
        <p:sp>
          <p:nvSpPr>
            <p:cNvPr id="5131" name="Line 10"/>
            <p:cNvSpPr>
              <a:spLocks noChangeShapeType="1"/>
            </p:cNvSpPr>
            <p:nvPr/>
          </p:nvSpPr>
          <p:spPr bwMode="auto">
            <a:xfrm>
              <a:off x="1090" y="2248"/>
              <a:ext cx="38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H="1">
              <a:off x="4066" y="2728"/>
              <a:ext cx="336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3978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Queries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62900" cy="4778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1370013" algn="l"/>
              </a:tabLst>
              <a:defRPr/>
            </a:pPr>
            <a:r>
              <a:rPr lang="en-US"/>
              <a:t>A view consisting of branches and their customers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50888" y="4338638"/>
            <a:ext cx="6310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>
                <a:latin typeface="Calibri" panose="020F0502020204030204" pitchFamily="34" charset="0"/>
              </a:rPr>
              <a:t>   Find all customers of the Perryridge branch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304800" y="1574800"/>
            <a:ext cx="838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          create view </a:t>
            </a:r>
            <a:r>
              <a:rPr kumimoji="1" lang="en-US" sz="2000" i="1">
                <a:latin typeface="Calibri" panose="020F0502020204030204" pitchFamily="34" charset="0"/>
              </a:rPr>
              <a:t>all_customer </a:t>
            </a:r>
            <a:r>
              <a:rPr kumimoji="1" lang="en-US" sz="2000" b="1">
                <a:latin typeface="Calibri" panose="020F0502020204030204" pitchFamily="34" charset="0"/>
              </a:rPr>
              <a:t>as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	 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depositor, account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 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depositor.account_number = account.account_number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</a:p>
          <a:p>
            <a:pPr eaLnBrk="1" hangingPunct="1"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i="1">
                <a:latin typeface="Calibri" panose="020F0502020204030204" pitchFamily="34" charset="0"/>
              </a:rPr>
              <a:t>    	</a:t>
            </a:r>
            <a:r>
              <a:rPr kumimoji="1" lang="en-US" sz="2000" b="1">
                <a:latin typeface="Calibri" panose="020F0502020204030204" pitchFamily="34" charset="0"/>
              </a:rPr>
              <a:t>union</a:t>
            </a:r>
            <a:br>
              <a:rPr kumimoji="1" lang="en-US" sz="2000" b="1">
                <a:latin typeface="Calibri" panose="020F0502020204030204" pitchFamily="34" charset="0"/>
              </a:rPr>
            </a:br>
            <a:r>
              <a:rPr kumimoji="1" lang="en-US" sz="2000" b="1">
                <a:latin typeface="Calibri" panose="020F0502020204030204" pitchFamily="34" charset="0"/>
              </a:rPr>
              <a:t>  	</a:t>
            </a:r>
            <a:r>
              <a:rPr kumimoji="1" lang="en-US" sz="2000">
                <a:latin typeface="Calibri" panose="020F0502020204030204" pitchFamily="34" charset="0"/>
              </a:rPr>
              <a:t>(</a:t>
            </a: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branch_name, 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 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borrower, loan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   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borrower.loan_number = loan.loan_number </a:t>
            </a:r>
            <a:r>
              <a:rPr kumimoji="1" lang="en-US" sz="2000">
                <a:latin typeface="Calibri" panose="020F0502020204030204" pitchFamily="34" charset="0"/>
              </a:rPr>
              <a:t>)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733550" y="4738688"/>
            <a:ext cx="47767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>
                <a:latin typeface="Calibri" panose="020F0502020204030204" pitchFamily="34" charset="0"/>
              </a:rPr>
              <a:t>select </a:t>
            </a:r>
            <a:r>
              <a:rPr kumimoji="1" lang="en-US" sz="2000" i="1">
                <a:latin typeface="Calibri" panose="020F0502020204030204" pitchFamily="34" charset="0"/>
              </a:rPr>
              <a:t>customer_name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from </a:t>
            </a:r>
            <a:r>
              <a:rPr kumimoji="1" lang="en-US" sz="2000" i="1">
                <a:latin typeface="Calibri" panose="020F0502020204030204" pitchFamily="34" charset="0"/>
              </a:rPr>
              <a:t>all_customer</a:t>
            </a:r>
            <a:br>
              <a:rPr kumimoji="1" lang="en-US" sz="2000" i="1">
                <a:latin typeface="Calibri" panose="020F0502020204030204" pitchFamily="34" charset="0"/>
              </a:rPr>
            </a:br>
            <a:r>
              <a:rPr kumimoji="1" lang="en-US" sz="2000" i="1">
                <a:latin typeface="Calibri" panose="020F0502020204030204" pitchFamily="34" charset="0"/>
              </a:rPr>
              <a:t>	</a:t>
            </a:r>
            <a:r>
              <a:rPr kumimoji="1" lang="en-US" sz="2000" b="1">
                <a:latin typeface="Calibri" panose="020F0502020204030204" pitchFamily="34" charset="0"/>
              </a:rPr>
              <a:t>where </a:t>
            </a:r>
            <a:r>
              <a:rPr kumimoji="1" lang="en-US" sz="2000" i="1">
                <a:latin typeface="Calibri" panose="020F0502020204030204" pitchFamily="34" charset="0"/>
              </a:rPr>
              <a:t>branch_name = </a:t>
            </a:r>
            <a:r>
              <a:rPr kumimoji="1" lang="en-US" sz="2000">
                <a:latin typeface="Calibri" panose="020F0502020204030204" pitchFamily="34" charset="0"/>
              </a:rPr>
              <a:t>'Perryridge' 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autoUpdateAnimBg="0"/>
      <p:bldP spid="20890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Views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6488"/>
            <a:ext cx="8458200" cy="53705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Hiding some information from some users</a:t>
            </a:r>
          </a:p>
          <a:p>
            <a:pPr lvl="1"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Consider a user who needs to know a customer’s name, loan number and branch name, but has no need to see the loan amount.  </a:t>
            </a:r>
          </a:p>
          <a:p>
            <a:pPr lvl="1"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Define a view 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 smtClean="0"/>
              <a:t> (</a:t>
            </a:r>
            <a:r>
              <a:rPr lang="en-US" b="1" dirty="0"/>
              <a:t>create view </a:t>
            </a:r>
            <a:r>
              <a:rPr lang="en-US" i="1" dirty="0" err="1"/>
              <a:t>cust_loan_data</a:t>
            </a:r>
            <a:r>
              <a:rPr lang="en-US" i="1" dirty="0"/>
              <a:t> </a:t>
            </a:r>
            <a:r>
              <a:rPr lang="en-US" b="1" dirty="0"/>
              <a:t>as</a:t>
            </a:r>
            <a:br>
              <a:rPr lang="en-US" b="1" dirty="0"/>
            </a:br>
            <a:r>
              <a:rPr lang="en-US" b="1" dirty="0"/>
              <a:t>  </a:t>
            </a:r>
            <a:r>
              <a:rPr lang="en-US" b="1" dirty="0" smtClean="0"/>
              <a:t>select </a:t>
            </a:r>
            <a:r>
              <a:rPr lang="en-US" i="1" dirty="0" err="1" smtClean="0"/>
              <a:t>customer_name,borrower.loan_number</a:t>
            </a:r>
            <a:r>
              <a:rPr lang="en-US" i="1" dirty="0" smtClean="0"/>
              <a:t>, </a:t>
            </a:r>
            <a:r>
              <a:rPr lang="en-US" i="1" dirty="0" err="1" smtClean="0"/>
              <a:t>branch_name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      </a:t>
            </a:r>
            <a:r>
              <a:rPr lang="en-US" b="1" dirty="0"/>
              <a:t>from </a:t>
            </a:r>
            <a:r>
              <a:rPr lang="en-US" i="1" dirty="0"/>
              <a:t>borrower, loan</a:t>
            </a:r>
            <a:br>
              <a:rPr lang="en-US" i="1" dirty="0"/>
            </a:br>
            <a:r>
              <a:rPr lang="en-US" i="1" dirty="0"/>
              <a:t>              </a:t>
            </a:r>
            <a:r>
              <a:rPr lang="en-US" b="1" dirty="0"/>
              <a:t>where </a:t>
            </a:r>
            <a:r>
              <a:rPr lang="en-US" i="1" dirty="0" err="1"/>
              <a:t>borrower.loan_number</a:t>
            </a:r>
            <a:r>
              <a:rPr lang="en-US" i="1" dirty="0"/>
              <a:t> = </a:t>
            </a:r>
            <a:r>
              <a:rPr lang="en-US" i="1" dirty="0" err="1"/>
              <a:t>loan.loan_number</a:t>
            </a:r>
            <a:r>
              <a:rPr lang="en-US" i="1" dirty="0"/>
              <a:t> </a:t>
            </a:r>
            <a:r>
              <a:rPr lang="en-US" dirty="0"/>
              <a:t>)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Grant the user permission to read </a:t>
            </a:r>
            <a:r>
              <a:rPr lang="en-US" i="1" dirty="0" err="1"/>
              <a:t>cust_loan_data</a:t>
            </a:r>
            <a:r>
              <a:rPr lang="en-US" i="1" dirty="0"/>
              <a:t>, </a:t>
            </a:r>
            <a:r>
              <a:rPr lang="en-US" dirty="0"/>
              <a:t>but not </a:t>
            </a:r>
            <a:r>
              <a:rPr lang="en-US" i="1" dirty="0"/>
              <a:t>borrower or loan</a:t>
            </a:r>
            <a:endParaRPr lang="en-US" dirty="0"/>
          </a:p>
          <a:p>
            <a:pPr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Predefined queries to make writing of other queries easier</a:t>
            </a:r>
          </a:p>
          <a:p>
            <a:pPr lvl="1"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r>
              <a:rPr lang="en-US" dirty="0"/>
              <a:t>Common example: Aggregate queries used for statistical analysis of data</a:t>
            </a:r>
          </a:p>
          <a:p>
            <a:pPr lvl="1" eaLnBrk="1" fontAlgn="auto" hangingPunct="1">
              <a:spcAft>
                <a:spcPts val="0"/>
              </a:spcAft>
              <a:tabLst>
                <a:tab pos="3205163" algn="ctr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Processing of Views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05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When a view is created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the query expression is stored in  the database along with the view name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the expression is substituted into any query using the view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Views definitions containing views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One view may be used in the expression defining another view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 view relation </a:t>
            </a:r>
            <a:r>
              <a:rPr lang="en-US" i="1" dirty="0"/>
              <a:t>v</a:t>
            </a:r>
            <a:r>
              <a:rPr lang="en-US" sz="1900" baseline="-25000" dirty="0"/>
              <a:t>1</a:t>
            </a:r>
            <a:r>
              <a:rPr lang="en-US" dirty="0"/>
              <a:t> is said to </a:t>
            </a:r>
            <a:r>
              <a:rPr lang="en-US" i="1" dirty="0">
                <a:solidFill>
                  <a:schemeClr val="tx2"/>
                </a:solidFill>
              </a:rPr>
              <a:t>depend directly</a:t>
            </a:r>
            <a:r>
              <a:rPr lang="en-US" i="1" dirty="0"/>
              <a:t> </a:t>
            </a:r>
            <a:r>
              <a:rPr lang="en-US" dirty="0"/>
              <a:t>on a view relation </a:t>
            </a:r>
            <a:r>
              <a:rPr lang="en-US" i="1" dirty="0"/>
              <a:t>v</a:t>
            </a:r>
            <a:r>
              <a:rPr lang="en-US" sz="1900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 if </a:t>
            </a:r>
            <a:r>
              <a:rPr lang="en-US" i="1" dirty="0"/>
              <a:t>v</a:t>
            </a:r>
            <a:r>
              <a:rPr lang="en-US" sz="1900" baseline="-25000" dirty="0"/>
              <a:t>2</a:t>
            </a:r>
            <a:r>
              <a:rPr lang="en-US" dirty="0"/>
              <a:t> is used in the expression defining </a:t>
            </a:r>
            <a:r>
              <a:rPr lang="en-US" i="1" dirty="0"/>
              <a:t>v</a:t>
            </a:r>
            <a:r>
              <a:rPr lang="en-US" sz="1900" baseline="-25000" dirty="0"/>
              <a:t>1</a:t>
            </a:r>
            <a:endParaRPr lang="en-US" sz="19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 view relation </a:t>
            </a:r>
            <a:r>
              <a:rPr lang="en-US" i="1" dirty="0"/>
              <a:t>v</a:t>
            </a:r>
            <a:r>
              <a:rPr lang="en-US" sz="1900" baseline="-25000" dirty="0"/>
              <a:t>1</a:t>
            </a:r>
            <a:r>
              <a:rPr lang="en-US" dirty="0"/>
              <a:t> is said to </a:t>
            </a:r>
            <a:r>
              <a:rPr lang="en-US" i="1" dirty="0">
                <a:solidFill>
                  <a:schemeClr val="tx2"/>
                </a:solidFill>
              </a:rPr>
              <a:t>depend on</a:t>
            </a:r>
            <a:r>
              <a:rPr lang="en-US" dirty="0"/>
              <a:t> view relation </a:t>
            </a:r>
            <a:r>
              <a:rPr lang="en-US" i="1" dirty="0"/>
              <a:t>v</a:t>
            </a:r>
            <a:r>
              <a:rPr lang="en-US" sz="1900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if either </a:t>
            </a:r>
            <a:r>
              <a:rPr lang="en-US" i="1" dirty="0"/>
              <a:t>v</a:t>
            </a:r>
            <a:r>
              <a:rPr lang="en-US" baseline="-25000" dirty="0"/>
              <a:t>1 </a:t>
            </a:r>
            <a:r>
              <a:rPr lang="en-US" dirty="0"/>
              <a:t>depends directly to </a:t>
            </a:r>
            <a:r>
              <a:rPr lang="en-US" i="1" dirty="0"/>
              <a:t>v</a:t>
            </a:r>
            <a:r>
              <a:rPr lang="en-US" sz="1900" baseline="-25000" dirty="0"/>
              <a:t>2 </a:t>
            </a:r>
            <a:r>
              <a:rPr lang="en-US" sz="1900" dirty="0"/>
              <a:t> </a:t>
            </a:r>
            <a:r>
              <a:rPr lang="en-US" dirty="0"/>
              <a:t>or there is a path of dependencies from 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 view relation </a:t>
            </a:r>
            <a:r>
              <a:rPr lang="en-US" i="1" dirty="0"/>
              <a:t>v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tx2"/>
                </a:solidFill>
              </a:rPr>
              <a:t>recursive</a:t>
            </a:r>
            <a:r>
              <a:rPr lang="en-US" i="1" dirty="0"/>
              <a:t> </a:t>
            </a:r>
            <a:r>
              <a:rPr lang="en-US" dirty="0"/>
              <a:t> if it depends on itself.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View Expansion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545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tabLst>
                <a:tab pos="681038" algn="l"/>
              </a:tabLst>
              <a:defRPr/>
            </a:pPr>
            <a:r>
              <a:rPr lang="en-US" dirty="0"/>
              <a:t>A way to define the meaning of views defined in terms of other views.</a:t>
            </a:r>
          </a:p>
          <a:p>
            <a:pPr eaLnBrk="1" fontAlgn="auto" hangingPunct="1">
              <a:spcAft>
                <a:spcPts val="0"/>
              </a:spcAft>
              <a:tabLst>
                <a:tab pos="681038" algn="l"/>
              </a:tabLst>
              <a:defRPr/>
            </a:pPr>
            <a:r>
              <a:rPr lang="en-US" dirty="0"/>
              <a:t>Let view </a:t>
            </a:r>
            <a:r>
              <a:rPr lang="en-US" i="1" dirty="0"/>
              <a:t>v</a:t>
            </a:r>
            <a:r>
              <a:rPr lang="en-US" sz="1900" baseline="-25000" dirty="0"/>
              <a:t>1</a:t>
            </a:r>
            <a:r>
              <a:rPr lang="en-US" dirty="0"/>
              <a:t> be defined by an expression </a:t>
            </a:r>
            <a:r>
              <a:rPr lang="en-US" i="1" dirty="0"/>
              <a:t>e</a:t>
            </a:r>
            <a:r>
              <a:rPr lang="en-US" sz="1900" baseline="-25000" dirty="0"/>
              <a:t>1</a:t>
            </a:r>
            <a:r>
              <a:rPr lang="en-US" dirty="0"/>
              <a:t> that may itself contain uses of view relations.</a:t>
            </a:r>
          </a:p>
          <a:p>
            <a:pPr eaLnBrk="1" fontAlgn="auto" hangingPunct="1">
              <a:spcAft>
                <a:spcPts val="0"/>
              </a:spcAft>
              <a:tabLst>
                <a:tab pos="681038" algn="l"/>
              </a:tabLst>
              <a:defRPr/>
            </a:pPr>
            <a:r>
              <a:rPr lang="en-US" dirty="0"/>
              <a:t>View expansion of an expression repeats the following replacement step: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681038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repeat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Find any view relation </a:t>
            </a:r>
            <a:r>
              <a:rPr lang="en-US" i="1" dirty="0"/>
              <a:t>v</a:t>
            </a:r>
            <a:r>
              <a:rPr lang="en-US" sz="1900" i="1" baseline="-25000" dirty="0"/>
              <a:t>i</a:t>
            </a:r>
            <a:r>
              <a:rPr lang="en-US" dirty="0"/>
              <a:t> in </a:t>
            </a:r>
            <a:r>
              <a:rPr lang="en-US" i="1" dirty="0"/>
              <a:t>e</a:t>
            </a:r>
            <a:r>
              <a:rPr lang="en-US" sz="1900" baseline="-25000" dirty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Replace the view relation </a:t>
            </a:r>
            <a:r>
              <a:rPr lang="en-US" i="1" dirty="0"/>
              <a:t>v</a:t>
            </a:r>
            <a:r>
              <a:rPr lang="en-US" sz="1900" i="1" baseline="-25000" dirty="0"/>
              <a:t>i</a:t>
            </a:r>
            <a:r>
              <a:rPr lang="en-US" dirty="0"/>
              <a:t> by the expression defining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sz="19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until</a:t>
            </a:r>
            <a:r>
              <a:rPr lang="en-US" dirty="0"/>
              <a:t> no more view relations are present in </a:t>
            </a:r>
            <a:r>
              <a:rPr lang="en-US" i="1" dirty="0"/>
              <a:t>e</a:t>
            </a:r>
            <a:r>
              <a:rPr lang="en-US" sz="1900" baseline="-25000" dirty="0"/>
              <a:t>1</a:t>
            </a:r>
            <a:endParaRPr lang="en-US" sz="1900" dirty="0"/>
          </a:p>
          <a:p>
            <a:pPr eaLnBrk="1" fontAlgn="auto" hangingPunct="1">
              <a:spcAft>
                <a:spcPts val="0"/>
              </a:spcAft>
              <a:tabLst>
                <a:tab pos="681038" algn="l"/>
              </a:tabLst>
              <a:defRPr/>
            </a:pPr>
            <a:r>
              <a:rPr lang="en-US" dirty="0"/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19829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Clause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with</a:t>
            </a:r>
            <a:r>
              <a:rPr lang="en-US"/>
              <a:t> clause provides a way of defining a temporary view whose definition is available only to the query in which the </a:t>
            </a:r>
            <a:r>
              <a:rPr lang="en-US" b="1"/>
              <a:t>with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clause occurs.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Find all accounts with the maximum balance </a:t>
            </a:r>
            <a:br>
              <a:rPr lang="en-US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     with</a:t>
            </a:r>
            <a:r>
              <a:rPr lang="en-US"/>
              <a:t> </a:t>
            </a:r>
            <a:r>
              <a:rPr lang="en-US" i="1"/>
              <a:t>max_balance </a:t>
            </a:r>
            <a:r>
              <a:rPr lang="en-US"/>
              <a:t>(</a:t>
            </a:r>
            <a:r>
              <a:rPr lang="en-US" i="1"/>
              <a:t>value</a:t>
            </a:r>
            <a:r>
              <a:rPr lang="en-US"/>
              <a:t>) </a:t>
            </a:r>
            <a:r>
              <a:rPr lang="en-US" b="1"/>
              <a:t>as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b="1"/>
              <a:t>max</a:t>
            </a:r>
            <a:r>
              <a:rPr lang="en-US"/>
              <a:t> (</a:t>
            </a:r>
            <a:r>
              <a:rPr lang="en-US" i="1"/>
              <a:t>balance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/>
            </a:r>
            <a:br>
              <a:rPr lang="en-US"/>
            </a:br>
            <a:r>
              <a:rPr lang="en-US"/>
              <a:t>  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account_number</a:t>
            </a:r>
            <a:br>
              <a:rPr lang="en-US" i="1"/>
            </a:br>
            <a:r>
              <a:rPr lang="en-US" i="1"/>
              <a:t>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account, max_balance</a:t>
            </a:r>
            <a:br>
              <a:rPr lang="en-US" i="1"/>
            </a:br>
            <a:r>
              <a:rPr lang="en-US" i="1"/>
              <a:t>    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account.balance = max_balance.value</a:t>
            </a:r>
          </a:p>
        </p:txBody>
      </p:sp>
    </p:spTree>
    <p:extLst>
      <p:ext uri="{BB962C8B-B14F-4D97-AF65-F5344CB8AC3E}">
        <p14:creationId xmlns:p14="http://schemas.microsoft.com/office/powerpoint/2010/main" val="11870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152400"/>
            <a:ext cx="7772400" cy="1104900"/>
          </a:xfrm>
        </p:spPr>
        <p:txBody>
          <a:bodyPr/>
          <a:lstStyle/>
          <a:p>
            <a:pPr eaLnBrk="1" hangingPunct="1"/>
            <a:r>
              <a:rPr lang="en-US" dirty="0" smtClean="0"/>
              <a:t>Complex Queries using With Clause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Find all branches where the total account deposit is greater than the average of the total account deposits at all branches.</a:t>
            </a:r>
            <a:endParaRPr lang="en-US" i="1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036638" y="1931988"/>
            <a:ext cx="732472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000" b="1" dirty="0">
                <a:latin typeface="Calibri" panose="020F0502020204030204" pitchFamily="34" charset="0"/>
              </a:rPr>
              <a:t>    with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branch_total</a:t>
            </a:r>
            <a:r>
              <a:rPr kumimoji="1" lang="en-US" sz="2000" dirty="0">
                <a:latin typeface="Calibri" panose="020F0502020204030204" pitchFamily="34" charset="0"/>
              </a:rPr>
              <a:t> (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name</a:t>
            </a:r>
            <a:r>
              <a:rPr kumimoji="1" lang="en-US" sz="2000" dirty="0">
                <a:latin typeface="Calibri" panose="020F0502020204030204" pitchFamily="34" charset="0"/>
              </a:rPr>
              <a:t>, </a:t>
            </a:r>
            <a:r>
              <a:rPr kumimoji="1" lang="en-US" sz="2000" i="1" dirty="0">
                <a:latin typeface="Calibri" panose="020F0502020204030204" pitchFamily="34" charset="0"/>
              </a:rPr>
              <a:t>value</a:t>
            </a:r>
            <a:r>
              <a:rPr kumimoji="1" lang="en-US" sz="2000" dirty="0">
                <a:latin typeface="Calibri" panose="020F0502020204030204" pitchFamily="34" charset="0"/>
              </a:rPr>
              <a:t>) </a:t>
            </a:r>
            <a:r>
              <a:rPr kumimoji="1" lang="en-US" sz="2000" b="1" dirty="0">
                <a:latin typeface="Calibri" panose="020F0502020204030204" pitchFamily="34" charset="0"/>
              </a:rPr>
              <a:t>as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	</a:t>
            </a:r>
            <a:r>
              <a:rPr kumimoji="1" lang="en-US" sz="2000" b="1" dirty="0">
                <a:latin typeface="Calibri" panose="020F0502020204030204" pitchFamily="34" charset="0"/>
              </a:rPr>
              <a:t>select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name</a:t>
            </a:r>
            <a:r>
              <a:rPr kumimoji="1" lang="en-US" sz="2000" dirty="0">
                <a:latin typeface="Calibri" panose="020F0502020204030204" pitchFamily="34" charset="0"/>
              </a:rPr>
              <a:t>, </a:t>
            </a:r>
            <a:r>
              <a:rPr kumimoji="1" lang="en-US" sz="2000" b="1" dirty="0">
                <a:latin typeface="Calibri" panose="020F0502020204030204" pitchFamily="34" charset="0"/>
              </a:rPr>
              <a:t>sum </a:t>
            </a:r>
            <a:r>
              <a:rPr kumimoji="1" lang="en-US" sz="2000" dirty="0">
                <a:latin typeface="Calibri" panose="020F0502020204030204" pitchFamily="34" charset="0"/>
              </a:rPr>
              <a:t>(</a:t>
            </a:r>
            <a:r>
              <a:rPr kumimoji="1" lang="en-US" sz="2000" i="1" dirty="0">
                <a:latin typeface="Calibri" panose="020F0502020204030204" pitchFamily="34" charset="0"/>
              </a:rPr>
              <a:t>balance</a:t>
            </a:r>
            <a:r>
              <a:rPr kumimoji="1" lang="en-US" sz="2000" dirty="0">
                <a:latin typeface="Calibri" panose="020F0502020204030204" pitchFamily="34" charset="0"/>
              </a:rPr>
              <a:t>)</a:t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	</a:t>
            </a:r>
            <a:r>
              <a:rPr kumimoji="1" lang="en-US" sz="2000" b="1" dirty="0">
                <a:latin typeface="Calibri" panose="020F0502020204030204" pitchFamily="34" charset="0"/>
              </a:rPr>
              <a:t>from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>
                <a:latin typeface="Calibri" panose="020F0502020204030204" pitchFamily="34" charset="0"/>
              </a:rPr>
              <a:t>account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	</a:t>
            </a:r>
            <a:r>
              <a:rPr kumimoji="1" lang="en-US" sz="2000" b="1" dirty="0">
                <a:latin typeface="Calibri" panose="020F0502020204030204" pitchFamily="34" charset="0"/>
              </a:rPr>
              <a:t>group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b="1" dirty="0">
                <a:latin typeface="Calibri" panose="020F0502020204030204" pitchFamily="34" charset="0"/>
              </a:rPr>
              <a:t>by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name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 </a:t>
            </a:r>
            <a:r>
              <a:rPr kumimoji="1" lang="en-US" sz="2000" b="1" dirty="0">
                <a:latin typeface="Calibri" panose="020F0502020204030204" pitchFamily="34" charset="0"/>
              </a:rPr>
              <a:t>with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total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avg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dirty="0">
                <a:latin typeface="Calibri" panose="020F0502020204030204" pitchFamily="34" charset="0"/>
              </a:rPr>
              <a:t>(</a:t>
            </a:r>
            <a:r>
              <a:rPr kumimoji="1" lang="en-US" sz="2000" i="1" dirty="0">
                <a:latin typeface="Calibri" panose="020F0502020204030204" pitchFamily="34" charset="0"/>
              </a:rPr>
              <a:t>value</a:t>
            </a:r>
            <a:r>
              <a:rPr kumimoji="1" lang="en-US" sz="2000" dirty="0">
                <a:latin typeface="Calibri" panose="020F0502020204030204" pitchFamily="34" charset="0"/>
              </a:rPr>
              <a:t>) </a:t>
            </a:r>
            <a:r>
              <a:rPr kumimoji="1" lang="en-US" sz="2000" b="1" dirty="0">
                <a:latin typeface="Calibri" panose="020F0502020204030204" pitchFamily="34" charset="0"/>
              </a:rPr>
              <a:t>as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	</a:t>
            </a:r>
            <a:r>
              <a:rPr kumimoji="1" lang="en-US" sz="2000" b="1" dirty="0">
                <a:latin typeface="Calibri" panose="020F0502020204030204" pitchFamily="34" charset="0"/>
              </a:rPr>
              <a:t>select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b="1" dirty="0" err="1">
                <a:latin typeface="Calibri" panose="020F0502020204030204" pitchFamily="34" charset="0"/>
              </a:rPr>
              <a:t>avg</a:t>
            </a:r>
            <a:r>
              <a:rPr kumimoji="1" lang="en-US" sz="2000" b="1" dirty="0">
                <a:latin typeface="Calibri" panose="020F0502020204030204" pitchFamily="34" charset="0"/>
              </a:rPr>
              <a:t> </a:t>
            </a:r>
            <a:r>
              <a:rPr kumimoji="1" lang="en-US" sz="2000" dirty="0">
                <a:latin typeface="Calibri" panose="020F0502020204030204" pitchFamily="34" charset="0"/>
              </a:rPr>
              <a:t>(</a:t>
            </a:r>
            <a:r>
              <a:rPr kumimoji="1" lang="en-US" sz="2000" i="1" dirty="0">
                <a:latin typeface="Calibri" panose="020F0502020204030204" pitchFamily="34" charset="0"/>
              </a:rPr>
              <a:t>value</a:t>
            </a:r>
            <a:r>
              <a:rPr kumimoji="1" lang="en-US" sz="2000" dirty="0">
                <a:latin typeface="Calibri" panose="020F0502020204030204" pitchFamily="34" charset="0"/>
              </a:rPr>
              <a:t>)</a:t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	</a:t>
            </a:r>
            <a:r>
              <a:rPr kumimoji="1" lang="en-US" sz="2000" b="1" dirty="0">
                <a:latin typeface="Calibri" panose="020F0502020204030204" pitchFamily="34" charset="0"/>
              </a:rPr>
              <a:t>from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total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 </a:t>
            </a:r>
            <a:r>
              <a:rPr kumimoji="1" lang="en-US" sz="2000" b="1" dirty="0">
                <a:latin typeface="Calibri" panose="020F0502020204030204" pitchFamily="34" charset="0"/>
              </a:rPr>
              <a:t>select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name</a:t>
            </a:r>
            <a:r>
              <a:rPr kumimoji="1" lang="en-US" sz="2000" dirty="0">
                <a:latin typeface="Calibri" panose="020F0502020204030204" pitchFamily="34" charset="0"/>
              </a:rPr>
              <a:t/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 </a:t>
            </a:r>
            <a:r>
              <a:rPr kumimoji="1" lang="en-US" sz="2000" b="1" dirty="0">
                <a:latin typeface="Calibri" panose="020F0502020204030204" pitchFamily="34" charset="0"/>
              </a:rPr>
              <a:t>from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total</a:t>
            </a:r>
            <a:r>
              <a:rPr kumimoji="1" lang="en-US" sz="2000" dirty="0">
                <a:latin typeface="Calibri" panose="020F0502020204030204" pitchFamily="34" charset="0"/>
              </a:rPr>
              <a:t>,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</a:t>
            </a:r>
            <a:r>
              <a:rPr kumimoji="1" lang="en-US" sz="2000" dirty="0" err="1">
                <a:latin typeface="Calibri" panose="020F0502020204030204" pitchFamily="34" charset="0"/>
              </a:rPr>
              <a:t>_</a:t>
            </a:r>
            <a:r>
              <a:rPr kumimoji="1" lang="en-US" sz="2000" i="1" dirty="0" err="1">
                <a:latin typeface="Calibri" panose="020F0502020204030204" pitchFamily="34" charset="0"/>
              </a:rPr>
              <a:t>total_avg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br>
              <a:rPr kumimoji="1" lang="en-US" sz="2000" i="1" dirty="0">
                <a:latin typeface="Calibri" panose="020F0502020204030204" pitchFamily="34" charset="0"/>
              </a:rPr>
            </a:br>
            <a:r>
              <a:rPr kumimoji="1" lang="en-US" sz="2000" i="1" dirty="0">
                <a:latin typeface="Calibri" panose="020F0502020204030204" pitchFamily="34" charset="0"/>
              </a:rPr>
              <a:t>    </a:t>
            </a:r>
            <a:r>
              <a:rPr kumimoji="1" lang="en-US" sz="2000" b="1" dirty="0">
                <a:latin typeface="Calibri" panose="020F0502020204030204" pitchFamily="34" charset="0"/>
              </a:rPr>
              <a:t>where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branch_total.value</a:t>
            </a:r>
            <a:r>
              <a:rPr kumimoji="1" lang="en-US" sz="2000" i="1" dirty="0">
                <a:latin typeface="Calibri" panose="020F0502020204030204" pitchFamily="34" charset="0"/>
              </a:rPr>
              <a:t> &gt;=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branch_total_avg.value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20738" y="4926013"/>
            <a:ext cx="7661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000" dirty="0">
                <a:latin typeface="Calibri" panose="020F0502020204030204" pitchFamily="34" charset="0"/>
              </a:rPr>
              <a:t>Note: the exact syntax supported by your database may vary slightly.</a:t>
            </a:r>
          </a:p>
          <a:p>
            <a:pPr lvl="1" eaLnBrk="1" hangingPunct="1">
              <a:spcBef>
                <a:spcPct val="35000"/>
              </a:spcBef>
              <a:buClr>
                <a:schemeClr val="hlink"/>
              </a:buClr>
              <a:buSzPct val="80000"/>
              <a:buFont typeface="Monotype Sorts"/>
              <a:buChar char="l"/>
            </a:pPr>
            <a:r>
              <a:rPr kumimoji="1" lang="en-US" sz="2000" i="1" dirty="0">
                <a:latin typeface="Calibri" panose="020F0502020204030204" pitchFamily="34" charset="0"/>
              </a:rPr>
              <a:t>E.g. </a:t>
            </a:r>
            <a:r>
              <a:rPr kumimoji="1" lang="en-US" sz="2000" dirty="0">
                <a:latin typeface="Calibri" panose="020F0502020204030204" pitchFamily="34" charset="0"/>
              </a:rPr>
              <a:t>Oracle syntax is of the form</a:t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b="1" dirty="0">
                <a:latin typeface="Calibri" panose="020F0502020204030204" pitchFamily="34" charset="0"/>
              </a:rPr>
              <a:t>with</a:t>
            </a:r>
            <a:r>
              <a:rPr kumimoji="1" lang="en-US" sz="2000" dirty="0">
                <a:latin typeface="Calibri" panose="020F0502020204030204" pitchFamily="34" charset="0"/>
              </a:rPr>
              <a:t> </a:t>
            </a:r>
            <a:r>
              <a:rPr kumimoji="1" lang="en-US" sz="1800" i="1" dirty="0" err="1">
                <a:latin typeface="Calibri" panose="020F0502020204030204" pitchFamily="34" charset="0"/>
              </a:rPr>
              <a:t>branch_total</a:t>
            </a:r>
            <a:r>
              <a:rPr kumimoji="1" lang="en-US" sz="2000" i="1" dirty="0">
                <a:latin typeface="Calibri" panose="020F0502020204030204" pitchFamily="34" charset="0"/>
              </a:rPr>
              <a:t> </a:t>
            </a:r>
            <a:r>
              <a:rPr kumimoji="1" lang="en-US" sz="2000" b="1" dirty="0">
                <a:latin typeface="Calibri" panose="020F0502020204030204" pitchFamily="34" charset="0"/>
              </a:rPr>
              <a:t>as</a:t>
            </a:r>
            <a:r>
              <a:rPr kumimoji="1" lang="en-US" sz="2000" dirty="0">
                <a:latin typeface="Calibri" panose="020F0502020204030204" pitchFamily="34" charset="0"/>
              </a:rPr>
              <a:t> ( </a:t>
            </a:r>
            <a:r>
              <a:rPr kumimoji="1" lang="en-US" sz="2000" b="1" dirty="0">
                <a:latin typeface="Calibri" panose="020F0502020204030204" pitchFamily="34" charset="0"/>
              </a:rPr>
              <a:t>select</a:t>
            </a:r>
            <a:r>
              <a:rPr kumimoji="1" lang="en-US" sz="2000" dirty="0">
                <a:latin typeface="Calibri" panose="020F0502020204030204" pitchFamily="34" charset="0"/>
              </a:rPr>
              <a:t> ..   ),</a:t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dirty="0">
                <a:latin typeface="Calibri" panose="020F0502020204030204" pitchFamily="34" charset="0"/>
              </a:rPr>
              <a:t>        </a:t>
            </a:r>
            <a:r>
              <a:rPr kumimoji="1" lang="en-US" sz="2000" i="1" dirty="0" err="1">
                <a:latin typeface="Calibri" panose="020F0502020204030204" pitchFamily="34" charset="0"/>
              </a:rPr>
              <a:t>branch_total_avg</a:t>
            </a:r>
            <a:r>
              <a:rPr kumimoji="1" lang="en-US" sz="2000" b="1" i="1" dirty="0">
                <a:latin typeface="Calibri" panose="020F0502020204030204" pitchFamily="34" charset="0"/>
              </a:rPr>
              <a:t> </a:t>
            </a:r>
            <a:r>
              <a:rPr kumimoji="1" lang="en-US" sz="2000" b="1" dirty="0">
                <a:latin typeface="Calibri" panose="020F0502020204030204" pitchFamily="34" charset="0"/>
              </a:rPr>
              <a:t>as </a:t>
            </a:r>
            <a:r>
              <a:rPr kumimoji="1" lang="en-US" sz="2000" dirty="0">
                <a:latin typeface="Calibri" panose="020F0502020204030204" pitchFamily="34" charset="0"/>
              </a:rPr>
              <a:t>( </a:t>
            </a:r>
            <a:r>
              <a:rPr kumimoji="1" lang="en-US" sz="2000" b="1" dirty="0">
                <a:latin typeface="Calibri" panose="020F0502020204030204" pitchFamily="34" charset="0"/>
              </a:rPr>
              <a:t>select </a:t>
            </a:r>
            <a:r>
              <a:rPr kumimoji="1" lang="en-US" sz="2000" dirty="0">
                <a:latin typeface="Calibri" panose="020F0502020204030204" pitchFamily="34" charset="0"/>
              </a:rPr>
              <a:t> .. )</a:t>
            </a:r>
            <a:br>
              <a:rPr kumimoji="1" lang="en-US" sz="2000" dirty="0">
                <a:latin typeface="Calibri" panose="020F0502020204030204" pitchFamily="34" charset="0"/>
              </a:rPr>
            </a:br>
            <a:r>
              <a:rPr kumimoji="1" lang="en-US" sz="2000" b="1" dirty="0">
                <a:latin typeface="Calibri" panose="020F0502020204030204" pitchFamily="34" charset="0"/>
              </a:rPr>
              <a:t>select</a:t>
            </a:r>
            <a:r>
              <a:rPr kumimoji="1" lang="en-US" sz="2000" dirty="0">
                <a:latin typeface="Calibri" panose="020F0502020204030204" pitchFamily="34" charset="0"/>
              </a:rPr>
              <a:t> …</a:t>
            </a:r>
            <a:endParaRPr kumimoji="1" lang="en-US" sz="2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Subqueries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495425"/>
            <a:ext cx="7385050" cy="1066800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(inner query) executes once before the main query.</a:t>
            </a:r>
          </a:p>
          <a:p>
            <a:pPr lvl="1"/>
            <a:r>
              <a:rPr lang="en-US" dirty="0" smtClean="0"/>
              <a:t>The result of the </a:t>
            </a:r>
            <a:r>
              <a:rPr lang="en-US" dirty="0" err="1" smtClean="0"/>
              <a:t>subquery</a:t>
            </a:r>
            <a:r>
              <a:rPr lang="en-US" dirty="0" smtClean="0"/>
              <a:t> is used by the main query (outer query).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876300" y="2106613"/>
            <a:ext cx="7480300" cy="1271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1200150" algn="l"/>
              </a:tabLst>
              <a:defRPr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ltGray">
          <a:xfrm>
            <a:off x="4135438" y="2752725"/>
            <a:ext cx="3268662" cy="561975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blackWhite">
          <a:xfrm>
            <a:off x="998538" y="2093913"/>
            <a:ext cx="65452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(SELECT	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sz="2000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   FROM	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9081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879475" y="1889125"/>
            <a:ext cx="732472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94063" y="2212975"/>
            <a:ext cx="4718050" cy="1379538"/>
            <a:chOff x="2075" y="1394"/>
            <a:chExt cx="2972" cy="869"/>
          </a:xfrm>
        </p:grpSpPr>
        <p:sp>
          <p:nvSpPr>
            <p:cNvPr id="7176" name="Rectangle 3"/>
            <p:cNvSpPr>
              <a:spLocks noChangeArrowheads="1"/>
            </p:cNvSpPr>
            <p:nvPr/>
          </p:nvSpPr>
          <p:spPr bwMode="ltGray">
            <a:xfrm>
              <a:off x="2075" y="1731"/>
              <a:ext cx="2972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316" name="Arc 4"/>
            <p:cNvSpPr>
              <a:spLocks/>
            </p:cNvSpPr>
            <p:nvPr/>
          </p:nvSpPr>
          <p:spPr bwMode="auto">
            <a:xfrm rot="10800000">
              <a:off x="2287" y="1608"/>
              <a:ext cx="1063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15 w 27015"/>
                <a:gd name="T1" fmla="*/ 20910 h 21600"/>
                <a:gd name="T2" fmla="*/ 0 w 27015"/>
                <a:gd name="T3" fmla="*/ 0 h 21600"/>
                <a:gd name="T4" fmla="*/ 21600 w 2701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15" h="21600" fill="none" extrusionOk="0">
                  <a:moveTo>
                    <a:pt x="27015" y="20910"/>
                  </a:moveTo>
                  <a:cubicBezTo>
                    <a:pt x="25246" y="21368"/>
                    <a:pt x="2342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15" h="21600" stroke="0" extrusionOk="0">
                  <a:moveTo>
                    <a:pt x="27015" y="20910"/>
                  </a:moveTo>
                  <a:cubicBezTo>
                    <a:pt x="25246" y="21368"/>
                    <a:pt x="23426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78" name="Rectangle 5"/>
            <p:cNvSpPr>
              <a:spLocks noChangeArrowheads="1"/>
            </p:cNvSpPr>
            <p:nvPr/>
          </p:nvSpPr>
          <p:spPr bwMode="auto">
            <a:xfrm>
              <a:off x="2344" y="1394"/>
              <a:ext cx="40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5050"/>
                  </a:solidFill>
                </a:rPr>
                <a:t>2975</a:t>
              </a:r>
            </a:p>
          </p:txBody>
        </p:sp>
      </p:grp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1038227" y="1803690"/>
            <a:ext cx="6657975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SQL&gt; SELECT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ename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2  FROM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3  WHERE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&gt;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4		    (SELECT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5               FROM 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6               WHERE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empno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7566);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909638" y="1936750"/>
            <a:ext cx="717232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174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Using a Subquery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blackWhite">
          <a:xfrm>
            <a:off x="879476" y="3940465"/>
            <a:ext cx="8803807" cy="14652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ENAME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----------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KING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FORD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SCOTT</a:t>
            </a:r>
          </a:p>
        </p:txBody>
      </p:sp>
    </p:spTree>
    <p:extLst>
      <p:ext uri="{BB962C8B-B14F-4D97-AF65-F5344CB8AC3E}">
        <p14:creationId xmlns:p14="http://schemas.microsoft.com/office/powerpoint/2010/main" val="3407490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Correlated Subqueries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385050" cy="1311275"/>
          </a:xfrm>
        </p:spPr>
        <p:txBody>
          <a:bodyPr/>
          <a:lstStyle/>
          <a:p>
            <a:r>
              <a:rPr lang="en-US" smtClean="0"/>
              <a:t>Used to affect row-by-row processing, each subquery is executed once for every row of the outer query.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514600" y="4089400"/>
            <a:ext cx="4267200" cy="55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1900" y="5181600"/>
            <a:ext cx="42672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14600" y="2974975"/>
            <a:ext cx="4267200" cy="582613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514600" y="2935288"/>
            <a:ext cx="42799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003366"/>
                </a:solidFill>
              </a:rPr>
              <a:t>GET</a:t>
            </a:r>
          </a:p>
          <a:p>
            <a:pPr algn="ctr" eaLnBrk="1" hangingPunct="1"/>
            <a:r>
              <a:rPr lang="en-US" sz="1800" dirty="0">
                <a:solidFill>
                  <a:srgbClr val="003366"/>
                </a:solidFill>
              </a:rPr>
              <a:t>candidate row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514600" y="4067175"/>
            <a:ext cx="4419600" cy="64697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EXECUTE</a:t>
            </a:r>
          </a:p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inner query using candidate row value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89200" y="5170488"/>
            <a:ext cx="4292600" cy="92397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USE</a:t>
            </a:r>
          </a:p>
          <a:p>
            <a:pPr algn="ctr" eaLnBrk="1" hangingPunct="1"/>
            <a:r>
              <a:rPr lang="en-US" sz="1800">
                <a:solidFill>
                  <a:srgbClr val="003366"/>
                </a:solidFill>
              </a:rPr>
              <a:t>value(s) from inner query to qualify candidate row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597400" y="3606800"/>
            <a:ext cx="0" cy="4191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584700" y="4711700"/>
            <a:ext cx="0" cy="4191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1752600" y="5562600"/>
            <a:ext cx="6985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1752600" y="3263900"/>
            <a:ext cx="0" cy="2298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752600" y="3251200"/>
            <a:ext cx="6858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0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Correlated Subqueries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06463" y="2543175"/>
            <a:ext cx="7315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blackWhite">
          <a:xfrm>
            <a:off x="654050" y="1762125"/>
            <a:ext cx="7905750" cy="2070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23888" y="1766888"/>
            <a:ext cx="8035925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SELECT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outer2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 ...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FROM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alias1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WHERE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outer1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operator 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  (SELECT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inner1</a:t>
            </a:r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FROM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table2 alias2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WHERE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alias1.outer2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					          </a:t>
            </a:r>
            <a:r>
              <a:rPr 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alias2.inner1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90600" y="4419600"/>
            <a:ext cx="7620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46075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FF0000"/>
                </a:solidFill>
              </a:rPr>
              <a:t>The subquery references a column from 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a table in the parent query.</a:t>
            </a:r>
          </a:p>
        </p:txBody>
      </p:sp>
    </p:spTree>
    <p:extLst>
      <p:ext uri="{BB962C8B-B14F-4D97-AF65-F5344CB8AC3E}">
        <p14:creationId xmlns:p14="http://schemas.microsoft.com/office/powerpoint/2010/main" val="39938369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Using Correlated Subqueries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blackWhite">
          <a:xfrm>
            <a:off x="876300" y="2495550"/>
            <a:ext cx="7658100" cy="14779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ltGray">
          <a:xfrm>
            <a:off x="3425825" y="3074988"/>
            <a:ext cx="5095875" cy="889000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29225" y="2530475"/>
            <a:ext cx="3224213" cy="1069975"/>
            <a:chOff x="3294" y="1594"/>
            <a:chExt cx="2031" cy="674"/>
          </a:xfrm>
        </p:grpSpPr>
        <p:sp>
          <p:nvSpPr>
            <p:cNvPr id="10250" name="Rectangle 5"/>
            <p:cNvSpPr>
              <a:spLocks noChangeArrowheads="1"/>
            </p:cNvSpPr>
            <p:nvPr/>
          </p:nvSpPr>
          <p:spPr bwMode="auto">
            <a:xfrm>
              <a:off x="3480" y="1594"/>
              <a:ext cx="1845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Each time the outer query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is processed the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                       inner query is</a:t>
              </a:r>
            </a:p>
            <a:p>
              <a:pPr algn="r" eaLnBrk="1" hangingPunct="1"/>
              <a:r>
                <a:rPr lang="en-US" sz="1600">
                  <a:solidFill>
                    <a:srgbClr val="FF3300"/>
                  </a:solidFill>
                </a:rPr>
                <a:t>                               evaluated.</a:t>
              </a:r>
            </a:p>
          </p:txBody>
        </p:sp>
        <p:sp>
          <p:nvSpPr>
            <p:cNvPr id="19462" name="Arc 6"/>
            <p:cNvSpPr>
              <a:spLocks/>
            </p:cNvSpPr>
            <p:nvPr/>
          </p:nvSpPr>
          <p:spPr bwMode="auto">
            <a:xfrm rot="10800000">
              <a:off x="3294" y="1806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930275" y="2503488"/>
            <a:ext cx="7731125" cy="147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SQL&gt; SELECT empno, sal, deptno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2  FROM   emp outer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3  WHERE  sal &gt; (SELECT AVG(sal)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4                FROM   emp inner</a:t>
            </a:r>
          </a:p>
          <a:p>
            <a:pPr eaLnBrk="1" hangingPunct="1"/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5                WHERE  outer.deptno = inner.deptno);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906463" y="2543175"/>
            <a:ext cx="7315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0050" eaLnBrk="0" hangingPunct="0"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005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r"/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blackWhite">
          <a:xfrm>
            <a:off x="876300" y="4159250"/>
            <a:ext cx="7645400" cy="20383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EMPNO       SAL    DEPTNO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7839      5000        10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7698      2850        30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7566      2975        20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...    </a:t>
            </a:r>
          </a:p>
          <a:p>
            <a:pPr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6 rows selected.</a:t>
            </a:r>
          </a:p>
        </p:txBody>
      </p:sp>
      <p:sp>
        <p:nvSpPr>
          <p:cNvPr id="1024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863600" y="1495425"/>
            <a:ext cx="7385050" cy="904875"/>
          </a:xfrm>
        </p:spPr>
        <p:txBody>
          <a:bodyPr/>
          <a:lstStyle/>
          <a:p>
            <a:r>
              <a:rPr lang="en-US" smtClean="0"/>
              <a:t>Find all employees who make more than the average salary in their department.</a:t>
            </a:r>
          </a:p>
        </p:txBody>
      </p:sp>
    </p:spTree>
    <p:extLst>
      <p:ext uri="{BB962C8B-B14F-4D97-AF65-F5344CB8AC3E}">
        <p14:creationId xmlns:p14="http://schemas.microsoft.com/office/powerpoint/2010/main" val="2137739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34"/>
            <a:ext cx="7772400" cy="1104900"/>
          </a:xfrm>
        </p:spPr>
        <p:txBody>
          <a:bodyPr/>
          <a:lstStyle/>
          <a:p>
            <a:pPr eaLnBrk="1" hangingPunct="1"/>
            <a:r>
              <a:rPr lang="en-US" dirty="0" smtClean="0"/>
              <a:t>“In” Construct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tabLst>
                <a:tab pos="1027113" algn="l"/>
              </a:tabLst>
              <a:defRPr/>
            </a:pPr>
            <a:r>
              <a:rPr lang="en-US"/>
              <a:t>Find all customers who have both an account and a loan at the bank.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</a:pPr>
            <a:r>
              <a:rPr kumimoji="1" lang="en-US" sz="2800" dirty="0">
                <a:latin typeface="Calibri" panose="020F0502020204030204" pitchFamily="34" charset="0"/>
              </a:rPr>
              <a:t>   Find all customers who have a loan at the bank but do not have an account at the bank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914400" y="4572000"/>
            <a:ext cx="78216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distinct </a:t>
            </a:r>
            <a:r>
              <a:rPr kumimoji="1" lang="en-US" sz="2400" i="1">
                <a:latin typeface="Calibri" panose="020F0502020204030204" pitchFamily="34" charset="0"/>
              </a:rPr>
              <a:t>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borrower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customer_name </a:t>
            </a:r>
            <a:r>
              <a:rPr kumimoji="1" lang="en-US" sz="2400" b="1">
                <a:latin typeface="Calibri" panose="020F0502020204030204" pitchFamily="34" charset="0"/>
              </a:rPr>
              <a:t>not in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b="1">
                <a:latin typeface="Calibri" panose="020F0502020204030204" pitchFamily="34" charset="0"/>
              </a:rPr>
              <a:t>select </a:t>
            </a:r>
            <a:r>
              <a:rPr kumimoji="1" lang="en-US" sz="2400" i="1">
                <a:latin typeface="Calibri" panose="020F0502020204030204" pitchFamily="34" charset="0"/>
              </a:rPr>
              <a:t>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                                                      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depositor 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7315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None/>
            </a:pPr>
            <a:r>
              <a:rPr kumimoji="1" lang="en-US" sz="2400" b="1">
                <a:latin typeface="Calibri" panose="020F0502020204030204" pitchFamily="34" charset="0"/>
              </a:rPr>
              <a:t>select distinct</a:t>
            </a:r>
            <a:r>
              <a:rPr kumimoji="1" lang="en-US" sz="2400" i="1">
                <a:latin typeface="Calibri" panose="020F0502020204030204" pitchFamily="34" charset="0"/>
              </a:rPr>
              <a:t> 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from </a:t>
            </a:r>
            <a:r>
              <a:rPr kumimoji="1" lang="en-US" sz="2400" i="1">
                <a:latin typeface="Calibri" panose="020F0502020204030204" pitchFamily="34" charset="0"/>
              </a:rPr>
              <a:t>borrower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	</a:t>
            </a:r>
            <a:r>
              <a:rPr kumimoji="1" lang="en-US" sz="2400" b="1">
                <a:latin typeface="Calibri" panose="020F0502020204030204" pitchFamily="34" charset="0"/>
              </a:rPr>
              <a:t>where </a:t>
            </a:r>
            <a:r>
              <a:rPr kumimoji="1" lang="en-US" sz="2400" i="1">
                <a:latin typeface="Calibri" panose="020F0502020204030204" pitchFamily="34" charset="0"/>
              </a:rPr>
              <a:t>customer_name </a:t>
            </a:r>
            <a:r>
              <a:rPr kumimoji="1" lang="en-US" sz="2400" b="1">
                <a:latin typeface="Calibri" panose="020F0502020204030204" pitchFamily="34" charset="0"/>
              </a:rPr>
              <a:t>in </a:t>
            </a:r>
            <a:r>
              <a:rPr kumimoji="1" lang="en-US" sz="2400">
                <a:latin typeface="Calibri" panose="020F0502020204030204" pitchFamily="34" charset="0"/>
              </a:rPr>
              <a:t>(</a:t>
            </a:r>
            <a:r>
              <a:rPr kumimoji="1" lang="en-US" sz="2400" b="1">
                <a:latin typeface="Calibri" panose="020F0502020204030204" pitchFamily="34" charset="0"/>
              </a:rPr>
              <a:t>select</a:t>
            </a:r>
            <a:r>
              <a:rPr kumimoji="1" lang="en-US" sz="2400" i="1">
                <a:latin typeface="Calibri" panose="020F0502020204030204" pitchFamily="34" charset="0"/>
              </a:rPr>
              <a:t> customer_name</a:t>
            </a:r>
            <a:br>
              <a:rPr kumimoji="1" lang="en-US" sz="2400" i="1">
                <a:latin typeface="Calibri" panose="020F0502020204030204" pitchFamily="34" charset="0"/>
              </a:rPr>
            </a:br>
            <a:r>
              <a:rPr kumimoji="1" lang="en-US" sz="2400" i="1">
                <a:latin typeface="Calibri" panose="020F0502020204030204" pitchFamily="34" charset="0"/>
              </a:rPr>
              <a:t>                                                       </a:t>
            </a:r>
            <a:r>
              <a:rPr kumimoji="1" lang="en-US" sz="2400" b="1">
                <a:latin typeface="Calibri" panose="020F0502020204030204" pitchFamily="34" charset="0"/>
              </a:rPr>
              <a:t>from</a:t>
            </a:r>
            <a:r>
              <a:rPr kumimoji="1" lang="en-US" sz="2400" b="1" i="1">
                <a:latin typeface="Calibri" panose="020F0502020204030204" pitchFamily="34" charset="0"/>
              </a:rPr>
              <a:t> </a:t>
            </a:r>
            <a:r>
              <a:rPr kumimoji="1" lang="en-US" sz="2400" i="1">
                <a:latin typeface="Calibri" panose="020F0502020204030204" pitchFamily="34" charset="0"/>
              </a:rPr>
              <a:t>depositor </a:t>
            </a:r>
            <a:r>
              <a:rPr kumimoji="1" lang="en-US" sz="2400">
                <a:latin typeface="Calibri" panose="020F0502020204030204" pitchFamily="34" charset="0"/>
              </a:rPr>
              <a:t>)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4" grpId="0" autoUpdateAnimBg="0"/>
    </p:bld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2142</TotalTime>
  <Pages>16</Pages>
  <Words>1607</Words>
  <Application>Microsoft Office PowerPoint</Application>
  <PresentationFormat>On-screen Show (4:3)</PresentationFormat>
  <Paragraphs>280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Book Antiqua</vt:lpstr>
      <vt:lpstr>Calibri</vt:lpstr>
      <vt:lpstr>Century Gothic</vt:lpstr>
      <vt:lpstr>Courier New</vt:lpstr>
      <vt:lpstr>Monotype Sorts</vt:lpstr>
      <vt:lpstr>Symbol</vt:lpstr>
      <vt:lpstr>Times New Roman</vt:lpstr>
      <vt:lpstr>Wingdings</vt:lpstr>
      <vt:lpstr>ifmx</vt:lpstr>
      <vt:lpstr>PowerPoint Presentation</vt:lpstr>
      <vt:lpstr>Nested Subqueries</vt:lpstr>
      <vt:lpstr>What Is a Subquery?</vt:lpstr>
      <vt:lpstr>Subqueries</vt:lpstr>
      <vt:lpstr>Using a Subquery</vt:lpstr>
      <vt:lpstr>Correlated Subqueries</vt:lpstr>
      <vt:lpstr>Correlated Subqueries</vt:lpstr>
      <vt:lpstr>Using Correlated Subqueries</vt:lpstr>
      <vt:lpstr>“In” Construct</vt:lpstr>
      <vt:lpstr>Nested Queries</vt:lpstr>
      <vt:lpstr>Example Query</vt:lpstr>
      <vt:lpstr>“Some” Construct</vt:lpstr>
      <vt:lpstr>“All” Construct</vt:lpstr>
      <vt:lpstr>Nested Queries with Correlation</vt:lpstr>
      <vt:lpstr>“Exists” Construct</vt:lpstr>
      <vt:lpstr>Division in SQL</vt:lpstr>
      <vt:lpstr>Absence of Duplicate Tuples</vt:lpstr>
      <vt:lpstr>Example Query</vt:lpstr>
      <vt:lpstr>Derived Relations</vt:lpstr>
      <vt:lpstr>PowerPoint Presentation</vt:lpstr>
      <vt:lpstr>Null Values</vt:lpstr>
      <vt:lpstr>Null Values and Three Valued Logic</vt:lpstr>
      <vt:lpstr>Null Values and Aggregates</vt:lpstr>
      <vt:lpstr>Joined Relations</vt:lpstr>
      <vt:lpstr>Joined Relations – Datasets for Examples</vt:lpstr>
      <vt:lpstr>Joined Relations – Examples </vt:lpstr>
      <vt:lpstr>Joined Relations – Examples</vt:lpstr>
      <vt:lpstr>Joined Relations – Examples</vt:lpstr>
      <vt:lpstr>View Definition</vt:lpstr>
      <vt:lpstr>Example Queries</vt:lpstr>
      <vt:lpstr>Uses of Views</vt:lpstr>
      <vt:lpstr>Processing of Views</vt:lpstr>
      <vt:lpstr>View Expansion</vt:lpstr>
      <vt:lpstr>With Clause</vt:lpstr>
      <vt:lpstr>Complex Queries using With Clause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</dc:title>
  <dc:creator>yash</dc:creator>
  <cp:lastModifiedBy>user</cp:lastModifiedBy>
  <cp:revision>130</cp:revision>
  <cp:lastPrinted>1995-06-24T08:50:58Z</cp:lastPrinted>
  <dcterms:created xsi:type="dcterms:W3CDTF">1997-01-06T18:13:42Z</dcterms:created>
  <dcterms:modified xsi:type="dcterms:W3CDTF">2018-09-15T03:35:33Z</dcterms:modified>
</cp:coreProperties>
</file>