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98" r:id="rId2"/>
    <p:sldId id="600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7FE98-205B-4374-985D-6D17B2168E18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00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1C508-E858-43E1-93E8-39EE70141CE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6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E9B5F8-027D-4163-BAD6-750585DA230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2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2AD81D-6637-489D-9A6C-A820CEC16537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2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BEFE2E-D2D7-4624-8101-0A2942711BD9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929A05-57DE-40A0-812D-C450B83DEA79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17548-54EB-4884-8F8E-DDF3CC310792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584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A447A6-59B0-41EA-B14D-8D5A6F35F219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376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FF5C13-A6F8-44FE-838D-436C60F7619F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576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92C31-0375-4763-A5F6-48891FB16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CB96F-F7F2-4CDB-89BA-76ED7D5B0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385AB-2E77-4D11-BD26-FFDA379621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2NF Summarized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1NF</a:t>
            </a:r>
          </a:p>
          <a:p>
            <a:pPr eaLnBrk="1" hangingPunct="1"/>
            <a:r>
              <a:rPr lang="en-US" altLang="en-US" smtClean="0"/>
              <a:t>Includes no partial dependencies</a:t>
            </a:r>
          </a:p>
          <a:p>
            <a:pPr lvl="1" eaLnBrk="1" hangingPunct="1"/>
            <a:r>
              <a:rPr lang="en-US" altLang="en-US" smtClean="0"/>
              <a:t>No attribute dependent on a portion of primary key</a:t>
            </a:r>
          </a:p>
          <a:p>
            <a:pPr eaLnBrk="1" hangingPunct="1"/>
            <a:r>
              <a:rPr lang="en-US" altLang="en-US" smtClean="0"/>
              <a:t>Still possible to exhibit transitive dependency</a:t>
            </a:r>
          </a:p>
          <a:p>
            <a:pPr lvl="1" eaLnBrk="1" hangingPunct="1"/>
            <a:r>
              <a:rPr lang="en-US" altLang="en-US" smtClean="0"/>
              <a:t>Attributes may be functionally dependent on nonkey attributes</a:t>
            </a:r>
          </a:p>
        </p:txBody>
      </p:sp>
    </p:spTree>
    <p:extLst>
      <p:ext uri="{BB962C8B-B14F-4D97-AF65-F5344CB8AC3E}">
        <p14:creationId xmlns:p14="http://schemas.microsoft.com/office/powerpoint/2010/main" val="30830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EC83-C480-4BF0-B0A5-F455D25682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Conversion to 3NF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262063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Create separate table(s) to eliminate transitive functional dependencies 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14400" y="3810000"/>
            <a:ext cx="7221538" cy="170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PROJECT (</a:t>
            </a:r>
            <a:r>
              <a:rPr lang="en-US" altLang="en-US" sz="2400" u="sng">
                <a:latin typeface="Times New Roman" panose="02020603050405020304" pitchFamily="18" charset="0"/>
              </a:rPr>
              <a:t>PROJ_NUM,</a:t>
            </a:r>
            <a:r>
              <a:rPr lang="en-US" altLang="en-US" sz="2400">
                <a:latin typeface="Times New Roman" panose="02020603050405020304" pitchFamily="18" charset="0"/>
              </a:rPr>
              <a:t> PROJ_NAME)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ASSIGN (</a:t>
            </a:r>
            <a:r>
              <a:rPr lang="en-US" altLang="en-US" sz="2400" u="sng">
                <a:latin typeface="Times New Roman" panose="02020603050405020304" pitchFamily="18" charset="0"/>
              </a:rPr>
              <a:t>PROJ_NUM, EMP_NUM</a:t>
            </a:r>
            <a:r>
              <a:rPr lang="en-US" altLang="en-US" sz="2400">
                <a:latin typeface="Times New Roman" panose="02020603050405020304" pitchFamily="18" charset="0"/>
              </a:rPr>
              <a:t>, HOURS)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EMPLOYEE (</a:t>
            </a:r>
            <a:r>
              <a:rPr lang="en-US" altLang="en-US" sz="2400" u="sng">
                <a:latin typeface="Times New Roman" panose="02020603050405020304" pitchFamily="18" charset="0"/>
              </a:rPr>
              <a:t>EMP_NUM</a:t>
            </a:r>
            <a:r>
              <a:rPr lang="en-US" altLang="en-US" sz="2400">
                <a:latin typeface="Times New Roman" panose="02020603050405020304" pitchFamily="18" charset="0"/>
              </a:rPr>
              <a:t>, EMP_NAME, JOB_CLASS)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JOB (</a:t>
            </a:r>
            <a:r>
              <a:rPr lang="en-US" altLang="en-US" sz="2400" u="sng">
                <a:latin typeface="Times New Roman" panose="02020603050405020304" pitchFamily="18" charset="0"/>
              </a:rPr>
              <a:t>JOB_CLASS</a:t>
            </a:r>
            <a:r>
              <a:rPr lang="en-US" altLang="en-US" sz="2400">
                <a:latin typeface="Times New Roman" panose="02020603050405020304" pitchFamily="18" charset="0"/>
              </a:rPr>
              <a:t>, CHG_HOUR)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46883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F1C45-1D92-4EC1-AA85-5FB15A0660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Based on the concept of transitive dependency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No non-PK attribute should be transitively dependent on the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Transitive Dependency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sym typeface="Monotype Sorts" pitchFamily="2" charset="2"/>
              </a:rPr>
              <a:t>	If A</a:t>
            </a:r>
            <a:r>
              <a:rPr lang="en-US" altLang="en-US" sz="2800" smtClean="0">
                <a:sym typeface="Wingdings" panose="05000000000000000000" pitchFamily="2" charset="2"/>
              </a:rPr>
              <a:t>B &amp; BC, then A transitively determines C through B, provided B &amp; C do not determine A</a:t>
            </a:r>
            <a:endParaRPr lang="en-US" altLang="en-US" sz="2800" smtClean="0">
              <a:sym typeface="Monotype Sort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Is PLOTS in 3NF?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NO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3 NF</a:t>
            </a:r>
          </a:p>
        </p:txBody>
      </p:sp>
    </p:spTree>
    <p:extLst>
      <p:ext uri="{BB962C8B-B14F-4D97-AF65-F5344CB8AC3E}">
        <p14:creationId xmlns:p14="http://schemas.microsoft.com/office/powerpoint/2010/main" val="42596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96037-3FC9-4722-8835-FA19EC8D48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7096125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3 NF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1449388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PLOTS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	</a:t>
            </a: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228600" y="2362200"/>
          <a:ext cx="8458200" cy="5334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Tax_rate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0" name="Line 20"/>
          <p:cNvSpPr>
            <a:spLocks noChangeShapeType="1"/>
          </p:cNvSpPr>
          <p:nvPr/>
        </p:nvSpPr>
        <p:spPr bwMode="auto">
          <a:xfrm flipV="1">
            <a:off x="236538" y="2794000"/>
            <a:ext cx="1398587" cy="4763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2813" y="2895600"/>
            <a:ext cx="7088187" cy="458788"/>
            <a:chOff x="575" y="1824"/>
            <a:chExt cx="4465" cy="289"/>
          </a:xfrm>
        </p:grpSpPr>
        <p:sp>
          <p:nvSpPr>
            <p:cNvPr id="46131" name="Line 22"/>
            <p:cNvSpPr>
              <a:spLocks noChangeShapeType="1"/>
            </p:cNvSpPr>
            <p:nvPr/>
          </p:nvSpPr>
          <p:spPr bwMode="auto">
            <a:xfrm>
              <a:off x="576" y="2112"/>
              <a:ext cx="96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6132" name="Group 23"/>
            <p:cNvGrpSpPr>
              <a:grpSpLocks/>
            </p:cNvGrpSpPr>
            <p:nvPr/>
          </p:nvGrpSpPr>
          <p:grpSpPr bwMode="auto">
            <a:xfrm>
              <a:off x="575" y="1824"/>
              <a:ext cx="4465" cy="289"/>
              <a:chOff x="575" y="1824"/>
              <a:chExt cx="4465" cy="289"/>
            </a:xfrm>
          </p:grpSpPr>
          <p:sp>
            <p:nvSpPr>
              <p:cNvPr id="46133" name="Line 24"/>
              <p:cNvSpPr>
                <a:spLocks noChangeShapeType="1"/>
              </p:cNvSpPr>
              <p:nvPr/>
            </p:nvSpPr>
            <p:spPr bwMode="auto">
              <a:xfrm>
                <a:off x="575" y="1825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4" name="Line 25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5" name="Line 26"/>
              <p:cNvSpPr>
                <a:spLocks noChangeShapeType="1"/>
              </p:cNvSpPr>
              <p:nvPr/>
            </p:nvSpPr>
            <p:spPr bwMode="auto">
              <a:xfrm>
                <a:off x="2400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6" name="Line 27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960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7" name="Line 28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8" name="Line 29"/>
              <p:cNvSpPr>
                <a:spLocks noChangeShapeType="1"/>
              </p:cNvSpPr>
              <p:nvPr/>
            </p:nvSpPr>
            <p:spPr bwMode="auto">
              <a:xfrm flipV="1">
                <a:off x="14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9" name="Line 30"/>
              <p:cNvSpPr>
                <a:spLocks noChangeShapeType="1"/>
              </p:cNvSpPr>
              <p:nvPr/>
            </p:nvSpPr>
            <p:spPr bwMode="auto">
              <a:xfrm flipV="1">
                <a:off x="2352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0" name="Line 31"/>
              <p:cNvSpPr>
                <a:spLocks noChangeShapeType="1"/>
              </p:cNvSpPr>
              <p:nvPr/>
            </p:nvSpPr>
            <p:spPr bwMode="auto">
              <a:xfrm flipV="1">
                <a:off x="3216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1" name="Line 32"/>
              <p:cNvSpPr>
                <a:spLocks noChangeShapeType="1"/>
              </p:cNvSpPr>
              <p:nvPr/>
            </p:nvSpPr>
            <p:spPr bwMode="auto">
              <a:xfrm flipV="1">
                <a:off x="4128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2" name="Line 33"/>
              <p:cNvSpPr>
                <a:spLocks noChangeShapeType="1"/>
              </p:cNvSpPr>
              <p:nvPr/>
            </p:nvSpPr>
            <p:spPr bwMode="auto">
              <a:xfrm flipV="1">
                <a:off x="50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14400" y="3429000"/>
            <a:ext cx="7088188" cy="457200"/>
            <a:chOff x="576" y="2160"/>
            <a:chExt cx="4465" cy="288"/>
          </a:xfrm>
        </p:grpSpPr>
        <p:sp>
          <p:nvSpPr>
            <p:cNvPr id="46120" name="Line 35"/>
            <p:cNvSpPr>
              <a:spLocks noChangeShapeType="1"/>
            </p:cNvSpPr>
            <p:nvPr/>
          </p:nvSpPr>
          <p:spPr bwMode="auto">
            <a:xfrm>
              <a:off x="57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1" name="Line 36"/>
            <p:cNvSpPr>
              <a:spLocks noChangeShapeType="1"/>
            </p:cNvSpPr>
            <p:nvPr/>
          </p:nvSpPr>
          <p:spPr bwMode="auto">
            <a:xfrm>
              <a:off x="1537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2" name="Line 37"/>
            <p:cNvSpPr>
              <a:spLocks noChangeShapeType="1"/>
            </p:cNvSpPr>
            <p:nvPr/>
          </p:nvSpPr>
          <p:spPr bwMode="auto">
            <a:xfrm>
              <a:off x="2401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3" name="Line 38"/>
            <p:cNvSpPr>
              <a:spLocks noChangeShapeType="1"/>
            </p:cNvSpPr>
            <p:nvPr/>
          </p:nvSpPr>
          <p:spPr bwMode="auto">
            <a:xfrm>
              <a:off x="321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4" name="Line 39"/>
            <p:cNvSpPr>
              <a:spLocks noChangeShapeType="1"/>
            </p:cNvSpPr>
            <p:nvPr/>
          </p:nvSpPr>
          <p:spPr bwMode="auto">
            <a:xfrm>
              <a:off x="4177" y="2448"/>
              <a:ext cx="864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5" name="Line 40"/>
            <p:cNvSpPr>
              <a:spLocks noChangeShapeType="1"/>
            </p:cNvSpPr>
            <p:nvPr/>
          </p:nvSpPr>
          <p:spPr bwMode="auto">
            <a:xfrm flipV="1">
              <a:off x="3217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6" name="Line 41"/>
            <p:cNvSpPr>
              <a:spLocks noChangeShapeType="1"/>
            </p:cNvSpPr>
            <p:nvPr/>
          </p:nvSpPr>
          <p:spPr bwMode="auto">
            <a:xfrm flipV="1">
              <a:off x="4129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7" name="Line 42"/>
            <p:cNvSpPr>
              <a:spLocks noChangeShapeType="1"/>
            </p:cNvSpPr>
            <p:nvPr/>
          </p:nvSpPr>
          <p:spPr bwMode="auto">
            <a:xfrm flipV="1">
              <a:off x="5041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8" name="Line 43"/>
            <p:cNvSpPr>
              <a:spLocks noChangeShapeType="1"/>
            </p:cNvSpPr>
            <p:nvPr/>
          </p:nvSpPr>
          <p:spPr bwMode="auto">
            <a:xfrm flipV="1">
              <a:off x="576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9" name="Line 44"/>
            <p:cNvSpPr>
              <a:spLocks noChangeShapeType="1"/>
            </p:cNvSpPr>
            <p:nvPr/>
          </p:nvSpPr>
          <p:spPr bwMode="auto">
            <a:xfrm>
              <a:off x="1440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0" name="Line 45"/>
            <p:cNvSpPr>
              <a:spLocks noChangeShapeType="1"/>
            </p:cNvSpPr>
            <p:nvPr/>
          </p:nvSpPr>
          <p:spPr bwMode="auto">
            <a:xfrm>
              <a:off x="2352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286000" y="3962400"/>
            <a:ext cx="5715000" cy="457200"/>
            <a:chOff x="1440" y="2496"/>
            <a:chExt cx="3600" cy="336"/>
          </a:xfrm>
        </p:grpSpPr>
        <p:sp>
          <p:nvSpPr>
            <p:cNvPr id="46117" name="Line 47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8" name="Line 48"/>
            <p:cNvSpPr>
              <a:spLocks noChangeShapeType="1"/>
            </p:cNvSpPr>
            <p:nvPr/>
          </p:nvSpPr>
          <p:spPr bwMode="auto">
            <a:xfrm>
              <a:off x="1440" y="2832"/>
              <a:ext cx="36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9" name="Line 49"/>
            <p:cNvSpPr>
              <a:spLocks noChangeShapeType="1"/>
            </p:cNvSpPr>
            <p:nvPr/>
          </p:nvSpPr>
          <p:spPr bwMode="auto">
            <a:xfrm flipV="1">
              <a:off x="50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105400" y="4495800"/>
            <a:ext cx="1524000" cy="487363"/>
            <a:chOff x="3216" y="2871"/>
            <a:chExt cx="960" cy="307"/>
          </a:xfrm>
        </p:grpSpPr>
        <p:sp>
          <p:nvSpPr>
            <p:cNvPr id="46114" name="Line 51"/>
            <p:cNvSpPr>
              <a:spLocks noChangeShapeType="1"/>
            </p:cNvSpPr>
            <p:nvPr/>
          </p:nvSpPr>
          <p:spPr bwMode="auto">
            <a:xfrm>
              <a:off x="3216" y="2880"/>
              <a:ext cx="0" cy="28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Line 52"/>
            <p:cNvSpPr>
              <a:spLocks noChangeShapeType="1"/>
            </p:cNvSpPr>
            <p:nvPr/>
          </p:nvSpPr>
          <p:spPr bwMode="auto">
            <a:xfrm>
              <a:off x="3216" y="3168"/>
              <a:ext cx="96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6" name="Line 53"/>
            <p:cNvSpPr>
              <a:spLocks noChangeShapeType="1"/>
            </p:cNvSpPr>
            <p:nvPr/>
          </p:nvSpPr>
          <p:spPr bwMode="auto">
            <a:xfrm flipV="1">
              <a:off x="4176" y="2871"/>
              <a:ext cx="0" cy="307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0" y="2971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FD1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077200" y="2895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PK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FD2</a:t>
            </a:r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807720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CK</a:t>
            </a:r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1371600" y="4038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FD3</a:t>
            </a: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4191000" y="4572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Verdana" panose="020B0604030504040204" pitchFamily="34" charset="0"/>
              </a:rPr>
              <a:t>FD4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533400" y="525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Prop# transitively determines </a:t>
            </a:r>
            <a:r>
              <a:rPr lang="en-US" altLang="en-US" sz="2400">
                <a:solidFill>
                  <a:srgbClr val="FF0000"/>
                </a:solidFill>
              </a:rPr>
              <a:t>tax_rate </a:t>
            </a:r>
            <a:r>
              <a:rPr lang="en-US" altLang="en-US" sz="2400"/>
              <a:t>through </a:t>
            </a:r>
            <a:r>
              <a:rPr lang="en-US" altLang="en-US" sz="2400">
                <a:solidFill>
                  <a:srgbClr val="FF0000"/>
                </a:solidFill>
              </a:rPr>
              <a:t>state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62000" y="5867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Prop# transitively determines </a:t>
            </a:r>
            <a:r>
              <a:rPr lang="en-US" altLang="en-US" sz="2400">
                <a:solidFill>
                  <a:srgbClr val="FF0000"/>
                </a:solidFill>
              </a:rPr>
              <a:t>price</a:t>
            </a:r>
            <a:r>
              <a:rPr lang="en-US" altLang="en-US" sz="2400"/>
              <a:t> through </a:t>
            </a:r>
            <a:r>
              <a:rPr lang="en-US" altLang="en-US" sz="2400">
                <a:solidFill>
                  <a:srgbClr val="FF0000"/>
                </a:solidFill>
              </a:rPr>
              <a:t>area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48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  <p:bldP spid="35894" grpId="0"/>
      <p:bldP spid="35895" grpId="0"/>
      <p:bldP spid="35896" grpId="0"/>
      <p:bldP spid="35897" grpId="0"/>
      <p:bldP spid="35898" grpId="0"/>
      <p:bldP spid="35898" grpId="1"/>
      <p:bldP spid="35899" grpId="0"/>
      <p:bldP spid="35899" grpId="1"/>
      <p:bldP spid="35900" grpId="0"/>
      <p:bldP spid="359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25974-051F-425C-BDB0-CFEFF75100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Monotype Sorts" pitchFamily="2" charset="2"/>
              </a:rPr>
              <a:t>A relation that is in 1NF &amp; 2 NF &amp; no non-PK attribute is transitively dependent on the PK, is said to be in 3 NF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Monotype Sort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ym typeface="Monotype Sorts" pitchFamily="2" charset="2"/>
              </a:rPr>
              <a:t>	</a:t>
            </a:r>
            <a:r>
              <a:rPr lang="en-US" altLang="en-US" smtClean="0">
                <a:sym typeface="Monotype Sorts" pitchFamily="2" charset="2"/>
              </a:rPr>
              <a:t>2 NF</a:t>
            </a:r>
            <a:r>
              <a:rPr lang="en-US" altLang="en-US" b="1" smtClean="0">
                <a:sym typeface="Monotype Sorts" pitchFamily="2" charset="2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3 NF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133600" y="4343400"/>
            <a:ext cx="3657600" cy="0"/>
          </a:xfrm>
          <a:prstGeom prst="line">
            <a:avLst/>
          </a:prstGeom>
          <a:noFill/>
          <a:ln w="444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248400" y="4038600"/>
            <a:ext cx="112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3 NF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819400" y="3505200"/>
            <a:ext cx="2141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Remove all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828800" y="4648200"/>
            <a:ext cx="4462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Transitive  Dependencies</a:t>
            </a: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71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/>
      <p:bldP spid="36870" grpId="0"/>
      <p:bldP spid="368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ABBE8-3FD4-48A4-B587-65DDB0132CC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Inference Rules for FD’s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14400" y="33528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Is equivalent to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096000" y="2638425"/>
            <a:ext cx="25860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Splitting rule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   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Combining rule</a:t>
            </a:r>
            <a:endParaRPr lang="en-US" altLang="en-US" sz="2800" b="1"/>
          </a:p>
        </p:txBody>
      </p:sp>
      <p:graphicFrame>
        <p:nvGraphicFramePr>
          <p:cNvPr id="356357" name="Group 5"/>
          <p:cNvGraphicFramePr>
            <a:graphicFrameLocks noGrp="1"/>
          </p:cNvGraphicFramePr>
          <p:nvPr/>
        </p:nvGraphicFramePr>
        <p:xfrm>
          <a:off x="5562600" y="4419600"/>
          <a:ext cx="3222625" cy="1752600"/>
        </p:xfrm>
        <a:graphic>
          <a:graphicData uri="http://schemas.openxmlformats.org/drawingml/2006/table">
            <a:tbl>
              <a:tblPr/>
              <a:tblGrid>
                <a:gridCol w="358775"/>
                <a:gridCol w="357188"/>
                <a:gridCol w="358775"/>
                <a:gridCol w="357187"/>
                <a:gridCol w="358775"/>
                <a:gridCol w="358775"/>
                <a:gridCol w="357188"/>
                <a:gridCol w="358775"/>
                <a:gridCol w="35718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222" name="Text Box 77"/>
          <p:cNvSpPr txBox="1">
            <a:spLocks noChangeArrowheads="1"/>
          </p:cNvSpPr>
          <p:nvPr/>
        </p:nvSpPr>
        <p:spPr bwMode="auto">
          <a:xfrm>
            <a:off x="762000" y="2286000"/>
            <a:ext cx="41068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B</a:t>
            </a:r>
            <a:r>
              <a:rPr lang="en-US" altLang="en-US" sz="1800" baseline="-25000">
                <a:sym typeface="Wingdings" panose="05000000000000000000" pitchFamily="2" charset="2"/>
              </a:rPr>
              <a:t>1</a:t>
            </a:r>
            <a:r>
              <a:rPr lang="en-US" altLang="en-US" sz="1800">
                <a:sym typeface="Wingdings" panose="05000000000000000000" pitchFamily="2" charset="2"/>
              </a:rPr>
              <a:t>, B</a:t>
            </a:r>
            <a:r>
              <a:rPr lang="en-US" altLang="en-US" sz="1800" baseline="-25000">
                <a:sym typeface="Wingdings" panose="05000000000000000000" pitchFamily="2" charset="2"/>
              </a:rPr>
              <a:t>2</a:t>
            </a:r>
            <a:r>
              <a:rPr lang="en-US" altLang="en-US" sz="1800">
                <a:sym typeface="Wingdings" panose="05000000000000000000" pitchFamily="2" charset="2"/>
              </a:rPr>
              <a:t>, …, B</a:t>
            </a:r>
            <a:r>
              <a:rPr lang="en-US" altLang="en-US" sz="1800" baseline="-25000">
                <a:sym typeface="Wingdings" panose="05000000000000000000" pitchFamily="2" charset="2"/>
              </a:rPr>
              <a:t>m</a:t>
            </a:r>
            <a:endParaRPr lang="en-US" altLang="en-US" sz="1800" baseline="-25000"/>
          </a:p>
        </p:txBody>
      </p:sp>
      <p:sp>
        <p:nvSpPr>
          <p:cNvPr id="6223" name="Text Box 78"/>
          <p:cNvSpPr txBox="1">
            <a:spLocks noChangeArrowheads="1"/>
          </p:cNvSpPr>
          <p:nvPr/>
        </p:nvSpPr>
        <p:spPr bwMode="auto">
          <a:xfrm>
            <a:off x="1371600" y="4495800"/>
            <a:ext cx="273526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B</a:t>
            </a:r>
            <a:r>
              <a:rPr lang="en-US" altLang="en-US" sz="1800" baseline="-25000">
                <a:sym typeface="Wingdings" panose="05000000000000000000" pitchFamily="2" charset="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B</a:t>
            </a:r>
            <a:r>
              <a:rPr lang="en-US" altLang="en-US" sz="1800" baseline="-25000">
                <a:sym typeface="Wingdings" panose="05000000000000000000" pitchFamily="2" charset="2"/>
              </a:rPr>
              <a:t>2</a:t>
            </a:r>
            <a:endParaRPr lang="en-US" altLang="en-US" sz="18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. .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B</a:t>
            </a:r>
            <a:r>
              <a:rPr lang="en-US" altLang="en-US" sz="1800" baseline="-25000">
                <a:sym typeface="Wingdings" panose="05000000000000000000" pitchFamily="2" charset="2"/>
              </a:rPr>
              <a:t>m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2406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662DE-0E33-4544-A672-BC857E7AE0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Inference Rules for FD’s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Trivial Rule</a:t>
            </a:r>
            <a:endParaRPr lang="en-US" altLang="en-US" sz="1800" b="1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279525" y="5070475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Why ?</a:t>
            </a:r>
          </a:p>
        </p:txBody>
      </p:sp>
      <p:graphicFrame>
        <p:nvGraphicFramePr>
          <p:cNvPr id="357381" name="Group 5"/>
          <p:cNvGraphicFramePr>
            <a:graphicFrameLocks noGrp="1"/>
          </p:cNvGraphicFramePr>
          <p:nvPr/>
        </p:nvGraphicFramePr>
        <p:xfrm>
          <a:off x="4419600" y="4724400"/>
          <a:ext cx="3086100" cy="18288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8242" name="Text Box 49"/>
          <p:cNvSpPr txBox="1">
            <a:spLocks noChangeArrowheads="1"/>
          </p:cNvSpPr>
          <p:nvPr/>
        </p:nvSpPr>
        <p:spPr bwMode="auto">
          <a:xfrm>
            <a:off x="3641725" y="3165475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i = 1, 2, ..., n</a:t>
            </a:r>
          </a:p>
        </p:txBody>
      </p:sp>
      <p:sp>
        <p:nvSpPr>
          <p:cNvPr id="8243" name="Text Box 50"/>
          <p:cNvSpPr txBox="1">
            <a:spLocks noChangeArrowheads="1"/>
          </p:cNvSpPr>
          <p:nvPr/>
        </p:nvSpPr>
        <p:spPr bwMode="auto">
          <a:xfrm>
            <a:off x="685800" y="2438400"/>
            <a:ext cx="26511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A</a:t>
            </a:r>
            <a:r>
              <a:rPr lang="en-US" altLang="en-US" sz="1800" baseline="-25000">
                <a:sym typeface="Wingdings" panose="05000000000000000000" pitchFamily="2" charset="2"/>
              </a:rPr>
              <a:t>i</a:t>
            </a:r>
            <a:endParaRPr lang="en-US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284992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9DF8E8-323C-42F3-B06F-89F0129902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Inference Rules for FD’s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127125" y="250507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Transitive Closure Rule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279525" y="34702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If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355725" y="446087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279525" y="55276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then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352800" y="609600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Why ?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895600" y="3429000"/>
            <a:ext cx="41068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B</a:t>
            </a:r>
            <a:r>
              <a:rPr lang="en-US" altLang="en-US" sz="1800" baseline="-25000">
                <a:sym typeface="Wingdings" panose="05000000000000000000" pitchFamily="2" charset="2"/>
              </a:rPr>
              <a:t>1</a:t>
            </a:r>
            <a:r>
              <a:rPr lang="en-US" altLang="en-US" sz="1800">
                <a:sym typeface="Wingdings" panose="05000000000000000000" pitchFamily="2" charset="2"/>
              </a:rPr>
              <a:t>, B</a:t>
            </a:r>
            <a:r>
              <a:rPr lang="en-US" altLang="en-US" sz="1800" baseline="-25000">
                <a:sym typeface="Wingdings" panose="05000000000000000000" pitchFamily="2" charset="2"/>
              </a:rPr>
              <a:t>2</a:t>
            </a:r>
            <a:r>
              <a:rPr lang="en-US" altLang="en-US" sz="1800">
                <a:sym typeface="Wingdings" panose="05000000000000000000" pitchFamily="2" charset="2"/>
              </a:rPr>
              <a:t>, …, B</a:t>
            </a:r>
            <a:r>
              <a:rPr lang="en-US" altLang="en-US" sz="1800" baseline="-25000">
                <a:sym typeface="Wingdings" panose="05000000000000000000" pitchFamily="2" charset="2"/>
              </a:rPr>
              <a:t>m</a:t>
            </a:r>
            <a:endParaRPr lang="en-US" altLang="en-US" sz="1800" baseline="-25000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903538" y="4495800"/>
            <a:ext cx="4105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B</a:t>
            </a:r>
            <a:r>
              <a:rPr lang="en-US" altLang="en-US" sz="1800" baseline="-25000">
                <a:sym typeface="Wingdings" panose="05000000000000000000" pitchFamily="2" charset="2"/>
              </a:rPr>
              <a:t>1</a:t>
            </a:r>
            <a:r>
              <a:rPr lang="en-US" altLang="en-US" sz="1800">
                <a:sym typeface="Wingdings" panose="05000000000000000000" pitchFamily="2" charset="2"/>
              </a:rPr>
              <a:t>, B</a:t>
            </a:r>
            <a:r>
              <a:rPr lang="en-US" altLang="en-US" sz="1800" baseline="-25000">
                <a:sym typeface="Wingdings" panose="05000000000000000000" pitchFamily="2" charset="2"/>
              </a:rPr>
              <a:t>2</a:t>
            </a:r>
            <a:r>
              <a:rPr lang="en-US" altLang="en-US" sz="1800">
                <a:sym typeface="Wingdings" panose="05000000000000000000" pitchFamily="2" charset="2"/>
              </a:rPr>
              <a:t>, …, B</a:t>
            </a:r>
            <a:r>
              <a:rPr lang="en-US" altLang="en-US" sz="1800" baseline="-25000">
                <a:sym typeface="Wingdings" panose="05000000000000000000" pitchFamily="2" charset="2"/>
              </a:rPr>
              <a:t>m </a:t>
            </a:r>
            <a:r>
              <a:rPr lang="en-US" altLang="en-US" sz="1800">
                <a:sym typeface="Wingdings" panose="05000000000000000000" pitchFamily="2" charset="2"/>
              </a:rPr>
              <a:t>  </a:t>
            </a:r>
            <a:r>
              <a:rPr lang="en-US" altLang="en-US" sz="1800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, C</a:t>
            </a:r>
            <a:r>
              <a:rPr lang="en-US" altLang="en-US" sz="1800" baseline="-25000"/>
              <a:t>2</a:t>
            </a:r>
            <a:r>
              <a:rPr lang="en-US" altLang="en-US" sz="1800"/>
              <a:t>, …, C</a:t>
            </a:r>
            <a:r>
              <a:rPr lang="en-US" altLang="en-US" sz="1800" baseline="-25000"/>
              <a:t>p</a:t>
            </a:r>
            <a:endParaRPr lang="en-US" altLang="en-US" sz="1800">
              <a:sym typeface="Wingdings" panose="05000000000000000000" pitchFamily="2" charset="2"/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895600" y="5486400"/>
            <a:ext cx="40497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-25000"/>
              <a:t>n</a:t>
            </a: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, C</a:t>
            </a:r>
            <a:r>
              <a:rPr lang="en-US" altLang="en-US" sz="1800" baseline="-25000"/>
              <a:t>2</a:t>
            </a:r>
            <a:r>
              <a:rPr lang="en-US" altLang="en-US" sz="1800"/>
              <a:t>, …, C</a:t>
            </a:r>
            <a:r>
              <a:rPr lang="en-US" altLang="en-US" sz="1800" baseline="-250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0860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341A9-939F-4AAA-AA05-40AB5F0BC08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graphicFrame>
        <p:nvGraphicFramePr>
          <p:cNvPr id="359426" name="Group 2"/>
          <p:cNvGraphicFramePr>
            <a:graphicFrameLocks noGrp="1"/>
          </p:cNvGraphicFramePr>
          <p:nvPr/>
        </p:nvGraphicFramePr>
        <p:xfrm>
          <a:off x="533400" y="2514600"/>
          <a:ext cx="8024813" cy="18288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7538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E487-5346-4B6F-8C69-21DD18E75D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Closure of a set of FDs</a:t>
            </a:r>
            <a:endParaRPr lang="en-US" sz="5400" smtClean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It is not sufficient to consider just the given set of FDs 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We need to consider all FDs that hold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Given F, more FDs can be inferred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Such FDs are said to be logically implied by F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en-US" sz="2400" baseline="30000" smtClean="0"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en-US" sz="2400" smtClean="0">
                <a:cs typeface="Times New Roman" panose="02020603050405020304" pitchFamily="18" charset="0"/>
              </a:rPr>
              <a:t> is the set of all FDs logically implied by F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We can compute 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en-US" sz="2400" baseline="30000" smtClean="0"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en-US" sz="2400" smtClean="0">
                <a:cs typeface="Times New Roman" panose="02020603050405020304" pitchFamily="18" charset="0"/>
              </a:rPr>
              <a:t>using formal definition of FD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If F were large, this process would be lengthy &amp; cumbersome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Axioms or Rules of Inference provide simpler technique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Armstrong’s Axioms</a:t>
            </a:r>
          </a:p>
        </p:txBody>
      </p:sp>
    </p:spTree>
    <p:extLst>
      <p:ext uri="{BB962C8B-B14F-4D97-AF65-F5344CB8AC3E}">
        <p14:creationId xmlns:p14="http://schemas.microsoft.com/office/powerpoint/2010/main" val="29410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3750C8-D2DC-4720-9D90-8166A0E3A2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 </a:t>
            </a:r>
            <a:r>
              <a:rPr lang="en-US" altLang="en-US" dirty="0" smtClean="0"/>
              <a:t>Forms – 1NF, 2NF, </a:t>
            </a:r>
            <a:r>
              <a:rPr lang="en-US" altLang="en-US" dirty="0" smtClean="0"/>
              <a:t>3NF</a:t>
            </a:r>
          </a:p>
          <a:p>
            <a:pPr eaLnBrk="1" hangingPunct="1"/>
            <a:r>
              <a:rPr lang="en-US" altLang="en-US" dirty="0" smtClean="0"/>
              <a:t>Inference Rules for FDs</a:t>
            </a:r>
          </a:p>
          <a:p>
            <a:pPr eaLnBrk="1" hangingPunct="1"/>
            <a:r>
              <a:rPr lang="en-US" altLang="en-US" dirty="0" smtClean="0"/>
              <a:t>Attribute Closure, FD Closure</a:t>
            </a:r>
          </a:p>
          <a:p>
            <a:pPr eaLnBrk="1" hangingPunct="1"/>
            <a:r>
              <a:rPr lang="en-US" altLang="en-US" dirty="0" smtClean="0"/>
              <a:t>BCNF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3NF vs BCNF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4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D79F4-0891-4992-9E03-77A8E4D0D5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Inference Rules for FDs</a:t>
            </a:r>
            <a:endParaRPr lang="en-US" sz="5400" smtClean="0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u="sng" smtClean="0">
                <a:cs typeface="Times New Roman" panose="02020603050405020304" pitchFamily="18" charset="0"/>
              </a:rPr>
              <a:t>Armstrong's inference rules:</a:t>
            </a:r>
            <a:endParaRPr lang="en-US" altLang="en-US" sz="2800" b="1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IR1. (</a:t>
            </a:r>
            <a:r>
              <a:rPr lang="en-US" altLang="en-US" sz="2400" b="1" smtClean="0">
                <a:cs typeface="Times New Roman" panose="02020603050405020304" pitchFamily="18" charset="0"/>
              </a:rPr>
              <a:t>Reflexive</a:t>
            </a:r>
            <a:r>
              <a:rPr lang="en-US" altLang="en-US" sz="2400" smtClean="0">
                <a:cs typeface="Times New Roman" panose="02020603050405020304" pitchFamily="18" charset="0"/>
              </a:rPr>
              <a:t>) If Y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400" smtClean="0">
                <a:cs typeface="Times New Roman" panose="02020603050405020304" pitchFamily="18" charset="0"/>
              </a:rPr>
              <a:t> X, then X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IR2. (</a:t>
            </a:r>
            <a:r>
              <a:rPr lang="en-US" altLang="en-US" sz="2400" b="1" smtClean="0">
                <a:cs typeface="Times New Roman" panose="02020603050405020304" pitchFamily="18" charset="0"/>
              </a:rPr>
              <a:t>Augmentation</a:t>
            </a:r>
            <a:r>
              <a:rPr lang="en-US" altLang="en-US" sz="2400" smtClean="0">
                <a:cs typeface="Times New Roman" panose="02020603050405020304" pitchFamily="18" charset="0"/>
              </a:rPr>
              <a:t>) If X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Y, then XZ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YZ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(Notation: XZ stands for X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U</a:t>
            </a:r>
            <a:r>
              <a:rPr lang="en-US" altLang="en-US" sz="2400" smtClean="0">
                <a:cs typeface="Times New Roman" panose="02020603050405020304" pitchFamily="18" charset="0"/>
              </a:rPr>
              <a:t> 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IR3. (</a:t>
            </a:r>
            <a:r>
              <a:rPr lang="en-US" altLang="en-US" sz="2400" b="1" smtClean="0">
                <a:cs typeface="Times New Roman" panose="02020603050405020304" pitchFamily="18" charset="0"/>
              </a:rPr>
              <a:t>Transitive</a:t>
            </a:r>
            <a:r>
              <a:rPr lang="en-US" altLang="en-US" sz="2400" smtClean="0">
                <a:cs typeface="Times New Roman" panose="02020603050405020304" pitchFamily="18" charset="0"/>
              </a:rPr>
              <a:t>) If X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Y and Y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Z, then X 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Z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IR1, IR2, IR3 form a </a:t>
            </a:r>
            <a:r>
              <a:rPr lang="en-US" altLang="en-US" sz="2400" b="1" i="1" smtClean="0">
                <a:solidFill>
                  <a:srgbClr val="FF0000"/>
                </a:solidFill>
                <a:cs typeface="Times New Roman" panose="02020603050405020304" pitchFamily="18" charset="0"/>
              </a:rPr>
              <a:t>sound</a:t>
            </a:r>
            <a:r>
              <a:rPr lang="en-US" altLang="en-US" sz="2400" b="1" smtClean="0">
                <a:cs typeface="Times New Roman" panose="02020603050405020304" pitchFamily="18" charset="0"/>
              </a:rPr>
              <a:t> &amp; </a:t>
            </a:r>
            <a:r>
              <a:rPr lang="en-US" altLang="en-US" sz="2400" b="1" i="1" smtClean="0">
                <a:solidFill>
                  <a:srgbClr val="FF0000"/>
                </a:solidFill>
                <a:cs typeface="Times New Roman" panose="02020603050405020304" pitchFamily="18" charset="0"/>
              </a:rPr>
              <a:t>complete</a:t>
            </a:r>
            <a:r>
              <a:rPr lang="en-US" altLang="en-US" sz="2400" b="1" smtClean="0">
                <a:cs typeface="Times New Roman" panose="02020603050405020304" pitchFamily="18" charset="0"/>
              </a:rPr>
              <a:t> set of inference rules</a:t>
            </a:r>
            <a:r>
              <a:rPr lang="en-US" altLang="en-US" sz="2800" smtClean="0"/>
              <a:t>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57600" y="5257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Never generates any wrong FD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248400" y="5257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Generate all FDs that hold</a:t>
            </a:r>
            <a:endParaRPr lang="en-US" altLang="en-US" sz="2400" b="1" baseline="30000">
              <a:latin typeface="Verdana" panose="020B0604030504040204" pitchFamily="34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4876800" y="4724400"/>
            <a:ext cx="533400" cy="6096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7315200" y="4800600"/>
            <a:ext cx="152400" cy="5334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2" grpId="0" animBg="1"/>
      <p:bldP spid="604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2DAF1-5D78-4E5A-AD71-FB76408190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	</a:t>
            </a:r>
            <a:r>
              <a:rPr lang="en-US" altLang="en-US" sz="2800" u="sng" smtClean="0">
                <a:cs typeface="Times New Roman" panose="02020603050405020304" pitchFamily="18" charset="0"/>
              </a:rPr>
              <a:t>Some </a:t>
            </a:r>
            <a:r>
              <a:rPr lang="en-US" altLang="en-US" sz="2800" b="1" u="sng" smtClean="0">
                <a:cs typeface="Times New Roman" panose="02020603050405020304" pitchFamily="18" charset="0"/>
              </a:rPr>
              <a:t>additional inference rules</a:t>
            </a:r>
            <a:r>
              <a:rPr lang="en-US" altLang="en-US" sz="2800" u="sng" smtClean="0">
                <a:cs typeface="Times New Roman" panose="02020603050405020304" pitchFamily="18" charset="0"/>
              </a:rPr>
              <a:t> that are useful:</a:t>
            </a:r>
            <a:endParaRPr lang="en-US" altLang="en-US" sz="2800" smtClean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Decomposition</a:t>
            </a:r>
            <a:r>
              <a:rPr lang="en-US" altLang="en-US" sz="2400" smtClean="0">
                <a:cs typeface="Times New Roman" panose="02020603050405020304" pitchFamily="18" charset="0"/>
              </a:rPr>
              <a:t>: If X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YZ, then X</a:t>
            </a:r>
            <a:r>
              <a:rPr lang="en-US" altLang="en-US" sz="2400" smtClean="0">
                <a:latin typeface="BostonII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Y &amp; 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Z</a:t>
            </a:r>
          </a:p>
          <a:p>
            <a:pPr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Union:</a:t>
            </a:r>
            <a:r>
              <a:rPr lang="en-US" altLang="en-US" sz="2400" smtClean="0">
                <a:cs typeface="Times New Roman" panose="02020603050405020304" pitchFamily="18" charset="0"/>
              </a:rPr>
              <a:t> If 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Y &amp; 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Z, then 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YZ</a:t>
            </a:r>
          </a:p>
          <a:p>
            <a:pPr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Psuedotransitivity:</a:t>
            </a:r>
            <a:r>
              <a:rPr lang="en-US" altLang="en-US" sz="2400" smtClean="0">
                <a:cs typeface="Times New Roman" panose="02020603050405020304" pitchFamily="18" charset="0"/>
              </a:rPr>
              <a:t> If 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Y &amp; WY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Z,then WX</a:t>
            </a:r>
            <a:r>
              <a:rPr lang="en-US" alt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smtClean="0">
                <a:cs typeface="Times New Roman" panose="02020603050405020304" pitchFamily="18" charset="0"/>
              </a:rPr>
              <a:t>Z</a:t>
            </a:r>
          </a:p>
          <a:p>
            <a:pPr>
              <a:buFontTx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r>
              <a:rPr lang="en-US" altLang="en-US" sz="2400" smtClean="0">
                <a:cs typeface="Times New Roman" panose="02020603050405020304" pitchFamily="18" charset="0"/>
              </a:rPr>
              <a:t>The last three inference rules, as well as any other inference rules, can be deduced from IR1, IR2, and IR3 (completeness property)</a:t>
            </a:r>
            <a:r>
              <a:rPr lang="en-US" altLang="en-US" sz="2400" smtClean="0"/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15963"/>
            <a:ext cx="8229600" cy="701675"/>
          </a:xfrm>
        </p:spPr>
        <p:txBody>
          <a:bodyPr anchor="b">
            <a:spAutoFit/>
          </a:bodyPr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Inference Rules for FDs</a:t>
            </a:r>
          </a:p>
        </p:txBody>
      </p:sp>
    </p:spTree>
    <p:extLst>
      <p:ext uri="{BB962C8B-B14F-4D97-AF65-F5344CB8AC3E}">
        <p14:creationId xmlns:p14="http://schemas.microsoft.com/office/powerpoint/2010/main" val="5421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DC9F5-6153-42B1-ADD9-CE9AC591A92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6934200" cy="48006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sz="2000" b="1" i="1" smtClean="0"/>
              <a:t>R = (A, B, C, G, H, I)</a:t>
            </a:r>
            <a:br>
              <a:rPr lang="en-US" altLang="en-US" sz="2000" b="1" i="1" smtClean="0"/>
            </a:br>
            <a:r>
              <a:rPr lang="en-US" altLang="en-US" sz="2000" b="1" i="1" smtClean="0"/>
              <a:t>F = </a:t>
            </a:r>
            <a:r>
              <a:rPr lang="en-US" altLang="en-US" sz="2000" b="1" smtClean="0"/>
              <a:t>{  </a:t>
            </a:r>
            <a:r>
              <a:rPr lang="en-US" altLang="en-US" sz="2000" b="1" i="1" smtClean="0">
                <a:sym typeface="Iconic Symbols Ext"/>
              </a:rPr>
              <a:t>A </a:t>
            </a:r>
            <a:r>
              <a:rPr lang="en-US" altLang="en-US" sz="2000" b="1" smtClean="0">
                <a:sym typeface="Symbol" panose="05050102010706020507" pitchFamily="18" charset="2"/>
              </a:rPr>
              <a:t></a:t>
            </a:r>
            <a:r>
              <a:rPr lang="en-US" altLang="en-US" sz="2000" b="1" smtClean="0">
                <a:sym typeface="Monotype Sorts" pitchFamily="2" charset="2"/>
              </a:rPr>
              <a:t> </a:t>
            </a:r>
            <a:r>
              <a:rPr lang="en-US" altLang="en-US" sz="2000" b="1" i="1" smtClean="0">
                <a:sym typeface="Monotype Sorts" pitchFamily="2" charset="2"/>
              </a:rPr>
              <a:t>B</a:t>
            </a:r>
            <a:br>
              <a:rPr lang="en-US" altLang="en-US" sz="2000" b="1" i="1" smtClean="0">
                <a:sym typeface="Monotype Sorts" pitchFamily="2" charset="2"/>
              </a:rPr>
            </a:br>
            <a:r>
              <a:rPr lang="en-US" altLang="en-US" sz="2000" b="1" i="1" smtClean="0">
                <a:sym typeface="Monotype Sorts" pitchFamily="2" charset="2"/>
              </a:rPr>
              <a:t>	   </a:t>
            </a:r>
            <a:r>
              <a:rPr lang="en-US" altLang="en-US" sz="2000" b="1" i="1" smtClean="0">
                <a:sym typeface="Iconic Symbols Ext"/>
              </a:rPr>
              <a:t>A </a:t>
            </a:r>
            <a:r>
              <a:rPr lang="en-US" altLang="en-US" sz="2000" b="1" smtClean="0">
                <a:sym typeface="Symbol" panose="05050102010706020507" pitchFamily="18" charset="2"/>
              </a:rPr>
              <a:t></a:t>
            </a:r>
            <a:r>
              <a:rPr lang="en-US" altLang="en-US" sz="2000" b="1" smtClean="0">
                <a:sym typeface="Monotype Sorts" pitchFamily="2" charset="2"/>
              </a:rPr>
              <a:t> </a:t>
            </a:r>
            <a:r>
              <a:rPr lang="en-US" altLang="en-US" sz="2000" b="1" i="1" smtClean="0">
                <a:sym typeface="Monotype Sorts" pitchFamily="2" charset="2"/>
              </a:rPr>
              <a:t>C</a:t>
            </a:r>
            <a:br>
              <a:rPr lang="en-US" altLang="en-US" sz="2000" b="1" i="1" smtClean="0">
                <a:sym typeface="Monotype Sorts" pitchFamily="2" charset="2"/>
              </a:rPr>
            </a:br>
            <a:r>
              <a:rPr lang="en-US" altLang="en-US" sz="2000" b="1" i="1" smtClean="0">
                <a:sym typeface="Monotype Sorts" pitchFamily="2" charset="2"/>
              </a:rPr>
              <a:t>	</a:t>
            </a:r>
            <a:r>
              <a:rPr lang="en-US" altLang="en-US" sz="2000" b="1" i="1" smtClean="0">
                <a:sym typeface="Iconic Symbols Ext"/>
              </a:rPr>
              <a:t>CG </a:t>
            </a:r>
            <a:r>
              <a:rPr lang="en-US" altLang="en-US" sz="2000" b="1" smtClean="0">
                <a:sym typeface="Symbol" panose="05050102010706020507" pitchFamily="18" charset="2"/>
              </a:rPr>
              <a:t></a:t>
            </a:r>
            <a:r>
              <a:rPr lang="en-US" altLang="en-US" sz="2000" b="1" smtClean="0">
                <a:sym typeface="Monotype Sorts" pitchFamily="2" charset="2"/>
              </a:rPr>
              <a:t> </a:t>
            </a:r>
            <a:r>
              <a:rPr lang="en-US" altLang="en-US" sz="2000" b="1" i="1" smtClean="0">
                <a:sym typeface="Monotype Sorts" pitchFamily="2" charset="2"/>
              </a:rPr>
              <a:t>H</a:t>
            </a:r>
            <a:br>
              <a:rPr lang="en-US" altLang="en-US" sz="2000" b="1" i="1" smtClean="0">
                <a:sym typeface="Monotype Sorts" pitchFamily="2" charset="2"/>
              </a:rPr>
            </a:br>
            <a:r>
              <a:rPr lang="en-US" altLang="en-US" sz="2000" b="1" i="1" smtClean="0">
                <a:sym typeface="Monotype Sorts" pitchFamily="2" charset="2"/>
              </a:rPr>
              <a:t>	</a:t>
            </a:r>
            <a:r>
              <a:rPr lang="en-US" altLang="en-US" sz="2000" b="1" i="1" smtClean="0">
                <a:sym typeface="Iconic Symbols Ext"/>
              </a:rPr>
              <a:t>CG </a:t>
            </a:r>
            <a:r>
              <a:rPr lang="en-US" altLang="en-US" sz="2000" b="1" smtClean="0">
                <a:sym typeface="Symbol" panose="05050102010706020507" pitchFamily="18" charset="2"/>
              </a:rPr>
              <a:t></a:t>
            </a:r>
            <a:r>
              <a:rPr lang="en-US" altLang="en-US" sz="2000" b="1" smtClean="0">
                <a:sym typeface="Monotype Sorts" pitchFamily="2" charset="2"/>
              </a:rPr>
              <a:t> </a:t>
            </a:r>
            <a:r>
              <a:rPr lang="en-US" altLang="en-US" sz="2000" b="1" i="1" smtClean="0">
                <a:sym typeface="Monotype Sorts" pitchFamily="2" charset="2"/>
              </a:rPr>
              <a:t>I</a:t>
            </a:r>
            <a:br>
              <a:rPr lang="en-US" altLang="en-US" sz="2000" b="1" i="1" smtClean="0">
                <a:sym typeface="Monotype Sorts" pitchFamily="2" charset="2"/>
              </a:rPr>
            </a:br>
            <a:r>
              <a:rPr lang="en-US" altLang="en-US" sz="2000" b="1" i="1" smtClean="0">
                <a:sym typeface="Monotype Sorts" pitchFamily="2" charset="2"/>
              </a:rPr>
              <a:t>	   </a:t>
            </a:r>
            <a:r>
              <a:rPr lang="en-US" altLang="en-US" sz="2000" b="1" i="1" smtClean="0">
                <a:sym typeface="Iconic Symbols Ext"/>
              </a:rPr>
              <a:t>B </a:t>
            </a:r>
            <a:r>
              <a:rPr lang="en-US" altLang="en-US" sz="2000" b="1" smtClean="0">
                <a:sym typeface="Symbol" panose="05050102010706020507" pitchFamily="18" charset="2"/>
              </a:rPr>
              <a:t></a:t>
            </a:r>
            <a:r>
              <a:rPr lang="en-US" altLang="en-US" sz="2000" b="1" smtClean="0">
                <a:sym typeface="Monotype Sorts" pitchFamily="2" charset="2"/>
              </a:rPr>
              <a:t> </a:t>
            </a:r>
            <a:r>
              <a:rPr lang="en-US" altLang="en-US" sz="2000" b="1" i="1" smtClean="0">
                <a:sym typeface="Monotype Sorts" pitchFamily="2" charset="2"/>
              </a:rPr>
              <a:t>H</a:t>
            </a:r>
            <a:r>
              <a:rPr lang="en-US" altLang="en-US" sz="2000" b="1" smtClean="0">
                <a:sym typeface="Monotype Sorts" pitchFamily="2" charset="2"/>
              </a:rPr>
              <a:t>}</a:t>
            </a:r>
            <a:endParaRPr lang="en-US" altLang="en-US" sz="2800" b="1" smtClean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sz="2000" b="1" smtClean="0">
                <a:sym typeface="MS LineDraw"/>
              </a:rPr>
              <a:t>some members of </a:t>
            </a:r>
            <a:r>
              <a:rPr lang="en-US" altLang="en-US" sz="2000" b="1" i="1" smtClean="0">
                <a:sym typeface="MS LineDraw"/>
              </a:rPr>
              <a:t>F</a:t>
            </a:r>
            <a:r>
              <a:rPr lang="en-US" altLang="en-US" sz="2000" b="1" baseline="30000" smtClean="0">
                <a:sym typeface="MS LineDraw"/>
              </a:rPr>
              <a:t>+</a:t>
            </a:r>
            <a:endParaRPr lang="en-US" altLang="en-US" sz="2000" b="1" smtClean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1800" b="1" i="1" smtClean="0">
                <a:sym typeface="Monotype Sorts" pitchFamily="2" charset="2"/>
              </a:rPr>
              <a:t>A </a:t>
            </a:r>
            <a:r>
              <a:rPr lang="en-US" altLang="en-US" sz="1800" b="1" smtClean="0">
                <a:sym typeface="Symbol" panose="05050102010706020507" pitchFamily="18" charset="2"/>
              </a:rPr>
              <a:t></a:t>
            </a:r>
            <a:r>
              <a:rPr lang="en-US" altLang="en-US" sz="1800" b="1" smtClean="0">
                <a:sym typeface="Monotype Sorts" pitchFamily="2" charset="2"/>
              </a:rPr>
              <a:t> </a:t>
            </a:r>
            <a:r>
              <a:rPr lang="en-US" altLang="en-US" sz="1800" b="1" i="1" smtClean="0">
                <a:sym typeface="Monotype Sorts" pitchFamily="2" charset="2"/>
              </a:rPr>
              <a:t>H        </a:t>
            </a:r>
          </a:p>
          <a:p>
            <a:pPr marL="1085850" lvl="2">
              <a:tabLst>
                <a:tab pos="803275" algn="l"/>
              </a:tabLst>
            </a:pPr>
            <a:r>
              <a:rPr lang="en-US" altLang="en-US" sz="1600" b="1" smtClean="0">
                <a:sym typeface="Monotype Sorts" pitchFamily="2" charset="2"/>
              </a:rPr>
              <a:t>by transitivity from </a:t>
            </a:r>
            <a:r>
              <a:rPr lang="en-US" altLang="en-US" sz="1600" b="1" i="1" smtClean="0">
                <a:sym typeface="Iconic Symbols Ext"/>
              </a:rPr>
              <a:t>A </a:t>
            </a:r>
            <a:r>
              <a:rPr lang="en-US" altLang="en-US" sz="1600" b="1" smtClean="0">
                <a:sym typeface="Symbol" panose="05050102010706020507" pitchFamily="18" charset="2"/>
              </a:rPr>
              <a:t></a:t>
            </a:r>
            <a:r>
              <a:rPr lang="en-US" altLang="en-US" sz="1600" b="1" smtClean="0">
                <a:sym typeface="Monotype Sorts" pitchFamily="2" charset="2"/>
              </a:rPr>
              <a:t> </a:t>
            </a:r>
            <a:r>
              <a:rPr lang="en-US" altLang="en-US" sz="1600" b="1" i="1" smtClean="0">
                <a:sym typeface="Monotype Sorts" pitchFamily="2" charset="2"/>
              </a:rPr>
              <a:t>B and </a:t>
            </a:r>
            <a:r>
              <a:rPr lang="en-US" altLang="en-US" sz="1600" b="1" i="1" smtClean="0">
                <a:sym typeface="Iconic Symbols Ext"/>
              </a:rPr>
              <a:t>B </a:t>
            </a:r>
            <a:r>
              <a:rPr lang="en-US" altLang="en-US" sz="1600" b="1" smtClean="0">
                <a:sym typeface="Symbol" panose="05050102010706020507" pitchFamily="18" charset="2"/>
              </a:rPr>
              <a:t></a:t>
            </a:r>
            <a:r>
              <a:rPr lang="en-US" altLang="en-US" sz="1600" b="1" smtClean="0">
                <a:sym typeface="Monotype Sorts" pitchFamily="2" charset="2"/>
              </a:rPr>
              <a:t> </a:t>
            </a:r>
            <a:r>
              <a:rPr lang="en-US" altLang="en-US" sz="1600" b="1" i="1" smtClean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sz="1800" b="1" i="1" smtClean="0">
                <a:sym typeface="Monotype Sorts" pitchFamily="2" charset="2"/>
              </a:rPr>
              <a:t>AG </a:t>
            </a:r>
            <a:r>
              <a:rPr lang="en-US" altLang="en-US" sz="1800" b="1" smtClean="0">
                <a:sym typeface="Symbol" panose="05050102010706020507" pitchFamily="18" charset="2"/>
              </a:rPr>
              <a:t></a:t>
            </a:r>
            <a:r>
              <a:rPr lang="en-US" altLang="en-US" sz="1800" b="1" smtClean="0">
                <a:sym typeface="Monotype Sorts" pitchFamily="2" charset="2"/>
              </a:rPr>
              <a:t> </a:t>
            </a:r>
            <a:r>
              <a:rPr lang="en-US" altLang="en-US" sz="1800" b="1" i="1" smtClean="0">
                <a:sym typeface="Monotype Sorts" pitchFamily="2" charset="2"/>
              </a:rPr>
              <a:t>I       </a:t>
            </a:r>
            <a:endParaRPr lang="en-US" altLang="en-US" sz="1800" b="1" smtClean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altLang="en-US" sz="1600" b="1" smtClean="0">
                <a:sym typeface="Monotype Sorts" pitchFamily="2" charset="2"/>
              </a:rPr>
              <a:t>by augmenting </a:t>
            </a:r>
            <a:r>
              <a:rPr lang="en-US" altLang="en-US" sz="1600" b="1" i="1" smtClean="0">
                <a:sym typeface="Iconic Symbols Ext"/>
              </a:rPr>
              <a:t>A </a:t>
            </a:r>
            <a:r>
              <a:rPr lang="en-US" altLang="en-US" sz="1600" b="1" smtClean="0">
                <a:sym typeface="Symbol" panose="05050102010706020507" pitchFamily="18" charset="2"/>
              </a:rPr>
              <a:t></a:t>
            </a:r>
            <a:r>
              <a:rPr lang="en-US" altLang="en-US" sz="1600" b="1" smtClean="0">
                <a:sym typeface="Monotype Sorts" pitchFamily="2" charset="2"/>
              </a:rPr>
              <a:t> </a:t>
            </a:r>
            <a:r>
              <a:rPr lang="en-US" altLang="en-US" sz="1600" b="1" i="1" smtClean="0">
                <a:sym typeface="Monotype Sorts" pitchFamily="2" charset="2"/>
              </a:rPr>
              <a:t>C </a:t>
            </a:r>
            <a:r>
              <a:rPr lang="en-US" altLang="en-US" sz="1600" b="1" smtClean="0">
                <a:sym typeface="Monotype Sorts" pitchFamily="2" charset="2"/>
              </a:rPr>
              <a:t>with G, to get </a:t>
            </a:r>
            <a:r>
              <a:rPr lang="en-US" altLang="en-US" sz="1600" b="1" i="1" smtClean="0">
                <a:sym typeface="Iconic Symbols Ext"/>
              </a:rPr>
              <a:t>AG </a:t>
            </a:r>
            <a:r>
              <a:rPr lang="en-US" altLang="en-US" sz="1600" b="1" smtClean="0">
                <a:sym typeface="Symbol" panose="05050102010706020507" pitchFamily="18" charset="2"/>
              </a:rPr>
              <a:t></a:t>
            </a:r>
            <a:r>
              <a:rPr lang="en-US" altLang="en-US" sz="1600" b="1" smtClean="0">
                <a:sym typeface="Monotype Sorts" pitchFamily="2" charset="2"/>
              </a:rPr>
              <a:t> </a:t>
            </a:r>
            <a:r>
              <a:rPr lang="en-US" altLang="en-US" sz="1600" b="1" i="1" smtClean="0">
                <a:sym typeface="Monotype Sorts" pitchFamily="2" charset="2"/>
              </a:rPr>
              <a:t>CG </a:t>
            </a:r>
            <a:br>
              <a:rPr lang="en-US" altLang="en-US" sz="1600" b="1" i="1" smtClean="0">
                <a:sym typeface="Monotype Sorts" pitchFamily="2" charset="2"/>
              </a:rPr>
            </a:br>
            <a:r>
              <a:rPr lang="en-US" altLang="en-US" sz="1600" b="1" i="1" smtClean="0">
                <a:sym typeface="Monotype Sorts" pitchFamily="2" charset="2"/>
              </a:rPr>
              <a:t>                   </a:t>
            </a:r>
            <a:r>
              <a:rPr lang="en-US" altLang="en-US" sz="1600" b="1" smtClean="0">
                <a:sym typeface="Monotype Sorts" pitchFamily="2" charset="2"/>
              </a:rPr>
              <a:t>and then transitivity with </a:t>
            </a:r>
            <a:r>
              <a:rPr lang="en-US" altLang="en-US" sz="1600" b="1" i="1" smtClean="0">
                <a:sym typeface="Iconic Symbols Ext"/>
              </a:rPr>
              <a:t>CG </a:t>
            </a:r>
            <a:r>
              <a:rPr lang="en-US" altLang="en-US" sz="1600" b="1" smtClean="0">
                <a:sym typeface="Symbol" panose="05050102010706020507" pitchFamily="18" charset="2"/>
              </a:rPr>
              <a:t></a:t>
            </a:r>
            <a:r>
              <a:rPr lang="en-US" altLang="en-US" sz="1600" b="1" smtClean="0">
                <a:sym typeface="Monotype Sorts" pitchFamily="2" charset="2"/>
              </a:rPr>
              <a:t> </a:t>
            </a:r>
            <a:r>
              <a:rPr lang="en-US" altLang="en-US" sz="1600" b="1" i="1" smtClean="0">
                <a:sym typeface="Monotype Sorts" pitchFamily="2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sz="1800" b="1" i="1" smtClean="0">
                <a:sym typeface="Monotype Sorts" pitchFamily="2" charset="2"/>
              </a:rPr>
              <a:t>CG </a:t>
            </a:r>
            <a:r>
              <a:rPr lang="en-US" altLang="en-US" sz="1800" b="1" smtClean="0">
                <a:sym typeface="Symbol" panose="05050102010706020507" pitchFamily="18" charset="2"/>
              </a:rPr>
              <a:t></a:t>
            </a:r>
            <a:r>
              <a:rPr lang="en-US" altLang="en-US" sz="1800" b="1" smtClean="0">
                <a:sym typeface="Monotype Sorts" pitchFamily="2" charset="2"/>
              </a:rPr>
              <a:t> </a:t>
            </a:r>
            <a:r>
              <a:rPr lang="en-US" altLang="en-US" sz="1800" b="1" i="1" smtClean="0">
                <a:sym typeface="Monotype Sorts" pitchFamily="2" charset="2"/>
              </a:rPr>
              <a:t>HI     </a:t>
            </a:r>
            <a:endParaRPr lang="en-US" altLang="en-US" sz="1800" b="1" smtClean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altLang="en-US" sz="1600" b="1" smtClean="0">
                <a:sym typeface="Monotype Sorts" pitchFamily="2" charset="2"/>
              </a:rPr>
              <a:t>By union rule</a:t>
            </a:r>
          </a:p>
        </p:txBody>
      </p:sp>
    </p:spTree>
    <p:extLst>
      <p:ext uri="{BB962C8B-B14F-4D97-AF65-F5344CB8AC3E}">
        <p14:creationId xmlns:p14="http://schemas.microsoft.com/office/powerpoint/2010/main" val="8926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F25864-8883-4A6A-A46A-0DF94EBE8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162925" cy="701675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Procedure for Computing F</a:t>
            </a:r>
            <a:r>
              <a:rPr lang="en-US" altLang="en-US" sz="4000" baseline="3000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smtClean="0"/>
              <a:t>To compute the closure of a set of functional dependencies F:</a:t>
            </a:r>
            <a:br>
              <a:rPr lang="en-US" altLang="en-US" sz="2000" smtClean="0"/>
            </a:br>
            <a:endParaRPr lang="en-US" altLang="en-US" sz="2000" i="1" smtClean="0"/>
          </a:p>
          <a:p>
            <a:pPr>
              <a:buFontTx/>
              <a:buNone/>
            </a:pPr>
            <a:r>
              <a:rPr lang="en-US" altLang="en-US" sz="2000" i="1" smtClean="0"/>
              <a:t>     F 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 =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repeat</a:t>
            </a:r>
            <a:br>
              <a:rPr lang="en-US" altLang="en-US" sz="2000" smtClean="0"/>
            </a:br>
            <a:r>
              <a:rPr lang="en-US" altLang="en-US" sz="2000" smtClean="0"/>
              <a:t>	for each functional dependency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in </a:t>
            </a:r>
            <a:r>
              <a:rPr lang="en-US" altLang="en-US" sz="2000" i="1" smtClean="0"/>
              <a:t>F</a:t>
            </a:r>
            <a:r>
              <a:rPr lang="en-US" altLang="en-US" sz="2000" baseline="30000" smtClean="0"/>
              <a:t>+</a:t>
            </a:r>
            <a:br>
              <a:rPr lang="en-US" altLang="en-US" sz="2000" baseline="30000" smtClean="0"/>
            </a:br>
            <a:r>
              <a:rPr lang="en-US" altLang="en-US" sz="2000" baseline="30000" smtClean="0"/>
              <a:t>	</a:t>
            </a:r>
            <a:r>
              <a:rPr lang="en-US" altLang="en-US" sz="2000" smtClean="0"/>
              <a:t>       apply reflexivity and augmentation rules on </a:t>
            </a:r>
            <a:r>
              <a:rPr lang="en-US" altLang="en-US" sz="2000" i="1" smtClean="0"/>
              <a:t>f</a:t>
            </a:r>
            <a:br>
              <a:rPr lang="en-US" altLang="en-US" sz="2000" i="1" smtClean="0"/>
            </a:br>
            <a:r>
              <a:rPr lang="en-US" altLang="en-US" sz="2000" i="1" smtClean="0"/>
              <a:t>	       </a:t>
            </a:r>
            <a:r>
              <a:rPr lang="en-US" altLang="en-US" sz="2000" smtClean="0"/>
              <a:t>add the resulting functional dependencies to </a:t>
            </a:r>
            <a:r>
              <a:rPr lang="en-US" altLang="en-US" sz="2000" i="1" smtClean="0"/>
              <a:t>F </a:t>
            </a:r>
            <a:r>
              <a:rPr lang="en-US" altLang="en-US" sz="2000" baseline="30000" smtClean="0"/>
              <a:t>+</a:t>
            </a:r>
            <a:br>
              <a:rPr lang="en-US" altLang="en-US" sz="2000" baseline="30000" smtClean="0"/>
            </a:br>
            <a:r>
              <a:rPr lang="en-US" altLang="en-US" sz="2000" baseline="30000" smtClean="0"/>
              <a:t>	</a:t>
            </a:r>
            <a:r>
              <a:rPr lang="en-US" altLang="en-US" sz="2000" smtClean="0"/>
              <a:t>for each pair of functional dependencies </a:t>
            </a:r>
            <a:r>
              <a:rPr lang="en-US" altLang="en-US" sz="2000" i="1" smtClean="0"/>
              <a:t>f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f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in </a:t>
            </a:r>
            <a:r>
              <a:rPr lang="en-US" altLang="en-US" sz="2000" i="1" smtClean="0"/>
              <a:t>F </a:t>
            </a:r>
            <a:r>
              <a:rPr lang="en-US" altLang="en-US" sz="2000" baseline="30000" smtClean="0"/>
              <a:t>+</a:t>
            </a:r>
            <a:br>
              <a:rPr lang="en-US" altLang="en-US" sz="2000" baseline="30000" smtClean="0"/>
            </a:br>
            <a:r>
              <a:rPr lang="en-US" altLang="en-US" sz="2000" baseline="30000" smtClean="0"/>
              <a:t>	</a:t>
            </a:r>
            <a:r>
              <a:rPr lang="en-US" altLang="en-US" sz="2000" smtClean="0"/>
              <a:t>       if </a:t>
            </a:r>
            <a:r>
              <a:rPr lang="en-US" altLang="en-US" sz="2000" i="1" smtClean="0"/>
              <a:t>f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f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can be combined using transitivity</a:t>
            </a:r>
            <a:br>
              <a:rPr lang="en-US" altLang="en-US" sz="2000" smtClean="0"/>
            </a:br>
            <a:r>
              <a:rPr lang="en-US" altLang="en-US" sz="2000" smtClean="0"/>
              <a:t>		 then add the resulting functional dependency to </a:t>
            </a:r>
            <a:r>
              <a:rPr lang="en-US" altLang="en-US" sz="2000" i="1" smtClean="0"/>
              <a:t>F </a:t>
            </a:r>
            <a:r>
              <a:rPr lang="en-US" altLang="en-US" sz="2000" baseline="30000" smtClean="0"/>
              <a:t>+</a:t>
            </a:r>
            <a:br>
              <a:rPr lang="en-US" altLang="en-US" sz="2000" baseline="30000" smtClean="0"/>
            </a:br>
            <a:r>
              <a:rPr lang="en-US" altLang="en-US" sz="2000" smtClean="0"/>
              <a:t>until </a:t>
            </a:r>
            <a:r>
              <a:rPr lang="en-US" altLang="en-US" sz="2000" i="1" smtClean="0"/>
              <a:t>F 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 does not change any further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000" smtClean="0"/>
              <a:t>NOTE:  We shall see an alternative procedure for this task later</a:t>
            </a:r>
            <a:endParaRPr lang="en-US" altLang="en-US" sz="2000" i="1" baseline="-25000" smtClean="0"/>
          </a:p>
          <a:p>
            <a:pPr>
              <a:buFontTx/>
              <a:buNone/>
            </a:pPr>
            <a:endParaRPr lang="en-US" altLang="en-US" sz="2000" baseline="30000" smtClean="0"/>
          </a:p>
        </p:txBody>
      </p:sp>
    </p:spTree>
    <p:extLst>
      <p:ext uri="{BB962C8B-B14F-4D97-AF65-F5344CB8AC3E}">
        <p14:creationId xmlns:p14="http://schemas.microsoft.com/office/powerpoint/2010/main" val="40016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on Computing F+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8F32F-D8F4-4DF0-B09B-73EED89E04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81000" y="1371600"/>
            <a:ext cx="8534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F = {A → B, B → C, C D → E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Step 1: For each f in F, apply reflexivity rule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–  </a:t>
            </a:r>
            <a:r>
              <a:rPr lang="en-US" altLang="en-US" sz="2000"/>
              <a:t>We get: CD → C; CD → D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Add them to F: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	•  F = {A → B, B → C, C D → E; CD → C; CD → D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Step 2: For each f in F, apply augmentation rule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From A → B we get: A → AB; AB → B; AC → BC; AD→ BD;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ABC →BC; ABD → BD; ACD →BCD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From B → C we get: AB → AC; BC → C; BD → CD;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/>
              <a:t>ABC → AC; ABD → ACD, etc etc. 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Step 3: Apply transitivity on pairs of f’s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Keep repeating… You get the idea</a:t>
            </a:r>
          </a:p>
        </p:txBody>
      </p:sp>
    </p:spTree>
    <p:extLst>
      <p:ext uri="{BB962C8B-B14F-4D97-AF65-F5344CB8AC3E}">
        <p14:creationId xmlns:p14="http://schemas.microsoft.com/office/powerpoint/2010/main" val="2061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Reasoning About FDs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4D5DB-A1FE-4DCE-BB30-45C773F6F9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5800" y="12954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Contracts(contract_id, supplier, project, dept, part, qty, value)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and: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– </a:t>
            </a:r>
            <a:r>
              <a:rPr lang="en-US" altLang="en-US" sz="2000"/>
              <a:t> C is the key: C → CSJDPQV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Project purchases each part using single contract: JP → C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Dept purchases at most one part from a supplier: SD → P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JP → C, C → CSJDPQV imply JP → CSJDPQV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SD → P implies SDJ → JP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SDJ → JP, JP → CSJDPQV imply SDJ → CSJDPQV</a:t>
            </a:r>
          </a:p>
        </p:txBody>
      </p:sp>
    </p:spTree>
    <p:extLst>
      <p:ext uri="{BB962C8B-B14F-4D97-AF65-F5344CB8AC3E}">
        <p14:creationId xmlns:p14="http://schemas.microsoft.com/office/powerpoint/2010/main" val="2448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Reasoning About FDs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5D54-F87A-4AC6-AAE7-50DDF155C1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1524000"/>
            <a:ext cx="8305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Computing the closure of a set of FDs can be expensive.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(Size of closure is exponential in # of attrs!)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Typically, we just want to check if a given FD X →Y is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closure of a set of FDs F. An efficient check: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Compute </a:t>
            </a:r>
            <a:r>
              <a:rPr lang="en-US" altLang="en-US" sz="2000" b="1">
                <a:solidFill>
                  <a:srgbClr val="FF0000"/>
                </a:solidFill>
              </a:rPr>
              <a:t>attribute closure </a:t>
            </a:r>
            <a:r>
              <a:rPr lang="en-US" altLang="en-US" sz="2000"/>
              <a:t>of X (denoted X+) wrt F: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•  Set of all attributes Z such that X → Z is in F+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•  There is a linear time algorithm to compute this.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–  Check if Y is in X+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Does F = {A → B, B → C, C D → E } imply A → 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–  i.e, is A → E in the closure F+? Equivalently, is E in A+? </a:t>
            </a:r>
          </a:p>
        </p:txBody>
      </p:sp>
    </p:spTree>
    <p:extLst>
      <p:ext uri="{BB962C8B-B14F-4D97-AF65-F5344CB8AC3E}">
        <p14:creationId xmlns:p14="http://schemas.microsoft.com/office/powerpoint/2010/main" val="890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B8C55-C2AE-4D97-9890-CD6ADD5B99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  <a:cs typeface="Times New Roman" panose="02020603050405020304" pitchFamily="18" charset="0"/>
              </a:rPr>
              <a:t>Closure of Attribute Sets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anose="02020603050405020304" pitchFamily="18" charset="0"/>
              </a:rPr>
              <a:t>Closure</a:t>
            </a:r>
            <a:r>
              <a:rPr lang="en-US" altLang="en-US" smtClean="0">
                <a:cs typeface="Times New Roman" panose="02020603050405020304" pitchFamily="18" charset="0"/>
              </a:rPr>
              <a:t> of a set of attributes X with respect to F is the set X</a:t>
            </a:r>
            <a:r>
              <a:rPr lang="en-US" altLang="en-US" baseline="30000" smtClean="0">
                <a:cs typeface="Times New Roman" panose="02020603050405020304" pitchFamily="18" charset="0"/>
              </a:rPr>
              <a:t>+</a:t>
            </a:r>
            <a:r>
              <a:rPr lang="en-US" altLang="en-US" smtClean="0">
                <a:cs typeface="Times New Roman" panose="02020603050405020304" pitchFamily="18" charset="0"/>
              </a:rPr>
              <a:t> of all attributes that are functionally determined by X</a:t>
            </a:r>
          </a:p>
          <a:p>
            <a:pPr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  <a:p>
            <a:r>
              <a:rPr lang="en-US" altLang="en-US" smtClean="0">
                <a:cs typeface="Times New Roman" panose="02020603050405020304" pitchFamily="18" charset="0"/>
              </a:rPr>
              <a:t>X</a:t>
            </a:r>
            <a:r>
              <a:rPr lang="en-US" altLang="en-US" baseline="30000" smtClean="0">
                <a:cs typeface="Times New Roman" panose="02020603050405020304" pitchFamily="18" charset="0"/>
              </a:rPr>
              <a:t>+</a:t>
            </a:r>
            <a:r>
              <a:rPr lang="en-US" altLang="en-US" smtClean="0">
                <a:cs typeface="Times New Roman" panose="02020603050405020304" pitchFamily="18" charset="0"/>
              </a:rPr>
              <a:t> can be calculated by repeatedly applying IR1, IR2, IR3 using the FDs in F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6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5CF8-8842-4115-A097-407AF871941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60388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Closure of Attribute Sets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 smtClean="0"/>
              <a:t>Given a set of attributes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sz="2200" smtClean="0"/>
              <a:t> define the </a:t>
            </a:r>
            <a:r>
              <a:rPr lang="en-US" altLang="en-US" sz="2200" i="1" smtClean="0">
                <a:solidFill>
                  <a:schemeClr val="tx2"/>
                </a:solidFill>
              </a:rPr>
              <a:t>closure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of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olidFill>
                  <a:schemeClr val="tx2"/>
                </a:solidFill>
                <a:sym typeface="Greek Symbols"/>
              </a:rPr>
              <a:t>under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(denoted by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baseline="30000" smtClean="0">
                <a:sym typeface="Greek Symbols"/>
              </a:rPr>
              <a:t>+</a:t>
            </a:r>
            <a:r>
              <a:rPr lang="en-US" altLang="en-US" sz="2200" smtClean="0">
                <a:sym typeface="Greek Symbols"/>
              </a:rPr>
              <a:t>) as the set of attributes that are functionally determined by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 under </a:t>
            </a:r>
            <a:r>
              <a:rPr lang="en-US" altLang="en-US" sz="2200" i="1" smtClean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200" i="1" smtClean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 smtClean="0">
                <a:sym typeface="Greek Symbols"/>
              </a:rPr>
              <a:t> Algorithm to compute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baseline="30000" smtClean="0">
                <a:sym typeface="Greek Symbols"/>
              </a:rPr>
              <a:t>+</a:t>
            </a:r>
            <a:r>
              <a:rPr lang="en-US" altLang="en-US" sz="2200" smtClean="0">
                <a:sym typeface="Greek Symbols"/>
              </a:rPr>
              <a:t>, the closure of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 under </a:t>
            </a:r>
            <a:r>
              <a:rPr lang="en-US" altLang="en-US" sz="2200" i="1" smtClean="0">
                <a:sym typeface="Greek Symbols"/>
              </a:rPr>
              <a:t>F</a:t>
            </a:r>
            <a:br>
              <a:rPr lang="en-US" altLang="en-US" sz="2200" i="1" smtClean="0">
                <a:sym typeface="Greek Symbols"/>
              </a:rPr>
            </a:br>
            <a:endParaRPr lang="en-US" altLang="en-US" sz="2200" i="1" smtClean="0">
              <a:sym typeface="Greek Symbols"/>
            </a:endParaRPr>
          </a:p>
          <a:p>
            <a:pPr>
              <a:buFontTx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 i="1" smtClean="0">
                <a:sym typeface="Greek Symbols"/>
              </a:rPr>
              <a:t>      	result </a:t>
            </a:r>
            <a:r>
              <a:rPr lang="en-US" altLang="en-US" sz="2200" smtClean="0">
                <a:sym typeface="Greek Symbols"/>
              </a:rPr>
              <a:t>:= </a:t>
            </a:r>
            <a:r>
              <a:rPr lang="en-US" altLang="en-US" sz="2200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;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	</a:t>
            </a:r>
            <a:r>
              <a:rPr lang="en-US" altLang="en-US" sz="2200" b="1" smtClean="0">
                <a:sym typeface="Greek Symbols"/>
              </a:rPr>
              <a:t>while</a:t>
            </a:r>
            <a:r>
              <a:rPr lang="en-US" altLang="en-US" sz="2200" smtClean="0">
                <a:sym typeface="Greek Symbols"/>
              </a:rPr>
              <a:t> (changes to </a:t>
            </a:r>
            <a:r>
              <a:rPr lang="en-US" altLang="en-US" sz="2200" i="1" smtClean="0">
                <a:sym typeface="Greek Symbols"/>
              </a:rPr>
              <a:t>result</a:t>
            </a:r>
            <a:r>
              <a:rPr lang="en-US" altLang="en-US" sz="2200" smtClean="0">
                <a:sym typeface="Greek Symbols"/>
              </a:rPr>
              <a:t>) </a:t>
            </a:r>
            <a:r>
              <a:rPr lang="en-US" altLang="en-US" sz="2200" b="1" smtClean="0">
                <a:sym typeface="Greek Symbols"/>
              </a:rPr>
              <a:t>do</a:t>
            </a:r>
            <a:br>
              <a:rPr lang="en-US" altLang="en-US" sz="2200" b="1" smtClean="0">
                <a:sym typeface="Greek Symbols"/>
              </a:rPr>
            </a:br>
            <a:r>
              <a:rPr lang="en-US" altLang="en-US" sz="2200" b="1" smtClean="0">
                <a:sym typeface="Greek Symbols"/>
              </a:rPr>
              <a:t>		for each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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b="1" smtClean="0">
                <a:sym typeface="Greek Symbols"/>
              </a:rPr>
              <a:t>in</a:t>
            </a:r>
            <a:r>
              <a:rPr lang="en-US" altLang="en-US" sz="2200" i="1" smtClean="0">
                <a:sym typeface="Greek Symbols"/>
              </a:rPr>
              <a:t> F</a:t>
            </a:r>
            <a:r>
              <a:rPr lang="en-US" altLang="en-US" sz="2200" b="1" smtClean="0">
                <a:sym typeface="Greek Symbols"/>
              </a:rPr>
              <a:t> do</a:t>
            </a:r>
            <a:br>
              <a:rPr lang="en-US" altLang="en-US" sz="2200" b="1" smtClean="0">
                <a:sym typeface="Greek Symbols"/>
              </a:rPr>
            </a:br>
            <a:r>
              <a:rPr lang="en-US" altLang="en-US" sz="2200" b="1" smtClean="0">
                <a:sym typeface="Greek Symbols"/>
              </a:rPr>
              <a:t>			begin</a:t>
            </a:r>
            <a:br>
              <a:rPr lang="en-US" altLang="en-US" sz="2200" b="1" smtClean="0">
                <a:sym typeface="Greek Symbols"/>
              </a:rPr>
            </a:br>
            <a:r>
              <a:rPr lang="en-US" altLang="en-US" sz="2200" b="1" smtClean="0">
                <a:sym typeface="Greek Symbols"/>
              </a:rPr>
              <a:t>				if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 </a:t>
            </a:r>
            <a:r>
              <a:rPr lang="en-US" altLang="en-US" sz="2200" i="1" smtClean="0">
                <a:sym typeface="Symbol" panose="05050102010706020507" pitchFamily="18" charset="2"/>
              </a:rPr>
              <a:t>result</a:t>
            </a:r>
            <a:r>
              <a:rPr lang="en-US" altLang="en-US" sz="2200" b="1" smtClean="0">
                <a:sym typeface="Symbol" panose="05050102010706020507" pitchFamily="18" charset="2"/>
              </a:rPr>
              <a:t> then </a:t>
            </a:r>
            <a:r>
              <a:rPr lang="en-US" altLang="en-US" sz="2200" i="1" smtClean="0">
                <a:sym typeface="Symbol" panose="05050102010706020507" pitchFamily="18" charset="2"/>
              </a:rPr>
              <a:t> result </a:t>
            </a:r>
            <a:r>
              <a:rPr lang="en-US" altLang="en-US" sz="2200" smtClean="0">
                <a:sym typeface="Symbol" panose="05050102010706020507" pitchFamily="18" charset="2"/>
              </a:rPr>
              <a:t>:= </a:t>
            </a:r>
            <a:r>
              <a:rPr lang="en-US" altLang="en-US" sz="2200" i="1" smtClean="0">
                <a:sym typeface="Symbol" panose="05050102010706020507" pitchFamily="18" charset="2"/>
              </a:rPr>
              <a:t>result </a:t>
            </a:r>
            <a:r>
              <a:rPr lang="en-US" altLang="en-US" sz="2200" smtClean="0">
                <a:sym typeface="Symbol" panose="05050102010706020507" pitchFamily="18" charset="2"/>
              </a:rPr>
              <a:t>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</a:t>
            </a:r>
            <a:r>
              <a:rPr lang="en-US" altLang="en-US" sz="2200" smtClean="0">
                <a:sym typeface="Greek Symbols"/>
              </a:rPr>
              <a:t>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			</a:t>
            </a:r>
            <a:r>
              <a:rPr lang="en-US" altLang="en-US" sz="2200" b="1" smtClean="0">
                <a:sym typeface="Greek Symbols"/>
              </a:rPr>
              <a:t>end</a:t>
            </a:r>
          </a:p>
          <a:p>
            <a:pPr>
              <a:buFontTx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200" b="1" smtClean="0">
              <a:sym typeface="Greek Symbols"/>
            </a:endParaRPr>
          </a:p>
          <a:p>
            <a:pPr>
              <a:buFontTx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000" b="1" smtClean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7284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F89BD-0FA3-4CDD-8219-6059842A102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46163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Example of Attribute Set Closure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96200" cy="4648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400" i="1" smtClean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400" i="1" smtClean="0"/>
              <a:t>F = </a:t>
            </a:r>
            <a:r>
              <a:rPr lang="en-US" altLang="en-US" sz="2400" smtClean="0"/>
              <a:t>{</a:t>
            </a:r>
            <a:r>
              <a:rPr lang="en-US" altLang="en-US" sz="2400" i="1" smtClean="0">
                <a:sym typeface="Iconic Symbols Ext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B, </a:t>
            </a:r>
            <a:r>
              <a:rPr lang="en-US" altLang="en-US" sz="2400" i="1" smtClean="0">
                <a:sym typeface="Iconic Symbols Ext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C, </a:t>
            </a:r>
            <a:r>
              <a:rPr lang="en-US" altLang="en-US" sz="2400" i="1" smtClean="0">
                <a:sym typeface="Iconic Symbols Ext"/>
              </a:rPr>
              <a:t>CG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H, </a:t>
            </a:r>
            <a:r>
              <a:rPr lang="en-US" altLang="en-US" sz="2400" i="1" smtClean="0">
                <a:sym typeface="Iconic Symbols Ext"/>
              </a:rPr>
              <a:t>CG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I, </a:t>
            </a:r>
            <a:r>
              <a:rPr lang="en-US" altLang="en-US" sz="2400" i="1" smtClean="0">
                <a:sym typeface="Iconic Symbols Ext"/>
              </a:rPr>
              <a:t>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H</a:t>
            </a:r>
            <a:r>
              <a:rPr lang="en-US" altLang="en-US" sz="2400" smtClean="0">
                <a:sym typeface="Monotype Sorts" pitchFamily="2" charset="2"/>
              </a:rPr>
              <a:t>}</a:t>
            </a:r>
            <a:endParaRPr lang="en-US" altLang="en-US" sz="2400" smtClean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400" smtClean="0">
                <a:sym typeface="MS LineDraw"/>
              </a:rPr>
              <a:t>(</a:t>
            </a:r>
            <a:r>
              <a:rPr lang="en-US" altLang="en-US" sz="2400" i="1" smtClean="0">
                <a:sym typeface="MS LineDraw"/>
              </a:rPr>
              <a:t>AG)</a:t>
            </a:r>
            <a:r>
              <a:rPr lang="en-US" altLang="en-US" sz="2400" baseline="30000" smtClean="0">
                <a:sym typeface="MS LineDraw"/>
              </a:rPr>
              <a:t>+</a:t>
            </a:r>
            <a:endParaRPr lang="en-US" altLang="en-US" sz="2400" smtClean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Tx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MS LineDraw"/>
              </a:rPr>
              <a:t>1.	</a:t>
            </a:r>
            <a:r>
              <a:rPr lang="en-US" altLang="en-US" sz="2000" i="1" smtClean="0">
                <a:sym typeface="MS LineDraw"/>
              </a:rPr>
              <a:t>result = AG</a:t>
            </a:r>
            <a:endParaRPr lang="en-US" altLang="en-US" sz="2000" smtClean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Tx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MS LineDraw"/>
              </a:rPr>
              <a:t>2.	</a:t>
            </a:r>
            <a:r>
              <a:rPr lang="en-US" altLang="en-US" sz="2000" i="1" smtClean="0">
                <a:sym typeface="MS LineDraw"/>
              </a:rPr>
              <a:t>result = ABCG	(A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C </a:t>
            </a:r>
            <a:r>
              <a:rPr lang="en-US" altLang="en-US" sz="2000" smtClean="0">
                <a:sym typeface="Monotype Sorts" pitchFamily="2" charset="2"/>
              </a:rPr>
              <a:t>and </a:t>
            </a:r>
            <a:r>
              <a:rPr lang="en-US" altLang="en-US" sz="2000" i="1" smtClean="0">
                <a:sym typeface="Monotype Sorts" pitchFamily="2" charset="2"/>
              </a:rPr>
              <a:t>A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i="1" smtClean="0">
                <a:sym typeface="Symbol" panose="05050102010706020507" pitchFamily="18" charset="2"/>
              </a:rPr>
              <a:t> B)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Tx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Symbol" panose="05050102010706020507" pitchFamily="18" charset="2"/>
              </a:rPr>
              <a:t>3.	</a:t>
            </a:r>
            <a:r>
              <a:rPr lang="en-US" altLang="en-US" sz="2000" i="1" smtClean="0">
                <a:sym typeface="MS LineDraw"/>
              </a:rPr>
              <a:t>result = ABCG</a:t>
            </a:r>
            <a:r>
              <a:rPr lang="en-US" altLang="en-US" sz="2000" i="1" smtClean="0">
                <a:sym typeface="Monotype Sorts" pitchFamily="2" charset="2"/>
              </a:rPr>
              <a:t>H	(CG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H</a:t>
            </a:r>
            <a:r>
              <a:rPr lang="en-US" altLang="en-US" sz="2000" smtClean="0">
                <a:sym typeface="Monotype Sorts" pitchFamily="2" charset="2"/>
              </a:rPr>
              <a:t> and </a:t>
            </a:r>
            <a:r>
              <a:rPr lang="en-US" altLang="en-US" sz="2000" i="1" smtClean="0">
                <a:sym typeface="Monotype Sorts" pitchFamily="2" charset="2"/>
              </a:rPr>
              <a:t>CG </a:t>
            </a:r>
            <a:r>
              <a:rPr lang="en-US" altLang="en-US" sz="2000" smtClean="0">
                <a:sym typeface="Symbol" panose="05050102010706020507" pitchFamily="18" charset="2"/>
              </a:rPr>
              <a:t> </a:t>
            </a:r>
            <a:r>
              <a:rPr lang="en-US" altLang="en-US" sz="2000" i="1" smtClean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Tx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Symbol" panose="05050102010706020507" pitchFamily="18" charset="2"/>
              </a:rPr>
              <a:t>4.	</a:t>
            </a:r>
            <a:r>
              <a:rPr lang="en-US" altLang="en-US" sz="2000" i="1" smtClean="0">
                <a:sym typeface="MS LineDraw"/>
              </a:rPr>
              <a:t>result = ABCG</a:t>
            </a:r>
            <a:r>
              <a:rPr lang="en-US" altLang="en-US" sz="2000" i="1" smtClean="0">
                <a:sym typeface="Monotype Sorts" pitchFamily="2" charset="2"/>
              </a:rPr>
              <a:t>HI	(CG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I</a:t>
            </a:r>
            <a:r>
              <a:rPr lang="en-US" altLang="en-US" sz="2000" smtClean="0">
                <a:sym typeface="Monotype Sorts" pitchFamily="2" charset="2"/>
              </a:rPr>
              <a:t> and </a:t>
            </a:r>
            <a:r>
              <a:rPr lang="en-US" altLang="en-US" sz="2000" i="1" smtClean="0">
                <a:sym typeface="Monotype Sorts" pitchFamily="2" charset="2"/>
              </a:rPr>
              <a:t>CG </a:t>
            </a:r>
            <a:r>
              <a:rPr lang="en-US" altLang="en-US" sz="2000" smtClean="0">
                <a:sym typeface="Symbol" panose="05050102010706020507" pitchFamily="18" charset="2"/>
              </a:rPr>
              <a:t> </a:t>
            </a:r>
            <a:r>
              <a:rPr lang="en-US" altLang="en-US" sz="2000" i="1" smtClean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400" smtClean="0">
                <a:sym typeface="Symbol" panose="05050102010706020507" pitchFamily="18" charset="2"/>
              </a:rPr>
              <a:t>Is </a:t>
            </a:r>
            <a:r>
              <a:rPr lang="en-US" altLang="en-US" sz="2400" i="1" smtClean="0">
                <a:sym typeface="Symbol" panose="05050102010706020507" pitchFamily="18" charset="2"/>
              </a:rPr>
              <a:t>AG</a:t>
            </a:r>
            <a:r>
              <a:rPr lang="en-US" altLang="en-US" sz="2400" smtClean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800" smtClean="0">
                <a:sym typeface="Symbol" panose="05050102010706020507" pitchFamily="18" charset="2"/>
              </a:rPr>
              <a:t>Does </a:t>
            </a:r>
            <a:r>
              <a:rPr lang="en-US" altLang="en-US" sz="1800" i="1" smtClean="0">
                <a:sym typeface="Symbol" panose="05050102010706020507" pitchFamily="18" charset="2"/>
              </a:rPr>
              <a:t>AG </a:t>
            </a:r>
            <a:r>
              <a:rPr lang="en-US" altLang="en-US" sz="1800" smtClean="0">
                <a:sym typeface="Symbol" panose="05050102010706020507" pitchFamily="18" charset="2"/>
              </a:rPr>
              <a:t></a:t>
            </a:r>
            <a:r>
              <a:rPr lang="en-US" altLang="en-US" sz="1800" smtClean="0">
                <a:sym typeface="Monotype Sorts" pitchFamily="2" charset="2"/>
              </a:rPr>
              <a:t> </a:t>
            </a:r>
            <a:r>
              <a:rPr lang="en-US" altLang="en-US" sz="1800" i="1" smtClean="0">
                <a:sym typeface="Monotype Sorts" pitchFamily="2" charset="2"/>
              </a:rPr>
              <a:t>R? == </a:t>
            </a:r>
            <a:r>
              <a:rPr lang="en-US" altLang="en-US" sz="1800" smtClean="0">
                <a:sym typeface="Monotype Sorts" pitchFamily="2" charset="2"/>
              </a:rPr>
              <a:t>Is (AG)</a:t>
            </a:r>
            <a:r>
              <a:rPr lang="en-US" altLang="en-US" sz="1800" baseline="30000" smtClean="0">
                <a:sym typeface="Monotype Sorts" pitchFamily="2" charset="2"/>
              </a:rPr>
              <a:t>+ </a:t>
            </a:r>
            <a:r>
              <a:rPr lang="en-US" altLang="en-US" sz="1800" smtClean="0">
                <a:sym typeface="Symbol" panose="05050102010706020507" pitchFamily="18" charset="2"/>
              </a:rPr>
              <a:t> R</a:t>
            </a:r>
            <a:endParaRPr lang="en-US" altLang="en-US" sz="1800" i="1" smtClean="0">
              <a:sym typeface="Monotype Sorts" pitchFamily="2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000" smtClean="0">
                <a:sym typeface="Monotype Sorts" pitchFamily="2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800" smtClean="0">
                <a:sym typeface="Monotype Sorts" pitchFamily="2" charset="2"/>
              </a:rPr>
              <a:t>Does </a:t>
            </a:r>
            <a:r>
              <a:rPr lang="en-US" altLang="en-US" sz="1800" i="1" smtClean="0">
                <a:sym typeface="Monotype Sorts" pitchFamily="2" charset="2"/>
              </a:rPr>
              <a:t>A</a:t>
            </a:r>
            <a:r>
              <a:rPr lang="en-US" altLang="en-US" sz="1800" smtClean="0">
                <a:sym typeface="Monotype Sorts" pitchFamily="2" charset="2"/>
              </a:rPr>
              <a:t> </a:t>
            </a:r>
            <a:r>
              <a:rPr lang="en-US" altLang="en-US" sz="1800" smtClean="0">
                <a:sym typeface="Symbol" panose="05050102010706020507" pitchFamily="18" charset="2"/>
              </a:rPr>
              <a:t></a:t>
            </a:r>
            <a:r>
              <a:rPr lang="en-US" altLang="en-US" sz="1800" smtClean="0">
                <a:sym typeface="Monotype Sorts" pitchFamily="2" charset="2"/>
              </a:rPr>
              <a:t> </a:t>
            </a:r>
            <a:r>
              <a:rPr lang="en-US" altLang="en-US" sz="1800" i="1" smtClean="0">
                <a:sym typeface="Monotype Sorts" pitchFamily="2" charset="2"/>
              </a:rPr>
              <a:t>R</a:t>
            </a:r>
            <a:r>
              <a:rPr lang="en-US" altLang="en-US" sz="1800" smtClean="0">
                <a:sym typeface="Monotype Sorts" pitchFamily="2" charset="2"/>
              </a:rPr>
              <a:t>? </a:t>
            </a:r>
            <a:r>
              <a:rPr lang="en-US" altLang="en-US" sz="1800" i="1" smtClean="0">
                <a:sym typeface="Monotype Sorts" pitchFamily="2" charset="2"/>
              </a:rPr>
              <a:t>== </a:t>
            </a:r>
            <a:r>
              <a:rPr lang="en-US" altLang="en-US" sz="1800" smtClean="0">
                <a:sym typeface="Monotype Sorts" pitchFamily="2" charset="2"/>
              </a:rPr>
              <a:t>Is (A)</a:t>
            </a:r>
            <a:r>
              <a:rPr lang="en-US" altLang="en-US" sz="1800" baseline="30000" smtClean="0">
                <a:sym typeface="Monotype Sorts" pitchFamily="2" charset="2"/>
              </a:rPr>
              <a:t>+ </a:t>
            </a:r>
            <a:r>
              <a:rPr lang="en-US" altLang="en-US" sz="1800" smtClean="0">
                <a:sym typeface="Symbol" panose="05050102010706020507" pitchFamily="18" charset="2"/>
              </a:rPr>
              <a:t> R</a:t>
            </a:r>
            <a:endParaRPr lang="en-US" altLang="en-US" sz="1800" smtClean="0">
              <a:sym typeface="Monotype Sorts" pitchFamily="2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800" smtClean="0">
                <a:sym typeface="Monotype Sorts" pitchFamily="2" charset="2"/>
              </a:rPr>
              <a:t>Does </a:t>
            </a:r>
            <a:r>
              <a:rPr lang="en-US" altLang="en-US" sz="1800" i="1" smtClean="0">
                <a:sym typeface="Monotype Sorts" pitchFamily="2" charset="2"/>
              </a:rPr>
              <a:t>G</a:t>
            </a:r>
            <a:r>
              <a:rPr lang="en-US" altLang="en-US" sz="1800" smtClean="0">
                <a:sym typeface="Monotype Sorts" pitchFamily="2" charset="2"/>
              </a:rPr>
              <a:t> </a:t>
            </a:r>
            <a:r>
              <a:rPr lang="en-US" altLang="en-US" sz="1800" smtClean="0">
                <a:sym typeface="Symbol" panose="05050102010706020507" pitchFamily="18" charset="2"/>
              </a:rPr>
              <a:t></a:t>
            </a:r>
            <a:r>
              <a:rPr lang="en-US" altLang="en-US" sz="1800" smtClean="0">
                <a:sym typeface="Monotype Sorts" pitchFamily="2" charset="2"/>
              </a:rPr>
              <a:t> </a:t>
            </a:r>
            <a:r>
              <a:rPr lang="en-US" altLang="en-US" sz="1800" i="1" smtClean="0">
                <a:sym typeface="Monotype Sorts" pitchFamily="2" charset="2"/>
              </a:rPr>
              <a:t>R</a:t>
            </a:r>
            <a:r>
              <a:rPr lang="en-US" altLang="en-US" sz="1800" smtClean="0">
                <a:sym typeface="Monotype Sorts" pitchFamily="2" charset="2"/>
              </a:rPr>
              <a:t>? == Is (G)</a:t>
            </a:r>
            <a:r>
              <a:rPr lang="en-US" altLang="en-US" sz="1800" baseline="30000" smtClean="0">
                <a:sym typeface="Monotype Sorts" pitchFamily="2" charset="2"/>
              </a:rPr>
              <a:t>+ </a:t>
            </a:r>
            <a:r>
              <a:rPr lang="en-US" altLang="en-US" sz="1800" smtClean="0">
                <a:sym typeface="Symbol" panose="05050102010706020507" pitchFamily="18" charset="2"/>
              </a:rPr>
              <a:t> R</a:t>
            </a:r>
          </a:p>
        </p:txBody>
      </p:sp>
    </p:spTree>
    <p:extLst>
      <p:ext uri="{BB962C8B-B14F-4D97-AF65-F5344CB8AC3E}">
        <p14:creationId xmlns:p14="http://schemas.microsoft.com/office/powerpoint/2010/main" val="24300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022C8-3CC8-4954-A7E2-FE37C42EB6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Dependency Diagram (1NF)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315200" y="4267200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Figure 4.4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67720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88788-49A8-430C-8948-2C57CE81F73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77200" cy="7620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Uses of Attribute Closure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534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smtClean="0"/>
              <a:t>There are several uses of the attribute closure algorithm:</a:t>
            </a:r>
          </a:p>
          <a:p>
            <a:r>
              <a:rPr lang="en-US" altLang="en-US" sz="2200" smtClean="0"/>
              <a:t>Testing for superkey:</a:t>
            </a:r>
          </a:p>
          <a:p>
            <a:pPr lvl="1"/>
            <a:r>
              <a:rPr lang="en-US" altLang="en-US" sz="2200" smtClean="0"/>
              <a:t>To test if </a:t>
            </a:r>
            <a:r>
              <a:rPr lang="en-US" altLang="en-US" sz="2200" smtClean="0">
                <a:sym typeface="Symbol" panose="05050102010706020507" pitchFamily="18" charset="2"/>
              </a:rPr>
              <a:t> is a superkey, we compute 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+,</a:t>
            </a:r>
            <a:r>
              <a:rPr lang="en-US" altLang="en-US" sz="2200" smtClean="0">
                <a:sym typeface="Symbol" panose="05050102010706020507" pitchFamily="18" charset="2"/>
              </a:rPr>
              <a:t> and check if 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 </a:t>
            </a:r>
            <a:r>
              <a:rPr lang="en-US" altLang="en-US" sz="2200" smtClean="0">
                <a:sym typeface="Symbol" panose="05050102010706020507" pitchFamily="18" charset="2"/>
              </a:rPr>
              <a:t>contains all attributes of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.</a:t>
            </a:r>
          </a:p>
          <a:p>
            <a:r>
              <a:rPr lang="en-US" altLang="en-US" sz="2200" smtClean="0">
                <a:sym typeface="Symbol" panose="05050102010706020507" pitchFamily="18" charset="2"/>
              </a:rPr>
              <a:t>Testing functional dependencies</a:t>
            </a:r>
          </a:p>
          <a:p>
            <a:pPr lvl="1"/>
            <a:r>
              <a:rPr lang="en-US" altLang="en-US" sz="2200" smtClean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sz="2200" i="1" smtClean="0">
                <a:sym typeface="Symbol" panose="05050102010706020507" pitchFamily="18" charset="2"/>
              </a:rPr>
              <a:t>F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</a:t>
            </a:r>
            <a:r>
              <a:rPr lang="en-US" altLang="en-US" sz="2200" smtClean="0">
                <a:sym typeface="Symbol" panose="05050102010706020507" pitchFamily="18" charset="2"/>
              </a:rPr>
              <a:t>), just check if   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</a:t>
            </a:r>
            <a:r>
              <a:rPr lang="en-US" altLang="en-US" sz="2200" smtClean="0"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sz="2200" smtClean="0">
                <a:sym typeface="Symbol" panose="05050102010706020507" pitchFamily="18" charset="2"/>
              </a:rPr>
              <a:t>That is, we compute 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 </a:t>
            </a:r>
            <a:r>
              <a:rPr lang="en-US" altLang="en-US" sz="2200" smtClean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/>
            <a:r>
              <a:rPr lang="en-US" altLang="en-US" sz="2200" smtClean="0">
                <a:sym typeface="Symbol" panose="05050102010706020507" pitchFamily="18" charset="2"/>
              </a:rPr>
              <a:t>Is a simple and cheap test, and very useful</a:t>
            </a:r>
          </a:p>
          <a:p>
            <a:r>
              <a:rPr lang="en-US" altLang="en-US" sz="2200" smtClean="0">
                <a:sym typeface="Symbol" panose="05050102010706020507" pitchFamily="18" charset="2"/>
              </a:rPr>
              <a:t>Computing closure of F</a:t>
            </a:r>
          </a:p>
          <a:p>
            <a:pPr lvl="1"/>
            <a:r>
              <a:rPr lang="en-US" altLang="en-US" sz="2200" smtClean="0">
                <a:sym typeface="Symbol" panose="05050102010706020507" pitchFamily="18" charset="2"/>
              </a:rPr>
              <a:t>For each   </a:t>
            </a:r>
            <a:r>
              <a:rPr lang="en-US" altLang="en-US" sz="2200" i="1" smtClean="0">
                <a:sym typeface="Symbol" panose="05050102010706020507" pitchFamily="18" charset="2"/>
              </a:rPr>
              <a:t>R, </a:t>
            </a:r>
            <a:r>
              <a:rPr lang="en-US" altLang="en-US" sz="2200" smtClean="0">
                <a:sym typeface="Symbol" panose="05050102010706020507" pitchFamily="18" charset="2"/>
              </a:rPr>
              <a:t>we find the closure 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</a:t>
            </a:r>
            <a:r>
              <a:rPr lang="en-US" altLang="en-US" sz="2200" smtClean="0">
                <a:sym typeface="Symbol" panose="05050102010706020507" pitchFamily="18" charset="2"/>
              </a:rPr>
              <a:t>, and for each </a:t>
            </a:r>
            <a:r>
              <a:rPr lang="en-US" altLang="en-US" sz="2200" i="1" smtClean="0">
                <a:sym typeface="Symbol" panose="05050102010706020507" pitchFamily="18" charset="2"/>
              </a:rPr>
              <a:t>S</a:t>
            </a:r>
            <a:r>
              <a:rPr lang="en-US" altLang="en-US" sz="2200" smtClean="0">
                <a:sym typeface="Symbol" panose="05050102010706020507" pitchFamily="18" charset="2"/>
              </a:rPr>
              <a:t>  </a:t>
            </a:r>
            <a:r>
              <a:rPr lang="en-US" altLang="en-US" sz="2200" baseline="30000" smtClean="0">
                <a:sym typeface="Symbol" panose="05050102010706020507" pitchFamily="18" charset="2"/>
              </a:rPr>
              <a:t>+</a:t>
            </a:r>
            <a:r>
              <a:rPr lang="en-US" altLang="en-US" sz="2200" smtClean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sz="2200" i="1" smtClean="0">
                <a:sym typeface="Symbol" panose="05050102010706020507" pitchFamily="18" charset="2"/>
              </a:rPr>
              <a:t>S.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40284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4738F-BC31-48D0-810D-8DEDCA2CF6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81000"/>
            <a:ext cx="89249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F+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43A53-927C-402C-B203-737AF7BB8A4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00" y="1720850"/>
            <a:ext cx="7620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  Given F={ A → B, B → C}. Compute F+ (with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attributes A, B, C).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We’ll do an example on A+.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1: Result =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2: Consider A → B, Result = A ∪ B = AB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Consider B → C, Result = AB ∪ C = ABC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3: A+ = {ABC}</a:t>
            </a:r>
          </a:p>
        </p:txBody>
      </p:sp>
    </p:spTree>
    <p:extLst>
      <p:ext uri="{BB962C8B-B14F-4D97-AF65-F5344CB8AC3E}">
        <p14:creationId xmlns:p14="http://schemas.microsoft.com/office/powerpoint/2010/main" val="5646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D3CED-54FD-44F6-A163-295893401B4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04800"/>
            <a:ext cx="8582025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7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CE71B-EE7E-4A84-9C99-876BCB318D0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594725" cy="620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8BF4C4-6B68-46E3-89C3-A6B1CD07755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14363"/>
            <a:ext cx="8564563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D1CAC-97DC-4885-A00A-C1CA4BB627A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 lIns="90488" tIns="44450" rIns="90488" bIns="44450"/>
          <a:lstStyle/>
          <a:p>
            <a:r>
              <a:rPr lang="en-US" altLang="en-US" smtClean="0"/>
              <a:t>Boyce-Codd Normal Form (BCNF)</a:t>
            </a:r>
          </a:p>
          <a:p>
            <a:pPr lvl="1">
              <a:spcBef>
                <a:spcPct val="60000"/>
              </a:spcBef>
            </a:pPr>
            <a:r>
              <a:rPr lang="en-US" altLang="en-US" sz="2400" b="1" smtClean="0"/>
              <a:t>A relation is in </a:t>
            </a:r>
            <a:r>
              <a:rPr lang="en-US" altLang="en-US" sz="2400" b="1" smtClean="0">
                <a:solidFill>
                  <a:srgbClr val="FF0000"/>
                </a:solidFill>
              </a:rPr>
              <a:t>Boyce-Codd normal form</a:t>
            </a:r>
            <a:r>
              <a:rPr lang="en-US" altLang="en-US" sz="2400" b="1" smtClean="0"/>
              <a:t> (</a:t>
            </a:r>
            <a:r>
              <a:rPr lang="en-US" altLang="en-US" sz="2400" b="1" smtClean="0">
                <a:solidFill>
                  <a:srgbClr val="FF0000"/>
                </a:solidFill>
              </a:rPr>
              <a:t>BCNF</a:t>
            </a:r>
            <a:r>
              <a:rPr lang="en-US" altLang="en-US" sz="2400" b="1" smtClean="0"/>
              <a:t>) if every determinant in the table is a candidate key.</a:t>
            </a:r>
          </a:p>
          <a:p>
            <a:pPr lvl="2">
              <a:spcBef>
                <a:spcPct val="60000"/>
              </a:spcBef>
              <a:buFontTx/>
              <a:buNone/>
            </a:pPr>
            <a:r>
              <a:rPr lang="en-US" altLang="en-US" sz="2000" b="1" smtClean="0"/>
              <a:t>	(A determinant is any attribute whose value determines other values with a row.)</a:t>
            </a:r>
          </a:p>
          <a:p>
            <a:pPr lvl="1">
              <a:spcBef>
                <a:spcPct val="60000"/>
              </a:spcBef>
            </a:pPr>
            <a:r>
              <a:rPr lang="en-US" altLang="en-US" sz="2400" b="1" smtClean="0"/>
              <a:t>If a table contains only one candidate key, the 3NF and the BCNF are equivalent.</a:t>
            </a:r>
          </a:p>
          <a:p>
            <a:pPr lvl="1">
              <a:spcBef>
                <a:spcPct val="60000"/>
              </a:spcBef>
            </a:pPr>
            <a:r>
              <a:rPr lang="en-US" altLang="en-US" sz="2400" b="1" smtClean="0"/>
              <a:t>BCNF is a special case of 3NF.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>
            <a:normAutofit fontScale="90000"/>
          </a:bodyPr>
          <a:lstStyle/>
          <a:p>
            <a:pPr>
              <a:defRPr/>
            </a:pPr>
            <a:r>
              <a:rPr lang="en-US"/>
              <a:t>Database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28764614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fig 05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5538788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676400" y="990600"/>
            <a:ext cx="651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</a:rPr>
              <a:t>A Table That Is In 3NF But Not In BCNF</a:t>
            </a:r>
          </a:p>
        </p:txBody>
      </p:sp>
    </p:spTree>
    <p:extLst>
      <p:ext uri="{BB962C8B-B14F-4D97-AF65-F5344CB8AC3E}">
        <p14:creationId xmlns:p14="http://schemas.microsoft.com/office/powerpoint/2010/main" val="16017647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ig 05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19263"/>
            <a:ext cx="8551863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60525" y="955675"/>
            <a:ext cx="6548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</a:rPr>
              <a:t>The Decomposition of a Table Structure to Meet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</a:rPr>
              <a:t>BCNF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4776061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5AE59C-5697-447E-B1A0-53EE3E3C2C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pic>
        <p:nvPicPr>
          <p:cNvPr id="37891" name="Picture 2" descr="fig 05-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881221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736725" y="1057275"/>
            <a:ext cx="582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  <a:latin typeface="Times New Roman" panose="02020603050405020304" pitchFamily="18" charset="0"/>
              </a:rPr>
              <a:t>Sample Data for a BCNF Conversion</a:t>
            </a:r>
          </a:p>
        </p:txBody>
      </p:sp>
    </p:spTree>
    <p:extLst>
      <p:ext uri="{BB962C8B-B14F-4D97-AF65-F5344CB8AC3E}">
        <p14:creationId xmlns:p14="http://schemas.microsoft.com/office/powerpoint/2010/main" val="179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E380A-98EC-4D27-B57B-4F5D569455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1NF Summarized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45720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800" smtClean="0">
                <a:latin typeface="Helvetica" panose="020B0604020202020204" pitchFamily="34" charset="0"/>
              </a:rPr>
              <a:t>Each attribute must be atomic (single value)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>
                <a:latin typeface="Times" panose="02020603050405020304" pitchFamily="18" charset="0"/>
              </a:rPr>
              <a:t> No repeating columns within a row (composite attributes)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>
                <a:latin typeface="Times" panose="02020603050405020304" pitchFamily="18" charset="0"/>
              </a:rPr>
              <a:t> No multi-valued columns.</a:t>
            </a:r>
            <a:endParaRPr lang="en-US" altLang="en-US" sz="2400" b="1" smtClean="0">
              <a:latin typeface="Helvetica" panose="020B0604020202020204" pitchFamily="34" charset="0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endParaRPr lang="en-US" altLang="en-US" sz="2400" b="1" smtClean="0">
              <a:latin typeface="Helvetica" panose="020B0604020202020204" pitchFamily="34" charset="0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/>
              <a:t>All key attributes defined</a:t>
            </a:r>
          </a:p>
          <a:p>
            <a:pPr eaLnBrk="1" hangingPunct="1"/>
            <a:r>
              <a:rPr lang="en-US" altLang="en-US" sz="2400" smtClean="0"/>
              <a:t>    All attributes dependent on primary key</a:t>
            </a:r>
          </a:p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US" altLang="en-US" sz="2400" b="1" smtClean="0">
              <a:latin typeface="Helvetica" panose="020B0604020202020204" pitchFamily="34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800" smtClean="0">
                <a:latin typeface="Helvetica" panose="020B0604020202020204" pitchFamily="34" charset="0"/>
              </a:rPr>
              <a:t>1NF simplifies attributes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mtClean="0">
                <a:latin typeface="Times" panose="02020603050405020304" pitchFamily="18" charset="0"/>
              </a:rPr>
              <a:t> </a:t>
            </a:r>
            <a:r>
              <a:rPr lang="en-US" altLang="en-US" sz="2400" smtClean="0">
                <a:latin typeface="Times" panose="02020603050405020304" pitchFamily="18" charset="0"/>
              </a:rPr>
              <a:t>Queries become easier.</a:t>
            </a:r>
            <a:endParaRPr lang="en-US" altLang="en-US" sz="2400" b="1" smtClean="0">
              <a:latin typeface="Helvetica" panose="020B0604020202020204" pitchFamily="34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4286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FA24E-EE07-45AD-BC96-D1D42CAC2A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pic>
        <p:nvPicPr>
          <p:cNvPr id="38915" name="Picture 2" descr="fig 0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77755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2051050" y="33337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  <a:latin typeface="Times New Roman" panose="02020603050405020304" pitchFamily="18" charset="0"/>
              </a:rPr>
              <a:t>Decomposition into BCNF</a:t>
            </a:r>
          </a:p>
        </p:txBody>
      </p:sp>
    </p:spTree>
    <p:extLst>
      <p:ext uri="{BB962C8B-B14F-4D97-AF65-F5344CB8AC3E}">
        <p14:creationId xmlns:p14="http://schemas.microsoft.com/office/powerpoint/2010/main" val="154164629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3F2B2-9B48-4713-890C-3FEC667FC77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r>
              <a:rPr lang="en-US" altLang="en-US" sz="2800" smtClean="0">
                <a:sym typeface="Monotype Sorts" pitchFamily="2" charset="2"/>
              </a:rPr>
              <a:t>Based on FDs that take into account all candidate keys of a relation</a:t>
            </a:r>
          </a:p>
          <a:p>
            <a:r>
              <a:rPr lang="en-US" altLang="en-US" sz="2800" smtClean="0">
                <a:sym typeface="Monotype Sorts" pitchFamily="2" charset="2"/>
              </a:rPr>
              <a:t>For a relation with only 1 CK, 3NF &amp; BCNF are equivalent</a:t>
            </a:r>
          </a:p>
          <a:p>
            <a:r>
              <a:rPr lang="en-US" altLang="en-US" sz="2800" smtClean="0">
                <a:sym typeface="Monotype Sorts" pitchFamily="2" charset="2"/>
              </a:rPr>
              <a:t>A relation is said to be in BCNF if every determinant is a CK</a:t>
            </a:r>
          </a:p>
          <a:p>
            <a:r>
              <a:rPr lang="en-US" altLang="en-US" sz="2800" smtClean="0">
                <a:sym typeface="Monotype Sorts" pitchFamily="2" charset="2"/>
              </a:rPr>
              <a:t>Is PLOTS in BCNF?</a:t>
            </a:r>
          </a:p>
          <a:p>
            <a:r>
              <a:rPr lang="en-US" altLang="en-US" sz="2800" smtClean="0">
                <a:sym typeface="Monotype Sorts" pitchFamily="2" charset="2"/>
              </a:rPr>
              <a:t>NO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</p:spPr>
        <p:txBody>
          <a:bodyPr lIns="90488" tIns="44450" rIns="90488" bIns="44450"/>
          <a:lstStyle/>
          <a:p>
            <a:r>
              <a:rPr lang="en-US" altLang="en-US" smtClean="0">
                <a:solidFill>
                  <a:schemeClr val="tx1"/>
                </a:solidFill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2654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BCNF vs 3NF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u="sng" smtClean="0"/>
              <a:t>BCNF</a:t>
            </a:r>
            <a:r>
              <a:rPr lang="en-US" altLang="en-US" sz="1800" smtClean="0"/>
              <a:t>:  </a:t>
            </a:r>
            <a:r>
              <a:rPr lang="en-US" altLang="en-US" sz="1800" smtClean="0">
                <a:latin typeface="Helvetica" panose="020B0604020202020204" pitchFamily="34" charset="0"/>
              </a:rPr>
              <a:t>For every functional dependency X-&gt;Y in a set </a:t>
            </a:r>
            <a:r>
              <a:rPr lang="en-US" altLang="en-US" sz="1800" i="1" smtClean="0">
                <a:latin typeface="Helvetica" panose="020B0604020202020204" pitchFamily="34" charset="0"/>
              </a:rPr>
              <a:t>F</a:t>
            </a:r>
            <a:r>
              <a:rPr lang="en-US" altLang="en-US" sz="1800" smtClean="0">
                <a:latin typeface="Helvetica" panose="020B0604020202020204" pitchFamily="34" charset="0"/>
              </a:rPr>
              <a:t> of functional  dependencies over relation </a:t>
            </a:r>
            <a:r>
              <a:rPr lang="en-US" altLang="en-US" sz="1800" i="1" smtClean="0">
                <a:latin typeface="Helvetica" panose="020B0604020202020204" pitchFamily="34" charset="0"/>
              </a:rPr>
              <a:t>R</a:t>
            </a:r>
            <a:r>
              <a:rPr lang="en-US" altLang="en-US" sz="1800" smtClean="0">
                <a:latin typeface="Helvetica" panose="020B0604020202020204" pitchFamily="34" charset="0"/>
              </a:rPr>
              <a:t>, either: 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Y is a subset of X or,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X is a </a:t>
            </a:r>
            <a:r>
              <a:rPr lang="en-US" altLang="en-US" sz="1800" i="1" smtClean="0">
                <a:latin typeface="Helvetica-Oblique" charset="0"/>
              </a:rPr>
              <a:t>superkey</a:t>
            </a:r>
            <a:r>
              <a:rPr lang="en-US" altLang="en-US" sz="1800" smtClean="0">
                <a:latin typeface="Helvetica" panose="020B0604020202020204" pitchFamily="34" charset="0"/>
              </a:rPr>
              <a:t> of 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u="sng" smtClean="0"/>
              <a:t>3NF</a:t>
            </a:r>
            <a:r>
              <a:rPr lang="en-US" altLang="en-US" sz="1800" smtClean="0"/>
              <a:t>:  </a:t>
            </a:r>
            <a:r>
              <a:rPr lang="en-US" altLang="en-US" sz="1800" smtClean="0">
                <a:latin typeface="Helvetica" panose="020B0604020202020204" pitchFamily="34" charset="0"/>
              </a:rPr>
              <a:t>For every functional dependency X-&gt;Y in a set </a:t>
            </a:r>
            <a:r>
              <a:rPr lang="en-US" altLang="en-US" sz="1800" i="1" smtClean="0">
                <a:latin typeface="Helvetica" panose="020B0604020202020204" pitchFamily="34" charset="0"/>
              </a:rPr>
              <a:t>F</a:t>
            </a:r>
            <a:r>
              <a:rPr lang="en-US" altLang="en-US" sz="1800" smtClean="0">
                <a:latin typeface="Helvetica" panose="020B0604020202020204" pitchFamily="34" charset="0"/>
              </a:rPr>
              <a:t> of functional  dependencies over relation </a:t>
            </a:r>
            <a:r>
              <a:rPr lang="en-US" altLang="en-US" sz="1800" i="1" smtClean="0">
                <a:latin typeface="Helvetica" panose="020B0604020202020204" pitchFamily="34" charset="0"/>
              </a:rPr>
              <a:t>R</a:t>
            </a:r>
            <a:r>
              <a:rPr lang="en-US" altLang="en-US" sz="1800" smtClean="0">
                <a:latin typeface="Helvetica" panose="020B0604020202020204" pitchFamily="34" charset="0"/>
              </a:rPr>
              <a:t>, either: 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Y is a subset of X or,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X is a </a:t>
            </a:r>
            <a:r>
              <a:rPr lang="en-US" altLang="en-US" sz="1800" i="1" smtClean="0">
                <a:latin typeface="Helvetica-Oblique" charset="0"/>
              </a:rPr>
              <a:t>superkey</a:t>
            </a:r>
            <a:r>
              <a:rPr lang="en-US" altLang="en-US" sz="1800" smtClean="0">
                <a:latin typeface="Helvetica" panose="020B0604020202020204" pitchFamily="34" charset="0"/>
              </a:rPr>
              <a:t> of R, or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Y is a subset of K for some key K of R</a:t>
            </a:r>
          </a:p>
          <a:p>
            <a:pPr lvl="2">
              <a:lnSpc>
                <a:spcPct val="90000"/>
              </a:lnSpc>
            </a:pPr>
            <a:r>
              <a:rPr lang="en-US" altLang="en-US" sz="1600" i="1" smtClean="0">
                <a:latin typeface="Helvetica" panose="020B0604020202020204" pitchFamily="34" charset="0"/>
              </a:rPr>
              <a:t>N.b.,</a:t>
            </a:r>
            <a:r>
              <a:rPr lang="en-US" altLang="en-US" sz="1600" smtClean="0">
                <a:latin typeface="Helvetica" panose="020B0604020202020204" pitchFamily="34" charset="0"/>
              </a:rPr>
              <a:t> no subset of a key is a key</a:t>
            </a:r>
          </a:p>
          <a:p>
            <a:pPr lvl="1">
              <a:lnSpc>
                <a:spcPct val="90000"/>
              </a:lnSpc>
            </a:pPr>
            <a:endParaRPr lang="en-US" altLang="en-US" sz="1800" smtClean="0">
              <a:latin typeface="Helvetica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2400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410200" cy="762000"/>
          </a:xfrm>
        </p:spPr>
        <p:txBody>
          <a:bodyPr/>
          <a:lstStyle/>
          <a:p>
            <a:r>
              <a:rPr lang="en-US" altLang="en-US" smtClean="0"/>
              <a:t>3NF Schema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3124200"/>
          <a:ext cx="7772400" cy="320040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685800" y="304800"/>
            <a:ext cx="3352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For every functional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dependency X-&gt;Y in a set </a:t>
            </a:r>
            <a:r>
              <a:rPr lang="en-US" altLang="en-US" sz="1800" i="1">
                <a:latin typeface="Helvetica" panose="020B0604020202020204" pitchFamily="34" charset="0"/>
              </a:rPr>
              <a:t>F</a:t>
            </a:r>
            <a:endParaRPr lang="en-US" altLang="en-US" sz="1800">
              <a:latin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of functional  dependencies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over relation </a:t>
            </a:r>
            <a:r>
              <a:rPr lang="en-US" altLang="en-US" sz="1800" i="1">
                <a:latin typeface="Helvetica" panose="020B0604020202020204" pitchFamily="34" charset="0"/>
              </a:rPr>
              <a:t>R</a:t>
            </a:r>
            <a:r>
              <a:rPr lang="en-US" altLang="en-US" sz="1800">
                <a:latin typeface="Helvetica" panose="020B0604020202020204" pitchFamily="34" charset="0"/>
              </a:rPr>
              <a:t>, either: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Helvetica" panose="020B0604020202020204" pitchFamily="34" charset="0"/>
              </a:rPr>
              <a:t>Y is a subset of X or,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Helvetica" panose="020B0604020202020204" pitchFamily="34" charset="0"/>
              </a:rPr>
              <a:t>X is a </a:t>
            </a:r>
            <a:r>
              <a:rPr lang="en-US" altLang="en-US" sz="1800" i="1">
                <a:latin typeface="Helvetica-Oblique" charset="0"/>
              </a:rPr>
              <a:t>superkey</a:t>
            </a:r>
            <a:r>
              <a:rPr lang="en-US" altLang="en-US" sz="1800">
                <a:latin typeface="Helvetica" panose="020B0604020202020204" pitchFamily="34" charset="0"/>
              </a:rPr>
              <a:t> of R,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D10808"/>
                </a:solidFill>
                <a:latin typeface="Helvetica" panose="020B0604020202020204" pitchFamily="34" charset="0"/>
              </a:rPr>
              <a:t>Y is a subset of K for some key K of R</a:t>
            </a:r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4191000" y="2057400"/>
            <a:ext cx="451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Client, Office -&gt; Client, Office,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Account -&gt; Office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4114800" y="2438400"/>
            <a:ext cx="2286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678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410200" cy="762000"/>
          </a:xfrm>
        </p:spPr>
        <p:txBody>
          <a:bodyPr/>
          <a:lstStyle/>
          <a:p>
            <a:r>
              <a:rPr lang="en-US" altLang="en-US" smtClean="0"/>
              <a:t>3NF Schema</a:t>
            </a:r>
          </a:p>
        </p:txBody>
      </p:sp>
      <p:graphicFrame>
        <p:nvGraphicFramePr>
          <p:cNvPr id="7205" name="Group 37"/>
          <p:cNvGraphicFramePr>
            <a:graphicFrameLocks noGrp="1"/>
          </p:cNvGraphicFramePr>
          <p:nvPr>
            <p:ph type="tbl" idx="1"/>
          </p:nvPr>
        </p:nvGraphicFramePr>
        <p:xfrm>
          <a:off x="685800" y="3124200"/>
          <a:ext cx="7772400" cy="320040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0808"/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10808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0808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685800" y="304800"/>
            <a:ext cx="3352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For every functional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dependency X-&gt;Y in a set </a:t>
            </a:r>
            <a:r>
              <a:rPr lang="en-US" altLang="en-US" sz="1800" i="1">
                <a:latin typeface="Helvetica" panose="020B0604020202020204" pitchFamily="34" charset="0"/>
              </a:rPr>
              <a:t>F</a:t>
            </a:r>
            <a:endParaRPr lang="en-US" altLang="en-US" sz="1800">
              <a:latin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of functional  dependencies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over relation </a:t>
            </a:r>
            <a:r>
              <a:rPr lang="en-US" altLang="en-US" sz="1800" i="1">
                <a:latin typeface="Helvetica" panose="020B0604020202020204" pitchFamily="34" charset="0"/>
              </a:rPr>
              <a:t>R</a:t>
            </a:r>
            <a:r>
              <a:rPr lang="en-US" altLang="en-US" sz="1800">
                <a:latin typeface="Helvetica" panose="020B0604020202020204" pitchFamily="34" charset="0"/>
              </a:rPr>
              <a:t>, either: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Helvetica" panose="020B0604020202020204" pitchFamily="34" charset="0"/>
              </a:rPr>
              <a:t>Y is a subset of X or,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Helvetica" panose="020B0604020202020204" pitchFamily="34" charset="0"/>
              </a:rPr>
              <a:t>X is a </a:t>
            </a:r>
            <a:r>
              <a:rPr lang="en-US" altLang="en-US" sz="1800" i="1">
                <a:latin typeface="Helvetica-Oblique" charset="0"/>
              </a:rPr>
              <a:t>superkey</a:t>
            </a:r>
            <a:r>
              <a:rPr lang="en-US" altLang="en-US" sz="1800">
                <a:latin typeface="Helvetica" panose="020B0604020202020204" pitchFamily="34" charset="0"/>
              </a:rPr>
              <a:t> of R,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D10808"/>
                </a:solidFill>
                <a:latin typeface="Helvetica" panose="020B0604020202020204" pitchFamily="34" charset="0"/>
              </a:rPr>
              <a:t>Y is a subset of K for some key K of R</a:t>
            </a:r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91000" y="2057400"/>
            <a:ext cx="451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Client, Office -&gt; Client, Office,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Account -&gt; Office</a:t>
            </a:r>
          </a:p>
        </p:txBody>
      </p:sp>
    </p:spTree>
    <p:extLst>
      <p:ext uri="{BB962C8B-B14F-4D97-AF65-F5344CB8AC3E}">
        <p14:creationId xmlns:p14="http://schemas.microsoft.com/office/powerpoint/2010/main" val="829014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mtClean="0"/>
              <a:t>BCNF vs 3NF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3048000" cy="2438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Helvetica" panose="020B0604020202020204" pitchFamily="34" charset="0"/>
              </a:rPr>
              <a:t>For every functional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Helvetica" panose="020B0604020202020204" pitchFamily="34" charset="0"/>
              </a:rPr>
              <a:t>dependency X-&gt;Y in a set </a:t>
            </a:r>
            <a:r>
              <a:rPr lang="en-US" altLang="en-US" sz="1800" i="1" smtClean="0">
                <a:latin typeface="Helvetica" panose="020B0604020202020204" pitchFamily="34" charset="0"/>
              </a:rPr>
              <a:t>F</a:t>
            </a:r>
            <a:endParaRPr lang="en-US" altLang="en-US" sz="1800" smtClean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Helvetica" panose="020B0604020202020204" pitchFamily="34" charset="0"/>
              </a:rPr>
              <a:t>of functional  dependencies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Helvetica" panose="020B0604020202020204" pitchFamily="34" charset="0"/>
              </a:rPr>
              <a:t>over relation </a:t>
            </a:r>
            <a:r>
              <a:rPr lang="en-US" altLang="en-US" sz="1800" i="1" smtClean="0">
                <a:latin typeface="Helvetica" panose="020B0604020202020204" pitchFamily="34" charset="0"/>
              </a:rPr>
              <a:t>R</a:t>
            </a:r>
            <a:r>
              <a:rPr lang="en-US" altLang="en-US" sz="1800" smtClean="0">
                <a:latin typeface="Helvetica" panose="020B0604020202020204" pitchFamily="34" charset="0"/>
              </a:rPr>
              <a:t>, either: 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Y is a subset of X or,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Helvetica" panose="020B0604020202020204" pitchFamily="34" charset="0"/>
              </a:rPr>
              <a:t>X is a </a:t>
            </a:r>
            <a:r>
              <a:rPr lang="en-US" altLang="en-US" sz="1800" i="1" smtClean="0">
                <a:latin typeface="Helvetica-Oblique" charset="0"/>
              </a:rPr>
              <a:t>superkey</a:t>
            </a:r>
            <a:r>
              <a:rPr lang="en-US" altLang="en-US" sz="1800" smtClean="0">
                <a:latin typeface="Helvetica" panose="020B0604020202020204" pitchFamily="34" charset="0"/>
              </a:rPr>
              <a:t> of R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solidFill>
                  <a:srgbClr val="D10808"/>
                </a:solidFill>
                <a:latin typeface="Helvetica" panose="020B0604020202020204" pitchFamily="34" charset="0"/>
              </a:rPr>
              <a:t>Y is a subset of K for some key K of R</a:t>
            </a:r>
            <a:endParaRPr lang="en-US" altLang="en-US" sz="1800" smtClean="0">
              <a:latin typeface="Helvetica" panose="020B0604020202020204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352800" y="1146175"/>
            <a:ext cx="5486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3NF has some redundancy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BCNF does not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Unfortunately, BCNF is not </a:t>
            </a:r>
            <a:r>
              <a:rPr lang="en-US" altLang="en-US" sz="1800" i="1"/>
              <a:t>dependency preserving</a:t>
            </a:r>
            <a:r>
              <a:rPr lang="en-US" altLang="en-US" sz="1800"/>
              <a:t>, but 3NF is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" y="5410200"/>
            <a:ext cx="3216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Helvetica" panose="020B0604020202020204" pitchFamily="34" charset="0"/>
              </a:rPr>
              <a:t>Client, Office -&gt; Client, Office,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Helvetica" panose="020B0604020202020204" pitchFamily="34" charset="0"/>
              </a:rPr>
              <a:t>Account -&gt; Office</a:t>
            </a:r>
          </a:p>
        </p:txBody>
      </p:sp>
      <p:graphicFrame>
        <p:nvGraphicFramePr>
          <p:cNvPr id="5157" name="Group 37"/>
          <p:cNvGraphicFramePr>
            <a:graphicFrameLocks noGrp="1"/>
          </p:cNvGraphicFramePr>
          <p:nvPr/>
        </p:nvGraphicFramePr>
        <p:xfrm>
          <a:off x="304800" y="3810000"/>
          <a:ext cx="3505200" cy="15240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10808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57" name="Group 137"/>
          <p:cNvGraphicFramePr>
            <a:graphicFrameLocks noGrp="1"/>
          </p:cNvGraphicFramePr>
          <p:nvPr/>
        </p:nvGraphicFramePr>
        <p:xfrm>
          <a:off x="4191000" y="3124200"/>
          <a:ext cx="2336800" cy="12192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Office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56" name="Group 136"/>
          <p:cNvGraphicFramePr>
            <a:graphicFrameLocks noGrp="1"/>
          </p:cNvGraphicFramePr>
          <p:nvPr/>
        </p:nvGraphicFramePr>
        <p:xfrm>
          <a:off x="4191000" y="4800600"/>
          <a:ext cx="2336800" cy="15240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D10808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62" name="Group 142"/>
          <p:cNvGrpSpPr>
            <a:grpSpLocks/>
          </p:cNvGrpSpPr>
          <p:nvPr/>
        </p:nvGrpSpPr>
        <p:grpSpPr bwMode="auto">
          <a:xfrm>
            <a:off x="4572000" y="4267200"/>
            <a:ext cx="3810000" cy="2438400"/>
            <a:chOff x="2880" y="2688"/>
            <a:chExt cx="2400" cy="1536"/>
          </a:xfrm>
        </p:grpSpPr>
        <p:grpSp>
          <p:nvGrpSpPr>
            <p:cNvPr id="45126" name="Group 141"/>
            <p:cNvGrpSpPr>
              <a:grpSpLocks/>
            </p:cNvGrpSpPr>
            <p:nvPr/>
          </p:nvGrpSpPr>
          <p:grpSpPr bwMode="auto">
            <a:xfrm>
              <a:off x="2880" y="2784"/>
              <a:ext cx="1010" cy="1440"/>
              <a:chOff x="2880" y="2784"/>
              <a:chExt cx="1010" cy="1440"/>
            </a:xfrm>
          </p:grpSpPr>
          <p:sp>
            <p:nvSpPr>
              <p:cNvPr id="45128" name="Rectangle 138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9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Account -&gt; Office</a:t>
                </a:r>
              </a:p>
            </p:txBody>
          </p:sp>
          <p:sp>
            <p:nvSpPr>
              <p:cNvPr id="45129" name="Rectangle 139"/>
              <p:cNvSpPr>
                <a:spLocks noChangeArrowheads="1"/>
              </p:cNvSpPr>
              <p:nvPr/>
            </p:nvSpPr>
            <p:spPr bwMode="auto">
              <a:xfrm>
                <a:off x="2880" y="4032"/>
                <a:ext cx="10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Helvetica" panose="020B0604020202020204" pitchFamily="34" charset="0"/>
                  </a:rPr>
                  <a:t>No non-trivial FDs</a:t>
                </a:r>
              </a:p>
            </p:txBody>
          </p:sp>
        </p:grpSp>
        <p:sp>
          <p:nvSpPr>
            <p:cNvPr id="45127" name="Text Box 140"/>
            <p:cNvSpPr txBox="1">
              <a:spLocks noChangeArrowheads="1"/>
            </p:cNvSpPr>
            <p:nvPr/>
          </p:nvSpPr>
          <p:spPr bwMode="auto">
            <a:xfrm>
              <a:off x="4272" y="2688"/>
              <a:ext cx="10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D10808"/>
                  </a:solidFill>
                </a:rPr>
                <a:t>Lossless decomposition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6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C2877-7FD6-469D-AD58-F4C8102EEE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Conversion to 2NF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3581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Start with 1NF format:</a:t>
            </a:r>
          </a:p>
          <a:p>
            <a:pPr eaLnBrk="1" hangingPunct="1"/>
            <a:r>
              <a:rPr lang="en-US" altLang="en-US" sz="2800" smtClean="0"/>
              <a:t>Write each key component on separate line</a:t>
            </a:r>
          </a:p>
          <a:p>
            <a:pPr eaLnBrk="1" hangingPunct="1"/>
            <a:r>
              <a:rPr lang="en-US" altLang="en-US" sz="2800" smtClean="0"/>
              <a:t>Write original key on last line</a:t>
            </a:r>
          </a:p>
          <a:p>
            <a:pPr eaLnBrk="1" hangingPunct="1"/>
            <a:r>
              <a:rPr lang="en-US" altLang="en-US" sz="2800" smtClean="0"/>
              <a:t>Each component is new table</a:t>
            </a:r>
          </a:p>
          <a:p>
            <a:pPr eaLnBrk="1" hangingPunct="1"/>
            <a:r>
              <a:rPr lang="en-US" altLang="en-US" sz="2800" smtClean="0"/>
              <a:t>Write dependent attributes after each key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077200" cy="101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 New Roman" pitchFamily="18" charset="0"/>
              </a:rPr>
              <a:t>PROJECT (</a:t>
            </a:r>
            <a:r>
              <a:rPr lang="en-US" sz="2000" u="sng">
                <a:latin typeface="Times New Roman" pitchFamily="18" charset="0"/>
              </a:rPr>
              <a:t>PROJ_NUM,</a:t>
            </a:r>
            <a:r>
              <a:rPr lang="en-US" sz="2000">
                <a:latin typeface="Times New Roman" pitchFamily="18" charset="0"/>
              </a:rPr>
              <a:t> PROJ_NAME)</a:t>
            </a:r>
          </a:p>
          <a:p>
            <a:pPr>
              <a:defRPr/>
            </a:pPr>
            <a:r>
              <a:rPr lang="en-US" sz="2000">
                <a:latin typeface="Times New Roman" pitchFamily="18" charset="0"/>
              </a:rPr>
              <a:t>EMPLOYEE (</a:t>
            </a:r>
            <a:r>
              <a:rPr lang="en-US" sz="2000" u="sng">
                <a:latin typeface="Times New Roman" pitchFamily="18" charset="0"/>
              </a:rPr>
              <a:t>EMP_NUM</a:t>
            </a:r>
            <a:r>
              <a:rPr lang="en-US" sz="2000">
                <a:latin typeface="Times New Roman" pitchFamily="18" charset="0"/>
              </a:rPr>
              <a:t>, EMP_NAME, JOB_CLASS, CHG_HOUR)</a:t>
            </a:r>
          </a:p>
          <a:p>
            <a:pPr>
              <a:defRPr/>
            </a:pPr>
            <a:r>
              <a:rPr lang="en-US" sz="2000">
                <a:latin typeface="Times New Roman" pitchFamily="18" charset="0"/>
              </a:rPr>
              <a:t>ASSIGN (</a:t>
            </a:r>
            <a:r>
              <a:rPr lang="en-US" sz="2000" u="sng">
                <a:latin typeface="Times New Roman" pitchFamily="18" charset="0"/>
              </a:rPr>
              <a:t>PROJ_NUM, EMP_NUM</a:t>
            </a:r>
            <a:r>
              <a:rPr lang="en-US" sz="2000">
                <a:latin typeface="Times New Roman" pitchFamily="18" charset="0"/>
              </a:rPr>
              <a:t>, HOURS)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D47484-653F-42B3-81C9-2DE98EA7240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sz="3600" smtClean="0"/>
              <a:t>Second Normal Form (2NF)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2296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r>
              <a:rPr lang="en-US" altLang="en-US" sz="2800">
                <a:latin typeface="Helvetica" panose="020B0604020202020204" pitchFamily="34" charset="0"/>
              </a:rPr>
              <a:t>Each attribute must be functionally dependent on the primary key.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If the primary key is a single attribute, then the relation is in 2NF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The test for 2NF involves testing for FDs whose left-hand-side  attribute are part of the primary key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Disallow partial dependency, where non-keys attributes depend on part of a composite primary key 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endParaRPr lang="en-US" altLang="en-US" sz="2400">
              <a:latin typeface="Times" panose="02020603050405020304" pitchFamily="18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 New Roman" panose="02020603050405020304" pitchFamily="18" charset="0"/>
              </a:rPr>
              <a:t> In short, remove partial dependencies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Helvetica" panose="020B0604020202020204" pitchFamily="34" charset="0"/>
              </a:rPr>
              <a:t>2NF improves data integrity.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 Prevents update, insert, and delete anomalies.</a:t>
            </a:r>
            <a:endParaRPr lang="en-US" altLang="en-US" b="1">
              <a:latin typeface="Helvetica" panose="020B0604020202020204" pitchFamily="34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US" altLang="en-US" sz="2800" b="1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93C89-8CDA-400E-8D06-989B9821DA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2NF Conversion Results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246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Figure 4.5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203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77088-F641-4FF6-B54A-35F582589A3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Based on the concept of Full FDs (FFD)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If A &amp; B are sets of attributes of R, B is said to be FFD on A if A</a:t>
            </a:r>
            <a:r>
              <a:rPr lang="en-US" altLang="en-US" sz="2400" smtClean="0">
                <a:sym typeface="Wingdings" panose="05000000000000000000" pitchFamily="2" charset="2"/>
              </a:rPr>
              <a:t>B, but no proper subset of A determines B</a:t>
            </a:r>
            <a:endParaRPr lang="en-US" altLang="en-US" sz="2400" smtClean="0">
              <a:sym typeface="Monotype Sort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No partial dependencies on the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Is PLOTS in 2NF?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Single attribute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All relations with single attribute PK are in 2 NF!!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2 NF applies to relations with composite keys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934200" cy="9509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2 NF</a:t>
            </a:r>
          </a:p>
        </p:txBody>
      </p:sp>
    </p:spTree>
    <p:extLst>
      <p:ext uri="{BB962C8B-B14F-4D97-AF65-F5344CB8AC3E}">
        <p14:creationId xmlns:p14="http://schemas.microsoft.com/office/powerpoint/2010/main" val="317596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FB924-4C7D-452E-882D-023ED07480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Monotype Sorts" pitchFamily="2" charset="2"/>
              </a:rPr>
              <a:t>A relation that is in 1NF &amp; every non-PK attribute is fully functionally dependent on the PK, is said to be in 2 NF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Monotype Sort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ym typeface="Monotype Sorts" pitchFamily="2" charset="2"/>
              </a:rPr>
              <a:t>	</a:t>
            </a:r>
            <a:r>
              <a:rPr lang="en-US" altLang="en-US" smtClean="0">
                <a:sym typeface="Monotype Sorts" pitchFamily="2" charset="2"/>
              </a:rPr>
              <a:t>1 NF</a:t>
            </a:r>
            <a:r>
              <a:rPr lang="en-US" altLang="en-US" b="1" smtClean="0">
                <a:sym typeface="Monotype Sorts" pitchFamily="2" charset="2"/>
              </a:rPr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2 NF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133600" y="4343400"/>
            <a:ext cx="3657600" cy="0"/>
          </a:xfrm>
          <a:prstGeom prst="line">
            <a:avLst/>
          </a:prstGeom>
          <a:noFill/>
          <a:ln w="444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248400" y="4038600"/>
            <a:ext cx="112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2 NF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819400" y="3581400"/>
            <a:ext cx="218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Remove all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057400" y="4572000"/>
            <a:ext cx="3903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Partial Dependencies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5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/>
      <p:bldP spid="33798" grpId="0"/>
      <p:bldP spid="33799" grpId="0"/>
    </p:bld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1784</TotalTime>
  <Pages>16</Pages>
  <Words>1650</Words>
  <Application>Microsoft Office PowerPoint</Application>
  <PresentationFormat>On-screen Show (4:3)</PresentationFormat>
  <Paragraphs>438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Book Antiqua</vt:lpstr>
      <vt:lpstr>BostonII</vt:lpstr>
      <vt:lpstr>Greek Symbols</vt:lpstr>
      <vt:lpstr>Helvetica</vt:lpstr>
      <vt:lpstr>Helvetica-Oblique</vt:lpstr>
      <vt:lpstr>Iconic Symbols Ext</vt:lpstr>
      <vt:lpstr>Monotype Sorts</vt:lpstr>
      <vt:lpstr>MS LineDraw</vt:lpstr>
      <vt:lpstr>Symbol</vt:lpstr>
      <vt:lpstr>Times</vt:lpstr>
      <vt:lpstr>Times New Roman</vt:lpstr>
      <vt:lpstr>Verdana</vt:lpstr>
      <vt:lpstr>Wingdings</vt:lpstr>
      <vt:lpstr>ifmx</vt:lpstr>
      <vt:lpstr>PowerPoint Presentation</vt:lpstr>
      <vt:lpstr>OUTLINE</vt:lpstr>
      <vt:lpstr>Dependency Diagram (1NF)</vt:lpstr>
      <vt:lpstr>1NF Summarized</vt:lpstr>
      <vt:lpstr>Conversion to 2NF</vt:lpstr>
      <vt:lpstr>Second Normal Form (2NF)</vt:lpstr>
      <vt:lpstr>2NF Conversion Results</vt:lpstr>
      <vt:lpstr>2 NF</vt:lpstr>
      <vt:lpstr>2 NF</vt:lpstr>
      <vt:lpstr>2NF Summarized</vt:lpstr>
      <vt:lpstr>Conversion to 3NF</vt:lpstr>
      <vt:lpstr>3 NF</vt:lpstr>
      <vt:lpstr>3 NF</vt:lpstr>
      <vt:lpstr>3 NF</vt:lpstr>
      <vt:lpstr>Inference Rules for FD’s</vt:lpstr>
      <vt:lpstr>Inference Rules for FD’s (continued)</vt:lpstr>
      <vt:lpstr>Inference Rules for FD’s (continued)</vt:lpstr>
      <vt:lpstr>PowerPoint Presentation</vt:lpstr>
      <vt:lpstr>Closure of a set of FDs</vt:lpstr>
      <vt:lpstr>Inference Rules for FDs</vt:lpstr>
      <vt:lpstr>Inference Rules for FDs</vt:lpstr>
      <vt:lpstr>Example</vt:lpstr>
      <vt:lpstr>Procedure for Computing F+</vt:lpstr>
      <vt:lpstr>Example on Computing F+</vt:lpstr>
      <vt:lpstr>Reasoning About FDs</vt:lpstr>
      <vt:lpstr>Reasoning About FDs</vt:lpstr>
      <vt:lpstr>Closure of Attribute Sets</vt:lpstr>
      <vt:lpstr>Closure of Attribute Sets</vt:lpstr>
      <vt:lpstr>Example of Attribute Set Closure</vt:lpstr>
      <vt:lpstr>Uses of Attribute Closure</vt:lpstr>
      <vt:lpstr>PowerPoint Presentation</vt:lpstr>
      <vt:lpstr>Computing F+  </vt:lpstr>
      <vt:lpstr>PowerPoint Presentation</vt:lpstr>
      <vt:lpstr>PowerPoint Presentation</vt:lpstr>
      <vt:lpstr>PowerPoint Presentation</vt:lpstr>
      <vt:lpstr>Database Normalization</vt:lpstr>
      <vt:lpstr>PowerPoint Presentation</vt:lpstr>
      <vt:lpstr>PowerPoint Presentation</vt:lpstr>
      <vt:lpstr>PowerPoint Presentation</vt:lpstr>
      <vt:lpstr>PowerPoint Presentation</vt:lpstr>
      <vt:lpstr>BCNF</vt:lpstr>
      <vt:lpstr>BCNF vs 3NF</vt:lpstr>
      <vt:lpstr>3NF Schema</vt:lpstr>
      <vt:lpstr>3NF Schema</vt:lpstr>
      <vt:lpstr>BCNF vs 3NF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131</cp:revision>
  <cp:lastPrinted>1995-06-24T08:50:58Z</cp:lastPrinted>
  <dcterms:created xsi:type="dcterms:W3CDTF">1997-01-06T18:13:42Z</dcterms:created>
  <dcterms:modified xsi:type="dcterms:W3CDTF">2018-10-20T04:25:34Z</dcterms:modified>
</cp:coreProperties>
</file>