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xls" ContentType="application/vnd.ms-excel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598" r:id="rId2"/>
    <p:sldId id="638" r:id="rId3"/>
    <p:sldId id="639" r:id="rId4"/>
    <p:sldId id="640" r:id="rId5"/>
    <p:sldId id="641" r:id="rId6"/>
    <p:sldId id="642" r:id="rId7"/>
    <p:sldId id="643" r:id="rId8"/>
    <p:sldId id="644" r:id="rId9"/>
    <p:sldId id="645" r:id="rId10"/>
    <p:sldId id="646" r:id="rId11"/>
    <p:sldId id="649" r:id="rId12"/>
    <p:sldId id="651" r:id="rId13"/>
    <p:sldId id="652" r:id="rId14"/>
    <p:sldId id="653" r:id="rId15"/>
    <p:sldId id="654" r:id="rId16"/>
    <p:sldId id="661" r:id="rId17"/>
    <p:sldId id="662" r:id="rId18"/>
    <p:sldId id="663" r:id="rId19"/>
    <p:sldId id="664" r:id="rId20"/>
    <p:sldId id="665" r:id="rId21"/>
    <p:sldId id="666" r:id="rId22"/>
    <p:sldId id="667" r:id="rId23"/>
    <p:sldId id="668" r:id="rId24"/>
    <p:sldId id="669" r:id="rId25"/>
    <p:sldId id="670" r:id="rId26"/>
    <p:sldId id="671" r:id="rId27"/>
    <p:sldId id="672" r:id="rId28"/>
    <p:sldId id="673" r:id="rId29"/>
    <p:sldId id="674" r:id="rId30"/>
    <p:sldId id="675" r:id="rId31"/>
    <p:sldId id="676" r:id="rId32"/>
    <p:sldId id="677" r:id="rId33"/>
    <p:sldId id="678" r:id="rId34"/>
    <p:sldId id="679" r:id="rId35"/>
    <p:sldId id="680" r:id="rId36"/>
    <p:sldId id="681" r:id="rId37"/>
    <p:sldId id="682" r:id="rId38"/>
    <p:sldId id="683" r:id="rId39"/>
    <p:sldId id="684" r:id="rId40"/>
    <p:sldId id="685" r:id="rId41"/>
    <p:sldId id="690" r:id="rId42"/>
    <p:sldId id="691" r:id="rId43"/>
    <p:sldId id="687" r:id="rId44"/>
    <p:sldId id="688" r:id="rId45"/>
    <p:sldId id="689" r:id="rId46"/>
    <p:sldId id="692" r:id="rId47"/>
    <p:sldId id="693" r:id="rId48"/>
    <p:sldId id="694" r:id="rId49"/>
    <p:sldId id="695" r:id="rId50"/>
    <p:sldId id="696" r:id="rId51"/>
    <p:sldId id="686" r:id="rId5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80049"/>
    <a:srgbClr val="FC0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8684" autoAdjust="0"/>
  </p:normalViewPr>
  <p:slideViewPr>
    <p:cSldViewPr>
      <p:cViewPr varScale="1">
        <p:scale>
          <a:sx n="103" d="100"/>
          <a:sy n="103" d="100"/>
        </p:scale>
        <p:origin x="185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82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050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2093612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A8A92B6C-31FC-4DD6-B69A-A5A0FA17BF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33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9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048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45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41F0B800-BBD2-4C71-9EF0-B470FD30538D}" type="slidenum">
              <a:rPr lang="en-US"/>
              <a:pPr/>
              <a:t>40</a:t>
            </a:fld>
            <a:endParaRPr lang="en-US"/>
          </a:p>
        </p:txBody>
      </p:sp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07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45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994839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908050"/>
            <a:r>
              <a:rPr lang="en-US" sz="1000" i="1"/>
              <a:t>6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663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16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12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867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55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13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072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10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14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277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95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15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482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71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16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687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740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867" tIns="44934" rIns="89867" bIns="44934"/>
          <a:lstStyle/>
          <a:p>
            <a:fld id="{296834CA-FACB-4CD8-A284-7237CCBCEBCD}" type="slidenum">
              <a:rPr lang="en-US"/>
              <a:pPr/>
              <a:t>51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493947AD-A16C-46E1-BB19-C3DA952D10A3}" type="slidenum">
              <a:rPr lang="en-US"/>
              <a:pPr/>
              <a:t>15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82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E2A35889-3FA9-4C0F-864D-0F402CE9B13B}" type="slidenum">
              <a:rPr lang="en-CA"/>
              <a:pPr/>
              <a:t>20</a:t>
            </a:fld>
            <a:endParaRPr lang="en-CA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54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63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D68F4277-6FFC-4B56-A791-DAA36010F59D}" type="slidenum">
              <a:rPr lang="en-US"/>
              <a:pPr/>
              <a:t>25</a:t>
            </a:fld>
            <a:endParaRPr lang="en-US"/>
          </a:p>
        </p:txBody>
      </p:sp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15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69D29BDA-BED3-4253-AB7A-BB646174F0AF}" type="slidenum">
              <a:rPr lang="en-US"/>
              <a:pPr/>
              <a:t>26</a:t>
            </a:fld>
            <a:endParaRPr lang="en-US"/>
          </a:p>
        </p:txBody>
      </p:sp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28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3D83DF02-EF6D-4B98-8E14-D2DAB5C3187A}" type="slidenum">
              <a:rPr lang="en-US"/>
              <a:pPr/>
              <a:t>28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392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5DB28611-3BD1-44D7-9F47-B5A33FB29D33}" type="slidenum">
              <a:rPr lang="en-US"/>
              <a:pPr/>
              <a:t>29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337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014D127A-792A-4AAA-ABD4-F2FE6A32BBC7}" type="slidenum">
              <a:rPr lang="en-US"/>
              <a:pPr/>
              <a:t>30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710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8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7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419100"/>
            <a:ext cx="19431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9100"/>
            <a:ext cx="56769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12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135063"/>
            <a:ext cx="7661275" cy="2374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3" y="3662363"/>
            <a:ext cx="7661275" cy="2376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8843163-2FE5-4CAE-8B0B-4F4746D804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16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88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2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299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1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6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4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813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243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0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19100"/>
            <a:ext cx="7772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81200"/>
            <a:ext cx="77724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645525" y="6488113"/>
            <a:ext cx="406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defRPr/>
            </a:pPr>
            <a:fld id="{97CEBB6C-8700-4EDB-904E-9D3B9E272399}" type="slidenum">
              <a:rPr lang="en-US" sz="1400" smtClean="0">
                <a:latin typeface="Book Antiqua" panose="02040602050305030304" pitchFamily="18" charset="0"/>
              </a:rPr>
              <a:pPr algn="r">
                <a:defRPr/>
              </a:pPr>
              <a:t>‹#›</a:t>
            </a:fld>
            <a:endParaRPr lang="en-US" sz="1400" smtClean="0">
              <a:latin typeface="Book Antiqua" panose="0204060205030503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oleObject" Target="../embeddings/Microsoft_Excel_97-2003_Worksheet6.xls"/><Relationship Id="rId3" Type="http://schemas.openxmlformats.org/officeDocument/2006/relationships/oleObject" Target="../embeddings/Microsoft_Excel_97-2003_Worksheet1.xls"/><Relationship Id="rId7" Type="http://schemas.openxmlformats.org/officeDocument/2006/relationships/oleObject" Target="../embeddings/Microsoft_Excel_97-2003_Worksheet3.xls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11" Type="http://schemas.openxmlformats.org/officeDocument/2006/relationships/oleObject" Target="../embeddings/Microsoft_Excel_97-2003_Worksheet5.xls"/><Relationship Id="rId5" Type="http://schemas.openxmlformats.org/officeDocument/2006/relationships/oleObject" Target="../embeddings/Microsoft_Excel_97-2003_Worksheet2.xls"/><Relationship Id="rId15" Type="http://schemas.openxmlformats.org/officeDocument/2006/relationships/oleObject" Target="../embeddings/Microsoft_Excel_97-2003_Worksheet8.xls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oleObject" Target="../embeddings/Microsoft_Excel_97-2003_Worksheet4.xls"/><Relationship Id="rId14" Type="http://schemas.openxmlformats.org/officeDocument/2006/relationships/oleObject" Target="../embeddings/Microsoft_Excel_97-2003_Worksheet7.xls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42950" y="2228850"/>
            <a:ext cx="5829300" cy="85725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500"/>
              <a:t>Today’s Class</a:t>
            </a:r>
            <a:endParaRPr lang="en-US" altLang="en-US" sz="4500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47900" y="3520678"/>
            <a:ext cx="5753100" cy="1965722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85800" y="930031"/>
            <a:ext cx="6858000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700" kern="0" dirty="0" smtClean="0">
                <a:solidFill>
                  <a:srgbClr val="FF0000"/>
                </a:solidFill>
              </a:rPr>
              <a:t>SSZG 518: Database Design and Applications</a:t>
            </a:r>
            <a:endParaRPr lang="en-US" altLang="en-US" sz="27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884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Sparse Vs. Dense Index</a:t>
            </a:r>
          </a:p>
        </p:txBody>
      </p:sp>
      <p:pic>
        <p:nvPicPr>
          <p:cNvPr id="64515" name="Picture 3" descr="SPAR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000"/>
            <a:ext cx="9175750" cy="3425825"/>
          </a:xfrm>
          <a:prstGeom prst="rect">
            <a:avLst/>
          </a:prstGeom>
          <a:noFill/>
        </p:spPr>
      </p:pic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228600" y="3733800"/>
            <a:ext cx="168116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Sparse, 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clustered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index sorted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on Id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7010400" y="5305425"/>
            <a:ext cx="168116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Dense, 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unclustered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index sorted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on Name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3276600" y="5334000"/>
            <a:ext cx="19923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data file sorted</a:t>
            </a:r>
          </a:p>
          <a:p>
            <a:pPr algn="ctr" eaLnBrk="0" hangingPunct="0"/>
            <a:r>
              <a:rPr lang="en-US" sz="2400">
                <a:latin typeface="Times New Roman" pitchFamily="18" charset="0"/>
              </a:rPr>
              <a:t>on Id</a:t>
            </a: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2895600" y="1524000"/>
            <a:ext cx="3052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Id          Name       Dept</a:t>
            </a:r>
          </a:p>
        </p:txBody>
      </p:sp>
    </p:spTree>
    <p:extLst>
      <p:ext uri="{BB962C8B-B14F-4D97-AF65-F5344CB8AC3E}">
        <p14:creationId xmlns:p14="http://schemas.microsoft.com/office/powerpoint/2010/main" val="2955613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Clustered Index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Good for range searches</a:t>
            </a:r>
          </a:p>
          <a:p>
            <a:pPr lvl="1"/>
            <a:r>
              <a:rPr lang="en-US"/>
              <a:t>Use location mechanism to locate index entry at start of range</a:t>
            </a:r>
          </a:p>
          <a:p>
            <a:pPr lvl="2"/>
            <a:r>
              <a:rPr lang="en-US"/>
              <a:t>This locates first data record.</a:t>
            </a:r>
          </a:p>
          <a:p>
            <a:pPr lvl="1"/>
            <a:r>
              <a:rPr lang="en-US"/>
              <a:t>Subsequent data records are contiguous if index is clustered (not so if unclustered)</a:t>
            </a:r>
          </a:p>
          <a:p>
            <a:pPr lvl="1"/>
            <a:r>
              <a:rPr lang="en-US"/>
              <a:t>Minimizes page transfers and maximizes likelihood of cache hits</a:t>
            </a:r>
          </a:p>
        </p:txBody>
      </p:sp>
    </p:spTree>
    <p:extLst>
      <p:ext uri="{BB962C8B-B14F-4D97-AF65-F5344CB8AC3E}">
        <p14:creationId xmlns:p14="http://schemas.microsoft.com/office/powerpoint/2010/main" val="3935561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8768"/>
            <a:ext cx="7173912" cy="711200"/>
          </a:xfrm>
        </p:spPr>
        <p:txBody>
          <a:bodyPr/>
          <a:lstStyle/>
          <a:p>
            <a:r>
              <a:rPr lang="en-US" sz="3200" dirty="0"/>
              <a:t>Types of Single-Level Indexes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686800" cy="5359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b="1" dirty="0"/>
              <a:t>Secondary Index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400" dirty="0" smtClean="0"/>
              <a:t>A </a:t>
            </a:r>
            <a:r>
              <a:rPr lang="en-US" sz="2400" dirty="0"/>
              <a:t>secondary index provides a secondary means </a:t>
            </a:r>
            <a:r>
              <a:rPr lang="en-US" sz="2400" dirty="0" smtClean="0"/>
              <a:t>of accessing </a:t>
            </a:r>
            <a:r>
              <a:rPr lang="en-US" sz="2400" dirty="0"/>
              <a:t>a file for which some primary access already exists.</a:t>
            </a:r>
          </a:p>
          <a:p>
            <a:pPr lvl="1">
              <a:lnSpc>
                <a:spcPct val="80000"/>
              </a:lnSpc>
            </a:pPr>
            <a:endParaRPr lang="en-US" sz="800" dirty="0"/>
          </a:p>
          <a:p>
            <a:pPr lvl="1">
              <a:lnSpc>
                <a:spcPct val="80000"/>
              </a:lnSpc>
              <a:buNone/>
            </a:pPr>
            <a:r>
              <a:rPr lang="en-US" sz="2400" dirty="0"/>
              <a:t>The secondary index may be on a field which is a candidate key and has a unique value in every record, or a </a:t>
            </a:r>
            <a:r>
              <a:rPr lang="en-US" sz="2400" dirty="0" err="1"/>
              <a:t>nonkey</a:t>
            </a:r>
            <a:r>
              <a:rPr lang="en-US" sz="2400" dirty="0"/>
              <a:t> with duplicate values.</a:t>
            </a:r>
          </a:p>
          <a:p>
            <a:pPr lvl="1">
              <a:lnSpc>
                <a:spcPct val="80000"/>
              </a:lnSpc>
            </a:pPr>
            <a:endParaRPr lang="en-US" sz="800" dirty="0"/>
          </a:p>
          <a:p>
            <a:pPr lvl="1">
              <a:lnSpc>
                <a:spcPct val="80000"/>
              </a:lnSpc>
              <a:buNone/>
            </a:pPr>
            <a:r>
              <a:rPr lang="en-US" sz="2400" dirty="0"/>
              <a:t>The index is an ordered file with two fields.</a:t>
            </a:r>
          </a:p>
          <a:p>
            <a:pPr lvl="1">
              <a:lnSpc>
                <a:spcPct val="80000"/>
              </a:lnSpc>
            </a:pPr>
            <a:endParaRPr lang="en-US" sz="800" dirty="0"/>
          </a:p>
          <a:p>
            <a:pPr lvl="2">
              <a:lnSpc>
                <a:spcPct val="80000"/>
              </a:lnSpc>
            </a:pPr>
            <a:r>
              <a:rPr lang="en-US" dirty="0"/>
              <a:t> The first field is of the same data type as some </a:t>
            </a:r>
            <a:r>
              <a:rPr lang="en-US" i="1" dirty="0" err="1"/>
              <a:t>nonordering</a:t>
            </a:r>
            <a:r>
              <a:rPr lang="en-US" i="1" dirty="0"/>
              <a:t> field</a:t>
            </a:r>
            <a:r>
              <a:rPr lang="en-US" dirty="0"/>
              <a:t> of the data file that is an </a:t>
            </a:r>
            <a:r>
              <a:rPr lang="en-US" i="1" dirty="0"/>
              <a:t>indexing field.</a:t>
            </a:r>
            <a:r>
              <a:rPr lang="en-US" dirty="0"/>
              <a:t> 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 The second field is either a </a:t>
            </a:r>
            <a:r>
              <a:rPr lang="en-US" i="1" dirty="0"/>
              <a:t>block</a:t>
            </a:r>
            <a:r>
              <a:rPr lang="en-US" dirty="0"/>
              <a:t> pointer or a </a:t>
            </a:r>
            <a:r>
              <a:rPr lang="en-US" i="1" dirty="0"/>
              <a:t>record</a:t>
            </a:r>
            <a:r>
              <a:rPr lang="en-US" dirty="0"/>
              <a:t> pointer. There can be </a:t>
            </a:r>
            <a:r>
              <a:rPr lang="en-US" i="1" dirty="0"/>
              <a:t>many</a:t>
            </a:r>
            <a:r>
              <a:rPr lang="en-US" dirty="0"/>
              <a:t> secondary indexes (and hence, indexing fields) for the same file.</a:t>
            </a:r>
          </a:p>
          <a:p>
            <a:pPr lvl="2">
              <a:lnSpc>
                <a:spcPct val="80000"/>
              </a:lnSpc>
            </a:pPr>
            <a:endParaRPr lang="en-US" sz="8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Includes one entry </a:t>
            </a:r>
            <a:r>
              <a:rPr lang="en-US" sz="2400" i="1" dirty="0"/>
              <a:t>for each record</a:t>
            </a:r>
            <a:r>
              <a:rPr lang="en-US" sz="2400" dirty="0"/>
              <a:t>  in the data file; hence, it is a </a:t>
            </a:r>
            <a:r>
              <a:rPr lang="en-US" sz="2400" i="1" dirty="0"/>
              <a:t>dense index</a:t>
            </a:r>
          </a:p>
        </p:txBody>
      </p:sp>
    </p:spTree>
    <p:extLst>
      <p:ext uri="{BB962C8B-B14F-4D97-AF65-F5344CB8AC3E}">
        <p14:creationId xmlns:p14="http://schemas.microsoft.com/office/powerpoint/2010/main" val="305933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2768600" cy="1943100"/>
          </a:xfrm>
        </p:spPr>
        <p:txBody>
          <a:bodyPr/>
          <a:lstStyle/>
          <a:p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dirty="0"/>
              <a:t>A dense secondary index (with block pointers) on a </a:t>
            </a:r>
            <a:r>
              <a:rPr lang="en-US" sz="2400" dirty="0" err="1"/>
              <a:t>nonordering</a:t>
            </a:r>
            <a:r>
              <a:rPr lang="en-US" sz="2400" dirty="0"/>
              <a:t> key field of a file</a:t>
            </a:r>
            <a:r>
              <a:rPr lang="en-US" sz="2400" dirty="0">
                <a:sym typeface="Symbol" pitchFamily="18" charset="2"/>
              </a:rPr>
              <a:t>.</a:t>
            </a:r>
            <a:endParaRPr lang="en-US" b="0" dirty="0"/>
          </a:p>
        </p:txBody>
      </p:sp>
      <p:pic>
        <p:nvPicPr>
          <p:cNvPr id="291843" name="Picture 3" descr="31755_FIG0604.gif                                              0001035BEeyore                         B91DCF3B: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124200" y="228600"/>
            <a:ext cx="5768975" cy="6567704"/>
          </a:xfrm>
        </p:spPr>
      </p:pic>
    </p:spTree>
    <p:extLst>
      <p:ext uri="{BB962C8B-B14F-4D97-AF65-F5344CB8AC3E}">
        <p14:creationId xmlns:p14="http://schemas.microsoft.com/office/powerpoint/2010/main" val="68975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Secondary indexes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57400"/>
            <a:ext cx="8001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 SELECT name, address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    FROM </a:t>
            </a:r>
            <a:r>
              <a:rPr lang="en-US" sz="2800" dirty="0" err="1"/>
              <a:t>MovieStar</a:t>
            </a:r>
            <a:endParaRPr lang="en-US" sz="2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	 WHERE </a:t>
            </a:r>
            <a:r>
              <a:rPr lang="en-US" sz="2800" dirty="0" err="1"/>
              <a:t>birthdate</a:t>
            </a:r>
            <a:r>
              <a:rPr lang="en-US" sz="2800" dirty="0"/>
              <a:t>=DATE ‘1952-01-01’</a:t>
            </a:r>
          </a:p>
          <a:p>
            <a:pPr>
              <a:lnSpc>
                <a:spcPct val="90000"/>
              </a:lnSpc>
            </a:pPr>
            <a:endParaRPr lang="en-US" sz="9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</a:rPr>
              <a:t>CREATE INDEX </a:t>
            </a:r>
            <a:r>
              <a:rPr lang="en-US" sz="2000" dirty="0" err="1">
                <a:solidFill>
                  <a:schemeClr val="tx2"/>
                </a:solidFill>
              </a:rPr>
              <a:t>BDIndex</a:t>
            </a:r>
            <a:r>
              <a:rPr lang="en-US" sz="2000" dirty="0">
                <a:solidFill>
                  <a:schemeClr val="tx2"/>
                </a:solidFill>
              </a:rPr>
              <a:t> ON </a:t>
            </a:r>
            <a:r>
              <a:rPr lang="en-US" sz="2000" dirty="0" err="1">
                <a:solidFill>
                  <a:schemeClr val="tx2"/>
                </a:solidFill>
              </a:rPr>
              <a:t>MovieStar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dirty="0" err="1">
                <a:solidFill>
                  <a:schemeClr val="tx2"/>
                </a:solidFill>
              </a:rPr>
              <a:t>birthdate</a:t>
            </a:r>
            <a:r>
              <a:rPr lang="en-US" sz="2000" dirty="0">
                <a:solidFill>
                  <a:schemeClr val="tx2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endParaRPr lang="en-US" sz="900" dirty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Secondary </a:t>
            </a:r>
            <a:r>
              <a:rPr lang="en-US" sz="2400" dirty="0"/>
              <a:t>indexes are always ‘</a:t>
            </a:r>
            <a:r>
              <a:rPr lang="en-US" sz="2400" dirty="0">
                <a:solidFill>
                  <a:schemeClr val="hlink"/>
                </a:solidFill>
              </a:rPr>
              <a:t>dense’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Second level index could be ‘sparse’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Secondary indexes are usually with duplicates</a:t>
            </a:r>
          </a:p>
        </p:txBody>
      </p:sp>
    </p:spTree>
    <p:extLst>
      <p:ext uri="{BB962C8B-B14F-4D97-AF65-F5344CB8AC3E}">
        <p14:creationId xmlns:p14="http://schemas.microsoft.com/office/powerpoint/2010/main" val="138501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bldLvl="5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422275"/>
            <a:ext cx="8077200" cy="609600"/>
          </a:xfrm>
        </p:spPr>
        <p:txBody>
          <a:bodyPr/>
          <a:lstStyle/>
          <a:p>
            <a:r>
              <a:rPr lang="en-US"/>
              <a:t>Secondary Indices Example</a:t>
            </a:r>
          </a:p>
        </p:txBody>
      </p:sp>
      <p:sp>
        <p:nvSpPr>
          <p:cNvPr id="248841" name="Rectangle 9"/>
          <p:cNvSpPr>
            <a:spLocks noGrp="1" noChangeArrowheads="1"/>
          </p:cNvSpPr>
          <p:nvPr>
            <p:ph type="body" sz="half" idx="2"/>
          </p:nvPr>
        </p:nvSpPr>
        <p:spPr>
          <a:xfrm>
            <a:off x="900113" y="5140325"/>
            <a:ext cx="7661275" cy="1189038"/>
          </a:xfrm>
        </p:spPr>
        <p:txBody>
          <a:bodyPr/>
          <a:lstStyle/>
          <a:p>
            <a:r>
              <a:rPr lang="en-US" sz="2400" dirty="0"/>
              <a:t>Index record points to a bucket that contains pointers to all the actual records with that particular search-key value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248838" name="Picture 6"/>
          <p:cNvPicPr>
            <a:picLocks noChangeAspect="1" noChangeArrowheads="1"/>
          </p:cNvPicPr>
          <p:nvPr/>
        </p:nvPicPr>
        <p:blipFill>
          <a:blip r:embed="rId3" cstate="print"/>
          <a:srcRect l="423" t="21127" r="633" b="20563"/>
          <a:stretch>
            <a:fillRect/>
          </a:stretch>
        </p:blipFill>
        <p:spPr bwMode="auto">
          <a:xfrm>
            <a:off x="1050925" y="1333500"/>
            <a:ext cx="7053263" cy="31178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248843" name="Text Box 11"/>
          <p:cNvSpPr txBox="1">
            <a:spLocks noChangeArrowheads="1"/>
          </p:cNvSpPr>
          <p:nvPr/>
        </p:nvSpPr>
        <p:spPr bwMode="auto">
          <a:xfrm>
            <a:off x="2208213" y="4576763"/>
            <a:ext cx="502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/>
              <a:t>Secondary index on </a:t>
            </a:r>
            <a:r>
              <a:rPr lang="en-US" sz="1800" b="1" i="1"/>
              <a:t>balance</a:t>
            </a:r>
            <a:r>
              <a:rPr lang="en-US" sz="1800" b="1"/>
              <a:t> field of </a:t>
            </a:r>
            <a:r>
              <a:rPr lang="en-US" sz="1800" b="1" i="1"/>
              <a:t>account</a:t>
            </a:r>
            <a:endParaRPr lang="en-US" sz="1800" b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43163-2FE5-4CAE-8B0B-4F4746D8047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6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Multi-level indexes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8116888" cy="4002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When an index is too large with even binary search taking too many disk I/Os</a:t>
            </a:r>
          </a:p>
          <a:p>
            <a:pPr>
              <a:lnSpc>
                <a:spcPct val="90000"/>
              </a:lnSpc>
            </a:pPr>
            <a:r>
              <a:rPr lang="en-US" sz="2800"/>
              <a:t>Define second level index: index on index</a:t>
            </a:r>
          </a:p>
          <a:p>
            <a:pPr>
              <a:lnSpc>
                <a:spcPct val="90000"/>
              </a:lnSpc>
            </a:pPr>
            <a:r>
              <a:rPr lang="en-US" sz="2800"/>
              <a:t>This can continue to multi-level index structure</a:t>
            </a:r>
          </a:p>
          <a:p>
            <a:pPr>
              <a:lnSpc>
                <a:spcPct val="90000"/>
              </a:lnSpc>
            </a:pPr>
            <a:r>
              <a:rPr lang="en-US" sz="2800"/>
              <a:t>Second and higher level indexes must be sparse</a:t>
            </a:r>
          </a:p>
          <a:p>
            <a:pPr>
              <a:lnSpc>
                <a:spcPct val="90000"/>
              </a:lnSpc>
            </a:pPr>
            <a:r>
              <a:rPr lang="en-US" sz="2800"/>
              <a:t>Second level index in previous example would take only 10 blocks, 40KB </a:t>
            </a:r>
          </a:p>
          <a:p>
            <a:pPr>
              <a:lnSpc>
                <a:spcPct val="90000"/>
              </a:lnSpc>
            </a:pPr>
            <a:r>
              <a:rPr lang="en-US" sz="2800"/>
              <a:t>Search involves 2 disk I/Os and searching in the block</a:t>
            </a:r>
          </a:p>
        </p:txBody>
      </p:sp>
    </p:spTree>
    <p:extLst>
      <p:ext uri="{BB962C8B-B14F-4D97-AF65-F5344CB8AC3E}">
        <p14:creationId xmlns:p14="http://schemas.microsoft.com/office/powerpoint/2010/main" val="308638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bldLvl="5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fld id="{DC1E53F2-84FE-4437-9880-77BD3FFB36E9}" type="slidenum">
              <a:rPr lang="en-US"/>
              <a:pPr/>
              <a:t>17</a:t>
            </a:fld>
            <a:r>
              <a:rPr lang="en-US"/>
              <a:t> 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54075"/>
          </a:xfrm>
        </p:spPr>
        <p:txBody>
          <a:bodyPr/>
          <a:lstStyle/>
          <a:p>
            <a:r>
              <a:rPr lang="en-US" sz="4000"/>
              <a:t>Multilevel Index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7512" y="1905000"/>
            <a:ext cx="7772400" cy="4191000"/>
          </a:xfrm>
        </p:spPr>
        <p:txBody>
          <a:bodyPr/>
          <a:lstStyle/>
          <a:p>
            <a:r>
              <a:rPr lang="en-US" sz="2400" dirty="0"/>
              <a:t>If an index does not fit in memory, access becomes expensive.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To reduce number of disk accesses to index records, treat the index kept on disk as a sequential file and construct a sparse index on it.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outer index – a sparse index on main index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inner index – the main index file</a:t>
            </a:r>
          </a:p>
          <a:p>
            <a:r>
              <a:rPr lang="en-US" sz="2400" dirty="0"/>
              <a:t>If even outer index is too large to fit in main memory, yet another level of index can be created, and so on.</a:t>
            </a:r>
          </a:p>
          <a:p>
            <a:r>
              <a:rPr lang="en-US" sz="2400" dirty="0"/>
              <a:t>Indices at all levels must be updated on insertion or deletion from the file.</a:t>
            </a:r>
          </a:p>
        </p:txBody>
      </p:sp>
    </p:spTree>
    <p:extLst>
      <p:ext uri="{BB962C8B-B14F-4D97-AF65-F5344CB8AC3E}">
        <p14:creationId xmlns:p14="http://schemas.microsoft.com/office/powerpoint/2010/main" val="2662893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fld id="{D7431713-0EA3-4CC4-ABAD-9FE9AFDED754}" type="slidenum">
              <a:rPr lang="en-US"/>
              <a:pPr/>
              <a:t>18</a:t>
            </a:fld>
            <a:r>
              <a:rPr lang="en-US"/>
              <a:t> </a:t>
            </a:r>
          </a:p>
        </p:txBody>
      </p:sp>
      <p:graphicFrame>
        <p:nvGraphicFramePr>
          <p:cNvPr id="11369" name="Object 105"/>
          <p:cNvGraphicFramePr>
            <a:graphicFrameLocks noChangeAspect="1"/>
          </p:cNvGraphicFramePr>
          <p:nvPr/>
        </p:nvGraphicFramePr>
        <p:xfrm>
          <a:off x="4049713" y="1905000"/>
          <a:ext cx="90328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Worksheet" r:id="rId3" imgW="618840" imgH="731160" progId="Excel.Sheet.8">
                  <p:embed/>
                </p:oleObj>
              </mc:Choice>
              <mc:Fallback>
                <p:oleObj name="Worksheet" r:id="rId3" imgW="618840" imgH="73116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9713" y="1905000"/>
                        <a:ext cx="903287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" name="Object 103"/>
          <p:cNvGraphicFramePr>
            <a:graphicFrameLocks noChangeAspect="1"/>
          </p:cNvGraphicFramePr>
          <p:nvPr/>
        </p:nvGraphicFramePr>
        <p:xfrm>
          <a:off x="1828800" y="1905000"/>
          <a:ext cx="9906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Worksheet" r:id="rId5" imgW="663840" imgH="1046160" progId="Excel.Sheet.8">
                  <p:embed/>
                </p:oleObj>
              </mc:Choice>
              <mc:Fallback>
                <p:oleObj name="Worksheet" r:id="rId5" imgW="663840" imgH="104616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905000"/>
                        <a:ext cx="9906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3037" cy="449262"/>
          </a:xfrm>
        </p:spPr>
        <p:txBody>
          <a:bodyPr/>
          <a:lstStyle/>
          <a:p>
            <a:r>
              <a:rPr lang="en-US" sz="4000" dirty="0"/>
              <a:t>Multilevel Index (Cont.)</a:t>
            </a:r>
            <a:endParaRPr lang="en-US" dirty="0"/>
          </a:p>
        </p:txBody>
      </p:sp>
      <p:sp>
        <p:nvSpPr>
          <p:cNvPr id="11345" name="Rectangle 81"/>
          <p:cNvSpPr>
            <a:spLocks noChangeArrowheads="1"/>
          </p:cNvSpPr>
          <p:nvPr/>
        </p:nvSpPr>
        <p:spPr bwMode="auto">
          <a:xfrm>
            <a:off x="1981200" y="2895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  <a:cs typeface="Times New Roman" pitchFamily="18" charset="0"/>
                <a:sym typeface="MT Extra" pitchFamily="18" charset="2"/>
              </a:rPr>
              <a:t></a:t>
            </a:r>
            <a:r>
              <a:rPr lang="en-US">
                <a:solidFill>
                  <a:schemeClr val="bg2"/>
                </a:solidFill>
              </a:rPr>
              <a:t> </a:t>
            </a:r>
            <a:endParaRPr lang="en-US">
              <a:cs typeface="Times New Roman" pitchFamily="18" charset="0"/>
              <a:sym typeface="MT Extra" pitchFamily="18" charset="2"/>
            </a:endParaRPr>
          </a:p>
        </p:txBody>
      </p:sp>
      <p:graphicFrame>
        <p:nvGraphicFramePr>
          <p:cNvPr id="11370" name="Object 106"/>
          <p:cNvGraphicFramePr>
            <a:graphicFrameLocks noChangeAspect="1"/>
          </p:cNvGraphicFramePr>
          <p:nvPr/>
        </p:nvGraphicFramePr>
        <p:xfrm>
          <a:off x="4114800" y="3505200"/>
          <a:ext cx="9032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Worksheet" r:id="rId7" imgW="618840" imgH="731160" progId="Excel.Sheet.8">
                  <p:embed/>
                </p:oleObj>
              </mc:Choice>
              <mc:Fallback>
                <p:oleObj name="Worksheet" r:id="rId7" imgW="618840" imgH="73116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505200"/>
                        <a:ext cx="90328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71" name="Rectangle 107"/>
          <p:cNvSpPr>
            <a:spLocks noChangeArrowheads="1"/>
          </p:cNvSpPr>
          <p:nvPr/>
        </p:nvSpPr>
        <p:spPr bwMode="auto">
          <a:xfrm>
            <a:off x="42672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  <a:cs typeface="Times New Roman" pitchFamily="18" charset="0"/>
                <a:sym typeface="MT Extra" pitchFamily="18" charset="2"/>
              </a:rPr>
              <a:t></a:t>
            </a:r>
            <a:r>
              <a:rPr lang="en-US"/>
              <a:t> </a:t>
            </a:r>
            <a:endParaRPr lang="en-US">
              <a:cs typeface="Times New Roman" pitchFamily="18" charset="0"/>
              <a:sym typeface="MT Extra" pitchFamily="18" charset="2"/>
            </a:endParaRPr>
          </a:p>
        </p:txBody>
      </p:sp>
      <p:sp>
        <p:nvSpPr>
          <p:cNvPr id="11372" name="Rectangle 108"/>
          <p:cNvSpPr>
            <a:spLocks noChangeArrowheads="1"/>
          </p:cNvSpPr>
          <p:nvPr/>
        </p:nvSpPr>
        <p:spPr bwMode="auto">
          <a:xfrm>
            <a:off x="4343400" y="4038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  <a:cs typeface="Times New Roman" pitchFamily="18" charset="0"/>
                <a:sym typeface="MT Extra" pitchFamily="18" charset="2"/>
              </a:rPr>
              <a:t></a:t>
            </a:r>
            <a:r>
              <a:rPr lang="en-US"/>
              <a:t> </a:t>
            </a:r>
            <a:endParaRPr lang="en-US">
              <a:cs typeface="Times New Roman" pitchFamily="18" charset="0"/>
              <a:sym typeface="MT Extra" pitchFamily="18" charset="2"/>
            </a:endParaRPr>
          </a:p>
        </p:txBody>
      </p:sp>
      <p:graphicFrame>
        <p:nvGraphicFramePr>
          <p:cNvPr id="11373" name="Object 109"/>
          <p:cNvGraphicFramePr>
            <a:graphicFrameLocks noChangeAspect="1"/>
          </p:cNvGraphicFramePr>
          <p:nvPr/>
        </p:nvGraphicFramePr>
        <p:xfrm>
          <a:off x="6172200" y="1905000"/>
          <a:ext cx="8366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Worksheet" r:id="rId9" imgW="607680" imgH="663840" progId="Excel.Sheet.8">
                  <p:embed/>
                </p:oleObj>
              </mc:Choice>
              <mc:Fallback>
                <p:oleObj name="Worksheet" r:id="rId9" imgW="607680" imgH="6638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905000"/>
                        <a:ext cx="8366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77" name="Rectangle 113"/>
          <p:cNvSpPr>
            <a:spLocks noChangeArrowheads="1"/>
          </p:cNvSpPr>
          <p:nvPr/>
        </p:nvSpPr>
        <p:spPr bwMode="auto">
          <a:xfrm>
            <a:off x="6400800" y="3657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  <a:cs typeface="Times New Roman" pitchFamily="18" charset="0"/>
                <a:sym typeface="MT Extra" pitchFamily="18" charset="2"/>
              </a:rPr>
              <a:t></a:t>
            </a:r>
            <a:r>
              <a:rPr lang="en-US"/>
              <a:t> </a:t>
            </a:r>
            <a:endParaRPr lang="en-US">
              <a:cs typeface="Times New Roman" pitchFamily="18" charset="0"/>
              <a:sym typeface="MT Extra" pitchFamily="18" charset="2"/>
            </a:endParaRPr>
          </a:p>
        </p:txBody>
      </p:sp>
      <p:sp>
        <p:nvSpPr>
          <p:cNvPr id="11378" name="Line 114"/>
          <p:cNvSpPr>
            <a:spLocks noChangeShapeType="1"/>
          </p:cNvSpPr>
          <p:nvPr/>
        </p:nvSpPr>
        <p:spPr bwMode="auto">
          <a:xfrm>
            <a:off x="2667000" y="2057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82" name="Line 118"/>
          <p:cNvSpPr>
            <a:spLocks noChangeShapeType="1"/>
          </p:cNvSpPr>
          <p:nvPr/>
        </p:nvSpPr>
        <p:spPr bwMode="auto">
          <a:xfrm>
            <a:off x="2667000" y="2438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83" name="Line 119"/>
          <p:cNvSpPr>
            <a:spLocks noChangeShapeType="1"/>
          </p:cNvSpPr>
          <p:nvPr/>
        </p:nvSpPr>
        <p:spPr bwMode="auto">
          <a:xfrm>
            <a:off x="2895600" y="24384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84" name="Line 120"/>
          <p:cNvSpPr>
            <a:spLocks noChangeShapeType="1"/>
          </p:cNvSpPr>
          <p:nvPr/>
        </p:nvSpPr>
        <p:spPr bwMode="auto">
          <a:xfrm>
            <a:off x="4800600" y="2057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85" name="Line 121"/>
          <p:cNvSpPr>
            <a:spLocks noChangeShapeType="1"/>
          </p:cNvSpPr>
          <p:nvPr/>
        </p:nvSpPr>
        <p:spPr bwMode="auto">
          <a:xfrm>
            <a:off x="4800600" y="2362200"/>
            <a:ext cx="1371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86" name="Line 122"/>
          <p:cNvSpPr>
            <a:spLocks noChangeShapeType="1"/>
          </p:cNvSpPr>
          <p:nvPr/>
        </p:nvSpPr>
        <p:spPr bwMode="auto">
          <a:xfrm>
            <a:off x="4876800" y="3657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87" name="Line 123"/>
          <p:cNvSpPr>
            <a:spLocks noChangeShapeType="1"/>
          </p:cNvSpPr>
          <p:nvPr/>
        </p:nvSpPr>
        <p:spPr bwMode="auto">
          <a:xfrm>
            <a:off x="5105400" y="36576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88" name="Line 124"/>
          <p:cNvSpPr>
            <a:spLocks noChangeShapeType="1"/>
          </p:cNvSpPr>
          <p:nvPr/>
        </p:nvSpPr>
        <p:spPr bwMode="auto">
          <a:xfrm>
            <a:off x="4876800" y="3962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89" name="Line 125"/>
          <p:cNvSpPr>
            <a:spLocks noChangeShapeType="1"/>
          </p:cNvSpPr>
          <p:nvPr/>
        </p:nvSpPr>
        <p:spPr bwMode="auto">
          <a:xfrm>
            <a:off x="5105400" y="3962400"/>
            <a:ext cx="1066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90" name="Text Box 126"/>
          <p:cNvSpPr txBox="1">
            <a:spLocks noChangeArrowheads="1"/>
          </p:cNvSpPr>
          <p:nvPr/>
        </p:nvSpPr>
        <p:spPr bwMode="auto">
          <a:xfrm>
            <a:off x="3429000" y="2225675"/>
            <a:ext cx="7620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200" dirty="0"/>
              <a:t>Index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200" dirty="0"/>
              <a:t>Block 0</a:t>
            </a:r>
          </a:p>
        </p:txBody>
      </p:sp>
      <p:sp>
        <p:nvSpPr>
          <p:cNvPr id="11391" name="Text Box 127"/>
          <p:cNvSpPr txBox="1">
            <a:spLocks noChangeArrowheads="1"/>
          </p:cNvSpPr>
          <p:nvPr/>
        </p:nvSpPr>
        <p:spPr bwMode="auto">
          <a:xfrm>
            <a:off x="7010400" y="2057400"/>
            <a:ext cx="7620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200"/>
              <a:t>Data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200"/>
              <a:t>Block 0</a:t>
            </a:r>
          </a:p>
        </p:txBody>
      </p:sp>
      <p:sp>
        <p:nvSpPr>
          <p:cNvPr id="11392" name="Text Box 128"/>
          <p:cNvSpPr txBox="1">
            <a:spLocks noChangeArrowheads="1"/>
          </p:cNvSpPr>
          <p:nvPr/>
        </p:nvSpPr>
        <p:spPr bwMode="auto">
          <a:xfrm>
            <a:off x="3505200" y="3902075"/>
            <a:ext cx="7620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200"/>
              <a:t>Index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200"/>
              <a:t>Block 1</a:t>
            </a:r>
          </a:p>
        </p:txBody>
      </p:sp>
      <p:sp>
        <p:nvSpPr>
          <p:cNvPr id="11393" name="Text Box 129"/>
          <p:cNvSpPr txBox="1">
            <a:spLocks noChangeArrowheads="1"/>
          </p:cNvSpPr>
          <p:nvPr/>
        </p:nvSpPr>
        <p:spPr bwMode="auto">
          <a:xfrm>
            <a:off x="7010400" y="3124200"/>
            <a:ext cx="7620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200"/>
              <a:t>Data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200"/>
              <a:t>Block 1</a:t>
            </a:r>
          </a:p>
        </p:txBody>
      </p:sp>
      <p:sp>
        <p:nvSpPr>
          <p:cNvPr id="11394" name="Text Box 130"/>
          <p:cNvSpPr txBox="1">
            <a:spLocks noChangeArrowheads="1"/>
          </p:cNvSpPr>
          <p:nvPr/>
        </p:nvSpPr>
        <p:spPr bwMode="auto">
          <a:xfrm>
            <a:off x="1752600" y="1568450"/>
            <a:ext cx="1371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outer index</a:t>
            </a:r>
            <a:endParaRPr lang="en-US" sz="1200" dirty="0"/>
          </a:p>
        </p:txBody>
      </p:sp>
      <p:sp>
        <p:nvSpPr>
          <p:cNvPr id="11395" name="Text Box 131"/>
          <p:cNvSpPr txBox="1">
            <a:spLocks noChangeArrowheads="1"/>
          </p:cNvSpPr>
          <p:nvPr/>
        </p:nvSpPr>
        <p:spPr bwMode="auto">
          <a:xfrm>
            <a:off x="3962400" y="1524000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inner index</a:t>
            </a:r>
            <a:endParaRPr lang="en-US" sz="1200"/>
          </a:p>
        </p:txBody>
      </p:sp>
      <p:sp>
        <p:nvSpPr>
          <p:cNvPr id="11396" name="Rectangle 132"/>
          <p:cNvSpPr>
            <a:spLocks noChangeArrowheads="1"/>
          </p:cNvSpPr>
          <p:nvPr/>
        </p:nvSpPr>
        <p:spPr bwMode="auto">
          <a:xfrm>
            <a:off x="6477000" y="5943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  <a:cs typeface="Times New Roman" pitchFamily="18" charset="0"/>
                <a:sym typeface="MT Extra" pitchFamily="18" charset="2"/>
              </a:rPr>
              <a:t></a:t>
            </a:r>
            <a:r>
              <a:rPr lang="en-US"/>
              <a:t> </a:t>
            </a:r>
            <a:endParaRPr lang="en-US">
              <a:cs typeface="Times New Roman" pitchFamily="18" charset="0"/>
              <a:sym typeface="MT Extra" pitchFamily="18" charset="2"/>
            </a:endParaRPr>
          </a:p>
        </p:txBody>
      </p:sp>
      <p:sp>
        <p:nvSpPr>
          <p:cNvPr id="11397" name="Rectangle 133"/>
          <p:cNvSpPr>
            <a:spLocks noChangeArrowheads="1"/>
          </p:cNvSpPr>
          <p:nvPr/>
        </p:nvSpPr>
        <p:spPr bwMode="auto">
          <a:xfrm>
            <a:off x="4343400" y="4572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  <a:cs typeface="Times New Roman" pitchFamily="18" charset="0"/>
                <a:sym typeface="MT Extra" pitchFamily="18" charset="2"/>
              </a:rPr>
              <a:t></a:t>
            </a:r>
            <a:r>
              <a:rPr lang="en-US"/>
              <a:t> </a:t>
            </a:r>
            <a:endParaRPr lang="en-US">
              <a:cs typeface="Times New Roman" pitchFamily="18" charset="0"/>
              <a:sym typeface="MT Extra" pitchFamily="18" charset="2"/>
            </a:endParaRPr>
          </a:p>
        </p:txBody>
      </p:sp>
      <p:graphicFrame>
        <p:nvGraphicFramePr>
          <p:cNvPr id="11398" name="Object 134"/>
          <p:cNvGraphicFramePr>
            <a:graphicFrameLocks noChangeAspect="1"/>
          </p:cNvGraphicFramePr>
          <p:nvPr/>
        </p:nvGraphicFramePr>
        <p:xfrm>
          <a:off x="4191000" y="5029200"/>
          <a:ext cx="9032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Worksheet" r:id="rId11" imgW="618840" imgH="731160" progId="Excel.Sheet.8">
                  <p:embed/>
                </p:oleObj>
              </mc:Choice>
              <mc:Fallback>
                <p:oleObj name="Worksheet" r:id="rId11" imgW="618840" imgH="73116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029200"/>
                        <a:ext cx="90328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99" name="Rectangle 135"/>
          <p:cNvSpPr>
            <a:spLocks noChangeArrowheads="1"/>
          </p:cNvSpPr>
          <p:nvPr/>
        </p:nvSpPr>
        <p:spPr bwMode="auto">
          <a:xfrm>
            <a:off x="4419600" y="5638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  <a:cs typeface="Times New Roman" pitchFamily="18" charset="0"/>
                <a:sym typeface="MT Extra" pitchFamily="18" charset="2"/>
              </a:rPr>
              <a:t></a:t>
            </a:r>
            <a:r>
              <a:rPr lang="en-US"/>
              <a:t> </a:t>
            </a:r>
            <a:endParaRPr lang="en-US">
              <a:cs typeface="Times New Roman" pitchFamily="18" charset="0"/>
              <a:sym typeface="MT Extra" pitchFamily="18" charset="2"/>
            </a:endParaRPr>
          </a:p>
        </p:txBody>
      </p:sp>
      <p:graphicFrame>
        <p:nvGraphicFramePr>
          <p:cNvPr id="11400" name="Object 136"/>
          <p:cNvGraphicFramePr>
            <a:graphicFrameLocks noChangeAspect="1"/>
          </p:cNvGraphicFramePr>
          <p:nvPr/>
        </p:nvGraphicFramePr>
        <p:xfrm>
          <a:off x="6172200" y="2895600"/>
          <a:ext cx="8366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Worksheet" r:id="rId13" imgW="607680" imgH="663840" progId="Excel.Sheet.8">
                  <p:embed/>
                </p:oleObj>
              </mc:Choice>
              <mc:Fallback>
                <p:oleObj name="Worksheet" r:id="rId13" imgW="607680" imgH="6638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895600"/>
                        <a:ext cx="8366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01" name="Object 137"/>
          <p:cNvGraphicFramePr>
            <a:graphicFrameLocks noChangeAspect="1"/>
          </p:cNvGraphicFramePr>
          <p:nvPr/>
        </p:nvGraphicFramePr>
        <p:xfrm>
          <a:off x="6172200" y="4114800"/>
          <a:ext cx="8366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Worksheet" r:id="rId14" imgW="607680" imgH="663840" progId="Excel.Sheet.8">
                  <p:embed/>
                </p:oleObj>
              </mc:Choice>
              <mc:Fallback>
                <p:oleObj name="Worksheet" r:id="rId14" imgW="607680" imgH="6638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114800"/>
                        <a:ext cx="8366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02" name="Object 138"/>
          <p:cNvGraphicFramePr>
            <a:graphicFrameLocks noChangeAspect="1"/>
          </p:cNvGraphicFramePr>
          <p:nvPr/>
        </p:nvGraphicFramePr>
        <p:xfrm>
          <a:off x="6172200" y="5105400"/>
          <a:ext cx="8366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Worksheet" r:id="rId15" imgW="607680" imgH="663840" progId="Excel.Sheet.8">
                  <p:embed/>
                </p:oleObj>
              </mc:Choice>
              <mc:Fallback>
                <p:oleObj name="Worksheet" r:id="rId15" imgW="607680" imgH="6638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105400"/>
                        <a:ext cx="8366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4122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Multi-level indexes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8116888" cy="4002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When an index is too large with even binary search taking too many disk I/Os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Define second level index: index on index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This can continue to multi-level index structure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Second and higher level indexes must be sparse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Second level index in previous example would take only </a:t>
            </a:r>
            <a:r>
              <a:rPr lang="en-US" sz="2800" dirty="0" smtClean="0"/>
              <a:t>100 </a:t>
            </a:r>
            <a:r>
              <a:rPr lang="en-US" sz="2800" dirty="0"/>
              <a:t>blocks, </a:t>
            </a:r>
            <a:r>
              <a:rPr lang="en-US" sz="2800" dirty="0" smtClean="0"/>
              <a:t>400KB 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Search involves </a:t>
            </a:r>
            <a:r>
              <a:rPr lang="en-US" sz="2800" dirty="0" smtClean="0"/>
              <a:t>6 </a:t>
            </a:r>
            <a:r>
              <a:rPr lang="en-US" sz="2800" dirty="0"/>
              <a:t>disk I/Os and searching in the block</a:t>
            </a:r>
          </a:p>
        </p:txBody>
      </p:sp>
    </p:spTree>
    <p:extLst>
      <p:ext uri="{BB962C8B-B14F-4D97-AF65-F5344CB8AC3E}">
        <p14:creationId xmlns:p14="http://schemas.microsoft.com/office/powerpoint/2010/main" val="242356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bldLvl="5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4888" y="342900"/>
            <a:ext cx="7173912" cy="711200"/>
          </a:xfrm>
        </p:spPr>
        <p:txBody>
          <a:bodyPr/>
          <a:lstStyle/>
          <a:p>
            <a:r>
              <a:rPr lang="en-US" sz="3200"/>
              <a:t>Types of Single-Level Indexes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384300"/>
            <a:ext cx="8509000" cy="4965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 smtClean="0"/>
              <a:t>         Primary </a:t>
            </a:r>
            <a:r>
              <a:rPr lang="en-US" sz="2800" b="1" dirty="0"/>
              <a:t>Index</a:t>
            </a:r>
          </a:p>
          <a:p>
            <a:pPr>
              <a:lnSpc>
                <a:spcPct val="90000"/>
              </a:lnSpc>
            </a:pPr>
            <a:endParaRPr lang="en-US" sz="1400" b="1" dirty="0"/>
          </a:p>
          <a:p>
            <a:pPr lvl="1">
              <a:lnSpc>
                <a:spcPct val="90000"/>
              </a:lnSpc>
            </a:pPr>
            <a:r>
              <a:rPr lang="en-US" sz="2400" dirty="0"/>
              <a:t>Defined on an ordered data file</a:t>
            </a:r>
          </a:p>
          <a:p>
            <a:pPr lvl="1">
              <a:lnSpc>
                <a:spcPct val="90000"/>
              </a:lnSpc>
            </a:pPr>
            <a:endParaRPr lang="en-US" sz="10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The data file is ordered on a </a:t>
            </a:r>
            <a:r>
              <a:rPr lang="en-US" sz="2400" i="1" dirty="0"/>
              <a:t>key field</a:t>
            </a:r>
          </a:p>
          <a:p>
            <a:pPr lvl="1">
              <a:lnSpc>
                <a:spcPct val="90000"/>
              </a:lnSpc>
            </a:pPr>
            <a:endParaRPr lang="en-US" sz="10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Includes one index entry </a:t>
            </a:r>
            <a:r>
              <a:rPr lang="en-US" sz="2400" i="1" dirty="0"/>
              <a:t>for each block</a:t>
            </a:r>
            <a:r>
              <a:rPr lang="en-US" sz="2400" dirty="0"/>
              <a:t>  in the data file; the index entry has the key field value for the </a:t>
            </a:r>
            <a:r>
              <a:rPr lang="en-US" sz="2400" i="1" dirty="0"/>
              <a:t>first record</a:t>
            </a:r>
            <a:r>
              <a:rPr lang="en-US" sz="2400" dirty="0"/>
              <a:t>  in the block, which is called the </a:t>
            </a:r>
            <a:r>
              <a:rPr lang="en-US" sz="2400" i="1" dirty="0"/>
              <a:t>block anchor</a:t>
            </a:r>
          </a:p>
          <a:p>
            <a:pPr lvl="1">
              <a:lnSpc>
                <a:spcPct val="90000"/>
              </a:lnSpc>
            </a:pPr>
            <a:endParaRPr lang="en-US" sz="10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A similar scheme can use the </a:t>
            </a:r>
            <a:r>
              <a:rPr lang="en-US" sz="2400" i="1" dirty="0"/>
              <a:t>last record</a:t>
            </a:r>
            <a:r>
              <a:rPr lang="en-US" sz="2400" dirty="0"/>
              <a:t>  in a block.</a:t>
            </a:r>
          </a:p>
          <a:p>
            <a:pPr lvl="1">
              <a:lnSpc>
                <a:spcPct val="90000"/>
              </a:lnSpc>
            </a:pPr>
            <a:endParaRPr lang="en-US" sz="10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A primary index is a </a:t>
            </a:r>
            <a:r>
              <a:rPr lang="en-US" sz="2400" dirty="0" err="1"/>
              <a:t>nondense</a:t>
            </a:r>
            <a:r>
              <a:rPr lang="en-US" sz="2400" dirty="0"/>
              <a:t> (sparse) index, since it includes an entry for each disk block of the data file and the keys of its anchor record rather than for every search value.</a:t>
            </a:r>
          </a:p>
        </p:txBody>
      </p:sp>
    </p:spTree>
    <p:extLst>
      <p:ext uri="{BB962C8B-B14F-4D97-AF65-F5344CB8AC3E}">
        <p14:creationId xmlns:p14="http://schemas.microsoft.com/office/powerpoint/2010/main" val="218520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5" name="Rectangle 7"/>
          <p:cNvSpPr>
            <a:spLocks noGrp="1" noChangeArrowheads="1"/>
          </p:cNvSpPr>
          <p:nvPr>
            <p:ph type="title"/>
          </p:nvPr>
        </p:nvSpPr>
        <p:spPr>
          <a:xfrm>
            <a:off x="228600" y="303213"/>
            <a:ext cx="8610600" cy="382587"/>
          </a:xfrm>
        </p:spPr>
        <p:txBody>
          <a:bodyPr/>
          <a:lstStyle/>
          <a:p>
            <a:r>
              <a:rPr lang="en-US" sz="3200" dirty="0"/>
              <a:t>A Two-level Primary Index</a:t>
            </a:r>
            <a:endParaRPr lang="en-US" sz="2000" dirty="0"/>
          </a:p>
        </p:txBody>
      </p:sp>
      <p:pic>
        <p:nvPicPr>
          <p:cNvPr id="698379" name="Picture 11" descr="fig14_0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56751"/>
            <a:ext cx="6477000" cy="589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373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Estimating Costs</a:t>
            </a:r>
          </a:p>
        </p:txBody>
      </p:sp>
      <p:sp>
        <p:nvSpPr>
          <p:cNvPr id="686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For simplicity we estimate the cost of an operation by counting the number of blocks that are read or written to disk.</a:t>
            </a:r>
          </a:p>
          <a:p>
            <a:r>
              <a:rPr lang="en-US" sz="2400" dirty="0"/>
              <a:t>We ignore the possibility of blocked access which could significantly lower the cost of I/O.</a:t>
            </a:r>
          </a:p>
          <a:p>
            <a:r>
              <a:rPr lang="en-US" sz="2400" dirty="0"/>
              <a:t>We assume that each relation is stored in a separate file with </a:t>
            </a:r>
            <a:r>
              <a:rPr lang="en-US" sz="2400" i="1" dirty="0"/>
              <a:t>B</a:t>
            </a:r>
            <a:r>
              <a:rPr lang="en-US" sz="2400" dirty="0"/>
              <a:t> blocks and </a:t>
            </a:r>
            <a:r>
              <a:rPr lang="en-US" sz="2400" i="1" dirty="0"/>
              <a:t>R</a:t>
            </a:r>
            <a:r>
              <a:rPr lang="en-US" sz="2400" dirty="0"/>
              <a:t> records per block.</a:t>
            </a:r>
          </a:p>
        </p:txBody>
      </p:sp>
    </p:spTree>
    <p:extLst>
      <p:ext uri="{BB962C8B-B14F-4D97-AF65-F5344CB8AC3E}">
        <p14:creationId xmlns:p14="http://schemas.microsoft.com/office/powerpoint/2010/main" val="1281367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Indexing Technique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Five Factors involved when choosing the indexing technique:</a:t>
            </a:r>
            <a:endParaRPr lang="en-US" altLang="zh-CN">
              <a:ea typeface="SimSun" pitchFamily="2" charset="-122"/>
            </a:endParaRPr>
          </a:p>
          <a:p>
            <a:r>
              <a:rPr lang="en-US" altLang="zh-CN">
                <a:ea typeface="SimSun" pitchFamily="2" charset="-122"/>
              </a:rPr>
              <a:t>access type</a:t>
            </a:r>
          </a:p>
          <a:p>
            <a:r>
              <a:rPr lang="en-US" altLang="zh-CN">
                <a:ea typeface="SimSun" pitchFamily="2" charset="-122"/>
              </a:rPr>
              <a:t>access time</a:t>
            </a:r>
          </a:p>
          <a:p>
            <a:r>
              <a:rPr lang="en-US" altLang="zh-CN">
                <a:ea typeface="SimSun" pitchFamily="2" charset="-122"/>
              </a:rPr>
              <a:t>insertion time</a:t>
            </a:r>
          </a:p>
          <a:p>
            <a:r>
              <a:rPr lang="en-US" altLang="zh-CN">
                <a:ea typeface="SimSun" pitchFamily="2" charset="-122"/>
              </a:rPr>
              <a:t>deletion time</a:t>
            </a:r>
          </a:p>
          <a:p>
            <a:r>
              <a:rPr lang="en-US" altLang="zh-CN">
                <a:ea typeface="SimSun" pitchFamily="2" charset="-122"/>
              </a:rPr>
              <a:t>space overhead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97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Indexing Definitions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>
                <a:ea typeface="SimSun" pitchFamily="2" charset="-122"/>
              </a:rPr>
              <a:t>Access type is the type of access being used. </a:t>
            </a:r>
          </a:p>
          <a:p>
            <a:r>
              <a:rPr lang="en-US" altLang="zh-CN" sz="2800">
                <a:ea typeface="SimSun" pitchFamily="2" charset="-122"/>
              </a:rPr>
              <a:t>Access time - time required to locate the data.  </a:t>
            </a:r>
          </a:p>
          <a:p>
            <a:r>
              <a:rPr lang="en-US" altLang="zh-CN" sz="2800">
                <a:ea typeface="SimSun" pitchFamily="2" charset="-122"/>
              </a:rPr>
              <a:t>Insertion time - time required to insert the new data.  </a:t>
            </a:r>
          </a:p>
          <a:p>
            <a:r>
              <a:rPr lang="en-US" altLang="zh-CN" sz="2800">
                <a:ea typeface="SimSun" pitchFamily="2" charset="-122"/>
              </a:rPr>
              <a:t>Deletion time - time required to delete the data. </a:t>
            </a:r>
          </a:p>
          <a:p>
            <a:r>
              <a:rPr lang="en-US" altLang="zh-CN" sz="2800">
                <a:ea typeface="SimSun" pitchFamily="2" charset="-122"/>
              </a:rPr>
              <a:t>Space overhead - the additional space occupied by the added data structure. 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22359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fld id="{7AC2D73A-1626-4750-B551-FF8922C2FF2C}" type="slidenum">
              <a:rPr lang="en-US"/>
              <a:pPr/>
              <a:t>24</a:t>
            </a:fld>
            <a:r>
              <a:rPr lang="en-US"/>
              <a:t> 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 Evaluation Metrics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Access time for:</a:t>
            </a:r>
          </a:p>
          <a:p>
            <a:pPr lvl="1"/>
            <a:r>
              <a:rPr lang="en-US"/>
              <a:t>Equality searches – records with a specified value in an attribute</a:t>
            </a:r>
          </a:p>
          <a:p>
            <a:pPr lvl="1"/>
            <a:r>
              <a:rPr lang="en-US"/>
              <a:t>Range searches – records with an attribute value falling within a specified range.</a:t>
            </a:r>
          </a:p>
          <a:p>
            <a:r>
              <a:rPr lang="en-US" sz="2800"/>
              <a:t>Insertion time</a:t>
            </a:r>
          </a:p>
          <a:p>
            <a:r>
              <a:rPr lang="en-US" sz="2800"/>
              <a:t>Deletion time</a:t>
            </a:r>
          </a:p>
          <a:p>
            <a:r>
              <a:rPr lang="en-US" sz="2800"/>
              <a:t>Space overhead</a:t>
            </a:r>
          </a:p>
        </p:txBody>
      </p:sp>
    </p:spTree>
    <p:extLst>
      <p:ext uri="{BB962C8B-B14F-4D97-AF65-F5344CB8AC3E}">
        <p14:creationId xmlns:p14="http://schemas.microsoft.com/office/powerpoint/2010/main" val="1436123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963" y="381000"/>
            <a:ext cx="7793037" cy="693738"/>
          </a:xfrm>
        </p:spPr>
        <p:txBody>
          <a:bodyPr/>
          <a:lstStyle/>
          <a:p>
            <a:r>
              <a:rPr lang="en-US" sz="3600" dirty="0"/>
              <a:t>B</a:t>
            </a:r>
            <a:r>
              <a:rPr lang="en-US" sz="3600" baseline="30000" dirty="0"/>
              <a:t>+</a:t>
            </a:r>
            <a:r>
              <a:rPr lang="en-US" sz="3600" dirty="0"/>
              <a:t>-Tree </a:t>
            </a:r>
            <a:r>
              <a:rPr lang="en-US" sz="3600" dirty="0" smtClean="0"/>
              <a:t>Index</a:t>
            </a:r>
            <a:endParaRPr lang="en-US" sz="3600" dirty="0"/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413" y="1592263"/>
            <a:ext cx="8047037" cy="4244975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sz="2200" dirty="0"/>
              <a:t>All paths from </a:t>
            </a:r>
            <a:r>
              <a:rPr lang="en-US" sz="2200" dirty="0">
                <a:solidFill>
                  <a:srgbClr val="FF0000"/>
                </a:solidFill>
              </a:rPr>
              <a:t>root</a:t>
            </a:r>
            <a:r>
              <a:rPr lang="en-US" sz="2200" dirty="0"/>
              <a:t> to </a:t>
            </a:r>
            <a:r>
              <a:rPr lang="en-US" sz="2200" dirty="0">
                <a:solidFill>
                  <a:srgbClr val="FF0000"/>
                </a:solidFill>
              </a:rPr>
              <a:t>leaf</a:t>
            </a:r>
            <a:r>
              <a:rPr lang="en-US" sz="2200" dirty="0"/>
              <a:t> are of the same length</a:t>
            </a:r>
          </a:p>
          <a:p>
            <a:pPr>
              <a:buFont typeface="Courier New" pitchFamily="49" charset="0"/>
              <a:buChar char="o"/>
            </a:pPr>
            <a:r>
              <a:rPr lang="en-US" sz="2200" dirty="0"/>
              <a:t>Each node that is not a root or a leaf has between </a:t>
            </a:r>
            <a:r>
              <a:rPr lang="en-US" sz="2200" dirty="0">
                <a:sym typeface="Symbol" pitchFamily="18" charset="2"/>
              </a:rPr>
              <a:t></a:t>
            </a:r>
            <a:r>
              <a:rPr lang="en-US" sz="2200" i="1" dirty="0"/>
              <a:t>n</a:t>
            </a:r>
            <a:r>
              <a:rPr lang="en-US" sz="2200" dirty="0"/>
              <a:t>/2</a:t>
            </a:r>
            <a:r>
              <a:rPr lang="en-US" sz="2200" dirty="0">
                <a:sym typeface="Symbol" pitchFamily="18" charset="2"/>
              </a:rPr>
              <a:t></a:t>
            </a:r>
            <a:r>
              <a:rPr lang="en-US" sz="2200" dirty="0"/>
              <a:t> and </a:t>
            </a:r>
            <a:r>
              <a:rPr lang="en-US" sz="2200" i="1" dirty="0"/>
              <a:t>n</a:t>
            </a:r>
            <a:r>
              <a:rPr lang="en-US" sz="2200" dirty="0"/>
              <a:t> children</a:t>
            </a:r>
            <a:r>
              <a:rPr lang="en-US" sz="2200" dirty="0" smtClean="0"/>
              <a:t>. [</a:t>
            </a:r>
            <a:r>
              <a:rPr lang="en-US" sz="2200" dirty="0" smtClean="0">
                <a:solidFill>
                  <a:srgbClr val="FF0000"/>
                </a:solidFill>
              </a:rPr>
              <a:t>Non leaf node</a:t>
            </a:r>
            <a:r>
              <a:rPr lang="en-US" sz="2200" dirty="0" smtClean="0"/>
              <a:t>]</a:t>
            </a:r>
            <a:endParaRPr lang="en-US" sz="2200" dirty="0"/>
          </a:p>
          <a:p>
            <a:pPr>
              <a:buFont typeface="Courier New" pitchFamily="49" charset="0"/>
              <a:buChar char="o"/>
            </a:pPr>
            <a:r>
              <a:rPr lang="en-US" sz="2200" dirty="0"/>
              <a:t>A leaf node has between </a:t>
            </a:r>
            <a:r>
              <a:rPr lang="en-US" sz="2200" dirty="0">
                <a:sym typeface="Symbol" pitchFamily="18" charset="2"/>
              </a:rPr>
              <a:t></a:t>
            </a:r>
            <a:r>
              <a:rPr lang="en-US" sz="2200" dirty="0"/>
              <a:t>(</a:t>
            </a:r>
            <a:r>
              <a:rPr lang="en-US" sz="2200" i="1" dirty="0"/>
              <a:t>n</a:t>
            </a:r>
            <a:r>
              <a:rPr lang="en-US" sz="2200" dirty="0"/>
              <a:t>–1)/2</a:t>
            </a:r>
            <a:r>
              <a:rPr lang="en-US" sz="2200" dirty="0">
                <a:sym typeface="Symbol" pitchFamily="18" charset="2"/>
              </a:rPr>
              <a:t></a:t>
            </a:r>
            <a:r>
              <a:rPr lang="en-US" sz="2200" dirty="0"/>
              <a:t> and </a:t>
            </a:r>
            <a:r>
              <a:rPr lang="en-US" sz="2200" i="1" dirty="0"/>
              <a:t>n</a:t>
            </a:r>
            <a:r>
              <a:rPr lang="en-US" sz="2200" dirty="0"/>
              <a:t>–1 values</a:t>
            </a:r>
          </a:p>
          <a:p>
            <a:pPr>
              <a:buFont typeface="Courier New" pitchFamily="49" charset="0"/>
              <a:buChar char="o"/>
            </a:pPr>
            <a:r>
              <a:rPr lang="en-US" sz="2200" dirty="0"/>
              <a:t>Special cases: 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dirty="0"/>
              <a:t>If the root is not a leaf, it has at least 2 children.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dirty="0"/>
              <a:t>If the root is a leaf (that is, there are no other nodes in the tree), it can have between 0 and (</a:t>
            </a:r>
            <a:r>
              <a:rPr lang="en-US" sz="2200" i="1" dirty="0"/>
              <a:t>n</a:t>
            </a:r>
            <a:r>
              <a:rPr lang="en-US" sz="2200" dirty="0"/>
              <a:t>–1) values.</a:t>
            </a:r>
          </a:p>
        </p:txBody>
      </p:sp>
      <p:sp>
        <p:nvSpPr>
          <p:cNvPr id="251908" name="Text Box 4"/>
          <p:cNvSpPr txBox="1">
            <a:spLocks noChangeArrowheads="1"/>
          </p:cNvSpPr>
          <p:nvPr/>
        </p:nvSpPr>
        <p:spPr bwMode="auto">
          <a:xfrm>
            <a:off x="304800" y="990600"/>
            <a:ext cx="8383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A B</a:t>
            </a:r>
            <a:r>
              <a:rPr lang="en-US" baseline="30000" dirty="0"/>
              <a:t>+</a:t>
            </a:r>
            <a:r>
              <a:rPr lang="en-US" dirty="0"/>
              <a:t>-tree is a rooted tree satisfying the following properties:</a:t>
            </a:r>
          </a:p>
        </p:txBody>
      </p:sp>
      <p:pic>
        <p:nvPicPr>
          <p:cNvPr id="251909" name="Picture 5"/>
          <p:cNvPicPr>
            <a:picLocks noChangeAspect="1" noChangeArrowheads="1"/>
          </p:cNvPicPr>
          <p:nvPr/>
        </p:nvPicPr>
        <p:blipFill>
          <a:blip r:embed="rId3" cstate="print"/>
          <a:srcRect l="603" t="30812" r="401" b="31081"/>
          <a:stretch>
            <a:fillRect/>
          </a:stretch>
        </p:blipFill>
        <p:spPr bwMode="auto">
          <a:xfrm>
            <a:off x="1408113" y="4789488"/>
            <a:ext cx="6396037" cy="1846262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0313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</a:t>
            </a:r>
            <a:r>
              <a:rPr lang="en-US" baseline="30000"/>
              <a:t>+</a:t>
            </a:r>
            <a:r>
              <a:rPr lang="en-US"/>
              <a:t>-Tree Node Structure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655763" algn="l"/>
              </a:tabLst>
            </a:pPr>
            <a:r>
              <a:rPr lang="en-US" dirty="0"/>
              <a:t>Typical node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>
              <a:buFont typeface="Courier New" pitchFamily="49" charset="0"/>
              <a:buChar char="o"/>
              <a:tabLst>
                <a:tab pos="1655763" algn="l"/>
              </a:tabLst>
            </a:pPr>
            <a:r>
              <a:rPr lang="en-US" sz="2400" dirty="0" err="1"/>
              <a:t>K</a:t>
            </a:r>
            <a:r>
              <a:rPr lang="en-US" sz="2400" baseline="-25000" dirty="0" err="1"/>
              <a:t>i</a:t>
            </a:r>
            <a:r>
              <a:rPr lang="en-US" sz="2400" dirty="0"/>
              <a:t> are the search-key values </a:t>
            </a:r>
          </a:p>
          <a:p>
            <a:pPr lvl="1">
              <a:buFont typeface="Courier New" pitchFamily="49" charset="0"/>
              <a:buChar char="o"/>
              <a:tabLst>
                <a:tab pos="1655763" algn="l"/>
              </a:tabLst>
            </a:pPr>
            <a:r>
              <a:rPr lang="en-US" sz="2400" dirty="0"/>
              <a:t>P</a:t>
            </a:r>
            <a:r>
              <a:rPr lang="en-US" sz="2400" baseline="-25000" dirty="0"/>
              <a:t>i</a:t>
            </a:r>
            <a:r>
              <a:rPr lang="en-US" sz="2400" dirty="0"/>
              <a:t> are pointers to children (for non-leaf nodes) or pointers to records or buckets of records (for leaf nodes).</a:t>
            </a:r>
          </a:p>
          <a:p>
            <a:pPr>
              <a:buFont typeface="Courier New" pitchFamily="49" charset="0"/>
              <a:buChar char="o"/>
              <a:tabLst>
                <a:tab pos="1655763" algn="l"/>
              </a:tabLst>
            </a:pPr>
            <a:r>
              <a:rPr lang="en-US" sz="2400" dirty="0"/>
              <a:t>The search-keys in a node are ordered </a:t>
            </a:r>
          </a:p>
          <a:p>
            <a:pPr>
              <a:buNone/>
              <a:tabLst>
                <a:tab pos="1655763" algn="l"/>
              </a:tabLst>
            </a:pPr>
            <a:r>
              <a:rPr lang="en-US" sz="2400" dirty="0"/>
              <a:t>		 </a:t>
            </a:r>
            <a:r>
              <a:rPr lang="en-US" sz="2400" i="1" dirty="0"/>
              <a:t>K</a:t>
            </a:r>
            <a:r>
              <a:rPr lang="en-US" sz="2400" baseline="-25000" dirty="0"/>
              <a:t>1 </a:t>
            </a:r>
            <a:r>
              <a:rPr lang="en-US" sz="2400" dirty="0"/>
              <a:t>&lt; </a:t>
            </a:r>
            <a:r>
              <a:rPr lang="en-US" sz="2400" i="1" dirty="0"/>
              <a:t>K</a:t>
            </a:r>
            <a:r>
              <a:rPr lang="en-US" sz="2400" baseline="-25000" dirty="0"/>
              <a:t>2 </a:t>
            </a:r>
            <a:r>
              <a:rPr lang="en-US" sz="2400" dirty="0"/>
              <a:t>&lt; </a:t>
            </a:r>
            <a:r>
              <a:rPr lang="en-US" sz="2400" i="1" dirty="0"/>
              <a:t>K</a:t>
            </a:r>
            <a:r>
              <a:rPr lang="en-US" sz="2400" baseline="-25000" dirty="0"/>
              <a:t>3 </a:t>
            </a:r>
            <a:r>
              <a:rPr lang="en-US" sz="2400" dirty="0"/>
              <a:t>&lt; </a:t>
            </a:r>
            <a:r>
              <a:rPr lang="en-US" sz="2400" i="1" dirty="0"/>
              <a:t>. . .</a:t>
            </a:r>
            <a:r>
              <a:rPr lang="en-US" sz="2400" baseline="-25000" dirty="0"/>
              <a:t> </a:t>
            </a:r>
            <a:r>
              <a:rPr lang="en-US" sz="2400" dirty="0"/>
              <a:t>&lt; </a:t>
            </a:r>
            <a:r>
              <a:rPr lang="en-US" sz="2400" i="1" dirty="0"/>
              <a:t>K</a:t>
            </a:r>
            <a:r>
              <a:rPr lang="en-US" sz="2400" i="1" baseline="-25000" dirty="0"/>
              <a:t>n–</a:t>
            </a:r>
            <a:r>
              <a:rPr lang="en-US" sz="2400" baseline="-25000" dirty="0"/>
              <a:t>1</a:t>
            </a:r>
            <a:endParaRPr lang="en-US" sz="2400" dirty="0"/>
          </a:p>
          <a:p>
            <a:pPr>
              <a:buFont typeface="Monotype Sorts" charset="0"/>
              <a:buNone/>
              <a:tabLst>
                <a:tab pos="1655763" algn="l"/>
              </a:tabLst>
            </a:pPr>
            <a:endParaRPr lang="en-US" sz="2000" dirty="0"/>
          </a:p>
          <a:p>
            <a:pPr>
              <a:buFont typeface="Monotype Sorts" charset="0"/>
              <a:buNone/>
              <a:tabLst>
                <a:tab pos="1655763" algn="l"/>
              </a:tabLst>
            </a:pPr>
            <a:endParaRPr lang="en-US" dirty="0"/>
          </a:p>
          <a:p>
            <a:pPr>
              <a:buFont typeface="Monotype Sorts" charset="0"/>
              <a:buNone/>
              <a:tabLst>
                <a:tab pos="1655763" algn="l"/>
              </a:tabLst>
            </a:pPr>
            <a:endParaRPr lang="en-US" dirty="0"/>
          </a:p>
        </p:txBody>
      </p:sp>
      <p:pic>
        <p:nvPicPr>
          <p:cNvPr id="252942" name="Picture 14"/>
          <p:cNvPicPr>
            <a:picLocks noChangeAspect="1" noChangeArrowheads="1"/>
          </p:cNvPicPr>
          <p:nvPr/>
        </p:nvPicPr>
        <p:blipFill>
          <a:blip r:embed="rId3" cstate="print"/>
          <a:srcRect l="365" t="44904" r="546" b="45145"/>
          <a:stretch>
            <a:fillRect/>
          </a:stretch>
        </p:blipFill>
        <p:spPr bwMode="auto">
          <a:xfrm>
            <a:off x="1447800" y="2895600"/>
            <a:ext cx="7269162" cy="54768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3837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" y="228600"/>
            <a:ext cx="7793037" cy="5254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3200" dirty="0" smtClean="0">
                <a:effectLst/>
              </a:rPr>
              <a:t>Example of B</a:t>
            </a:r>
            <a:r>
              <a:rPr lang="en-US" sz="3200" baseline="30000" dirty="0" smtClean="0">
                <a:effectLst/>
              </a:rPr>
              <a:t>+</a:t>
            </a:r>
            <a:r>
              <a:rPr lang="en-US" sz="3200" dirty="0" smtClean="0">
                <a:effectLst/>
              </a:rPr>
              <a:t>-Tree</a:t>
            </a:r>
          </a:p>
        </p:txBody>
      </p:sp>
      <p:pic>
        <p:nvPicPr>
          <p:cNvPr id="2099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97" y="914400"/>
            <a:ext cx="8891587" cy="564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046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3037" cy="68262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Updates on B</a:t>
            </a:r>
            <a:r>
              <a:rPr lang="en-US" sz="2800" baseline="30000" dirty="0">
                <a:ea typeface="+mj-ea"/>
              </a:rPr>
              <a:t>+</a:t>
            </a:r>
            <a:r>
              <a:rPr lang="en-US" sz="2800" dirty="0">
                <a:ea typeface="+mj-ea"/>
              </a:rPr>
              <a:t>-Trees:  Insertion (Cont.)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7772400" cy="4114800"/>
          </a:xfrm>
        </p:spPr>
        <p:txBody>
          <a:bodyPr/>
          <a:lstStyle/>
          <a:p>
            <a:r>
              <a:rPr lang="en-US" sz="2000" dirty="0" smtClean="0"/>
              <a:t>Splitting a leaf node:</a:t>
            </a:r>
          </a:p>
          <a:p>
            <a:pPr lvl="1"/>
            <a:r>
              <a:rPr lang="en-US" sz="2000" dirty="0" smtClean="0"/>
              <a:t>take the </a:t>
            </a:r>
            <a:r>
              <a:rPr lang="en-US" sz="2000" i="1" dirty="0" smtClean="0"/>
              <a:t>n </a:t>
            </a:r>
            <a:r>
              <a:rPr lang="en-US" sz="2000" dirty="0" smtClean="0"/>
              <a:t>(search-key value, pointer) pairs (including the one being inserted) in sorted order.  Place the first </a:t>
            </a:r>
            <a:r>
              <a:rPr lang="en-US" sz="2000" dirty="0" smtClean="0">
                <a:sym typeface="Symbol" pitchFamily="18" charset="2"/>
              </a:rPr>
              <a:t></a:t>
            </a:r>
            <a:r>
              <a:rPr lang="en-US" sz="2000" i="1" dirty="0" smtClean="0">
                <a:sym typeface="Symbol" pitchFamily="18" charset="2"/>
              </a:rPr>
              <a:t>n</a:t>
            </a:r>
            <a:r>
              <a:rPr lang="en-US" sz="2000" dirty="0" smtClean="0">
                <a:sym typeface="Symbol" pitchFamily="18" charset="2"/>
              </a:rPr>
              <a:t>/2 in the original node, and the rest in a new node.</a:t>
            </a:r>
          </a:p>
          <a:p>
            <a:pPr lvl="1"/>
            <a:r>
              <a:rPr lang="en-US" sz="2000" dirty="0" smtClean="0">
                <a:sym typeface="Symbol" pitchFamily="18" charset="2"/>
              </a:rPr>
              <a:t>let the new node be </a:t>
            </a:r>
            <a:r>
              <a:rPr lang="en-US" sz="2000" i="1" dirty="0" smtClean="0">
                <a:sym typeface="Symbol" pitchFamily="18" charset="2"/>
              </a:rPr>
              <a:t>p,</a:t>
            </a:r>
            <a:r>
              <a:rPr lang="en-US" sz="2000" dirty="0" smtClean="0">
                <a:sym typeface="Symbol" pitchFamily="18" charset="2"/>
              </a:rPr>
              <a:t> and let </a:t>
            </a:r>
            <a:r>
              <a:rPr lang="en-US" sz="2000" i="1" dirty="0" smtClean="0">
                <a:sym typeface="Symbol" pitchFamily="18" charset="2"/>
              </a:rPr>
              <a:t>k</a:t>
            </a:r>
            <a:r>
              <a:rPr lang="en-US" sz="2000" dirty="0" smtClean="0">
                <a:sym typeface="Symbol" pitchFamily="18" charset="2"/>
              </a:rPr>
              <a:t> be the least key value in </a:t>
            </a:r>
            <a:r>
              <a:rPr lang="en-US" sz="2000" i="1" dirty="0" smtClean="0">
                <a:sym typeface="Symbol" pitchFamily="18" charset="2"/>
              </a:rPr>
              <a:t>p.  </a:t>
            </a:r>
            <a:r>
              <a:rPr lang="en-US" sz="2000" dirty="0" smtClean="0">
                <a:sym typeface="Symbol" pitchFamily="18" charset="2"/>
              </a:rPr>
              <a:t>Insert (</a:t>
            </a:r>
            <a:r>
              <a:rPr lang="en-US" sz="2000" i="1" dirty="0" err="1" smtClean="0">
                <a:sym typeface="Symbol" pitchFamily="18" charset="2"/>
              </a:rPr>
              <a:t>k,p</a:t>
            </a:r>
            <a:r>
              <a:rPr lang="en-US" sz="2000" dirty="0" smtClean="0">
                <a:sym typeface="Symbol" pitchFamily="18" charset="2"/>
              </a:rPr>
              <a:t>) in the parent of the node being split. </a:t>
            </a:r>
          </a:p>
          <a:p>
            <a:pPr lvl="1"/>
            <a:r>
              <a:rPr lang="en-US" sz="2000" dirty="0" smtClean="0">
                <a:sym typeface="Symbol" pitchFamily="18" charset="2"/>
              </a:rPr>
              <a:t>If the parent is full, split it and </a:t>
            </a:r>
            <a:r>
              <a:rPr lang="en-US" sz="2000" b="1" dirty="0" smtClean="0">
                <a:sym typeface="Symbol" pitchFamily="18" charset="2"/>
              </a:rPr>
              <a:t>propagate</a:t>
            </a:r>
            <a:r>
              <a:rPr lang="en-US" sz="2000" dirty="0" smtClean="0">
                <a:sym typeface="Symbol" pitchFamily="18" charset="2"/>
              </a:rPr>
              <a:t> the split further up.</a:t>
            </a:r>
          </a:p>
          <a:p>
            <a:r>
              <a:rPr lang="en-US" sz="2000" dirty="0" smtClean="0"/>
              <a:t>Splitting of nodes proceeds upwards till a node that is not full is found. </a:t>
            </a:r>
          </a:p>
          <a:p>
            <a:pPr lvl="1"/>
            <a:r>
              <a:rPr lang="en-US" sz="2000" dirty="0" smtClean="0"/>
              <a:t>In the worst case the root node may be split increasing the height of the tree by 1. 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457200" y="5675313"/>
            <a:ext cx="83708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Result of splitting node containing Brandt, </a:t>
            </a:r>
            <a:r>
              <a:rPr lang="en-US" sz="2000" dirty="0" err="1"/>
              <a:t>Califieri</a:t>
            </a:r>
            <a:r>
              <a:rPr lang="en-US" sz="2000" dirty="0"/>
              <a:t> and Crick on inserting Adams</a:t>
            </a:r>
          </a:p>
          <a:p>
            <a:r>
              <a:rPr lang="en-US" sz="2000" dirty="0"/>
              <a:t>Next step: insert entry with (</a:t>
            </a:r>
            <a:r>
              <a:rPr lang="en-US" sz="2000" dirty="0" err="1"/>
              <a:t>Califieri,pointer</a:t>
            </a:r>
            <a:r>
              <a:rPr lang="en-US" sz="2000" dirty="0"/>
              <a:t>-to-new-node) into parent</a:t>
            </a:r>
          </a:p>
        </p:txBody>
      </p:sp>
      <p:pic>
        <p:nvPicPr>
          <p:cNvPr id="7168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9513" y="4765675"/>
            <a:ext cx="7459662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304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0"/>
            <a:ext cx="8077200" cy="609600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baseline="30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-Tree  Insertion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2217738" y="5921375"/>
            <a:ext cx="475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B</a:t>
            </a:r>
            <a:r>
              <a:rPr lang="en-US" sz="1800" baseline="30000"/>
              <a:t>+</a:t>
            </a:r>
            <a:r>
              <a:rPr lang="en-US" sz="1800"/>
              <a:t>-Tree before and after insertion of “Adams”</a:t>
            </a:r>
          </a:p>
        </p:txBody>
      </p:sp>
      <p:pic>
        <p:nvPicPr>
          <p:cNvPr id="7373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000" y="3627438"/>
            <a:ext cx="8799513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7" name="Picture 5"/>
          <p:cNvPicPr>
            <a:picLocks noChangeAspect="1" noChangeArrowheads="1"/>
          </p:cNvPicPr>
          <p:nvPr/>
        </p:nvPicPr>
        <p:blipFill>
          <a:blip r:embed="rId4"/>
          <a:srcRect b="62524"/>
          <a:stretch>
            <a:fillRect/>
          </a:stretch>
        </p:blipFill>
        <p:spPr bwMode="auto">
          <a:xfrm>
            <a:off x="249238" y="936625"/>
            <a:ext cx="8648700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103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2185988" cy="1803400"/>
          </a:xfrm>
        </p:spPr>
        <p:txBody>
          <a:bodyPr/>
          <a:lstStyle/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Primary index on the ordering key field of the </a:t>
            </a:r>
            <a:r>
              <a:rPr lang="en-US" sz="2400" dirty="0" smtClean="0"/>
              <a:t>file</a:t>
            </a:r>
            <a:endParaRPr lang="en-US" dirty="0"/>
          </a:p>
        </p:txBody>
      </p:sp>
      <p:pic>
        <p:nvPicPr>
          <p:cNvPr id="288771" name="Picture 3" descr="31755_FIG0601.gif                                              0001035BEeyore                         B91DCF3B: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14600" y="0"/>
            <a:ext cx="6629400" cy="6858000"/>
          </a:xfrm>
        </p:spPr>
      </p:pic>
    </p:spTree>
    <p:extLst>
      <p:ext uri="{BB962C8B-B14F-4D97-AF65-F5344CB8AC3E}">
        <p14:creationId xmlns:p14="http://schemas.microsoft.com/office/powerpoint/2010/main" val="385010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7772400" cy="4114800"/>
          </a:xfrm>
        </p:spPr>
        <p:txBody>
          <a:bodyPr/>
          <a:lstStyle/>
          <a:p>
            <a:r>
              <a:rPr lang="en-US" sz="2000" dirty="0" smtClean="0"/>
              <a:t>Splitting a non-leaf node: when inserting (</a:t>
            </a:r>
            <a:r>
              <a:rPr lang="en-US" sz="2000" dirty="0" err="1" smtClean="0"/>
              <a:t>k,p</a:t>
            </a:r>
            <a:r>
              <a:rPr lang="en-US" sz="2000" dirty="0" smtClean="0"/>
              <a:t>) into an already full internal node N</a:t>
            </a:r>
          </a:p>
          <a:p>
            <a:pPr lvl="1"/>
            <a:r>
              <a:rPr lang="en-US" sz="2000" dirty="0" smtClean="0"/>
              <a:t>Copy N to an in-memory area M with space for n+1 pointers and n keys</a:t>
            </a:r>
          </a:p>
          <a:p>
            <a:pPr lvl="1"/>
            <a:r>
              <a:rPr lang="en-US" sz="2000" dirty="0" smtClean="0"/>
              <a:t>Insert (</a:t>
            </a:r>
            <a:r>
              <a:rPr lang="en-US" sz="2000" dirty="0" err="1" smtClean="0"/>
              <a:t>k,p</a:t>
            </a:r>
            <a:r>
              <a:rPr lang="en-US" sz="2000" dirty="0" smtClean="0"/>
              <a:t>) into M</a:t>
            </a:r>
          </a:p>
          <a:p>
            <a:pPr lvl="1"/>
            <a:r>
              <a:rPr lang="en-US" sz="2000" dirty="0" smtClean="0"/>
              <a:t>Copy P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,K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…, K </a:t>
            </a:r>
            <a:r>
              <a:rPr lang="en-US" sz="2000" baseline="-25000" dirty="0" smtClean="0">
                <a:sym typeface="Symbol" pitchFamily="18" charset="2"/>
              </a:rPr>
              <a:t></a:t>
            </a:r>
            <a:r>
              <a:rPr lang="en-US" sz="2000" baseline="-25000" dirty="0" smtClean="0"/>
              <a:t>n/2</a:t>
            </a:r>
            <a:r>
              <a:rPr lang="en-US" sz="2000" baseline="-25000" dirty="0" smtClean="0">
                <a:sym typeface="Symbol" pitchFamily="18" charset="2"/>
              </a:rPr>
              <a:t></a:t>
            </a:r>
            <a:r>
              <a:rPr lang="en-US" sz="2000" baseline="-25000" dirty="0" smtClean="0"/>
              <a:t>-1</a:t>
            </a:r>
            <a:r>
              <a:rPr lang="en-US" sz="2000" dirty="0" smtClean="0"/>
              <a:t>,P </a:t>
            </a:r>
            <a:r>
              <a:rPr lang="en-US" sz="2000" baseline="-25000" dirty="0" smtClean="0">
                <a:sym typeface="Symbol" pitchFamily="18" charset="2"/>
              </a:rPr>
              <a:t></a:t>
            </a:r>
            <a:r>
              <a:rPr lang="en-US" sz="2000" baseline="-25000" dirty="0" smtClean="0"/>
              <a:t>n/2</a:t>
            </a:r>
            <a:r>
              <a:rPr lang="en-US" sz="2000" baseline="-25000" dirty="0" smtClean="0">
                <a:sym typeface="Symbol" pitchFamily="18" charset="2"/>
              </a:rPr>
              <a:t></a:t>
            </a:r>
            <a:r>
              <a:rPr lang="en-US" sz="2000" dirty="0" smtClean="0"/>
              <a:t> from M back into node N</a:t>
            </a:r>
          </a:p>
          <a:p>
            <a:pPr lvl="1"/>
            <a:r>
              <a:rPr lang="en-US" sz="2000" dirty="0" smtClean="0"/>
              <a:t>Copy </a:t>
            </a:r>
            <a:r>
              <a:rPr lang="en-US" sz="2000" dirty="0" err="1" smtClean="0"/>
              <a:t>P</a:t>
            </a:r>
            <a:r>
              <a:rPr lang="en-US" sz="2000" baseline="-25000" dirty="0" err="1" smtClean="0">
                <a:sym typeface="Symbol" pitchFamily="18" charset="2"/>
              </a:rPr>
              <a:t></a:t>
            </a:r>
            <a:r>
              <a:rPr lang="en-US" sz="2000" baseline="-25000" dirty="0" err="1" smtClean="0"/>
              <a:t>n</a:t>
            </a:r>
            <a:r>
              <a:rPr lang="en-US" sz="2000" baseline="-25000" dirty="0" smtClean="0"/>
              <a:t>/2</a:t>
            </a:r>
            <a:r>
              <a:rPr lang="en-US" sz="2000" baseline="-25000" dirty="0" smtClean="0">
                <a:sym typeface="Symbol" pitchFamily="18" charset="2"/>
              </a:rPr>
              <a:t></a:t>
            </a:r>
            <a:r>
              <a:rPr lang="en-US" sz="2000" baseline="-25000" dirty="0" smtClean="0"/>
              <a:t>+1</a:t>
            </a:r>
            <a:r>
              <a:rPr lang="en-US" sz="2000" dirty="0" smtClean="0"/>
              <a:t>,K</a:t>
            </a:r>
            <a:r>
              <a:rPr lang="en-US" sz="2000" baseline="-25000" dirty="0" smtClean="0"/>
              <a:t> </a:t>
            </a:r>
            <a:r>
              <a:rPr lang="en-US" sz="2000" baseline="-25000" dirty="0" smtClean="0">
                <a:sym typeface="Symbol" pitchFamily="18" charset="2"/>
              </a:rPr>
              <a:t></a:t>
            </a:r>
            <a:r>
              <a:rPr lang="en-US" sz="2000" baseline="-25000" dirty="0" smtClean="0"/>
              <a:t>n/2</a:t>
            </a:r>
            <a:r>
              <a:rPr lang="en-US" sz="2000" baseline="-25000" dirty="0" smtClean="0">
                <a:sym typeface="Symbol" pitchFamily="18" charset="2"/>
              </a:rPr>
              <a:t></a:t>
            </a:r>
            <a:r>
              <a:rPr lang="en-US" sz="2000" baseline="-25000" dirty="0" smtClean="0"/>
              <a:t>+1</a:t>
            </a:r>
            <a:r>
              <a:rPr lang="en-US" sz="2000" dirty="0" smtClean="0"/>
              <a:t>,…,K</a:t>
            </a:r>
            <a:r>
              <a:rPr lang="en-US" sz="2000" baseline="-25000" dirty="0" smtClean="0"/>
              <a:t>n</a:t>
            </a:r>
            <a:r>
              <a:rPr lang="en-US" sz="2000" dirty="0" smtClean="0"/>
              <a:t>,P</a:t>
            </a:r>
            <a:r>
              <a:rPr lang="en-US" sz="2000" baseline="-25000" dirty="0" smtClean="0"/>
              <a:t>n+1</a:t>
            </a:r>
            <a:r>
              <a:rPr lang="en-US" sz="2000" dirty="0" smtClean="0"/>
              <a:t> from M into newly allocated node N’</a:t>
            </a:r>
          </a:p>
          <a:p>
            <a:pPr lvl="1"/>
            <a:r>
              <a:rPr lang="en-US" sz="2000" dirty="0" smtClean="0"/>
              <a:t>Insert (K</a:t>
            </a:r>
            <a:r>
              <a:rPr lang="en-US" sz="2000" baseline="-25000" dirty="0" smtClean="0"/>
              <a:t> </a:t>
            </a:r>
            <a:r>
              <a:rPr lang="en-US" sz="2000" baseline="-25000" dirty="0" smtClean="0">
                <a:sym typeface="Symbol" pitchFamily="18" charset="2"/>
              </a:rPr>
              <a:t></a:t>
            </a:r>
            <a:r>
              <a:rPr lang="en-US" sz="2000" baseline="-25000" dirty="0" smtClean="0"/>
              <a:t>n/2</a:t>
            </a:r>
            <a:r>
              <a:rPr lang="en-US" sz="2000" baseline="-25000" dirty="0" smtClean="0">
                <a:sym typeface="Symbol" pitchFamily="18" charset="2"/>
              </a:rPr>
              <a:t></a:t>
            </a:r>
            <a:r>
              <a:rPr lang="en-US" sz="2000" dirty="0" smtClean="0"/>
              <a:t>,N’) into parent N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Read </a:t>
            </a:r>
            <a:r>
              <a:rPr lang="en-US" sz="2000" b="1" dirty="0" err="1" smtClean="0">
                <a:solidFill>
                  <a:schemeClr val="tx2"/>
                </a:solidFill>
              </a:rPr>
              <a:t>pseudocode</a:t>
            </a:r>
            <a:r>
              <a:rPr lang="en-US" sz="2000" b="1" dirty="0" smtClean="0">
                <a:solidFill>
                  <a:schemeClr val="tx2"/>
                </a:solidFill>
              </a:rPr>
              <a:t> in book!</a:t>
            </a:r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6692900" y="5397500"/>
            <a:ext cx="1295400" cy="444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/>
              <a:t>Crick</a:t>
            </a:r>
          </a:p>
        </p:txBody>
      </p:sp>
      <p:sp>
        <p:nvSpPr>
          <p:cNvPr id="138649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793037" cy="449262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Insertion in B</a:t>
            </a:r>
            <a:r>
              <a:rPr lang="en-US" baseline="30000" dirty="0">
                <a:ea typeface="+mj-ea"/>
              </a:rPr>
              <a:t>+</a:t>
            </a:r>
            <a:r>
              <a:rPr lang="en-US" dirty="0">
                <a:ea typeface="+mj-ea"/>
              </a:rPr>
              <a:t>-Trees (Cont.)</a:t>
            </a: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939800" y="5359400"/>
            <a:ext cx="2908300" cy="419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/>
              <a:t>Adams  Brandt  </a:t>
            </a:r>
            <a:r>
              <a:rPr lang="en-US" sz="1600" dirty="0" err="1"/>
              <a:t>Califieri</a:t>
            </a:r>
            <a:r>
              <a:rPr lang="en-US" sz="1600" dirty="0"/>
              <a:t>  Crick</a:t>
            </a:r>
          </a:p>
        </p:txBody>
      </p:sp>
      <p:sp>
        <p:nvSpPr>
          <p:cNvPr id="75782" name="Line 6"/>
          <p:cNvSpPr>
            <a:spLocks noChangeShapeType="1"/>
          </p:cNvSpPr>
          <p:nvPr/>
        </p:nvSpPr>
        <p:spPr bwMode="auto">
          <a:xfrm flipH="1">
            <a:off x="850900" y="5588000"/>
            <a:ext cx="15240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>
            <a:off x="1720850" y="5605463"/>
            <a:ext cx="1270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 flipH="1">
            <a:off x="2425700" y="5573713"/>
            <a:ext cx="1270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5785" name="Line 9"/>
          <p:cNvSpPr>
            <a:spLocks noChangeShapeType="1"/>
          </p:cNvSpPr>
          <p:nvPr/>
        </p:nvSpPr>
        <p:spPr bwMode="auto">
          <a:xfrm>
            <a:off x="3759200" y="5575300"/>
            <a:ext cx="889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5786" name="Rectangle 10"/>
          <p:cNvSpPr>
            <a:spLocks noChangeArrowheads="1"/>
          </p:cNvSpPr>
          <p:nvPr/>
        </p:nvSpPr>
        <p:spPr bwMode="auto">
          <a:xfrm>
            <a:off x="4956175" y="5397500"/>
            <a:ext cx="1433513" cy="414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/>
              <a:t>Adams Brandt</a:t>
            </a:r>
          </a:p>
        </p:txBody>
      </p:sp>
      <p:sp>
        <p:nvSpPr>
          <p:cNvPr id="75787" name="Line 11"/>
          <p:cNvSpPr>
            <a:spLocks noChangeShapeType="1"/>
          </p:cNvSpPr>
          <p:nvPr/>
        </p:nvSpPr>
        <p:spPr bwMode="auto">
          <a:xfrm flipH="1">
            <a:off x="4851400" y="5651500"/>
            <a:ext cx="15240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5788" name="Line 12"/>
          <p:cNvSpPr>
            <a:spLocks noChangeShapeType="1"/>
          </p:cNvSpPr>
          <p:nvPr/>
        </p:nvSpPr>
        <p:spPr bwMode="auto">
          <a:xfrm>
            <a:off x="5648325" y="5622925"/>
            <a:ext cx="1270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5789" name="Line 13"/>
          <p:cNvSpPr>
            <a:spLocks noChangeShapeType="1"/>
          </p:cNvSpPr>
          <p:nvPr/>
        </p:nvSpPr>
        <p:spPr bwMode="auto">
          <a:xfrm flipH="1">
            <a:off x="6870700" y="5651500"/>
            <a:ext cx="1270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5790" name="Line 14"/>
          <p:cNvSpPr>
            <a:spLocks noChangeShapeType="1"/>
          </p:cNvSpPr>
          <p:nvPr/>
        </p:nvSpPr>
        <p:spPr bwMode="auto">
          <a:xfrm>
            <a:off x="7823200" y="5638800"/>
            <a:ext cx="889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5791" name="Rectangle 15"/>
          <p:cNvSpPr>
            <a:spLocks noChangeArrowheads="1"/>
          </p:cNvSpPr>
          <p:nvPr/>
        </p:nvSpPr>
        <p:spPr bwMode="auto">
          <a:xfrm>
            <a:off x="5499100" y="4622800"/>
            <a:ext cx="2006600" cy="368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 </a:t>
            </a:r>
            <a:r>
              <a:rPr lang="en-US" sz="1800" dirty="0" err="1"/>
              <a:t>Califieri</a:t>
            </a:r>
            <a:endParaRPr lang="en-US" dirty="0"/>
          </a:p>
        </p:txBody>
      </p:sp>
      <p:sp>
        <p:nvSpPr>
          <p:cNvPr id="75792" name="Line 16"/>
          <p:cNvSpPr>
            <a:spLocks noChangeShapeType="1"/>
          </p:cNvSpPr>
          <p:nvPr/>
        </p:nvSpPr>
        <p:spPr bwMode="auto">
          <a:xfrm flipH="1">
            <a:off x="5384800" y="4838700"/>
            <a:ext cx="6223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5793" name="Line 17"/>
          <p:cNvSpPr>
            <a:spLocks noChangeShapeType="1"/>
          </p:cNvSpPr>
          <p:nvPr/>
        </p:nvSpPr>
        <p:spPr bwMode="auto">
          <a:xfrm>
            <a:off x="6921500" y="4940300"/>
            <a:ext cx="4064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5794" name="Rectangle 18"/>
          <p:cNvSpPr>
            <a:spLocks noChangeArrowheads="1"/>
          </p:cNvSpPr>
          <p:nvPr/>
        </p:nvSpPr>
        <p:spPr bwMode="auto">
          <a:xfrm>
            <a:off x="1384300" y="4622800"/>
            <a:ext cx="1828800" cy="355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     </a:t>
            </a:r>
          </a:p>
        </p:txBody>
      </p:sp>
      <p:sp>
        <p:nvSpPr>
          <p:cNvPr id="75795" name="Line 19"/>
          <p:cNvSpPr>
            <a:spLocks noChangeShapeType="1"/>
          </p:cNvSpPr>
          <p:nvPr/>
        </p:nvSpPr>
        <p:spPr bwMode="auto">
          <a:xfrm flipH="1">
            <a:off x="1041400" y="4800600"/>
            <a:ext cx="10033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5796" name="Line 9"/>
          <p:cNvSpPr>
            <a:spLocks noChangeShapeType="1"/>
          </p:cNvSpPr>
          <p:nvPr/>
        </p:nvSpPr>
        <p:spPr bwMode="auto">
          <a:xfrm>
            <a:off x="3213100" y="5600700"/>
            <a:ext cx="889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5797" name="Line 12"/>
          <p:cNvSpPr>
            <a:spLocks noChangeShapeType="1"/>
          </p:cNvSpPr>
          <p:nvPr/>
        </p:nvSpPr>
        <p:spPr bwMode="auto">
          <a:xfrm>
            <a:off x="6340475" y="5632450"/>
            <a:ext cx="1270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1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99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6388" y="3690938"/>
            <a:ext cx="8512175" cy="194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29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4488" y="457200"/>
            <a:ext cx="8799512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2998" name="Text Box 3"/>
          <p:cNvSpPr txBox="1">
            <a:spLocks noChangeArrowheads="1"/>
          </p:cNvSpPr>
          <p:nvPr/>
        </p:nvSpPr>
        <p:spPr bwMode="auto">
          <a:xfrm>
            <a:off x="2154238" y="5921375"/>
            <a:ext cx="4883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B</a:t>
            </a:r>
            <a:r>
              <a:rPr lang="en-US" sz="1800" baseline="30000"/>
              <a:t>+</a:t>
            </a:r>
            <a:r>
              <a:rPr lang="en-US" sz="1800"/>
              <a:t>-Tree before and after insertion of “Lamport”</a:t>
            </a:r>
          </a:p>
        </p:txBody>
      </p:sp>
    </p:spTree>
    <p:extLst>
      <p:ext uri="{BB962C8B-B14F-4D97-AF65-F5344CB8AC3E}">
        <p14:creationId xmlns:p14="http://schemas.microsoft.com/office/powerpoint/2010/main" val="2886913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19100"/>
            <a:ext cx="8382000" cy="1104900"/>
          </a:xfrm>
          <a:noFill/>
          <a:ln/>
        </p:spPr>
        <p:txBody>
          <a:bodyPr/>
          <a:lstStyle/>
          <a:p>
            <a:r>
              <a:rPr lang="en-US"/>
              <a:t>B+ Tree: Most Widely Used Index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2971800"/>
          </a:xfrm>
          <a:noFill/>
          <a:ln/>
        </p:spPr>
        <p:txBody>
          <a:bodyPr/>
          <a:lstStyle/>
          <a:p>
            <a:r>
              <a:rPr lang="en-US" sz="2400" dirty="0"/>
              <a:t>Insert/delete at log </a:t>
            </a:r>
            <a:r>
              <a:rPr lang="en-US" sz="2400" baseline="-25000" dirty="0"/>
              <a:t>F</a:t>
            </a:r>
            <a:r>
              <a:rPr lang="en-US" sz="2400" dirty="0"/>
              <a:t> N cost; keep tree </a:t>
            </a:r>
            <a:r>
              <a:rPr lang="en-US" sz="2400" i="1" dirty="0">
                <a:solidFill>
                  <a:srgbClr val="FF0000"/>
                </a:solidFill>
              </a:rPr>
              <a:t>height-balanced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  <a:r>
              <a:rPr lang="en-US" sz="2400" dirty="0">
                <a:solidFill>
                  <a:schemeClr val="accent2"/>
                </a:solidFill>
              </a:rPr>
              <a:t>   </a:t>
            </a:r>
            <a:r>
              <a:rPr lang="en-US" sz="2400" dirty="0"/>
              <a:t>(F = </a:t>
            </a:r>
            <a:r>
              <a:rPr lang="en-US" sz="2400" dirty="0" err="1"/>
              <a:t>fanout</a:t>
            </a:r>
            <a:r>
              <a:rPr lang="en-US" sz="2400" dirty="0"/>
              <a:t>, N = # leaf pages)</a:t>
            </a:r>
          </a:p>
          <a:p>
            <a:r>
              <a:rPr lang="en-US" sz="2400" dirty="0"/>
              <a:t>Minimum 50% occupancy (except for root).  Each node contains </a:t>
            </a:r>
            <a:r>
              <a:rPr lang="en-US" sz="2400" b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/>
              <a:t>&lt;=  </a:t>
            </a:r>
            <a:r>
              <a:rPr lang="en-US" sz="2400" i="1" u="sng" dirty="0"/>
              <a:t>m</a:t>
            </a:r>
            <a:r>
              <a:rPr lang="en-US" sz="2400" dirty="0"/>
              <a:t>  &lt;= </a:t>
            </a:r>
            <a:r>
              <a:rPr lang="en-US" sz="2400" dirty="0" smtClean="0"/>
              <a:t>2</a:t>
            </a:r>
            <a:r>
              <a:rPr lang="en-US" sz="2400" b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/>
              <a:t>entries.  The parameter </a:t>
            </a:r>
            <a:r>
              <a:rPr lang="en-US" sz="2400" b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/>
              <a:t>is called the </a:t>
            </a:r>
            <a:r>
              <a:rPr lang="en-US" sz="2400" i="1" dirty="0"/>
              <a:t>order</a:t>
            </a:r>
            <a:r>
              <a:rPr lang="en-US" sz="2400" dirty="0"/>
              <a:t> of the tree.</a:t>
            </a:r>
          </a:p>
          <a:p>
            <a:r>
              <a:rPr lang="en-US" sz="2400" dirty="0"/>
              <a:t>Supports equality and range-searches efficiently.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133600" y="4495800"/>
            <a:ext cx="5838825" cy="2035175"/>
            <a:chOff x="1344" y="2832"/>
            <a:chExt cx="3678" cy="1282"/>
          </a:xfrm>
        </p:grpSpPr>
        <p:sp>
          <p:nvSpPr>
            <p:cNvPr id="19462" name="Freeform 6"/>
            <p:cNvSpPr>
              <a:spLocks/>
            </p:cNvSpPr>
            <p:nvPr/>
          </p:nvSpPr>
          <p:spPr bwMode="auto">
            <a:xfrm>
              <a:off x="1764" y="3644"/>
              <a:ext cx="173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30" y="0"/>
                </a:cxn>
                <a:cxn ang="0">
                  <a:pos x="0" y="0"/>
                </a:cxn>
              </a:cxnLst>
              <a:rect l="0" t="0" r="r" b="b"/>
              <a:pathLst>
                <a:path w="1731" h="1">
                  <a:moveTo>
                    <a:pt x="0" y="0"/>
                  </a:moveTo>
                  <a:lnTo>
                    <a:pt x="1730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63" name="Freeform 7"/>
            <p:cNvSpPr>
              <a:spLocks/>
            </p:cNvSpPr>
            <p:nvPr/>
          </p:nvSpPr>
          <p:spPr bwMode="auto">
            <a:xfrm>
              <a:off x="1764" y="2897"/>
              <a:ext cx="914" cy="748"/>
            </a:xfrm>
            <a:custGeom>
              <a:avLst/>
              <a:gdLst/>
              <a:ahLst/>
              <a:cxnLst>
                <a:cxn ang="0">
                  <a:pos x="0" y="747"/>
                </a:cxn>
                <a:cxn ang="0">
                  <a:pos x="913" y="0"/>
                </a:cxn>
                <a:cxn ang="0">
                  <a:pos x="0" y="747"/>
                </a:cxn>
              </a:cxnLst>
              <a:rect l="0" t="0" r="r" b="b"/>
              <a:pathLst>
                <a:path w="914" h="748">
                  <a:moveTo>
                    <a:pt x="0" y="747"/>
                  </a:moveTo>
                  <a:lnTo>
                    <a:pt x="913" y="0"/>
                  </a:lnTo>
                  <a:lnTo>
                    <a:pt x="0" y="74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64" name="Freeform 8"/>
            <p:cNvSpPr>
              <a:spLocks/>
            </p:cNvSpPr>
            <p:nvPr/>
          </p:nvSpPr>
          <p:spPr bwMode="auto">
            <a:xfrm>
              <a:off x="2677" y="2897"/>
              <a:ext cx="828" cy="7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7" y="747"/>
                </a:cxn>
                <a:cxn ang="0">
                  <a:pos x="0" y="0"/>
                </a:cxn>
              </a:cxnLst>
              <a:rect l="0" t="0" r="r" b="b"/>
              <a:pathLst>
                <a:path w="828" h="748">
                  <a:moveTo>
                    <a:pt x="0" y="0"/>
                  </a:moveTo>
                  <a:lnTo>
                    <a:pt x="827" y="74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65" name="Freeform 9"/>
            <p:cNvSpPr>
              <a:spLocks/>
            </p:cNvSpPr>
            <p:nvPr/>
          </p:nvSpPr>
          <p:spPr bwMode="auto">
            <a:xfrm>
              <a:off x="2341" y="2832"/>
              <a:ext cx="337" cy="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" y="10"/>
                </a:cxn>
                <a:cxn ang="0">
                  <a:pos x="336" y="65"/>
                </a:cxn>
                <a:cxn ang="0">
                  <a:pos x="0" y="0"/>
                </a:cxn>
              </a:cxnLst>
              <a:rect l="0" t="0" r="r" b="b"/>
              <a:pathLst>
                <a:path w="337" h="66">
                  <a:moveTo>
                    <a:pt x="0" y="0"/>
                  </a:moveTo>
                  <a:lnTo>
                    <a:pt x="55" y="10"/>
                  </a:lnTo>
                  <a:lnTo>
                    <a:pt x="336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66" name="Freeform 10"/>
            <p:cNvSpPr>
              <a:spLocks/>
            </p:cNvSpPr>
            <p:nvPr/>
          </p:nvSpPr>
          <p:spPr bwMode="auto">
            <a:xfrm>
              <a:off x="2579" y="2862"/>
              <a:ext cx="99" cy="3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98" y="35"/>
                </a:cxn>
                <a:cxn ang="0">
                  <a:pos x="0" y="34"/>
                </a:cxn>
                <a:cxn ang="0">
                  <a:pos x="12" y="0"/>
                </a:cxn>
              </a:cxnLst>
              <a:rect l="0" t="0" r="r" b="b"/>
              <a:pathLst>
                <a:path w="99" h="36">
                  <a:moveTo>
                    <a:pt x="12" y="0"/>
                  </a:moveTo>
                  <a:lnTo>
                    <a:pt x="98" y="35"/>
                  </a:lnTo>
                  <a:lnTo>
                    <a:pt x="0" y="34"/>
                  </a:lnTo>
                  <a:lnTo>
                    <a:pt x="12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67" name="Freeform 11"/>
            <p:cNvSpPr>
              <a:spLocks/>
            </p:cNvSpPr>
            <p:nvPr/>
          </p:nvSpPr>
          <p:spPr bwMode="auto">
            <a:xfrm>
              <a:off x="1344" y="3844"/>
              <a:ext cx="470" cy="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9" y="0"/>
                </a:cxn>
                <a:cxn ang="0">
                  <a:pos x="469" y="247"/>
                </a:cxn>
                <a:cxn ang="0">
                  <a:pos x="0" y="247"/>
                </a:cxn>
                <a:cxn ang="0">
                  <a:pos x="0" y="0"/>
                </a:cxn>
              </a:cxnLst>
              <a:rect l="0" t="0" r="r" b="b"/>
              <a:pathLst>
                <a:path w="470" h="248">
                  <a:moveTo>
                    <a:pt x="0" y="0"/>
                  </a:moveTo>
                  <a:lnTo>
                    <a:pt x="469" y="0"/>
                  </a:lnTo>
                  <a:lnTo>
                    <a:pt x="469" y="247"/>
                  </a:lnTo>
                  <a:lnTo>
                    <a:pt x="0" y="24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68" name="Freeform 12"/>
            <p:cNvSpPr>
              <a:spLocks/>
            </p:cNvSpPr>
            <p:nvPr/>
          </p:nvSpPr>
          <p:spPr bwMode="auto">
            <a:xfrm>
              <a:off x="1813" y="3936"/>
              <a:ext cx="74" cy="29"/>
            </a:xfrm>
            <a:custGeom>
              <a:avLst/>
              <a:gdLst/>
              <a:ahLst/>
              <a:cxnLst>
                <a:cxn ang="0">
                  <a:pos x="73" y="28"/>
                </a:cxn>
                <a:cxn ang="0">
                  <a:pos x="0" y="14"/>
                </a:cxn>
                <a:cxn ang="0">
                  <a:pos x="73" y="0"/>
                </a:cxn>
              </a:cxnLst>
              <a:rect l="0" t="0" r="r" b="b"/>
              <a:pathLst>
                <a:path w="74" h="29">
                  <a:moveTo>
                    <a:pt x="73" y="28"/>
                  </a:moveTo>
                  <a:lnTo>
                    <a:pt x="0" y="14"/>
                  </a:lnTo>
                  <a:lnTo>
                    <a:pt x="73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69" name="Freeform 13"/>
            <p:cNvSpPr>
              <a:spLocks/>
            </p:cNvSpPr>
            <p:nvPr/>
          </p:nvSpPr>
          <p:spPr bwMode="auto">
            <a:xfrm>
              <a:off x="1813" y="3950"/>
              <a:ext cx="28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0" y="0"/>
                </a:cxn>
                <a:cxn ang="0">
                  <a:pos x="0" y="0"/>
                </a:cxn>
              </a:cxnLst>
              <a:rect l="0" t="0" r="r" b="b"/>
              <a:pathLst>
                <a:path w="281" h="1">
                  <a:moveTo>
                    <a:pt x="0" y="0"/>
                  </a:moveTo>
                  <a:lnTo>
                    <a:pt x="280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70" name="Freeform 14"/>
            <p:cNvSpPr>
              <a:spLocks/>
            </p:cNvSpPr>
            <p:nvPr/>
          </p:nvSpPr>
          <p:spPr bwMode="auto">
            <a:xfrm>
              <a:off x="2018" y="3936"/>
              <a:ext cx="76" cy="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5" y="14"/>
                </a:cxn>
                <a:cxn ang="0">
                  <a:pos x="0" y="28"/>
                </a:cxn>
              </a:cxnLst>
              <a:rect l="0" t="0" r="r" b="b"/>
              <a:pathLst>
                <a:path w="76" h="29">
                  <a:moveTo>
                    <a:pt x="0" y="0"/>
                  </a:moveTo>
                  <a:lnTo>
                    <a:pt x="75" y="14"/>
                  </a:lnTo>
                  <a:lnTo>
                    <a:pt x="0" y="28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71" name="Freeform 15"/>
            <p:cNvSpPr>
              <a:spLocks/>
            </p:cNvSpPr>
            <p:nvPr/>
          </p:nvSpPr>
          <p:spPr bwMode="auto">
            <a:xfrm>
              <a:off x="2093" y="3844"/>
              <a:ext cx="470" cy="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9" y="0"/>
                </a:cxn>
                <a:cxn ang="0">
                  <a:pos x="469" y="247"/>
                </a:cxn>
                <a:cxn ang="0">
                  <a:pos x="0" y="247"/>
                </a:cxn>
                <a:cxn ang="0">
                  <a:pos x="0" y="0"/>
                </a:cxn>
              </a:cxnLst>
              <a:rect l="0" t="0" r="r" b="b"/>
              <a:pathLst>
                <a:path w="470" h="248">
                  <a:moveTo>
                    <a:pt x="0" y="0"/>
                  </a:moveTo>
                  <a:lnTo>
                    <a:pt x="469" y="0"/>
                  </a:lnTo>
                  <a:lnTo>
                    <a:pt x="469" y="247"/>
                  </a:lnTo>
                  <a:lnTo>
                    <a:pt x="0" y="24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72" name="Freeform 16"/>
            <p:cNvSpPr>
              <a:spLocks/>
            </p:cNvSpPr>
            <p:nvPr/>
          </p:nvSpPr>
          <p:spPr bwMode="auto">
            <a:xfrm>
              <a:off x="2562" y="3936"/>
              <a:ext cx="76" cy="29"/>
            </a:xfrm>
            <a:custGeom>
              <a:avLst/>
              <a:gdLst/>
              <a:ahLst/>
              <a:cxnLst>
                <a:cxn ang="0">
                  <a:pos x="75" y="28"/>
                </a:cxn>
                <a:cxn ang="0">
                  <a:pos x="0" y="14"/>
                </a:cxn>
                <a:cxn ang="0">
                  <a:pos x="75" y="0"/>
                </a:cxn>
              </a:cxnLst>
              <a:rect l="0" t="0" r="r" b="b"/>
              <a:pathLst>
                <a:path w="76" h="29">
                  <a:moveTo>
                    <a:pt x="75" y="28"/>
                  </a:moveTo>
                  <a:lnTo>
                    <a:pt x="0" y="14"/>
                  </a:lnTo>
                  <a:lnTo>
                    <a:pt x="75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73" name="Freeform 17"/>
            <p:cNvSpPr>
              <a:spLocks/>
            </p:cNvSpPr>
            <p:nvPr/>
          </p:nvSpPr>
          <p:spPr bwMode="auto">
            <a:xfrm>
              <a:off x="2562" y="3950"/>
              <a:ext cx="235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4" y="0"/>
                </a:cxn>
                <a:cxn ang="0">
                  <a:pos x="0" y="0"/>
                </a:cxn>
              </a:cxnLst>
              <a:rect l="0" t="0" r="r" b="b"/>
              <a:pathLst>
                <a:path w="235" h="1">
                  <a:moveTo>
                    <a:pt x="0" y="0"/>
                  </a:moveTo>
                  <a:lnTo>
                    <a:pt x="234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74" name="Freeform 18"/>
            <p:cNvSpPr>
              <a:spLocks/>
            </p:cNvSpPr>
            <p:nvPr/>
          </p:nvSpPr>
          <p:spPr bwMode="auto">
            <a:xfrm>
              <a:off x="2721" y="3936"/>
              <a:ext cx="76" cy="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5" y="14"/>
                </a:cxn>
                <a:cxn ang="0">
                  <a:pos x="0" y="28"/>
                </a:cxn>
              </a:cxnLst>
              <a:rect l="0" t="0" r="r" b="b"/>
              <a:pathLst>
                <a:path w="76" h="29">
                  <a:moveTo>
                    <a:pt x="0" y="0"/>
                  </a:moveTo>
                  <a:lnTo>
                    <a:pt x="75" y="14"/>
                  </a:lnTo>
                  <a:lnTo>
                    <a:pt x="0" y="28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75" name="Freeform 19"/>
            <p:cNvSpPr>
              <a:spLocks/>
            </p:cNvSpPr>
            <p:nvPr/>
          </p:nvSpPr>
          <p:spPr bwMode="auto">
            <a:xfrm>
              <a:off x="1671" y="3631"/>
              <a:ext cx="188" cy="214"/>
            </a:xfrm>
            <a:custGeom>
              <a:avLst/>
              <a:gdLst/>
              <a:ahLst/>
              <a:cxnLst>
                <a:cxn ang="0">
                  <a:pos x="187" y="0"/>
                </a:cxn>
                <a:cxn ang="0">
                  <a:pos x="0" y="213"/>
                </a:cxn>
                <a:cxn ang="0">
                  <a:pos x="187" y="0"/>
                </a:cxn>
              </a:cxnLst>
              <a:rect l="0" t="0" r="r" b="b"/>
              <a:pathLst>
                <a:path w="188" h="214">
                  <a:moveTo>
                    <a:pt x="187" y="0"/>
                  </a:moveTo>
                  <a:lnTo>
                    <a:pt x="0" y="213"/>
                  </a:lnTo>
                  <a:lnTo>
                    <a:pt x="187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76" name="Freeform 20"/>
            <p:cNvSpPr>
              <a:spLocks/>
            </p:cNvSpPr>
            <p:nvPr/>
          </p:nvSpPr>
          <p:spPr bwMode="auto">
            <a:xfrm>
              <a:off x="1671" y="3788"/>
              <a:ext cx="58" cy="57"/>
            </a:xfrm>
            <a:custGeom>
              <a:avLst/>
              <a:gdLst/>
              <a:ahLst/>
              <a:cxnLst>
                <a:cxn ang="0">
                  <a:pos x="57" y="17"/>
                </a:cxn>
                <a:cxn ang="0">
                  <a:pos x="0" y="56"/>
                </a:cxn>
                <a:cxn ang="0">
                  <a:pos x="26" y="0"/>
                </a:cxn>
              </a:cxnLst>
              <a:rect l="0" t="0" r="r" b="b"/>
              <a:pathLst>
                <a:path w="58" h="57">
                  <a:moveTo>
                    <a:pt x="57" y="17"/>
                  </a:moveTo>
                  <a:lnTo>
                    <a:pt x="0" y="56"/>
                  </a:lnTo>
                  <a:lnTo>
                    <a:pt x="26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77" name="Freeform 21"/>
            <p:cNvSpPr>
              <a:spLocks/>
            </p:cNvSpPr>
            <p:nvPr/>
          </p:nvSpPr>
          <p:spPr bwMode="auto">
            <a:xfrm>
              <a:off x="2327" y="3631"/>
              <a:ext cx="1" cy="2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3"/>
                </a:cxn>
                <a:cxn ang="0">
                  <a:pos x="0" y="0"/>
                </a:cxn>
              </a:cxnLst>
              <a:rect l="0" t="0" r="r" b="b"/>
              <a:pathLst>
                <a:path w="1" h="214">
                  <a:moveTo>
                    <a:pt x="0" y="0"/>
                  </a:moveTo>
                  <a:lnTo>
                    <a:pt x="0" y="21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78" name="Freeform 22"/>
            <p:cNvSpPr>
              <a:spLocks/>
            </p:cNvSpPr>
            <p:nvPr/>
          </p:nvSpPr>
          <p:spPr bwMode="auto">
            <a:xfrm>
              <a:off x="2310" y="3788"/>
              <a:ext cx="37" cy="57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8" y="56"/>
                </a:cxn>
                <a:cxn ang="0">
                  <a:pos x="0" y="0"/>
                </a:cxn>
              </a:cxnLst>
              <a:rect l="0" t="0" r="r" b="b"/>
              <a:pathLst>
                <a:path w="37" h="57">
                  <a:moveTo>
                    <a:pt x="36" y="0"/>
                  </a:moveTo>
                  <a:lnTo>
                    <a:pt x="18" y="5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79" name="Freeform 23"/>
            <p:cNvSpPr>
              <a:spLocks/>
            </p:cNvSpPr>
            <p:nvPr/>
          </p:nvSpPr>
          <p:spPr bwMode="auto">
            <a:xfrm>
              <a:off x="3358" y="3844"/>
              <a:ext cx="470" cy="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9" y="0"/>
                </a:cxn>
                <a:cxn ang="0">
                  <a:pos x="469" y="247"/>
                </a:cxn>
                <a:cxn ang="0">
                  <a:pos x="0" y="247"/>
                </a:cxn>
                <a:cxn ang="0">
                  <a:pos x="0" y="0"/>
                </a:cxn>
              </a:cxnLst>
              <a:rect l="0" t="0" r="r" b="b"/>
              <a:pathLst>
                <a:path w="470" h="248">
                  <a:moveTo>
                    <a:pt x="0" y="0"/>
                  </a:moveTo>
                  <a:lnTo>
                    <a:pt x="469" y="0"/>
                  </a:lnTo>
                  <a:lnTo>
                    <a:pt x="469" y="247"/>
                  </a:lnTo>
                  <a:lnTo>
                    <a:pt x="0" y="24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80" name="Freeform 24"/>
            <p:cNvSpPr>
              <a:spLocks/>
            </p:cNvSpPr>
            <p:nvPr/>
          </p:nvSpPr>
          <p:spPr bwMode="auto">
            <a:xfrm>
              <a:off x="3125" y="3936"/>
              <a:ext cx="75" cy="29"/>
            </a:xfrm>
            <a:custGeom>
              <a:avLst/>
              <a:gdLst/>
              <a:ahLst/>
              <a:cxnLst>
                <a:cxn ang="0">
                  <a:pos x="74" y="28"/>
                </a:cxn>
                <a:cxn ang="0">
                  <a:pos x="0" y="14"/>
                </a:cxn>
                <a:cxn ang="0">
                  <a:pos x="74" y="0"/>
                </a:cxn>
              </a:cxnLst>
              <a:rect l="0" t="0" r="r" b="b"/>
              <a:pathLst>
                <a:path w="75" h="29">
                  <a:moveTo>
                    <a:pt x="74" y="28"/>
                  </a:moveTo>
                  <a:lnTo>
                    <a:pt x="0" y="14"/>
                  </a:lnTo>
                  <a:lnTo>
                    <a:pt x="74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81" name="Freeform 25"/>
            <p:cNvSpPr>
              <a:spLocks/>
            </p:cNvSpPr>
            <p:nvPr/>
          </p:nvSpPr>
          <p:spPr bwMode="auto">
            <a:xfrm>
              <a:off x="3125" y="3950"/>
              <a:ext cx="234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3" y="0"/>
                </a:cxn>
                <a:cxn ang="0">
                  <a:pos x="0" y="0"/>
                </a:cxn>
              </a:cxnLst>
              <a:rect l="0" t="0" r="r" b="b"/>
              <a:pathLst>
                <a:path w="234" h="1">
                  <a:moveTo>
                    <a:pt x="0" y="0"/>
                  </a:moveTo>
                  <a:lnTo>
                    <a:pt x="233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82" name="Freeform 26"/>
            <p:cNvSpPr>
              <a:spLocks/>
            </p:cNvSpPr>
            <p:nvPr/>
          </p:nvSpPr>
          <p:spPr bwMode="auto">
            <a:xfrm>
              <a:off x="3284" y="3936"/>
              <a:ext cx="75" cy="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4" y="14"/>
                </a:cxn>
                <a:cxn ang="0">
                  <a:pos x="0" y="28"/>
                </a:cxn>
              </a:cxnLst>
              <a:rect l="0" t="0" r="r" b="b"/>
              <a:pathLst>
                <a:path w="75" h="29">
                  <a:moveTo>
                    <a:pt x="0" y="0"/>
                  </a:moveTo>
                  <a:lnTo>
                    <a:pt x="74" y="14"/>
                  </a:lnTo>
                  <a:lnTo>
                    <a:pt x="0" y="28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83" name="Freeform 27"/>
            <p:cNvSpPr>
              <a:spLocks/>
            </p:cNvSpPr>
            <p:nvPr/>
          </p:nvSpPr>
          <p:spPr bwMode="auto">
            <a:xfrm>
              <a:off x="3405" y="3631"/>
              <a:ext cx="190" cy="2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9" y="213"/>
                </a:cxn>
                <a:cxn ang="0">
                  <a:pos x="0" y="0"/>
                </a:cxn>
              </a:cxnLst>
              <a:rect l="0" t="0" r="r" b="b"/>
              <a:pathLst>
                <a:path w="190" h="214">
                  <a:moveTo>
                    <a:pt x="0" y="0"/>
                  </a:moveTo>
                  <a:lnTo>
                    <a:pt x="189" y="21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84" name="Freeform 28"/>
            <p:cNvSpPr>
              <a:spLocks/>
            </p:cNvSpPr>
            <p:nvPr/>
          </p:nvSpPr>
          <p:spPr bwMode="auto">
            <a:xfrm>
              <a:off x="3536" y="3788"/>
              <a:ext cx="59" cy="57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58" y="56"/>
                </a:cxn>
                <a:cxn ang="0">
                  <a:pos x="0" y="17"/>
                </a:cxn>
              </a:cxnLst>
              <a:rect l="0" t="0" r="r" b="b"/>
              <a:pathLst>
                <a:path w="59" h="57">
                  <a:moveTo>
                    <a:pt x="31" y="0"/>
                  </a:moveTo>
                  <a:lnTo>
                    <a:pt x="58" y="56"/>
                  </a:lnTo>
                  <a:lnTo>
                    <a:pt x="0" y="17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85" name="Rectangle 29"/>
            <p:cNvSpPr>
              <a:spLocks noChangeArrowheads="1"/>
            </p:cNvSpPr>
            <p:nvPr/>
          </p:nvSpPr>
          <p:spPr bwMode="auto">
            <a:xfrm>
              <a:off x="4005" y="2968"/>
              <a:ext cx="817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Index Entries</a:t>
              </a:r>
            </a:p>
          </p:txBody>
        </p:sp>
        <p:sp>
          <p:nvSpPr>
            <p:cNvPr id="19486" name="Rectangle 30"/>
            <p:cNvSpPr>
              <a:spLocks noChangeArrowheads="1"/>
            </p:cNvSpPr>
            <p:nvPr/>
          </p:nvSpPr>
          <p:spPr bwMode="auto">
            <a:xfrm>
              <a:off x="4005" y="3782"/>
              <a:ext cx="768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Data Entries</a:t>
              </a:r>
            </a:p>
          </p:txBody>
        </p:sp>
        <p:sp>
          <p:nvSpPr>
            <p:cNvPr id="19487" name="Rectangle 31"/>
            <p:cNvSpPr>
              <a:spLocks noChangeArrowheads="1"/>
            </p:cNvSpPr>
            <p:nvPr/>
          </p:nvSpPr>
          <p:spPr bwMode="auto">
            <a:xfrm>
              <a:off x="4005" y="3924"/>
              <a:ext cx="1017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("Sequence set")</a:t>
              </a:r>
            </a:p>
          </p:txBody>
        </p:sp>
        <p:sp>
          <p:nvSpPr>
            <p:cNvPr id="19488" name="Rectangle 32"/>
            <p:cNvSpPr>
              <a:spLocks noChangeArrowheads="1"/>
            </p:cNvSpPr>
            <p:nvPr/>
          </p:nvSpPr>
          <p:spPr bwMode="auto">
            <a:xfrm>
              <a:off x="4005" y="3146"/>
              <a:ext cx="898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(Direct search)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970784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913" y="0"/>
            <a:ext cx="8955087" cy="6858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  <p:extLst>
      <p:ext uri="{BB962C8B-B14F-4D97-AF65-F5344CB8AC3E}">
        <p14:creationId xmlns:p14="http://schemas.microsoft.com/office/powerpoint/2010/main" val="35288554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8839200" cy="6242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  <p:extLst>
      <p:ext uri="{BB962C8B-B14F-4D97-AF65-F5344CB8AC3E}">
        <p14:creationId xmlns:p14="http://schemas.microsoft.com/office/powerpoint/2010/main" val="913387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850900"/>
            <a:ext cx="8331200" cy="660400"/>
          </a:xfrm>
        </p:spPr>
        <p:txBody>
          <a:bodyPr/>
          <a:lstStyle/>
          <a:p>
            <a:r>
              <a:rPr lang="en-US" sz="3200"/>
              <a:t>Dynamic Multilevel Indexes Using B-Trees      and B+-Trees</a:t>
            </a:r>
            <a:br>
              <a:rPr lang="en-US" sz="3200"/>
            </a:br>
            <a:endParaRPr lang="en-US" sz="3200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448" y="1981200"/>
            <a:ext cx="8496300" cy="46101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Times New Roman" pitchFamily="18" charset="0"/>
              </a:rPr>
              <a:t>Because of the insertion and deletion problem, most multi-level indexes use B-tree or B+-tree data structures, which leave space in each tree node (disk block) to allow for new index entries</a:t>
            </a:r>
          </a:p>
          <a:p>
            <a:pPr>
              <a:lnSpc>
                <a:spcPct val="80000"/>
              </a:lnSpc>
            </a:pPr>
            <a:endParaRPr lang="en-US" sz="800" dirty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Times New Roman" pitchFamily="18" charset="0"/>
              </a:rPr>
              <a:t>These data structures are variations of search trees that allow efficient insertion and deletion of new search values.</a:t>
            </a:r>
          </a:p>
          <a:p>
            <a:pPr>
              <a:lnSpc>
                <a:spcPct val="80000"/>
              </a:lnSpc>
            </a:pPr>
            <a:endParaRPr lang="en-US" sz="800" dirty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Times New Roman" pitchFamily="18" charset="0"/>
              </a:rPr>
              <a:t>In B-Tree and B+-Tree data structures, each node corresponds to a disk block</a:t>
            </a:r>
          </a:p>
          <a:p>
            <a:pPr>
              <a:lnSpc>
                <a:spcPct val="80000"/>
              </a:lnSpc>
            </a:pPr>
            <a:endParaRPr lang="en-US" sz="800" dirty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Times New Roman" pitchFamily="18" charset="0"/>
              </a:rPr>
              <a:t>Each node is kept between half-full and completely full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28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850900"/>
            <a:ext cx="8331200" cy="660400"/>
          </a:xfrm>
        </p:spPr>
        <p:txBody>
          <a:bodyPr/>
          <a:lstStyle/>
          <a:p>
            <a:r>
              <a:rPr lang="en-US" sz="3200"/>
              <a:t>Dynamic Multilevel Indexes Using B-Trees      and B+-Trees (contd.)</a:t>
            </a:r>
            <a:br>
              <a:rPr lang="en-US" sz="3200"/>
            </a:br>
            <a:endParaRPr lang="en-US" sz="3200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0" y="1765300"/>
            <a:ext cx="8331200" cy="4584700"/>
          </a:xfrm>
        </p:spPr>
        <p:txBody>
          <a:bodyPr/>
          <a:lstStyle/>
          <a:p>
            <a:r>
              <a:rPr lang="en-US" sz="2800">
                <a:latin typeface="Times New Roman" pitchFamily="18" charset="0"/>
              </a:rPr>
              <a:t>An insertion into a node that is not full is quite efficient; if a node is full the insertion causes a split into two nodes</a:t>
            </a:r>
          </a:p>
          <a:p>
            <a:endParaRPr lang="en-US" sz="800">
              <a:latin typeface="Times New Roman" pitchFamily="18" charset="0"/>
            </a:endParaRPr>
          </a:p>
          <a:p>
            <a:r>
              <a:rPr lang="en-US" sz="2800">
                <a:latin typeface="Times New Roman" pitchFamily="18" charset="0"/>
              </a:rPr>
              <a:t>Splitting may propagate to other tree levels</a:t>
            </a:r>
          </a:p>
          <a:p>
            <a:endParaRPr lang="en-US" sz="800">
              <a:latin typeface="Times New Roman" pitchFamily="18" charset="0"/>
            </a:endParaRPr>
          </a:p>
          <a:p>
            <a:r>
              <a:rPr lang="en-US" sz="2800">
                <a:latin typeface="Times New Roman" pitchFamily="18" charset="0"/>
              </a:rPr>
              <a:t>A deletion is quite efficient if a node does not become less than half full</a:t>
            </a:r>
          </a:p>
          <a:p>
            <a:endParaRPr lang="en-US" sz="800">
              <a:latin typeface="Times New Roman" pitchFamily="18" charset="0"/>
            </a:endParaRPr>
          </a:p>
          <a:p>
            <a:r>
              <a:rPr lang="en-US" sz="2800">
                <a:latin typeface="Times New Roman" pitchFamily="18" charset="0"/>
              </a:rPr>
              <a:t>If a deletion causes a node to become less than half full, it must be merged with neighboring nodes</a:t>
            </a:r>
          </a:p>
        </p:txBody>
      </p:sp>
    </p:spTree>
    <p:extLst>
      <p:ext uri="{BB962C8B-B14F-4D97-AF65-F5344CB8AC3E}">
        <p14:creationId xmlns:p14="http://schemas.microsoft.com/office/powerpoint/2010/main" val="161585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685800"/>
            <a:ext cx="8331200" cy="660400"/>
          </a:xfrm>
        </p:spPr>
        <p:txBody>
          <a:bodyPr/>
          <a:lstStyle/>
          <a:p>
            <a:r>
              <a:rPr lang="en-US" sz="3200"/>
              <a:t>Difference between B-tree and B+-tree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0" y="1981200"/>
            <a:ext cx="8331200" cy="4597400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</a:rPr>
              <a:t> In a B-tree, pointers to data records exist at all levels of the tree</a:t>
            </a:r>
          </a:p>
          <a:p>
            <a:endParaRPr lang="en-US" sz="1400" dirty="0">
              <a:latin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</a:rPr>
              <a:t> In a B+-tree, all pointers to data records exists at the leaf-level nodes</a:t>
            </a:r>
          </a:p>
          <a:p>
            <a:endParaRPr lang="en-US" sz="1400" dirty="0">
              <a:latin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</a:rPr>
              <a:t> A B+-tree can have less levels (or higher capacity of search values) than the corresponding B-tree</a:t>
            </a:r>
          </a:p>
        </p:txBody>
      </p:sp>
    </p:spTree>
    <p:extLst>
      <p:ext uri="{BB962C8B-B14F-4D97-AF65-F5344CB8AC3E}">
        <p14:creationId xmlns:p14="http://schemas.microsoft.com/office/powerpoint/2010/main" val="396764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25463" y="609600"/>
            <a:ext cx="8382000" cy="820738"/>
          </a:xfrm>
        </p:spPr>
        <p:txBody>
          <a:bodyPr/>
          <a:lstStyle/>
          <a:p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dirty="0"/>
              <a:t>B-tree structures. (a) A node in a B-tree with q – 1 search  values. (b) A B-tree of order p = 3. The values were inserted in the order 8, 5, 1, 7, 3, 12, 9, 6.</a:t>
            </a:r>
            <a:endParaRPr lang="en-US" dirty="0"/>
          </a:p>
        </p:txBody>
      </p:sp>
      <p:pic>
        <p:nvPicPr>
          <p:cNvPr id="296963" name="Picture 3" descr="31755_FIG0610.gif                                              0001035BEeyore                         B91DCF3B: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2098675"/>
            <a:ext cx="7772400" cy="3878263"/>
          </a:xfrm>
        </p:spPr>
      </p:pic>
    </p:spTree>
    <p:extLst>
      <p:ext uri="{BB962C8B-B14F-4D97-AF65-F5344CB8AC3E}">
        <p14:creationId xmlns:p14="http://schemas.microsoft.com/office/powerpoint/2010/main" val="19727327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14400"/>
            <a:ext cx="8331200" cy="838200"/>
          </a:xfrm>
        </p:spPr>
        <p:txBody>
          <a:bodyPr/>
          <a:lstStyle/>
          <a:p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dirty="0"/>
              <a:t>The nodes of a B+-tree. (a) Internal node of a B+-tree with q –1 search values. (b) Leaf node of a B+-tree with q – 1 search values and q – 1 data pointers.</a:t>
            </a:r>
          </a:p>
        </p:txBody>
      </p:sp>
      <p:pic>
        <p:nvPicPr>
          <p:cNvPr id="297987" name="Picture 3" descr="31755_FIG0611.gif                                              0001035BEeyore                         B91DCF3B: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2087563"/>
            <a:ext cx="7772400" cy="3902075"/>
          </a:xfrm>
        </p:spPr>
      </p:pic>
    </p:spTree>
    <p:extLst>
      <p:ext uri="{BB962C8B-B14F-4D97-AF65-F5344CB8AC3E}">
        <p14:creationId xmlns:p14="http://schemas.microsoft.com/office/powerpoint/2010/main" val="216991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Index Structure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229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Contains</a:t>
            </a:r>
            <a:r>
              <a:rPr lang="en-US" sz="28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Index entries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Can contain the data tuple itself (index and table are </a:t>
            </a:r>
            <a:r>
              <a:rPr lang="en-US" sz="2000" i="1" dirty="0"/>
              <a:t>integrated</a:t>
            </a:r>
            <a:r>
              <a:rPr lang="en-US" sz="2000" dirty="0"/>
              <a:t> in this case); or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Search key value and a pointer to a row having that value; table stored separately in this case – </a:t>
            </a:r>
            <a:r>
              <a:rPr lang="en-US" sz="2000" i="1" dirty="0"/>
              <a:t>unintegrated</a:t>
            </a:r>
            <a:r>
              <a:rPr lang="en-US" sz="2000" dirty="0"/>
              <a:t> index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Location mechanism</a:t>
            </a:r>
            <a:r>
              <a:rPr lang="en-US" sz="2400" dirty="0"/>
              <a:t> 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Algorithm + data structure for locating an index entry with a given search key value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Index entries are stored in accordance with the search key value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Entries with the same search key value are stored together (hash, B- tree)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Entries may be sorted on search key value (B-tree)</a:t>
            </a:r>
          </a:p>
        </p:txBody>
      </p:sp>
    </p:spTree>
    <p:extLst>
      <p:ext uri="{BB962C8B-B14F-4D97-AF65-F5344CB8AC3E}">
        <p14:creationId xmlns:p14="http://schemas.microsoft.com/office/powerpoint/2010/main" val="400003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693738"/>
          </a:xfrm>
        </p:spPr>
        <p:txBody>
          <a:bodyPr/>
          <a:lstStyle/>
          <a:p>
            <a:r>
              <a:rPr lang="en-US" sz="3600" dirty="0"/>
              <a:t>Observations about B</a:t>
            </a:r>
            <a:r>
              <a:rPr lang="en-US" sz="3600" baseline="30000" dirty="0"/>
              <a:t>+</a:t>
            </a:r>
            <a:r>
              <a:rPr lang="en-US" sz="3600" dirty="0"/>
              <a:t>-trees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4114800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sz="2200" dirty="0"/>
              <a:t>Since the inter-node connections are done by pointers, “logically” close blocks need not be “physically” close.</a:t>
            </a:r>
          </a:p>
          <a:p>
            <a:pPr>
              <a:buFont typeface="Courier New" pitchFamily="49" charset="0"/>
              <a:buChar char="o"/>
            </a:pPr>
            <a:r>
              <a:rPr lang="en-US" sz="2200" dirty="0"/>
              <a:t>The non-leaf levels of the B</a:t>
            </a:r>
            <a:r>
              <a:rPr lang="en-US" sz="2200" baseline="30000" dirty="0"/>
              <a:t>+</a:t>
            </a:r>
            <a:r>
              <a:rPr lang="en-US" sz="2200" dirty="0"/>
              <a:t>-tree form a hierarchy of sparse indices.</a:t>
            </a:r>
          </a:p>
          <a:p>
            <a:pPr>
              <a:buFont typeface="Courier New" pitchFamily="49" charset="0"/>
              <a:buChar char="o"/>
            </a:pPr>
            <a:r>
              <a:rPr lang="en-US" sz="2200" dirty="0"/>
              <a:t>The B</a:t>
            </a:r>
            <a:r>
              <a:rPr lang="en-US" sz="2200" baseline="30000" dirty="0"/>
              <a:t>+</a:t>
            </a:r>
            <a:r>
              <a:rPr lang="en-US" sz="2200" dirty="0"/>
              <a:t>-tree contains a relatively small number of levels</a:t>
            </a:r>
          </a:p>
          <a:p>
            <a:pPr lvl="2">
              <a:buFont typeface="Courier New" pitchFamily="49" charset="0"/>
              <a:buChar char="o"/>
            </a:pPr>
            <a:r>
              <a:rPr lang="en-US" sz="2200" dirty="0"/>
              <a:t>Level below root has at least 2* </a:t>
            </a:r>
            <a:r>
              <a:rPr lang="en-US" sz="2200" dirty="0">
                <a:sym typeface="Symbol" charset="2"/>
              </a:rPr>
              <a:t></a:t>
            </a:r>
            <a:r>
              <a:rPr lang="en-US" sz="2200" dirty="0"/>
              <a:t>n/2</a:t>
            </a:r>
            <a:r>
              <a:rPr lang="en-US" sz="2200" dirty="0">
                <a:sym typeface="Symbol" charset="2"/>
              </a:rPr>
              <a:t> </a:t>
            </a:r>
            <a:r>
              <a:rPr lang="en-US" sz="2200" dirty="0"/>
              <a:t>values</a:t>
            </a:r>
          </a:p>
          <a:p>
            <a:pPr lvl="2">
              <a:buFont typeface="Courier New" pitchFamily="49" charset="0"/>
              <a:buChar char="o"/>
            </a:pPr>
            <a:r>
              <a:rPr lang="en-US" sz="2200" dirty="0"/>
              <a:t>Next level has at least 2* </a:t>
            </a:r>
            <a:r>
              <a:rPr lang="en-US" sz="2200" dirty="0">
                <a:sym typeface="Symbol" charset="2"/>
              </a:rPr>
              <a:t></a:t>
            </a:r>
            <a:r>
              <a:rPr lang="en-US" sz="2200" dirty="0"/>
              <a:t>n/2</a:t>
            </a:r>
            <a:r>
              <a:rPr lang="en-US" sz="2200" dirty="0">
                <a:sym typeface="Symbol" charset="2"/>
              </a:rPr>
              <a:t> * </a:t>
            </a:r>
            <a:r>
              <a:rPr lang="en-US" sz="2200" dirty="0"/>
              <a:t>n/2</a:t>
            </a:r>
            <a:r>
              <a:rPr lang="en-US" sz="2200" dirty="0">
                <a:sym typeface="Symbol" charset="2"/>
              </a:rPr>
              <a:t></a:t>
            </a:r>
            <a:r>
              <a:rPr lang="en-US" sz="2200" dirty="0"/>
              <a:t> values</a:t>
            </a:r>
          </a:p>
          <a:p>
            <a:pPr lvl="2">
              <a:buFont typeface="Courier New" pitchFamily="49" charset="0"/>
              <a:buChar char="o"/>
            </a:pPr>
            <a:r>
              <a:rPr lang="en-US" sz="2200" dirty="0"/>
              <a:t>.. etc.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dirty="0"/>
              <a:t>If there are </a:t>
            </a:r>
            <a:r>
              <a:rPr lang="en-US" sz="2200" i="1" dirty="0"/>
              <a:t>K</a:t>
            </a:r>
            <a:r>
              <a:rPr lang="en-US" sz="2200" dirty="0"/>
              <a:t> search-key values in the file, the tree height is no more than </a:t>
            </a:r>
            <a:r>
              <a:rPr lang="en-US" sz="2200" dirty="0">
                <a:sym typeface="Symbol" charset="2"/>
              </a:rPr>
              <a:t> </a:t>
            </a:r>
            <a:r>
              <a:rPr lang="en-US" sz="2200" dirty="0" err="1">
                <a:sym typeface="Symbol" charset="2"/>
              </a:rPr>
              <a:t>log</a:t>
            </a:r>
            <a:r>
              <a:rPr lang="en-US" sz="2200" baseline="-25000" dirty="0" err="1">
                <a:sym typeface="Symbol" charset="2"/>
              </a:rPr>
              <a:t></a:t>
            </a:r>
            <a:r>
              <a:rPr lang="en-US" sz="2200" i="1" baseline="-25000" dirty="0" err="1">
                <a:sym typeface="Symbol" charset="2"/>
              </a:rPr>
              <a:t>n</a:t>
            </a:r>
            <a:r>
              <a:rPr lang="en-US" sz="2200" baseline="-25000" dirty="0">
                <a:sym typeface="Symbol" charset="2"/>
              </a:rPr>
              <a:t>/2</a:t>
            </a:r>
            <a:r>
              <a:rPr lang="en-US" sz="2200" dirty="0">
                <a:sym typeface="Symbol" charset="2"/>
              </a:rPr>
              <a:t>(</a:t>
            </a:r>
            <a:r>
              <a:rPr lang="en-US" sz="2200" i="1" dirty="0">
                <a:sym typeface="Symbol" charset="2"/>
              </a:rPr>
              <a:t>K</a:t>
            </a:r>
            <a:r>
              <a:rPr lang="en-US" sz="2200" dirty="0">
                <a:sym typeface="Symbol" charset="2"/>
              </a:rPr>
              <a:t>)</a:t>
            </a:r>
            <a:endParaRPr lang="en-US" sz="2200" dirty="0"/>
          </a:p>
          <a:p>
            <a:pPr lvl="1">
              <a:buFont typeface="Courier New" pitchFamily="49" charset="0"/>
              <a:buChar char="o"/>
            </a:pPr>
            <a:r>
              <a:rPr lang="en-US" sz="2200" dirty="0"/>
              <a:t>thus searches can be conducted efficiently.</a:t>
            </a:r>
          </a:p>
          <a:p>
            <a:pPr>
              <a:buFont typeface="Courier New" pitchFamily="49" charset="0"/>
              <a:buChar char="o"/>
            </a:pPr>
            <a:r>
              <a:rPr lang="en-US" sz="2200" dirty="0"/>
              <a:t>Insertions and deletions to the main file can be handled efficiently, as the index can be restructured in logarithmic </a:t>
            </a:r>
            <a:r>
              <a:rPr lang="en-US" sz="2200" dirty="0" smtClean="0"/>
              <a:t>time.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92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93037" cy="1143000"/>
          </a:xfrm>
          <a:noFill/>
          <a:ln/>
        </p:spPr>
        <p:txBody>
          <a:bodyPr/>
          <a:lstStyle/>
          <a:p>
            <a:r>
              <a:rPr lang="en-US" dirty="0"/>
              <a:t>B+ Trees in Practice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2400" dirty="0"/>
              <a:t>Typical order: 100.  Typical fill-factor: 67%.</a:t>
            </a:r>
          </a:p>
          <a:p>
            <a:pPr lvl="1">
              <a:buSzPct val="75000"/>
            </a:pPr>
            <a:r>
              <a:rPr lang="en-US" sz="2400" dirty="0"/>
              <a:t>average </a:t>
            </a:r>
            <a:r>
              <a:rPr lang="en-US" sz="2400" dirty="0" err="1"/>
              <a:t>fanout</a:t>
            </a:r>
            <a:r>
              <a:rPr lang="en-US" sz="2400" dirty="0"/>
              <a:t> = 133</a:t>
            </a:r>
          </a:p>
          <a:p>
            <a:r>
              <a:rPr lang="en-US" sz="2400" dirty="0"/>
              <a:t>Typical capacities:</a:t>
            </a:r>
          </a:p>
          <a:p>
            <a:pPr lvl="1">
              <a:buSzPct val="75000"/>
            </a:pPr>
            <a:r>
              <a:rPr lang="en-US" sz="2400" dirty="0"/>
              <a:t>Height 4: 133</a:t>
            </a:r>
            <a:r>
              <a:rPr lang="en-US" sz="2400" baseline="30000" dirty="0"/>
              <a:t>4</a:t>
            </a:r>
            <a:r>
              <a:rPr lang="en-US" sz="2400" dirty="0"/>
              <a:t> = 312,900,700 records</a:t>
            </a:r>
          </a:p>
          <a:p>
            <a:pPr lvl="1">
              <a:buSzPct val="75000"/>
            </a:pPr>
            <a:r>
              <a:rPr lang="en-US" sz="2400" dirty="0"/>
              <a:t>Height 3: 133</a:t>
            </a:r>
            <a:r>
              <a:rPr lang="en-US" sz="2400" baseline="30000" dirty="0"/>
              <a:t>3</a:t>
            </a:r>
            <a:r>
              <a:rPr lang="en-US" sz="2400" dirty="0"/>
              <a:t> =     2,352,637 records</a:t>
            </a:r>
          </a:p>
          <a:p>
            <a:r>
              <a:rPr lang="en-US" sz="2400" dirty="0"/>
              <a:t>Can often hold top levels in buffer pool:</a:t>
            </a:r>
          </a:p>
          <a:p>
            <a:pPr lvl="1">
              <a:buSzPct val="75000"/>
            </a:pPr>
            <a:r>
              <a:rPr lang="en-US" sz="2400" dirty="0"/>
              <a:t>Level 1 =           1 page  =     8 Kbytes</a:t>
            </a:r>
          </a:p>
          <a:p>
            <a:pPr lvl="1">
              <a:buSzPct val="75000"/>
            </a:pPr>
            <a:r>
              <a:rPr lang="en-US" sz="2400" dirty="0"/>
              <a:t>Level 2 =      133 pages =     1 </a:t>
            </a:r>
            <a:r>
              <a:rPr lang="en-US" sz="2400" dirty="0" err="1"/>
              <a:t>Mbyte</a:t>
            </a:r>
            <a:endParaRPr lang="en-US" sz="2400" dirty="0"/>
          </a:p>
          <a:p>
            <a:pPr lvl="1">
              <a:buSzPct val="75000"/>
            </a:pPr>
            <a:r>
              <a:rPr lang="en-US" sz="2400" dirty="0"/>
              <a:t>Level 3 = 17,689 pages = 133 </a:t>
            </a:r>
            <a:r>
              <a:rPr lang="en-US" sz="2400" dirty="0" err="1"/>
              <a:t>MBytes</a:t>
            </a:r>
            <a:r>
              <a:rPr lang="en-US" sz="2400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5667358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19100"/>
            <a:ext cx="8077200" cy="723900"/>
          </a:xfrm>
          <a:noFill/>
          <a:ln/>
        </p:spPr>
        <p:txBody>
          <a:bodyPr/>
          <a:lstStyle/>
          <a:p>
            <a:r>
              <a:rPr lang="en-US" sz="3600" dirty="0"/>
              <a:t>Inserting a Data Entry into a B+ Tree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229600" cy="4953000"/>
          </a:xfrm>
          <a:noFill/>
          <a:ln/>
        </p:spPr>
        <p:txBody>
          <a:bodyPr/>
          <a:lstStyle/>
          <a:p>
            <a:r>
              <a:rPr lang="en-US" sz="2400" dirty="0"/>
              <a:t>Find correct leaf </a:t>
            </a:r>
            <a:r>
              <a:rPr lang="en-US" sz="2400" i="1" dirty="0"/>
              <a:t>L.</a:t>
            </a:r>
            <a:r>
              <a:rPr lang="en-US" sz="2400" dirty="0"/>
              <a:t> </a:t>
            </a:r>
          </a:p>
          <a:p>
            <a:r>
              <a:rPr lang="en-US" sz="2400" dirty="0"/>
              <a:t>Put data entry onto </a:t>
            </a:r>
            <a:r>
              <a:rPr lang="en-US" sz="2400" i="1" dirty="0"/>
              <a:t>L</a:t>
            </a:r>
            <a:r>
              <a:rPr lang="en-US" sz="2400" dirty="0"/>
              <a:t>.</a:t>
            </a:r>
          </a:p>
          <a:p>
            <a:pPr lvl="1">
              <a:buSzPct val="75000"/>
            </a:pPr>
            <a:r>
              <a:rPr lang="en-US" sz="2400" dirty="0"/>
              <a:t>If </a:t>
            </a:r>
            <a:r>
              <a:rPr lang="en-US" sz="2400" i="1" dirty="0"/>
              <a:t>L </a:t>
            </a:r>
            <a:r>
              <a:rPr lang="en-US" sz="2400" dirty="0"/>
              <a:t>has enough space, </a:t>
            </a:r>
            <a:r>
              <a:rPr lang="en-US" sz="2400" i="1" dirty="0"/>
              <a:t>done</a:t>
            </a:r>
            <a:r>
              <a:rPr lang="en-US" sz="2400" dirty="0"/>
              <a:t>!</a:t>
            </a:r>
          </a:p>
          <a:p>
            <a:pPr lvl="1">
              <a:buSzPct val="75000"/>
            </a:pPr>
            <a:r>
              <a:rPr lang="en-US" sz="2400" dirty="0"/>
              <a:t>Else, must </a:t>
            </a:r>
            <a:r>
              <a:rPr lang="en-US" sz="2400" i="1" u="sng" dirty="0">
                <a:solidFill>
                  <a:srgbClr val="FF0000"/>
                </a:solidFill>
              </a:rPr>
              <a:t>split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i="1" dirty="0"/>
              <a:t>L (into L and a new node L2)</a:t>
            </a:r>
            <a:endParaRPr lang="en-US" sz="2400" dirty="0"/>
          </a:p>
          <a:p>
            <a:pPr lvl="2"/>
            <a:r>
              <a:rPr lang="en-US" dirty="0"/>
              <a:t>Redistribute entries evenly, </a:t>
            </a:r>
            <a:r>
              <a:rPr lang="en-US" b="1" u="sng" dirty="0">
                <a:solidFill>
                  <a:srgbClr val="FF0000"/>
                </a:solidFill>
              </a:rPr>
              <a:t>copy up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middle key.</a:t>
            </a:r>
          </a:p>
          <a:p>
            <a:pPr lvl="2"/>
            <a:r>
              <a:rPr lang="en-US" dirty="0"/>
              <a:t>Insert index entry pointing to </a:t>
            </a:r>
            <a:r>
              <a:rPr lang="en-US" i="1" dirty="0"/>
              <a:t>L2 </a:t>
            </a:r>
            <a:r>
              <a:rPr lang="en-US" dirty="0"/>
              <a:t>into parent of </a:t>
            </a:r>
            <a:r>
              <a:rPr lang="en-US" i="1" dirty="0"/>
              <a:t>L</a:t>
            </a:r>
            <a:r>
              <a:rPr lang="en-US" dirty="0"/>
              <a:t>.</a:t>
            </a:r>
          </a:p>
          <a:p>
            <a:r>
              <a:rPr lang="en-US" sz="2400" dirty="0"/>
              <a:t>This can happen recursively</a:t>
            </a:r>
          </a:p>
          <a:p>
            <a:pPr lvl="1">
              <a:buSzPct val="75000"/>
            </a:pPr>
            <a:r>
              <a:rPr lang="en-US" sz="2400" dirty="0">
                <a:solidFill>
                  <a:srgbClr val="FF0000"/>
                </a:solidFill>
              </a:rPr>
              <a:t>To split index node</a:t>
            </a:r>
            <a:r>
              <a:rPr lang="en-US" sz="2400" dirty="0"/>
              <a:t>, redistribute entries evenly, but </a:t>
            </a:r>
            <a:r>
              <a:rPr lang="en-US" sz="2400" b="1" u="sng" dirty="0">
                <a:solidFill>
                  <a:srgbClr val="FF0000"/>
                </a:solidFill>
              </a:rPr>
              <a:t>push up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middle key.  (Contrast with leaf splits.)</a:t>
            </a:r>
          </a:p>
          <a:p>
            <a:r>
              <a:rPr lang="en-US" sz="2400" dirty="0"/>
              <a:t>Splits “grow” tree; root split increases height.  </a:t>
            </a:r>
          </a:p>
          <a:p>
            <a:pPr lvl="1">
              <a:buSzPct val="75000"/>
            </a:pPr>
            <a:r>
              <a:rPr lang="en-US" sz="2400" dirty="0"/>
              <a:t>Tree growth: gets </a:t>
            </a:r>
            <a:r>
              <a:rPr lang="en-US" sz="2400" i="1" u="sng" dirty="0">
                <a:solidFill>
                  <a:srgbClr val="FF0000"/>
                </a:solidFill>
              </a:rPr>
              <a:t>wider</a:t>
            </a:r>
            <a:r>
              <a:rPr lang="en-US" sz="2400" dirty="0"/>
              <a:t> or </a:t>
            </a:r>
            <a:r>
              <a:rPr lang="en-US" sz="2400" i="1" u="sng" dirty="0">
                <a:solidFill>
                  <a:srgbClr val="FF0000"/>
                </a:solidFill>
              </a:rPr>
              <a:t>one level taller at top</a:t>
            </a:r>
            <a:r>
              <a:rPr lang="en-US" sz="2400" i="1" u="sng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103530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"/>
            <a:ext cx="9166225" cy="6172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  <p:extLst>
      <p:ext uri="{BB962C8B-B14F-4D97-AF65-F5344CB8AC3E}">
        <p14:creationId xmlns:p14="http://schemas.microsoft.com/office/powerpoint/2010/main" val="23214622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600"/>
            <a:ext cx="8783638" cy="5867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  <p:extLst>
      <p:ext uri="{BB962C8B-B14F-4D97-AF65-F5344CB8AC3E}">
        <p14:creationId xmlns:p14="http://schemas.microsoft.com/office/powerpoint/2010/main" val="3577509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13" y="457200"/>
            <a:ext cx="9069387" cy="6019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  <p:extLst>
      <p:ext uri="{BB962C8B-B14F-4D97-AF65-F5344CB8AC3E}">
        <p14:creationId xmlns:p14="http://schemas.microsoft.com/office/powerpoint/2010/main" val="4361905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419100"/>
            <a:ext cx="7772400" cy="603251"/>
          </a:xfrm>
          <a:noFill/>
          <a:ln/>
        </p:spPr>
        <p:txBody>
          <a:bodyPr/>
          <a:lstStyle/>
          <a:p>
            <a:r>
              <a:rPr lang="en-US" sz="3600" dirty="0"/>
              <a:t>Inserting 8* into Example B+ Tree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828800"/>
            <a:ext cx="2667000" cy="4076700"/>
          </a:xfrm>
          <a:noFill/>
          <a:ln/>
        </p:spPr>
        <p:txBody>
          <a:bodyPr/>
          <a:lstStyle/>
          <a:p>
            <a:r>
              <a:rPr lang="en-US" sz="2400" dirty="0"/>
              <a:t>Observe how minimum occupancy is guaranteed in both leaf and index pg splits.</a:t>
            </a:r>
          </a:p>
          <a:p>
            <a:r>
              <a:rPr lang="en-US" sz="2400" dirty="0"/>
              <a:t>Note difference between </a:t>
            </a:r>
            <a:r>
              <a:rPr lang="en-US" sz="2400" i="1" dirty="0">
                <a:solidFill>
                  <a:srgbClr val="FF0000"/>
                </a:solidFill>
              </a:rPr>
              <a:t>copy-up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rgbClr val="FF0000"/>
                </a:solidFill>
              </a:rPr>
              <a:t>push-up</a:t>
            </a:r>
            <a:r>
              <a:rPr lang="en-US" sz="2400" dirty="0">
                <a:solidFill>
                  <a:srgbClr val="FF0000"/>
                </a:solidFill>
              </a:rPr>
              <a:t>;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/>
              <a:t>be sure you understand the reasons for this.</a:t>
            </a:r>
          </a:p>
        </p:txBody>
      </p:sp>
      <p:sp>
        <p:nvSpPr>
          <p:cNvPr id="27654" name="Freeform 6"/>
          <p:cNvSpPr>
            <a:spLocks/>
          </p:cNvSpPr>
          <p:nvPr/>
        </p:nvSpPr>
        <p:spPr bwMode="auto">
          <a:xfrm>
            <a:off x="3152775" y="2894013"/>
            <a:ext cx="360363" cy="360362"/>
          </a:xfrm>
          <a:custGeom>
            <a:avLst/>
            <a:gdLst/>
            <a:ahLst/>
            <a:cxnLst>
              <a:cxn ang="0">
                <a:pos x="0" y="226"/>
              </a:cxn>
              <a:cxn ang="0">
                <a:pos x="0" y="0"/>
              </a:cxn>
              <a:cxn ang="0">
                <a:pos x="226" y="0"/>
              </a:cxn>
              <a:cxn ang="0">
                <a:pos x="226" y="226"/>
              </a:cxn>
              <a:cxn ang="0">
                <a:pos x="0" y="226"/>
              </a:cxn>
            </a:cxnLst>
            <a:rect l="0" t="0" r="r" b="b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5" name="Freeform 7"/>
          <p:cNvSpPr>
            <a:spLocks/>
          </p:cNvSpPr>
          <p:nvPr/>
        </p:nvSpPr>
        <p:spPr bwMode="auto">
          <a:xfrm>
            <a:off x="3511550" y="2894013"/>
            <a:ext cx="361950" cy="360362"/>
          </a:xfrm>
          <a:custGeom>
            <a:avLst/>
            <a:gdLst/>
            <a:ahLst/>
            <a:cxnLst>
              <a:cxn ang="0">
                <a:pos x="0" y="226"/>
              </a:cxn>
              <a:cxn ang="0">
                <a:pos x="0" y="0"/>
              </a:cxn>
              <a:cxn ang="0">
                <a:pos x="227" y="0"/>
              </a:cxn>
              <a:cxn ang="0">
                <a:pos x="227" y="226"/>
              </a:cxn>
              <a:cxn ang="0">
                <a:pos x="0" y="226"/>
              </a:cxn>
            </a:cxnLst>
            <a:rect l="0" t="0" r="r" b="b"/>
            <a:pathLst>
              <a:path w="228" h="227">
                <a:moveTo>
                  <a:pt x="0" y="226"/>
                </a:moveTo>
                <a:lnTo>
                  <a:pt x="0" y="0"/>
                </a:lnTo>
                <a:lnTo>
                  <a:pt x="227" y="0"/>
                </a:lnTo>
                <a:lnTo>
                  <a:pt x="227" y="226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6" name="Freeform 8"/>
          <p:cNvSpPr>
            <a:spLocks/>
          </p:cNvSpPr>
          <p:nvPr/>
        </p:nvSpPr>
        <p:spPr bwMode="auto">
          <a:xfrm>
            <a:off x="3871913" y="2894013"/>
            <a:ext cx="360362" cy="360362"/>
          </a:xfrm>
          <a:custGeom>
            <a:avLst/>
            <a:gdLst/>
            <a:ahLst/>
            <a:cxnLst>
              <a:cxn ang="0">
                <a:pos x="0" y="226"/>
              </a:cxn>
              <a:cxn ang="0">
                <a:pos x="0" y="0"/>
              </a:cxn>
              <a:cxn ang="0">
                <a:pos x="226" y="0"/>
              </a:cxn>
              <a:cxn ang="0">
                <a:pos x="226" y="226"/>
              </a:cxn>
              <a:cxn ang="0">
                <a:pos x="0" y="226"/>
              </a:cxn>
            </a:cxnLst>
            <a:rect l="0" t="0" r="r" b="b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7" name="Freeform 9"/>
          <p:cNvSpPr>
            <a:spLocks/>
          </p:cNvSpPr>
          <p:nvPr/>
        </p:nvSpPr>
        <p:spPr bwMode="auto">
          <a:xfrm>
            <a:off x="4230688" y="2894013"/>
            <a:ext cx="360362" cy="360362"/>
          </a:xfrm>
          <a:custGeom>
            <a:avLst/>
            <a:gdLst/>
            <a:ahLst/>
            <a:cxnLst>
              <a:cxn ang="0">
                <a:pos x="0" y="226"/>
              </a:cxn>
              <a:cxn ang="0">
                <a:pos x="0" y="0"/>
              </a:cxn>
              <a:cxn ang="0">
                <a:pos x="226" y="0"/>
              </a:cxn>
              <a:cxn ang="0">
                <a:pos x="226" y="226"/>
              </a:cxn>
              <a:cxn ang="0">
                <a:pos x="0" y="226"/>
              </a:cxn>
            </a:cxnLst>
            <a:rect l="0" t="0" r="r" b="b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8" name="Freeform 10"/>
          <p:cNvSpPr>
            <a:spLocks/>
          </p:cNvSpPr>
          <p:nvPr/>
        </p:nvSpPr>
        <p:spPr bwMode="auto">
          <a:xfrm>
            <a:off x="4960938" y="2905125"/>
            <a:ext cx="360362" cy="360363"/>
          </a:xfrm>
          <a:custGeom>
            <a:avLst/>
            <a:gdLst/>
            <a:ahLst/>
            <a:cxnLst>
              <a:cxn ang="0">
                <a:pos x="0" y="226"/>
              </a:cxn>
              <a:cxn ang="0">
                <a:pos x="0" y="0"/>
              </a:cxn>
              <a:cxn ang="0">
                <a:pos x="226" y="0"/>
              </a:cxn>
              <a:cxn ang="0">
                <a:pos x="226" y="226"/>
              </a:cxn>
              <a:cxn ang="0">
                <a:pos x="0" y="226"/>
              </a:cxn>
            </a:cxnLst>
            <a:rect l="0" t="0" r="r" b="b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9" name="Freeform 11"/>
          <p:cNvSpPr>
            <a:spLocks/>
          </p:cNvSpPr>
          <p:nvPr/>
        </p:nvSpPr>
        <p:spPr bwMode="auto">
          <a:xfrm>
            <a:off x="5319713" y="2905125"/>
            <a:ext cx="361950" cy="360363"/>
          </a:xfrm>
          <a:custGeom>
            <a:avLst/>
            <a:gdLst/>
            <a:ahLst/>
            <a:cxnLst>
              <a:cxn ang="0">
                <a:pos x="0" y="226"/>
              </a:cxn>
              <a:cxn ang="0">
                <a:pos x="0" y="0"/>
              </a:cxn>
              <a:cxn ang="0">
                <a:pos x="227" y="0"/>
              </a:cxn>
              <a:cxn ang="0">
                <a:pos x="227" y="226"/>
              </a:cxn>
              <a:cxn ang="0">
                <a:pos x="0" y="226"/>
              </a:cxn>
            </a:cxnLst>
            <a:rect l="0" t="0" r="r" b="b"/>
            <a:pathLst>
              <a:path w="228" h="227">
                <a:moveTo>
                  <a:pt x="0" y="226"/>
                </a:moveTo>
                <a:lnTo>
                  <a:pt x="0" y="0"/>
                </a:lnTo>
                <a:lnTo>
                  <a:pt x="227" y="0"/>
                </a:lnTo>
                <a:lnTo>
                  <a:pt x="227" y="226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0" name="Freeform 12"/>
          <p:cNvSpPr>
            <a:spLocks/>
          </p:cNvSpPr>
          <p:nvPr/>
        </p:nvSpPr>
        <p:spPr bwMode="auto">
          <a:xfrm>
            <a:off x="5680075" y="2905125"/>
            <a:ext cx="360363" cy="360363"/>
          </a:xfrm>
          <a:custGeom>
            <a:avLst/>
            <a:gdLst/>
            <a:ahLst/>
            <a:cxnLst>
              <a:cxn ang="0">
                <a:pos x="0" y="226"/>
              </a:cxn>
              <a:cxn ang="0">
                <a:pos x="0" y="0"/>
              </a:cxn>
              <a:cxn ang="0">
                <a:pos x="226" y="0"/>
              </a:cxn>
              <a:cxn ang="0">
                <a:pos x="226" y="226"/>
              </a:cxn>
              <a:cxn ang="0">
                <a:pos x="0" y="226"/>
              </a:cxn>
            </a:cxnLst>
            <a:rect l="0" t="0" r="r" b="b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1" name="Freeform 13"/>
          <p:cNvSpPr>
            <a:spLocks/>
          </p:cNvSpPr>
          <p:nvPr/>
        </p:nvSpPr>
        <p:spPr bwMode="auto">
          <a:xfrm>
            <a:off x="6038850" y="2905125"/>
            <a:ext cx="360363" cy="360363"/>
          </a:xfrm>
          <a:custGeom>
            <a:avLst/>
            <a:gdLst/>
            <a:ahLst/>
            <a:cxnLst>
              <a:cxn ang="0">
                <a:pos x="0" y="226"/>
              </a:cxn>
              <a:cxn ang="0">
                <a:pos x="0" y="0"/>
              </a:cxn>
              <a:cxn ang="0">
                <a:pos x="226" y="0"/>
              </a:cxn>
              <a:cxn ang="0">
                <a:pos x="226" y="226"/>
              </a:cxn>
              <a:cxn ang="0">
                <a:pos x="0" y="226"/>
              </a:cxn>
            </a:cxnLst>
            <a:rect l="0" t="0" r="r" b="b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2" name="Freeform 14"/>
          <p:cNvSpPr>
            <a:spLocks/>
          </p:cNvSpPr>
          <p:nvPr/>
        </p:nvSpPr>
        <p:spPr bwMode="auto">
          <a:xfrm>
            <a:off x="3871913" y="1924050"/>
            <a:ext cx="506412" cy="928688"/>
          </a:xfrm>
          <a:custGeom>
            <a:avLst/>
            <a:gdLst/>
            <a:ahLst/>
            <a:cxnLst>
              <a:cxn ang="0">
                <a:pos x="318" y="0"/>
              </a:cxn>
              <a:cxn ang="0">
                <a:pos x="0" y="584"/>
              </a:cxn>
              <a:cxn ang="0">
                <a:pos x="318" y="0"/>
              </a:cxn>
            </a:cxnLst>
            <a:rect l="0" t="0" r="r" b="b"/>
            <a:pathLst>
              <a:path w="319" h="585">
                <a:moveTo>
                  <a:pt x="318" y="0"/>
                </a:moveTo>
                <a:lnTo>
                  <a:pt x="0" y="584"/>
                </a:lnTo>
                <a:lnTo>
                  <a:pt x="318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3" name="Freeform 15"/>
          <p:cNvSpPr>
            <a:spLocks/>
          </p:cNvSpPr>
          <p:nvPr/>
        </p:nvSpPr>
        <p:spPr bwMode="auto">
          <a:xfrm>
            <a:off x="3871913" y="2738438"/>
            <a:ext cx="79375" cy="114300"/>
          </a:xfrm>
          <a:custGeom>
            <a:avLst/>
            <a:gdLst/>
            <a:ahLst/>
            <a:cxnLst>
              <a:cxn ang="0">
                <a:pos x="49" y="17"/>
              </a:cxn>
              <a:cxn ang="0">
                <a:pos x="0" y="71"/>
              </a:cxn>
              <a:cxn ang="0">
                <a:pos x="17" y="0"/>
              </a:cxn>
              <a:cxn ang="0">
                <a:pos x="49" y="17"/>
              </a:cxn>
            </a:cxnLst>
            <a:rect l="0" t="0" r="r" b="b"/>
            <a:pathLst>
              <a:path w="50" h="72">
                <a:moveTo>
                  <a:pt x="49" y="17"/>
                </a:moveTo>
                <a:lnTo>
                  <a:pt x="0" y="71"/>
                </a:lnTo>
                <a:lnTo>
                  <a:pt x="17" y="0"/>
                </a:lnTo>
                <a:lnTo>
                  <a:pt x="49" y="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4" name="Freeform 16"/>
          <p:cNvSpPr>
            <a:spLocks/>
          </p:cNvSpPr>
          <p:nvPr/>
        </p:nvSpPr>
        <p:spPr bwMode="auto">
          <a:xfrm>
            <a:off x="4792663" y="1979613"/>
            <a:ext cx="449262" cy="403225"/>
          </a:xfrm>
          <a:custGeom>
            <a:avLst/>
            <a:gdLst/>
            <a:ahLst/>
            <a:cxnLst>
              <a:cxn ang="0">
                <a:pos x="0" y="253"/>
              </a:cxn>
              <a:cxn ang="0">
                <a:pos x="0" y="0"/>
              </a:cxn>
              <a:cxn ang="0">
                <a:pos x="282" y="0"/>
              </a:cxn>
              <a:cxn ang="0">
                <a:pos x="282" y="253"/>
              </a:cxn>
              <a:cxn ang="0">
                <a:pos x="0" y="253"/>
              </a:cxn>
            </a:cxnLst>
            <a:rect l="0" t="0" r="r" b="b"/>
            <a:pathLst>
              <a:path w="283" h="254">
                <a:moveTo>
                  <a:pt x="0" y="253"/>
                </a:moveTo>
                <a:lnTo>
                  <a:pt x="0" y="0"/>
                </a:lnTo>
                <a:lnTo>
                  <a:pt x="282" y="0"/>
                </a:lnTo>
                <a:lnTo>
                  <a:pt x="282" y="253"/>
                </a:lnTo>
                <a:lnTo>
                  <a:pt x="0" y="25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5" name="Freeform 17"/>
          <p:cNvSpPr>
            <a:spLocks/>
          </p:cNvSpPr>
          <p:nvPr/>
        </p:nvSpPr>
        <p:spPr bwMode="auto">
          <a:xfrm>
            <a:off x="5129213" y="1989138"/>
            <a:ext cx="1587" cy="371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33"/>
              </a:cxn>
              <a:cxn ang="0">
                <a:pos x="0" y="0"/>
              </a:cxn>
            </a:cxnLst>
            <a:rect l="0" t="0" r="r" b="b"/>
            <a:pathLst>
              <a:path w="1" h="234">
                <a:moveTo>
                  <a:pt x="0" y="0"/>
                </a:moveTo>
                <a:lnTo>
                  <a:pt x="0" y="23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 flipH="1">
            <a:off x="5740400" y="1924050"/>
            <a:ext cx="173038" cy="23813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 flipH="1">
            <a:off x="5702300" y="1947863"/>
            <a:ext cx="38100" cy="7937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 flipH="1">
            <a:off x="5670550" y="1955800"/>
            <a:ext cx="31750" cy="6350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9" name="Line 21"/>
          <p:cNvSpPr>
            <a:spLocks noChangeShapeType="1"/>
          </p:cNvSpPr>
          <p:nvPr/>
        </p:nvSpPr>
        <p:spPr bwMode="auto">
          <a:xfrm flipH="1">
            <a:off x="5634038" y="1962150"/>
            <a:ext cx="36512" cy="17463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>
            <a:off x="5634038" y="1979613"/>
            <a:ext cx="19050" cy="44450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71" name="Line 23"/>
          <p:cNvSpPr>
            <a:spLocks noChangeShapeType="1"/>
          </p:cNvSpPr>
          <p:nvPr/>
        </p:nvSpPr>
        <p:spPr bwMode="auto">
          <a:xfrm>
            <a:off x="5653088" y="2024063"/>
            <a:ext cx="12700" cy="39687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72" name="Line 24"/>
          <p:cNvSpPr>
            <a:spLocks noChangeShapeType="1"/>
          </p:cNvSpPr>
          <p:nvPr/>
        </p:nvSpPr>
        <p:spPr bwMode="auto">
          <a:xfrm flipH="1">
            <a:off x="5619750" y="2063750"/>
            <a:ext cx="46038" cy="14288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73" name="Line 25"/>
          <p:cNvSpPr>
            <a:spLocks noChangeShapeType="1"/>
          </p:cNvSpPr>
          <p:nvPr/>
        </p:nvSpPr>
        <p:spPr bwMode="auto">
          <a:xfrm flipH="1">
            <a:off x="5583238" y="2078038"/>
            <a:ext cx="36512" cy="4762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74" name="Line 26"/>
          <p:cNvSpPr>
            <a:spLocks noChangeShapeType="1"/>
          </p:cNvSpPr>
          <p:nvPr/>
        </p:nvSpPr>
        <p:spPr bwMode="auto">
          <a:xfrm flipH="1">
            <a:off x="5538788" y="2082800"/>
            <a:ext cx="44450" cy="4763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75" name="Line 27"/>
          <p:cNvSpPr>
            <a:spLocks noChangeShapeType="1"/>
          </p:cNvSpPr>
          <p:nvPr/>
        </p:nvSpPr>
        <p:spPr bwMode="auto">
          <a:xfrm flipH="1">
            <a:off x="5341938" y="2087563"/>
            <a:ext cx="196850" cy="12700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76" name="Freeform 28"/>
          <p:cNvSpPr>
            <a:spLocks/>
          </p:cNvSpPr>
          <p:nvPr/>
        </p:nvSpPr>
        <p:spPr bwMode="auto">
          <a:xfrm>
            <a:off x="5341938" y="2066925"/>
            <a:ext cx="104775" cy="53975"/>
          </a:xfrm>
          <a:custGeom>
            <a:avLst/>
            <a:gdLst/>
            <a:ahLst/>
            <a:cxnLst>
              <a:cxn ang="0">
                <a:pos x="65" y="33"/>
              </a:cxn>
              <a:cxn ang="0">
                <a:pos x="0" y="21"/>
              </a:cxn>
              <a:cxn ang="0">
                <a:pos x="63" y="0"/>
              </a:cxn>
            </a:cxnLst>
            <a:rect l="0" t="0" r="r" b="b"/>
            <a:pathLst>
              <a:path w="66" h="34">
                <a:moveTo>
                  <a:pt x="65" y="33"/>
                </a:moveTo>
                <a:lnTo>
                  <a:pt x="0" y="21"/>
                </a:lnTo>
                <a:lnTo>
                  <a:pt x="63" y="0"/>
                </a:lnTo>
              </a:path>
            </a:pathLst>
          </a:custGeom>
          <a:noFill/>
          <a:ln w="12700" cap="rnd" cmpd="sng">
            <a:solidFill>
              <a:srgbClr val="FF82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77" name="Rectangle 29"/>
          <p:cNvSpPr>
            <a:spLocks noChangeArrowheads="1"/>
          </p:cNvSpPr>
          <p:nvPr/>
        </p:nvSpPr>
        <p:spPr bwMode="auto">
          <a:xfrm>
            <a:off x="3152775" y="2901950"/>
            <a:ext cx="33655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2*</a:t>
            </a:r>
          </a:p>
        </p:txBody>
      </p:sp>
      <p:sp>
        <p:nvSpPr>
          <p:cNvPr id="27678" name="Rectangle 30"/>
          <p:cNvSpPr>
            <a:spLocks noChangeArrowheads="1"/>
          </p:cNvSpPr>
          <p:nvPr/>
        </p:nvSpPr>
        <p:spPr bwMode="auto">
          <a:xfrm>
            <a:off x="3522663" y="2890838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3*</a:t>
            </a:r>
          </a:p>
        </p:txBody>
      </p:sp>
      <p:sp>
        <p:nvSpPr>
          <p:cNvPr id="27679" name="Rectangle 31"/>
          <p:cNvSpPr>
            <a:spLocks noChangeArrowheads="1"/>
          </p:cNvSpPr>
          <p:nvPr/>
        </p:nvSpPr>
        <p:spPr bwMode="auto">
          <a:xfrm>
            <a:off x="4959350" y="2890838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5*</a:t>
            </a:r>
          </a:p>
        </p:txBody>
      </p:sp>
      <p:sp>
        <p:nvSpPr>
          <p:cNvPr id="27680" name="Rectangle 32"/>
          <p:cNvSpPr>
            <a:spLocks noChangeArrowheads="1"/>
          </p:cNvSpPr>
          <p:nvPr/>
        </p:nvSpPr>
        <p:spPr bwMode="auto">
          <a:xfrm>
            <a:off x="5319713" y="2901950"/>
            <a:ext cx="33655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7*</a:t>
            </a:r>
          </a:p>
        </p:txBody>
      </p:sp>
      <p:sp>
        <p:nvSpPr>
          <p:cNvPr id="27681" name="Rectangle 33"/>
          <p:cNvSpPr>
            <a:spLocks noChangeArrowheads="1"/>
          </p:cNvSpPr>
          <p:nvPr/>
        </p:nvSpPr>
        <p:spPr bwMode="auto">
          <a:xfrm>
            <a:off x="5689600" y="2913063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8*</a:t>
            </a:r>
          </a:p>
        </p:txBody>
      </p:sp>
      <p:sp>
        <p:nvSpPr>
          <p:cNvPr id="27682" name="Rectangle 34"/>
          <p:cNvSpPr>
            <a:spLocks noChangeArrowheads="1"/>
          </p:cNvSpPr>
          <p:nvPr/>
        </p:nvSpPr>
        <p:spPr bwMode="auto">
          <a:xfrm>
            <a:off x="4824413" y="2019300"/>
            <a:ext cx="279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27683" name="Rectangle 35"/>
          <p:cNvSpPr>
            <a:spLocks noChangeArrowheads="1"/>
          </p:cNvSpPr>
          <p:nvPr/>
        </p:nvSpPr>
        <p:spPr bwMode="auto">
          <a:xfrm>
            <a:off x="5924550" y="1755775"/>
            <a:ext cx="31750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FF8200"/>
                </a:solidFill>
                <a:latin typeface="Arial" pitchFamily="34" charset="0"/>
              </a:rPr>
              <a:t>Entry to be inserted in parent node.</a:t>
            </a:r>
          </a:p>
        </p:txBody>
      </p:sp>
      <p:sp>
        <p:nvSpPr>
          <p:cNvPr id="27684" name="Rectangle 36"/>
          <p:cNvSpPr>
            <a:spLocks noChangeArrowheads="1"/>
          </p:cNvSpPr>
          <p:nvPr/>
        </p:nvSpPr>
        <p:spPr bwMode="auto">
          <a:xfrm>
            <a:off x="5924550" y="1968500"/>
            <a:ext cx="1357313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FF8200"/>
                </a:solidFill>
                <a:latin typeface="Arial" pitchFamily="34" charset="0"/>
              </a:rPr>
              <a:t>(Note that 5 is</a:t>
            </a:r>
          </a:p>
        </p:txBody>
      </p:sp>
      <p:sp>
        <p:nvSpPr>
          <p:cNvPr id="27685" name="Rectangle 37"/>
          <p:cNvSpPr>
            <a:spLocks noChangeArrowheads="1"/>
          </p:cNvSpPr>
          <p:nvPr/>
        </p:nvSpPr>
        <p:spPr bwMode="auto">
          <a:xfrm>
            <a:off x="5937250" y="2159000"/>
            <a:ext cx="28575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FF8200"/>
                </a:solidFill>
                <a:latin typeface="Arial" pitchFamily="34" charset="0"/>
              </a:rPr>
              <a:t>continues to appear in the leaf.)</a:t>
            </a:r>
          </a:p>
        </p:txBody>
      </p:sp>
      <p:sp>
        <p:nvSpPr>
          <p:cNvPr id="27686" name="Rectangle 38"/>
          <p:cNvSpPr>
            <a:spLocks noChangeArrowheads="1"/>
          </p:cNvSpPr>
          <p:nvPr/>
        </p:nvSpPr>
        <p:spPr bwMode="auto">
          <a:xfrm>
            <a:off x="7989888" y="1970088"/>
            <a:ext cx="5000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87" name="Rectangle 39"/>
          <p:cNvSpPr>
            <a:spLocks noChangeArrowheads="1"/>
          </p:cNvSpPr>
          <p:nvPr/>
        </p:nvSpPr>
        <p:spPr bwMode="auto">
          <a:xfrm>
            <a:off x="6989763" y="1971675"/>
            <a:ext cx="1535112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FF8200"/>
                </a:solidFill>
                <a:latin typeface="Arial" pitchFamily="34" charset="0"/>
              </a:rPr>
              <a:t>s copied up and</a:t>
            </a:r>
          </a:p>
        </p:txBody>
      </p:sp>
      <p:sp>
        <p:nvSpPr>
          <p:cNvPr id="27688" name="Arc 40"/>
          <p:cNvSpPr>
            <a:spLocks/>
          </p:cNvSpPr>
          <p:nvPr/>
        </p:nvSpPr>
        <p:spPr bwMode="auto">
          <a:xfrm rot="19020000">
            <a:off x="4572000" y="2674938"/>
            <a:ext cx="3810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89" name="Arc 41"/>
          <p:cNvSpPr>
            <a:spLocks/>
          </p:cNvSpPr>
          <p:nvPr/>
        </p:nvSpPr>
        <p:spPr bwMode="auto">
          <a:xfrm>
            <a:off x="5181600" y="2289175"/>
            <a:ext cx="304800" cy="609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90" name="Rectangle 42"/>
          <p:cNvSpPr>
            <a:spLocks noChangeArrowheads="1"/>
          </p:cNvSpPr>
          <p:nvPr/>
        </p:nvSpPr>
        <p:spPr bwMode="auto">
          <a:xfrm>
            <a:off x="5522913" y="4602163"/>
            <a:ext cx="319405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FF8200"/>
                </a:solidFill>
                <a:latin typeface="Arial" pitchFamily="34" charset="0"/>
              </a:rPr>
              <a:t>appears once in the index. Contrast</a:t>
            </a:r>
          </a:p>
        </p:txBody>
      </p:sp>
      <p:grpSp>
        <p:nvGrpSpPr>
          <p:cNvPr id="2" name="Group 101"/>
          <p:cNvGrpSpPr>
            <a:grpSpLocks/>
          </p:cNvGrpSpPr>
          <p:nvPr/>
        </p:nvGrpSpPr>
        <p:grpSpPr bwMode="auto">
          <a:xfrm>
            <a:off x="2881313" y="4240213"/>
            <a:ext cx="6196012" cy="1819275"/>
            <a:chOff x="1815" y="2671"/>
            <a:chExt cx="3903" cy="1146"/>
          </a:xfrm>
        </p:grpSpPr>
        <p:sp>
          <p:nvSpPr>
            <p:cNvPr id="27691" name="Freeform 43"/>
            <p:cNvSpPr>
              <a:spLocks/>
            </p:cNvSpPr>
            <p:nvPr/>
          </p:nvSpPr>
          <p:spPr bwMode="auto">
            <a:xfrm>
              <a:off x="1897" y="3400"/>
              <a:ext cx="255" cy="253"/>
            </a:xfrm>
            <a:custGeom>
              <a:avLst/>
              <a:gdLst/>
              <a:ahLst/>
              <a:cxnLst>
                <a:cxn ang="0">
                  <a:pos x="0" y="252"/>
                </a:cxn>
                <a:cxn ang="0">
                  <a:pos x="0" y="0"/>
                </a:cxn>
                <a:cxn ang="0">
                  <a:pos x="254" y="0"/>
                </a:cxn>
                <a:cxn ang="0">
                  <a:pos x="254" y="252"/>
                </a:cxn>
                <a:cxn ang="0">
                  <a:pos x="0" y="252"/>
                </a:cxn>
              </a:cxnLst>
              <a:rect l="0" t="0" r="r" b="b"/>
              <a:pathLst>
                <a:path w="255" h="253">
                  <a:moveTo>
                    <a:pt x="0" y="252"/>
                  </a:moveTo>
                  <a:lnTo>
                    <a:pt x="0" y="0"/>
                  </a:lnTo>
                  <a:lnTo>
                    <a:pt x="254" y="0"/>
                  </a:lnTo>
                  <a:lnTo>
                    <a:pt x="254" y="252"/>
                  </a:lnTo>
                  <a:lnTo>
                    <a:pt x="0" y="25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92" name="Freeform 44"/>
            <p:cNvSpPr>
              <a:spLocks/>
            </p:cNvSpPr>
            <p:nvPr/>
          </p:nvSpPr>
          <p:spPr bwMode="auto">
            <a:xfrm>
              <a:off x="1948" y="3400"/>
              <a:ext cx="1" cy="2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2"/>
                </a:cxn>
                <a:cxn ang="0">
                  <a:pos x="0" y="0"/>
                </a:cxn>
              </a:cxnLst>
              <a:rect l="0" t="0" r="r" b="b"/>
              <a:pathLst>
                <a:path w="1" h="253">
                  <a:moveTo>
                    <a:pt x="0" y="0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93" name="Freeform 45"/>
            <p:cNvSpPr>
              <a:spLocks/>
            </p:cNvSpPr>
            <p:nvPr/>
          </p:nvSpPr>
          <p:spPr bwMode="auto">
            <a:xfrm>
              <a:off x="2151" y="3400"/>
              <a:ext cx="253" cy="253"/>
            </a:xfrm>
            <a:custGeom>
              <a:avLst/>
              <a:gdLst/>
              <a:ahLst/>
              <a:cxnLst>
                <a:cxn ang="0">
                  <a:pos x="0" y="252"/>
                </a:cxn>
                <a:cxn ang="0">
                  <a:pos x="0" y="0"/>
                </a:cxn>
                <a:cxn ang="0">
                  <a:pos x="252" y="0"/>
                </a:cxn>
                <a:cxn ang="0">
                  <a:pos x="252" y="252"/>
                </a:cxn>
                <a:cxn ang="0">
                  <a:pos x="0" y="252"/>
                </a:cxn>
              </a:cxnLst>
              <a:rect l="0" t="0" r="r" b="b"/>
              <a:pathLst>
                <a:path w="253" h="253">
                  <a:moveTo>
                    <a:pt x="0" y="252"/>
                  </a:moveTo>
                  <a:lnTo>
                    <a:pt x="0" y="0"/>
                  </a:lnTo>
                  <a:lnTo>
                    <a:pt x="252" y="0"/>
                  </a:lnTo>
                  <a:lnTo>
                    <a:pt x="252" y="252"/>
                  </a:lnTo>
                  <a:lnTo>
                    <a:pt x="0" y="25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94" name="Freeform 46"/>
            <p:cNvSpPr>
              <a:spLocks/>
            </p:cNvSpPr>
            <p:nvPr/>
          </p:nvSpPr>
          <p:spPr bwMode="auto">
            <a:xfrm>
              <a:off x="2201" y="3400"/>
              <a:ext cx="1" cy="2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2"/>
                </a:cxn>
                <a:cxn ang="0">
                  <a:pos x="0" y="0"/>
                </a:cxn>
              </a:cxnLst>
              <a:rect l="0" t="0" r="r" b="b"/>
              <a:pathLst>
                <a:path w="1" h="253">
                  <a:moveTo>
                    <a:pt x="0" y="0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95" name="Freeform 47"/>
            <p:cNvSpPr>
              <a:spLocks/>
            </p:cNvSpPr>
            <p:nvPr/>
          </p:nvSpPr>
          <p:spPr bwMode="auto">
            <a:xfrm>
              <a:off x="2403" y="3400"/>
              <a:ext cx="254" cy="253"/>
            </a:xfrm>
            <a:custGeom>
              <a:avLst/>
              <a:gdLst/>
              <a:ahLst/>
              <a:cxnLst>
                <a:cxn ang="0">
                  <a:pos x="0" y="252"/>
                </a:cxn>
                <a:cxn ang="0">
                  <a:pos x="0" y="0"/>
                </a:cxn>
                <a:cxn ang="0">
                  <a:pos x="253" y="0"/>
                </a:cxn>
                <a:cxn ang="0">
                  <a:pos x="253" y="252"/>
                </a:cxn>
                <a:cxn ang="0">
                  <a:pos x="0" y="252"/>
                </a:cxn>
              </a:cxnLst>
              <a:rect l="0" t="0" r="r" b="b"/>
              <a:pathLst>
                <a:path w="254" h="253">
                  <a:moveTo>
                    <a:pt x="0" y="252"/>
                  </a:moveTo>
                  <a:lnTo>
                    <a:pt x="0" y="0"/>
                  </a:lnTo>
                  <a:lnTo>
                    <a:pt x="253" y="0"/>
                  </a:lnTo>
                  <a:lnTo>
                    <a:pt x="253" y="252"/>
                  </a:lnTo>
                  <a:lnTo>
                    <a:pt x="0" y="25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96" name="Freeform 48"/>
            <p:cNvSpPr>
              <a:spLocks/>
            </p:cNvSpPr>
            <p:nvPr/>
          </p:nvSpPr>
          <p:spPr bwMode="auto">
            <a:xfrm>
              <a:off x="2454" y="3400"/>
              <a:ext cx="1" cy="2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2"/>
                </a:cxn>
                <a:cxn ang="0">
                  <a:pos x="0" y="0"/>
                </a:cxn>
              </a:cxnLst>
              <a:rect l="0" t="0" r="r" b="b"/>
              <a:pathLst>
                <a:path w="1" h="253">
                  <a:moveTo>
                    <a:pt x="0" y="0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97" name="Freeform 49"/>
            <p:cNvSpPr>
              <a:spLocks/>
            </p:cNvSpPr>
            <p:nvPr/>
          </p:nvSpPr>
          <p:spPr bwMode="auto">
            <a:xfrm>
              <a:off x="2656" y="3400"/>
              <a:ext cx="254" cy="253"/>
            </a:xfrm>
            <a:custGeom>
              <a:avLst/>
              <a:gdLst/>
              <a:ahLst/>
              <a:cxnLst>
                <a:cxn ang="0">
                  <a:pos x="0" y="252"/>
                </a:cxn>
                <a:cxn ang="0">
                  <a:pos x="0" y="0"/>
                </a:cxn>
                <a:cxn ang="0">
                  <a:pos x="253" y="0"/>
                </a:cxn>
                <a:cxn ang="0">
                  <a:pos x="253" y="252"/>
                </a:cxn>
                <a:cxn ang="0">
                  <a:pos x="0" y="252"/>
                </a:cxn>
              </a:cxnLst>
              <a:rect l="0" t="0" r="r" b="b"/>
              <a:pathLst>
                <a:path w="254" h="253">
                  <a:moveTo>
                    <a:pt x="0" y="252"/>
                  </a:moveTo>
                  <a:lnTo>
                    <a:pt x="0" y="0"/>
                  </a:lnTo>
                  <a:lnTo>
                    <a:pt x="253" y="0"/>
                  </a:lnTo>
                  <a:lnTo>
                    <a:pt x="253" y="252"/>
                  </a:lnTo>
                  <a:lnTo>
                    <a:pt x="0" y="25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98" name="Freeform 50"/>
            <p:cNvSpPr>
              <a:spLocks/>
            </p:cNvSpPr>
            <p:nvPr/>
          </p:nvSpPr>
          <p:spPr bwMode="auto">
            <a:xfrm>
              <a:off x="2707" y="3400"/>
              <a:ext cx="1" cy="2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2"/>
                </a:cxn>
                <a:cxn ang="0">
                  <a:pos x="0" y="0"/>
                </a:cxn>
              </a:cxnLst>
              <a:rect l="0" t="0" r="r" b="b"/>
              <a:pathLst>
                <a:path w="1" h="253">
                  <a:moveTo>
                    <a:pt x="0" y="0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99" name="Freeform 51"/>
            <p:cNvSpPr>
              <a:spLocks/>
            </p:cNvSpPr>
            <p:nvPr/>
          </p:nvSpPr>
          <p:spPr bwMode="auto">
            <a:xfrm>
              <a:off x="2910" y="3400"/>
              <a:ext cx="51" cy="253"/>
            </a:xfrm>
            <a:custGeom>
              <a:avLst/>
              <a:gdLst/>
              <a:ahLst/>
              <a:cxnLst>
                <a:cxn ang="0">
                  <a:pos x="0" y="252"/>
                </a:cxn>
                <a:cxn ang="0">
                  <a:pos x="0" y="0"/>
                </a:cxn>
                <a:cxn ang="0">
                  <a:pos x="50" y="0"/>
                </a:cxn>
                <a:cxn ang="0">
                  <a:pos x="50" y="252"/>
                </a:cxn>
                <a:cxn ang="0">
                  <a:pos x="0" y="252"/>
                </a:cxn>
              </a:cxnLst>
              <a:rect l="0" t="0" r="r" b="b"/>
              <a:pathLst>
                <a:path w="51" h="253">
                  <a:moveTo>
                    <a:pt x="0" y="252"/>
                  </a:moveTo>
                  <a:lnTo>
                    <a:pt x="0" y="0"/>
                  </a:lnTo>
                  <a:lnTo>
                    <a:pt x="50" y="0"/>
                  </a:lnTo>
                  <a:lnTo>
                    <a:pt x="50" y="252"/>
                  </a:lnTo>
                  <a:lnTo>
                    <a:pt x="0" y="25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00" name="Freeform 52"/>
            <p:cNvSpPr>
              <a:spLocks/>
            </p:cNvSpPr>
            <p:nvPr/>
          </p:nvSpPr>
          <p:spPr bwMode="auto">
            <a:xfrm>
              <a:off x="3163" y="3400"/>
              <a:ext cx="254" cy="253"/>
            </a:xfrm>
            <a:custGeom>
              <a:avLst/>
              <a:gdLst/>
              <a:ahLst/>
              <a:cxnLst>
                <a:cxn ang="0">
                  <a:pos x="0" y="252"/>
                </a:cxn>
                <a:cxn ang="0">
                  <a:pos x="0" y="0"/>
                </a:cxn>
                <a:cxn ang="0">
                  <a:pos x="253" y="0"/>
                </a:cxn>
                <a:cxn ang="0">
                  <a:pos x="253" y="252"/>
                </a:cxn>
                <a:cxn ang="0">
                  <a:pos x="0" y="252"/>
                </a:cxn>
              </a:cxnLst>
              <a:rect l="0" t="0" r="r" b="b"/>
              <a:pathLst>
                <a:path w="254" h="253">
                  <a:moveTo>
                    <a:pt x="0" y="252"/>
                  </a:moveTo>
                  <a:lnTo>
                    <a:pt x="0" y="0"/>
                  </a:lnTo>
                  <a:lnTo>
                    <a:pt x="253" y="0"/>
                  </a:lnTo>
                  <a:lnTo>
                    <a:pt x="253" y="252"/>
                  </a:lnTo>
                  <a:lnTo>
                    <a:pt x="0" y="25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01" name="Freeform 53"/>
            <p:cNvSpPr>
              <a:spLocks/>
            </p:cNvSpPr>
            <p:nvPr/>
          </p:nvSpPr>
          <p:spPr bwMode="auto">
            <a:xfrm>
              <a:off x="3214" y="3400"/>
              <a:ext cx="1" cy="2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2"/>
                </a:cxn>
                <a:cxn ang="0">
                  <a:pos x="0" y="0"/>
                </a:cxn>
              </a:cxnLst>
              <a:rect l="0" t="0" r="r" b="b"/>
              <a:pathLst>
                <a:path w="1" h="253">
                  <a:moveTo>
                    <a:pt x="0" y="0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02" name="Freeform 54"/>
            <p:cNvSpPr>
              <a:spLocks/>
            </p:cNvSpPr>
            <p:nvPr/>
          </p:nvSpPr>
          <p:spPr bwMode="auto">
            <a:xfrm>
              <a:off x="3416" y="3400"/>
              <a:ext cx="255" cy="253"/>
            </a:xfrm>
            <a:custGeom>
              <a:avLst/>
              <a:gdLst/>
              <a:ahLst/>
              <a:cxnLst>
                <a:cxn ang="0">
                  <a:pos x="0" y="252"/>
                </a:cxn>
                <a:cxn ang="0">
                  <a:pos x="0" y="0"/>
                </a:cxn>
                <a:cxn ang="0">
                  <a:pos x="254" y="0"/>
                </a:cxn>
                <a:cxn ang="0">
                  <a:pos x="254" y="252"/>
                </a:cxn>
                <a:cxn ang="0">
                  <a:pos x="0" y="252"/>
                </a:cxn>
              </a:cxnLst>
              <a:rect l="0" t="0" r="r" b="b"/>
              <a:pathLst>
                <a:path w="255" h="253">
                  <a:moveTo>
                    <a:pt x="0" y="252"/>
                  </a:moveTo>
                  <a:lnTo>
                    <a:pt x="0" y="0"/>
                  </a:lnTo>
                  <a:lnTo>
                    <a:pt x="254" y="0"/>
                  </a:lnTo>
                  <a:lnTo>
                    <a:pt x="254" y="252"/>
                  </a:lnTo>
                  <a:lnTo>
                    <a:pt x="0" y="25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03" name="Freeform 55"/>
            <p:cNvSpPr>
              <a:spLocks/>
            </p:cNvSpPr>
            <p:nvPr/>
          </p:nvSpPr>
          <p:spPr bwMode="auto">
            <a:xfrm>
              <a:off x="3467" y="3400"/>
              <a:ext cx="1" cy="2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2"/>
                </a:cxn>
                <a:cxn ang="0">
                  <a:pos x="0" y="0"/>
                </a:cxn>
              </a:cxnLst>
              <a:rect l="0" t="0" r="r" b="b"/>
              <a:pathLst>
                <a:path w="1" h="253">
                  <a:moveTo>
                    <a:pt x="0" y="0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04" name="Freeform 56"/>
            <p:cNvSpPr>
              <a:spLocks/>
            </p:cNvSpPr>
            <p:nvPr/>
          </p:nvSpPr>
          <p:spPr bwMode="auto">
            <a:xfrm>
              <a:off x="3670" y="3400"/>
              <a:ext cx="254" cy="253"/>
            </a:xfrm>
            <a:custGeom>
              <a:avLst/>
              <a:gdLst/>
              <a:ahLst/>
              <a:cxnLst>
                <a:cxn ang="0">
                  <a:pos x="0" y="252"/>
                </a:cxn>
                <a:cxn ang="0">
                  <a:pos x="0" y="0"/>
                </a:cxn>
                <a:cxn ang="0">
                  <a:pos x="253" y="0"/>
                </a:cxn>
                <a:cxn ang="0">
                  <a:pos x="253" y="252"/>
                </a:cxn>
                <a:cxn ang="0">
                  <a:pos x="0" y="252"/>
                </a:cxn>
              </a:cxnLst>
              <a:rect l="0" t="0" r="r" b="b"/>
              <a:pathLst>
                <a:path w="254" h="253">
                  <a:moveTo>
                    <a:pt x="0" y="252"/>
                  </a:moveTo>
                  <a:lnTo>
                    <a:pt x="0" y="0"/>
                  </a:lnTo>
                  <a:lnTo>
                    <a:pt x="253" y="0"/>
                  </a:lnTo>
                  <a:lnTo>
                    <a:pt x="253" y="252"/>
                  </a:lnTo>
                  <a:lnTo>
                    <a:pt x="0" y="25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05" name="Freeform 57"/>
            <p:cNvSpPr>
              <a:spLocks/>
            </p:cNvSpPr>
            <p:nvPr/>
          </p:nvSpPr>
          <p:spPr bwMode="auto">
            <a:xfrm>
              <a:off x="3720" y="3400"/>
              <a:ext cx="1" cy="2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2"/>
                </a:cxn>
                <a:cxn ang="0">
                  <a:pos x="0" y="0"/>
                </a:cxn>
              </a:cxnLst>
              <a:rect l="0" t="0" r="r" b="b"/>
              <a:pathLst>
                <a:path w="1" h="253">
                  <a:moveTo>
                    <a:pt x="0" y="0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06" name="Freeform 58"/>
            <p:cNvSpPr>
              <a:spLocks/>
            </p:cNvSpPr>
            <p:nvPr/>
          </p:nvSpPr>
          <p:spPr bwMode="auto">
            <a:xfrm>
              <a:off x="3923" y="3400"/>
              <a:ext cx="254" cy="253"/>
            </a:xfrm>
            <a:custGeom>
              <a:avLst/>
              <a:gdLst/>
              <a:ahLst/>
              <a:cxnLst>
                <a:cxn ang="0">
                  <a:pos x="0" y="252"/>
                </a:cxn>
                <a:cxn ang="0">
                  <a:pos x="0" y="0"/>
                </a:cxn>
                <a:cxn ang="0">
                  <a:pos x="253" y="0"/>
                </a:cxn>
                <a:cxn ang="0">
                  <a:pos x="253" y="252"/>
                </a:cxn>
                <a:cxn ang="0">
                  <a:pos x="0" y="252"/>
                </a:cxn>
              </a:cxnLst>
              <a:rect l="0" t="0" r="r" b="b"/>
              <a:pathLst>
                <a:path w="254" h="253">
                  <a:moveTo>
                    <a:pt x="0" y="252"/>
                  </a:moveTo>
                  <a:lnTo>
                    <a:pt x="0" y="0"/>
                  </a:lnTo>
                  <a:lnTo>
                    <a:pt x="253" y="0"/>
                  </a:lnTo>
                  <a:lnTo>
                    <a:pt x="253" y="252"/>
                  </a:lnTo>
                  <a:lnTo>
                    <a:pt x="0" y="25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07" name="Freeform 59"/>
            <p:cNvSpPr>
              <a:spLocks/>
            </p:cNvSpPr>
            <p:nvPr/>
          </p:nvSpPr>
          <p:spPr bwMode="auto">
            <a:xfrm>
              <a:off x="3973" y="3400"/>
              <a:ext cx="1" cy="2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2"/>
                </a:cxn>
                <a:cxn ang="0">
                  <a:pos x="0" y="0"/>
                </a:cxn>
              </a:cxnLst>
              <a:rect l="0" t="0" r="r" b="b"/>
              <a:pathLst>
                <a:path w="1" h="253">
                  <a:moveTo>
                    <a:pt x="0" y="0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08" name="Freeform 60"/>
            <p:cNvSpPr>
              <a:spLocks/>
            </p:cNvSpPr>
            <p:nvPr/>
          </p:nvSpPr>
          <p:spPr bwMode="auto">
            <a:xfrm>
              <a:off x="4176" y="3400"/>
              <a:ext cx="51" cy="253"/>
            </a:xfrm>
            <a:custGeom>
              <a:avLst/>
              <a:gdLst/>
              <a:ahLst/>
              <a:cxnLst>
                <a:cxn ang="0">
                  <a:pos x="0" y="252"/>
                </a:cxn>
                <a:cxn ang="0">
                  <a:pos x="0" y="0"/>
                </a:cxn>
                <a:cxn ang="0">
                  <a:pos x="50" y="0"/>
                </a:cxn>
                <a:cxn ang="0">
                  <a:pos x="50" y="252"/>
                </a:cxn>
                <a:cxn ang="0">
                  <a:pos x="0" y="252"/>
                </a:cxn>
              </a:cxnLst>
              <a:rect l="0" t="0" r="r" b="b"/>
              <a:pathLst>
                <a:path w="51" h="253">
                  <a:moveTo>
                    <a:pt x="0" y="252"/>
                  </a:moveTo>
                  <a:lnTo>
                    <a:pt x="0" y="0"/>
                  </a:lnTo>
                  <a:lnTo>
                    <a:pt x="50" y="0"/>
                  </a:lnTo>
                  <a:lnTo>
                    <a:pt x="50" y="252"/>
                  </a:lnTo>
                  <a:lnTo>
                    <a:pt x="0" y="25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09" name="Freeform 61"/>
            <p:cNvSpPr>
              <a:spLocks/>
            </p:cNvSpPr>
            <p:nvPr/>
          </p:nvSpPr>
          <p:spPr bwMode="auto">
            <a:xfrm>
              <a:off x="1815" y="3608"/>
              <a:ext cx="102" cy="209"/>
            </a:xfrm>
            <a:custGeom>
              <a:avLst/>
              <a:gdLst/>
              <a:ahLst/>
              <a:cxnLst>
                <a:cxn ang="0">
                  <a:pos x="101" y="0"/>
                </a:cxn>
                <a:cxn ang="0">
                  <a:pos x="0" y="208"/>
                </a:cxn>
                <a:cxn ang="0">
                  <a:pos x="101" y="0"/>
                </a:cxn>
              </a:cxnLst>
              <a:rect l="0" t="0" r="r" b="b"/>
              <a:pathLst>
                <a:path w="102" h="209">
                  <a:moveTo>
                    <a:pt x="101" y="0"/>
                  </a:moveTo>
                  <a:lnTo>
                    <a:pt x="0" y="208"/>
                  </a:lnTo>
                  <a:lnTo>
                    <a:pt x="10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10" name="Freeform 62"/>
            <p:cNvSpPr>
              <a:spLocks/>
            </p:cNvSpPr>
            <p:nvPr/>
          </p:nvSpPr>
          <p:spPr bwMode="auto">
            <a:xfrm>
              <a:off x="1815" y="3752"/>
              <a:ext cx="43" cy="65"/>
            </a:xfrm>
            <a:custGeom>
              <a:avLst/>
              <a:gdLst/>
              <a:ahLst/>
              <a:cxnLst>
                <a:cxn ang="0">
                  <a:pos x="42" y="13"/>
                </a:cxn>
                <a:cxn ang="0">
                  <a:pos x="0" y="64"/>
                </a:cxn>
                <a:cxn ang="0">
                  <a:pos x="13" y="0"/>
                </a:cxn>
                <a:cxn ang="0">
                  <a:pos x="42" y="13"/>
                </a:cxn>
              </a:cxnLst>
              <a:rect l="0" t="0" r="r" b="b"/>
              <a:pathLst>
                <a:path w="43" h="65">
                  <a:moveTo>
                    <a:pt x="42" y="13"/>
                  </a:moveTo>
                  <a:lnTo>
                    <a:pt x="0" y="64"/>
                  </a:lnTo>
                  <a:lnTo>
                    <a:pt x="13" y="0"/>
                  </a:lnTo>
                  <a:lnTo>
                    <a:pt x="42" y="1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11" name="Freeform 63"/>
            <p:cNvSpPr>
              <a:spLocks/>
            </p:cNvSpPr>
            <p:nvPr/>
          </p:nvSpPr>
          <p:spPr bwMode="auto">
            <a:xfrm>
              <a:off x="2106" y="3602"/>
              <a:ext cx="71" cy="183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0" y="182"/>
                </a:cxn>
                <a:cxn ang="0">
                  <a:pos x="70" y="0"/>
                </a:cxn>
              </a:cxnLst>
              <a:rect l="0" t="0" r="r" b="b"/>
              <a:pathLst>
                <a:path w="71" h="183">
                  <a:moveTo>
                    <a:pt x="70" y="0"/>
                  </a:moveTo>
                  <a:lnTo>
                    <a:pt x="0" y="182"/>
                  </a:lnTo>
                  <a:lnTo>
                    <a:pt x="7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12" name="Freeform 64"/>
            <p:cNvSpPr>
              <a:spLocks/>
            </p:cNvSpPr>
            <p:nvPr/>
          </p:nvSpPr>
          <p:spPr bwMode="auto">
            <a:xfrm>
              <a:off x="2106" y="3720"/>
              <a:ext cx="38" cy="65"/>
            </a:xfrm>
            <a:custGeom>
              <a:avLst/>
              <a:gdLst/>
              <a:ahLst/>
              <a:cxnLst>
                <a:cxn ang="0">
                  <a:pos x="37" y="11"/>
                </a:cxn>
                <a:cxn ang="0">
                  <a:pos x="0" y="64"/>
                </a:cxn>
                <a:cxn ang="0">
                  <a:pos x="7" y="0"/>
                </a:cxn>
                <a:cxn ang="0">
                  <a:pos x="37" y="11"/>
                </a:cxn>
              </a:cxnLst>
              <a:rect l="0" t="0" r="r" b="b"/>
              <a:pathLst>
                <a:path w="38" h="65">
                  <a:moveTo>
                    <a:pt x="37" y="11"/>
                  </a:moveTo>
                  <a:lnTo>
                    <a:pt x="0" y="64"/>
                  </a:lnTo>
                  <a:lnTo>
                    <a:pt x="7" y="0"/>
                  </a:lnTo>
                  <a:lnTo>
                    <a:pt x="37" y="1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13" name="Freeform 65"/>
            <p:cNvSpPr>
              <a:spLocks/>
            </p:cNvSpPr>
            <p:nvPr/>
          </p:nvSpPr>
          <p:spPr bwMode="auto">
            <a:xfrm>
              <a:off x="2346" y="3608"/>
              <a:ext cx="78" cy="184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0" y="183"/>
                </a:cxn>
                <a:cxn ang="0">
                  <a:pos x="77" y="0"/>
                </a:cxn>
              </a:cxnLst>
              <a:rect l="0" t="0" r="r" b="b"/>
              <a:pathLst>
                <a:path w="78" h="184">
                  <a:moveTo>
                    <a:pt x="77" y="0"/>
                  </a:moveTo>
                  <a:lnTo>
                    <a:pt x="0" y="183"/>
                  </a:lnTo>
                  <a:lnTo>
                    <a:pt x="7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14" name="Freeform 66"/>
            <p:cNvSpPr>
              <a:spLocks/>
            </p:cNvSpPr>
            <p:nvPr/>
          </p:nvSpPr>
          <p:spPr bwMode="auto">
            <a:xfrm>
              <a:off x="2346" y="3726"/>
              <a:ext cx="40" cy="66"/>
            </a:xfrm>
            <a:custGeom>
              <a:avLst/>
              <a:gdLst/>
              <a:ahLst/>
              <a:cxnLst>
                <a:cxn ang="0">
                  <a:pos x="39" y="12"/>
                </a:cxn>
                <a:cxn ang="0">
                  <a:pos x="0" y="65"/>
                </a:cxn>
                <a:cxn ang="0">
                  <a:pos x="10" y="0"/>
                </a:cxn>
                <a:cxn ang="0">
                  <a:pos x="39" y="12"/>
                </a:cxn>
              </a:cxnLst>
              <a:rect l="0" t="0" r="r" b="b"/>
              <a:pathLst>
                <a:path w="40" h="66">
                  <a:moveTo>
                    <a:pt x="39" y="12"/>
                  </a:moveTo>
                  <a:lnTo>
                    <a:pt x="0" y="65"/>
                  </a:lnTo>
                  <a:lnTo>
                    <a:pt x="10" y="0"/>
                  </a:lnTo>
                  <a:lnTo>
                    <a:pt x="39" y="1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15" name="Freeform 67"/>
            <p:cNvSpPr>
              <a:spLocks/>
            </p:cNvSpPr>
            <p:nvPr/>
          </p:nvSpPr>
          <p:spPr bwMode="auto">
            <a:xfrm>
              <a:off x="3100" y="3614"/>
              <a:ext cx="77" cy="178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0" y="177"/>
                </a:cxn>
                <a:cxn ang="0">
                  <a:pos x="76" y="0"/>
                </a:cxn>
              </a:cxnLst>
              <a:rect l="0" t="0" r="r" b="b"/>
              <a:pathLst>
                <a:path w="77" h="178">
                  <a:moveTo>
                    <a:pt x="76" y="0"/>
                  </a:moveTo>
                  <a:lnTo>
                    <a:pt x="0" y="177"/>
                  </a:lnTo>
                  <a:lnTo>
                    <a:pt x="7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16" name="Freeform 68"/>
            <p:cNvSpPr>
              <a:spLocks/>
            </p:cNvSpPr>
            <p:nvPr/>
          </p:nvSpPr>
          <p:spPr bwMode="auto">
            <a:xfrm>
              <a:off x="3100" y="3726"/>
              <a:ext cx="41" cy="66"/>
            </a:xfrm>
            <a:custGeom>
              <a:avLst/>
              <a:gdLst/>
              <a:ahLst/>
              <a:cxnLst>
                <a:cxn ang="0">
                  <a:pos x="40" y="13"/>
                </a:cxn>
                <a:cxn ang="0">
                  <a:pos x="0" y="65"/>
                </a:cxn>
                <a:cxn ang="0">
                  <a:pos x="10" y="0"/>
                </a:cxn>
                <a:cxn ang="0">
                  <a:pos x="40" y="13"/>
                </a:cxn>
              </a:cxnLst>
              <a:rect l="0" t="0" r="r" b="b"/>
              <a:pathLst>
                <a:path w="41" h="66">
                  <a:moveTo>
                    <a:pt x="40" y="13"/>
                  </a:moveTo>
                  <a:lnTo>
                    <a:pt x="0" y="65"/>
                  </a:lnTo>
                  <a:lnTo>
                    <a:pt x="10" y="0"/>
                  </a:lnTo>
                  <a:lnTo>
                    <a:pt x="40" y="1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17" name="Freeform 69"/>
            <p:cNvSpPr>
              <a:spLocks/>
            </p:cNvSpPr>
            <p:nvPr/>
          </p:nvSpPr>
          <p:spPr bwMode="auto">
            <a:xfrm>
              <a:off x="3359" y="3608"/>
              <a:ext cx="84" cy="177"/>
            </a:xfrm>
            <a:custGeom>
              <a:avLst/>
              <a:gdLst/>
              <a:ahLst/>
              <a:cxnLst>
                <a:cxn ang="0">
                  <a:pos x="83" y="0"/>
                </a:cxn>
                <a:cxn ang="0">
                  <a:pos x="0" y="176"/>
                </a:cxn>
                <a:cxn ang="0">
                  <a:pos x="83" y="0"/>
                </a:cxn>
              </a:cxnLst>
              <a:rect l="0" t="0" r="r" b="b"/>
              <a:pathLst>
                <a:path w="84" h="177">
                  <a:moveTo>
                    <a:pt x="83" y="0"/>
                  </a:moveTo>
                  <a:lnTo>
                    <a:pt x="0" y="176"/>
                  </a:lnTo>
                  <a:lnTo>
                    <a:pt x="83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18" name="Freeform 70"/>
            <p:cNvSpPr>
              <a:spLocks/>
            </p:cNvSpPr>
            <p:nvPr/>
          </p:nvSpPr>
          <p:spPr bwMode="auto">
            <a:xfrm>
              <a:off x="3359" y="3720"/>
              <a:ext cx="42" cy="65"/>
            </a:xfrm>
            <a:custGeom>
              <a:avLst/>
              <a:gdLst/>
              <a:ahLst/>
              <a:cxnLst>
                <a:cxn ang="0">
                  <a:pos x="41" y="14"/>
                </a:cxn>
                <a:cxn ang="0">
                  <a:pos x="0" y="64"/>
                </a:cxn>
                <a:cxn ang="0">
                  <a:pos x="13" y="0"/>
                </a:cxn>
                <a:cxn ang="0">
                  <a:pos x="41" y="14"/>
                </a:cxn>
              </a:cxnLst>
              <a:rect l="0" t="0" r="r" b="b"/>
              <a:pathLst>
                <a:path w="42" h="65">
                  <a:moveTo>
                    <a:pt x="41" y="14"/>
                  </a:moveTo>
                  <a:lnTo>
                    <a:pt x="0" y="64"/>
                  </a:lnTo>
                  <a:lnTo>
                    <a:pt x="13" y="0"/>
                  </a:lnTo>
                  <a:lnTo>
                    <a:pt x="41" y="1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19" name="Freeform 71"/>
            <p:cNvSpPr>
              <a:spLocks/>
            </p:cNvSpPr>
            <p:nvPr/>
          </p:nvSpPr>
          <p:spPr bwMode="auto">
            <a:xfrm>
              <a:off x="3606" y="3614"/>
              <a:ext cx="90" cy="171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0" y="170"/>
                </a:cxn>
                <a:cxn ang="0">
                  <a:pos x="89" y="0"/>
                </a:cxn>
              </a:cxnLst>
              <a:rect l="0" t="0" r="r" b="b"/>
              <a:pathLst>
                <a:path w="90" h="171">
                  <a:moveTo>
                    <a:pt x="89" y="0"/>
                  </a:moveTo>
                  <a:lnTo>
                    <a:pt x="0" y="170"/>
                  </a:lnTo>
                  <a:lnTo>
                    <a:pt x="89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20" name="Freeform 72"/>
            <p:cNvSpPr>
              <a:spLocks/>
            </p:cNvSpPr>
            <p:nvPr/>
          </p:nvSpPr>
          <p:spPr bwMode="auto">
            <a:xfrm>
              <a:off x="3606" y="3721"/>
              <a:ext cx="44" cy="64"/>
            </a:xfrm>
            <a:custGeom>
              <a:avLst/>
              <a:gdLst/>
              <a:ahLst/>
              <a:cxnLst>
                <a:cxn ang="0">
                  <a:pos x="43" y="14"/>
                </a:cxn>
                <a:cxn ang="0">
                  <a:pos x="0" y="63"/>
                </a:cxn>
                <a:cxn ang="0">
                  <a:pos x="15" y="0"/>
                </a:cxn>
                <a:cxn ang="0">
                  <a:pos x="43" y="14"/>
                </a:cxn>
              </a:cxnLst>
              <a:rect l="0" t="0" r="r" b="b"/>
              <a:pathLst>
                <a:path w="44" h="64">
                  <a:moveTo>
                    <a:pt x="43" y="14"/>
                  </a:moveTo>
                  <a:lnTo>
                    <a:pt x="0" y="63"/>
                  </a:lnTo>
                  <a:lnTo>
                    <a:pt x="15" y="0"/>
                  </a:lnTo>
                  <a:lnTo>
                    <a:pt x="43" y="1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21" name="Freeform 73"/>
            <p:cNvSpPr>
              <a:spLocks/>
            </p:cNvSpPr>
            <p:nvPr/>
          </p:nvSpPr>
          <p:spPr bwMode="auto">
            <a:xfrm>
              <a:off x="2403" y="2712"/>
              <a:ext cx="198" cy="676"/>
            </a:xfrm>
            <a:custGeom>
              <a:avLst/>
              <a:gdLst/>
              <a:ahLst/>
              <a:cxnLst>
                <a:cxn ang="0">
                  <a:pos x="197" y="0"/>
                </a:cxn>
                <a:cxn ang="0">
                  <a:pos x="0" y="675"/>
                </a:cxn>
                <a:cxn ang="0">
                  <a:pos x="197" y="0"/>
                </a:cxn>
              </a:cxnLst>
              <a:rect l="0" t="0" r="r" b="b"/>
              <a:pathLst>
                <a:path w="198" h="676">
                  <a:moveTo>
                    <a:pt x="197" y="0"/>
                  </a:moveTo>
                  <a:lnTo>
                    <a:pt x="0" y="675"/>
                  </a:lnTo>
                  <a:lnTo>
                    <a:pt x="19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22" name="Freeform 74"/>
            <p:cNvSpPr>
              <a:spLocks/>
            </p:cNvSpPr>
            <p:nvPr/>
          </p:nvSpPr>
          <p:spPr bwMode="auto">
            <a:xfrm>
              <a:off x="2403" y="3322"/>
              <a:ext cx="35" cy="66"/>
            </a:xfrm>
            <a:custGeom>
              <a:avLst/>
              <a:gdLst/>
              <a:ahLst/>
              <a:cxnLst>
                <a:cxn ang="0">
                  <a:pos x="34" y="9"/>
                </a:cxn>
                <a:cxn ang="0">
                  <a:pos x="0" y="65"/>
                </a:cxn>
                <a:cxn ang="0">
                  <a:pos x="3" y="0"/>
                </a:cxn>
                <a:cxn ang="0">
                  <a:pos x="34" y="9"/>
                </a:cxn>
              </a:cxnLst>
              <a:rect l="0" t="0" r="r" b="b"/>
              <a:pathLst>
                <a:path w="35" h="66">
                  <a:moveTo>
                    <a:pt x="34" y="9"/>
                  </a:moveTo>
                  <a:lnTo>
                    <a:pt x="0" y="65"/>
                  </a:lnTo>
                  <a:lnTo>
                    <a:pt x="3" y="0"/>
                  </a:lnTo>
                  <a:lnTo>
                    <a:pt x="34" y="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23" name="Freeform 75"/>
            <p:cNvSpPr>
              <a:spLocks/>
            </p:cNvSpPr>
            <p:nvPr/>
          </p:nvSpPr>
          <p:spPr bwMode="auto">
            <a:xfrm>
              <a:off x="3068" y="2833"/>
              <a:ext cx="305" cy="253"/>
            </a:xfrm>
            <a:custGeom>
              <a:avLst/>
              <a:gdLst/>
              <a:ahLst/>
              <a:cxnLst>
                <a:cxn ang="0">
                  <a:pos x="0" y="252"/>
                </a:cxn>
                <a:cxn ang="0">
                  <a:pos x="0" y="0"/>
                </a:cxn>
                <a:cxn ang="0">
                  <a:pos x="304" y="0"/>
                </a:cxn>
                <a:cxn ang="0">
                  <a:pos x="304" y="252"/>
                </a:cxn>
                <a:cxn ang="0">
                  <a:pos x="0" y="252"/>
                </a:cxn>
              </a:cxnLst>
              <a:rect l="0" t="0" r="r" b="b"/>
              <a:pathLst>
                <a:path w="305" h="253">
                  <a:moveTo>
                    <a:pt x="0" y="252"/>
                  </a:moveTo>
                  <a:lnTo>
                    <a:pt x="0" y="0"/>
                  </a:lnTo>
                  <a:lnTo>
                    <a:pt x="304" y="0"/>
                  </a:lnTo>
                  <a:lnTo>
                    <a:pt x="304" y="252"/>
                  </a:lnTo>
                  <a:lnTo>
                    <a:pt x="0" y="25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24" name="Freeform 76"/>
            <p:cNvSpPr>
              <a:spLocks/>
            </p:cNvSpPr>
            <p:nvPr/>
          </p:nvSpPr>
          <p:spPr bwMode="auto">
            <a:xfrm>
              <a:off x="3321" y="2833"/>
              <a:ext cx="1" cy="2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2"/>
                </a:cxn>
                <a:cxn ang="0">
                  <a:pos x="0" y="0"/>
                </a:cxn>
              </a:cxnLst>
              <a:rect l="0" t="0" r="r" b="b"/>
              <a:pathLst>
                <a:path w="1" h="253">
                  <a:moveTo>
                    <a:pt x="0" y="0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25" name="Line 77"/>
            <p:cNvSpPr>
              <a:spLocks noChangeShapeType="1"/>
            </p:cNvSpPr>
            <p:nvPr/>
          </p:nvSpPr>
          <p:spPr bwMode="auto">
            <a:xfrm flipH="1">
              <a:off x="3626" y="2821"/>
              <a:ext cx="93" cy="11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26" name="Line 78"/>
            <p:cNvSpPr>
              <a:spLocks noChangeShapeType="1"/>
            </p:cNvSpPr>
            <p:nvPr/>
          </p:nvSpPr>
          <p:spPr bwMode="auto">
            <a:xfrm flipH="1">
              <a:off x="3605" y="2832"/>
              <a:ext cx="21" cy="3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27" name="Line 79"/>
            <p:cNvSpPr>
              <a:spLocks noChangeShapeType="1"/>
            </p:cNvSpPr>
            <p:nvPr/>
          </p:nvSpPr>
          <p:spPr bwMode="auto">
            <a:xfrm flipH="1">
              <a:off x="3589" y="2835"/>
              <a:ext cx="16" cy="4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28" name="Line 80"/>
            <p:cNvSpPr>
              <a:spLocks noChangeShapeType="1"/>
            </p:cNvSpPr>
            <p:nvPr/>
          </p:nvSpPr>
          <p:spPr bwMode="auto">
            <a:xfrm flipH="1">
              <a:off x="3570" y="2839"/>
              <a:ext cx="19" cy="10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29" name="Line 81"/>
            <p:cNvSpPr>
              <a:spLocks noChangeShapeType="1"/>
            </p:cNvSpPr>
            <p:nvPr/>
          </p:nvSpPr>
          <p:spPr bwMode="auto">
            <a:xfrm flipH="1">
              <a:off x="3569" y="2849"/>
              <a:ext cx="1" cy="13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30" name="Line 82"/>
            <p:cNvSpPr>
              <a:spLocks noChangeShapeType="1"/>
            </p:cNvSpPr>
            <p:nvPr/>
          </p:nvSpPr>
          <p:spPr bwMode="auto">
            <a:xfrm>
              <a:off x="3569" y="2862"/>
              <a:ext cx="18" cy="16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31" name="Line 83"/>
            <p:cNvSpPr>
              <a:spLocks noChangeShapeType="1"/>
            </p:cNvSpPr>
            <p:nvPr/>
          </p:nvSpPr>
          <p:spPr bwMode="auto">
            <a:xfrm>
              <a:off x="3587" y="2878"/>
              <a:ext cx="16" cy="17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32" name="Line 84"/>
            <p:cNvSpPr>
              <a:spLocks noChangeShapeType="1"/>
            </p:cNvSpPr>
            <p:nvPr/>
          </p:nvSpPr>
          <p:spPr bwMode="auto">
            <a:xfrm flipH="1">
              <a:off x="3597" y="2895"/>
              <a:ext cx="6" cy="14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33" name="Line 85"/>
            <p:cNvSpPr>
              <a:spLocks noChangeShapeType="1"/>
            </p:cNvSpPr>
            <p:nvPr/>
          </p:nvSpPr>
          <p:spPr bwMode="auto">
            <a:xfrm flipH="1">
              <a:off x="3570" y="2909"/>
              <a:ext cx="27" cy="13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34" name="Line 86"/>
            <p:cNvSpPr>
              <a:spLocks noChangeShapeType="1"/>
            </p:cNvSpPr>
            <p:nvPr/>
          </p:nvSpPr>
          <p:spPr bwMode="auto">
            <a:xfrm flipH="1">
              <a:off x="3549" y="2922"/>
              <a:ext cx="21" cy="5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35" name="Line 87"/>
            <p:cNvSpPr>
              <a:spLocks noChangeShapeType="1"/>
            </p:cNvSpPr>
            <p:nvPr/>
          </p:nvSpPr>
          <p:spPr bwMode="auto">
            <a:xfrm flipH="1">
              <a:off x="3522" y="2927"/>
              <a:ext cx="27" cy="4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36" name="Line 88"/>
            <p:cNvSpPr>
              <a:spLocks noChangeShapeType="1"/>
            </p:cNvSpPr>
            <p:nvPr/>
          </p:nvSpPr>
          <p:spPr bwMode="auto">
            <a:xfrm flipH="1">
              <a:off x="3404" y="2931"/>
              <a:ext cx="118" cy="18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37" name="Freeform 89"/>
            <p:cNvSpPr>
              <a:spLocks/>
            </p:cNvSpPr>
            <p:nvPr/>
          </p:nvSpPr>
          <p:spPr bwMode="auto">
            <a:xfrm>
              <a:off x="3404" y="2927"/>
              <a:ext cx="60" cy="29"/>
            </a:xfrm>
            <a:custGeom>
              <a:avLst/>
              <a:gdLst/>
              <a:ahLst/>
              <a:cxnLst>
                <a:cxn ang="0">
                  <a:pos x="59" y="28"/>
                </a:cxn>
                <a:cxn ang="0">
                  <a:pos x="0" y="22"/>
                </a:cxn>
                <a:cxn ang="0">
                  <a:pos x="55" y="0"/>
                </a:cxn>
              </a:cxnLst>
              <a:rect l="0" t="0" r="r" b="b"/>
              <a:pathLst>
                <a:path w="60" h="29">
                  <a:moveTo>
                    <a:pt x="59" y="28"/>
                  </a:moveTo>
                  <a:lnTo>
                    <a:pt x="0" y="22"/>
                  </a:lnTo>
                  <a:lnTo>
                    <a:pt x="55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38" name="Rectangle 90"/>
            <p:cNvSpPr>
              <a:spLocks noChangeArrowheads="1"/>
            </p:cNvSpPr>
            <p:nvPr/>
          </p:nvSpPr>
          <p:spPr bwMode="auto">
            <a:xfrm>
              <a:off x="1954" y="3411"/>
              <a:ext cx="172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27739" name="Rectangle 91"/>
            <p:cNvSpPr>
              <a:spLocks noChangeArrowheads="1"/>
            </p:cNvSpPr>
            <p:nvPr/>
          </p:nvSpPr>
          <p:spPr bwMode="auto">
            <a:xfrm>
              <a:off x="3213" y="3411"/>
              <a:ext cx="23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24</a:t>
              </a:r>
            </a:p>
          </p:txBody>
        </p:sp>
        <p:sp>
          <p:nvSpPr>
            <p:cNvPr id="27740" name="Rectangle 92"/>
            <p:cNvSpPr>
              <a:spLocks noChangeArrowheads="1"/>
            </p:cNvSpPr>
            <p:nvPr/>
          </p:nvSpPr>
          <p:spPr bwMode="auto">
            <a:xfrm>
              <a:off x="3467" y="3411"/>
              <a:ext cx="23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30</a:t>
              </a:r>
            </a:p>
          </p:txBody>
        </p:sp>
        <p:sp>
          <p:nvSpPr>
            <p:cNvPr id="27741" name="Rectangle 93"/>
            <p:cNvSpPr>
              <a:spLocks noChangeArrowheads="1"/>
            </p:cNvSpPr>
            <p:nvPr/>
          </p:nvSpPr>
          <p:spPr bwMode="auto">
            <a:xfrm>
              <a:off x="3100" y="2836"/>
              <a:ext cx="23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17</a:t>
              </a:r>
            </a:p>
          </p:txBody>
        </p:sp>
        <p:sp>
          <p:nvSpPr>
            <p:cNvPr id="27742" name="Rectangle 94"/>
            <p:cNvSpPr>
              <a:spLocks noChangeArrowheads="1"/>
            </p:cNvSpPr>
            <p:nvPr/>
          </p:nvSpPr>
          <p:spPr bwMode="auto">
            <a:xfrm>
              <a:off x="2207" y="3411"/>
              <a:ext cx="23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13</a:t>
              </a:r>
            </a:p>
          </p:txBody>
        </p:sp>
        <p:sp>
          <p:nvSpPr>
            <p:cNvPr id="27743" name="Rectangle 95"/>
            <p:cNvSpPr>
              <a:spLocks noChangeArrowheads="1"/>
            </p:cNvSpPr>
            <p:nvPr/>
          </p:nvSpPr>
          <p:spPr bwMode="auto">
            <a:xfrm>
              <a:off x="3712" y="2671"/>
              <a:ext cx="2000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FF8200"/>
                  </a:solidFill>
                  <a:latin typeface="Arial" pitchFamily="34" charset="0"/>
                </a:rPr>
                <a:t>Entry to be inserted in parent node.</a:t>
              </a:r>
            </a:p>
          </p:txBody>
        </p:sp>
        <p:sp>
          <p:nvSpPr>
            <p:cNvPr id="27744" name="Rectangle 96"/>
            <p:cNvSpPr>
              <a:spLocks noChangeArrowheads="1"/>
            </p:cNvSpPr>
            <p:nvPr/>
          </p:nvSpPr>
          <p:spPr bwMode="auto">
            <a:xfrm>
              <a:off x="3712" y="2790"/>
              <a:ext cx="2006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FF8200"/>
                  </a:solidFill>
                  <a:latin typeface="Arial" pitchFamily="34" charset="0"/>
                </a:rPr>
                <a:t>(Note that 17 is pushed up and only</a:t>
              </a:r>
            </a:p>
          </p:txBody>
        </p:sp>
        <p:sp>
          <p:nvSpPr>
            <p:cNvPr id="27745" name="Rectangle 97"/>
            <p:cNvSpPr>
              <a:spLocks noChangeArrowheads="1"/>
            </p:cNvSpPr>
            <p:nvPr/>
          </p:nvSpPr>
          <p:spPr bwMode="auto">
            <a:xfrm>
              <a:off x="3712" y="2998"/>
              <a:ext cx="1215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FF8200"/>
                  </a:solidFill>
                  <a:latin typeface="Arial" pitchFamily="34" charset="0"/>
                </a:rPr>
                <a:t>this with a leaf split.)</a:t>
              </a:r>
            </a:p>
          </p:txBody>
        </p:sp>
        <p:sp>
          <p:nvSpPr>
            <p:cNvPr id="27746" name="Rectangle 98"/>
            <p:cNvSpPr>
              <a:spLocks noChangeArrowheads="1"/>
            </p:cNvSpPr>
            <p:nvPr/>
          </p:nvSpPr>
          <p:spPr bwMode="auto">
            <a:xfrm>
              <a:off x="4410" y="2790"/>
              <a:ext cx="6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47" name="Rectangle 99"/>
            <p:cNvSpPr>
              <a:spLocks noChangeArrowheads="1"/>
            </p:cNvSpPr>
            <p:nvPr/>
          </p:nvSpPr>
          <p:spPr bwMode="auto">
            <a:xfrm>
              <a:off x="4934" y="2790"/>
              <a:ext cx="31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48" name="Arc 100"/>
            <p:cNvSpPr>
              <a:spLocks/>
            </p:cNvSpPr>
            <p:nvPr/>
          </p:nvSpPr>
          <p:spPr bwMode="auto">
            <a:xfrm>
              <a:off x="3360" y="3026"/>
              <a:ext cx="192" cy="3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064397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93037" cy="601662"/>
          </a:xfrm>
          <a:noFill/>
          <a:ln/>
        </p:spPr>
        <p:txBody>
          <a:bodyPr/>
          <a:lstStyle/>
          <a:p>
            <a:r>
              <a:rPr lang="en-US" sz="3600" dirty="0"/>
              <a:t>Example B+ Tree After Inserting 8*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520700" y="4938713"/>
            <a:ext cx="796448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>
                <a:latin typeface="Book Antiqua" pitchFamily="18" charset="0"/>
              </a:rPr>
              <a:t> Notice that root was split, leading to increase in height.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519113" y="5472113"/>
            <a:ext cx="80264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>
                <a:latin typeface="Book Antiqua" pitchFamily="18" charset="0"/>
              </a:rPr>
              <a:t> In this example, we can avoid split by re-distributing             entries; however, this is usually not done in practice.</a:t>
            </a:r>
          </a:p>
        </p:txBody>
      </p:sp>
      <p:sp>
        <p:nvSpPr>
          <p:cNvPr id="29703" name="Freeform 7"/>
          <p:cNvSpPr>
            <a:spLocks/>
          </p:cNvSpPr>
          <p:nvPr/>
        </p:nvSpPr>
        <p:spPr bwMode="auto">
          <a:xfrm>
            <a:off x="293688" y="3711575"/>
            <a:ext cx="327025" cy="325438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4" name="Freeform 8"/>
          <p:cNvSpPr>
            <a:spLocks/>
          </p:cNvSpPr>
          <p:nvPr/>
        </p:nvSpPr>
        <p:spPr bwMode="auto">
          <a:xfrm>
            <a:off x="619125" y="3711575"/>
            <a:ext cx="325438" cy="325438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5" name="Freeform 9"/>
          <p:cNvSpPr>
            <a:spLocks/>
          </p:cNvSpPr>
          <p:nvPr/>
        </p:nvSpPr>
        <p:spPr bwMode="auto">
          <a:xfrm>
            <a:off x="942975" y="3711575"/>
            <a:ext cx="327025" cy="325438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6" name="Freeform 10"/>
          <p:cNvSpPr>
            <a:spLocks/>
          </p:cNvSpPr>
          <p:nvPr/>
        </p:nvSpPr>
        <p:spPr bwMode="auto">
          <a:xfrm>
            <a:off x="1268413" y="3711575"/>
            <a:ext cx="325437" cy="325438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304800" y="3690938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2*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630238" y="3690938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3*</a:t>
            </a:r>
          </a:p>
        </p:txBody>
      </p:sp>
      <p:sp>
        <p:nvSpPr>
          <p:cNvPr id="29709" name="Freeform 13"/>
          <p:cNvSpPr>
            <a:spLocks/>
          </p:cNvSpPr>
          <p:nvPr/>
        </p:nvSpPr>
        <p:spPr bwMode="auto">
          <a:xfrm>
            <a:off x="3462338" y="2093913"/>
            <a:ext cx="487362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6" y="0"/>
              </a:cxn>
              <a:cxn ang="0">
                <a:pos x="306" y="254"/>
              </a:cxn>
              <a:cxn ang="0">
                <a:pos x="0" y="254"/>
              </a:cxn>
            </a:cxnLst>
            <a:rect l="0" t="0" r="r" b="b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0" name="Freeform 14"/>
          <p:cNvSpPr>
            <a:spLocks/>
          </p:cNvSpPr>
          <p:nvPr/>
        </p:nvSpPr>
        <p:spPr bwMode="auto">
          <a:xfrm>
            <a:off x="3541713" y="2093913"/>
            <a:ext cx="1587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1" name="Freeform 15"/>
          <p:cNvSpPr>
            <a:spLocks/>
          </p:cNvSpPr>
          <p:nvPr/>
        </p:nvSpPr>
        <p:spPr bwMode="auto">
          <a:xfrm>
            <a:off x="3948113" y="2093913"/>
            <a:ext cx="4889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7" y="0"/>
              </a:cxn>
              <a:cxn ang="0">
                <a:pos x="307" y="254"/>
              </a:cxn>
              <a:cxn ang="0">
                <a:pos x="0" y="254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2" name="Freeform 16"/>
          <p:cNvSpPr>
            <a:spLocks/>
          </p:cNvSpPr>
          <p:nvPr/>
        </p:nvSpPr>
        <p:spPr bwMode="auto">
          <a:xfrm>
            <a:off x="4029075" y="209391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3" name="Freeform 17"/>
          <p:cNvSpPr>
            <a:spLocks/>
          </p:cNvSpPr>
          <p:nvPr/>
        </p:nvSpPr>
        <p:spPr bwMode="auto">
          <a:xfrm>
            <a:off x="4435475" y="2093913"/>
            <a:ext cx="4889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7" y="0"/>
              </a:cxn>
              <a:cxn ang="0">
                <a:pos x="307" y="254"/>
              </a:cxn>
              <a:cxn ang="0">
                <a:pos x="0" y="254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4" name="Freeform 18"/>
          <p:cNvSpPr>
            <a:spLocks/>
          </p:cNvSpPr>
          <p:nvPr/>
        </p:nvSpPr>
        <p:spPr bwMode="auto">
          <a:xfrm>
            <a:off x="4516438" y="2093913"/>
            <a:ext cx="1587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5" name="Freeform 19"/>
          <p:cNvSpPr>
            <a:spLocks/>
          </p:cNvSpPr>
          <p:nvPr/>
        </p:nvSpPr>
        <p:spPr bwMode="auto">
          <a:xfrm>
            <a:off x="4922838" y="2093913"/>
            <a:ext cx="4889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7" y="0"/>
              </a:cxn>
              <a:cxn ang="0">
                <a:pos x="307" y="254"/>
              </a:cxn>
              <a:cxn ang="0">
                <a:pos x="0" y="254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6" name="Freeform 20"/>
          <p:cNvSpPr>
            <a:spLocks/>
          </p:cNvSpPr>
          <p:nvPr/>
        </p:nvSpPr>
        <p:spPr bwMode="auto">
          <a:xfrm>
            <a:off x="5003800" y="209391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7" name="Freeform 21"/>
          <p:cNvSpPr>
            <a:spLocks/>
          </p:cNvSpPr>
          <p:nvPr/>
        </p:nvSpPr>
        <p:spPr bwMode="auto">
          <a:xfrm>
            <a:off x="5410200" y="2093913"/>
            <a:ext cx="825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51" y="0"/>
              </a:cxn>
              <a:cxn ang="0">
                <a:pos x="51" y="254"/>
              </a:cxn>
              <a:cxn ang="0">
                <a:pos x="0" y="254"/>
              </a:cxn>
            </a:cxnLst>
            <a:rect l="0" t="0" r="r" b="b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8" name="Freeform 22"/>
          <p:cNvSpPr>
            <a:spLocks/>
          </p:cNvSpPr>
          <p:nvPr/>
        </p:nvSpPr>
        <p:spPr bwMode="auto">
          <a:xfrm>
            <a:off x="3074988" y="37195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9" name="Freeform 23"/>
          <p:cNvSpPr>
            <a:spLocks/>
          </p:cNvSpPr>
          <p:nvPr/>
        </p:nvSpPr>
        <p:spPr bwMode="auto">
          <a:xfrm>
            <a:off x="3400425" y="37195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0" name="Freeform 24"/>
          <p:cNvSpPr>
            <a:spLocks/>
          </p:cNvSpPr>
          <p:nvPr/>
        </p:nvSpPr>
        <p:spPr bwMode="auto">
          <a:xfrm>
            <a:off x="3725863" y="3719513"/>
            <a:ext cx="325437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1" name="Freeform 25"/>
          <p:cNvSpPr>
            <a:spLocks/>
          </p:cNvSpPr>
          <p:nvPr/>
        </p:nvSpPr>
        <p:spPr bwMode="auto">
          <a:xfrm>
            <a:off x="4049713" y="37195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2" name="Freeform 26"/>
          <p:cNvSpPr>
            <a:spLocks/>
          </p:cNvSpPr>
          <p:nvPr/>
        </p:nvSpPr>
        <p:spPr bwMode="auto">
          <a:xfrm>
            <a:off x="4486275" y="37195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3" name="Freeform 27"/>
          <p:cNvSpPr>
            <a:spLocks/>
          </p:cNvSpPr>
          <p:nvPr/>
        </p:nvSpPr>
        <p:spPr bwMode="auto">
          <a:xfrm>
            <a:off x="4811713" y="37195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4" name="Freeform 28"/>
          <p:cNvSpPr>
            <a:spLocks/>
          </p:cNvSpPr>
          <p:nvPr/>
        </p:nvSpPr>
        <p:spPr bwMode="auto">
          <a:xfrm>
            <a:off x="5137150" y="3719513"/>
            <a:ext cx="323850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3" y="0"/>
              </a:cxn>
              <a:cxn ang="0">
                <a:pos x="203" y="204"/>
              </a:cxn>
              <a:cxn ang="0">
                <a:pos x="0" y="204"/>
              </a:cxn>
            </a:cxnLst>
            <a:rect l="0" t="0" r="r" b="b"/>
            <a:pathLst>
              <a:path w="204" h="205">
                <a:moveTo>
                  <a:pt x="0" y="204"/>
                </a:moveTo>
                <a:lnTo>
                  <a:pt x="0" y="0"/>
                </a:lnTo>
                <a:lnTo>
                  <a:pt x="203" y="0"/>
                </a:lnTo>
                <a:lnTo>
                  <a:pt x="203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5" name="Freeform 29"/>
          <p:cNvSpPr>
            <a:spLocks/>
          </p:cNvSpPr>
          <p:nvPr/>
        </p:nvSpPr>
        <p:spPr bwMode="auto">
          <a:xfrm>
            <a:off x="5459413" y="37195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6" name="Freeform 30"/>
          <p:cNvSpPr>
            <a:spLocks/>
          </p:cNvSpPr>
          <p:nvPr/>
        </p:nvSpPr>
        <p:spPr bwMode="auto">
          <a:xfrm>
            <a:off x="5897563" y="37195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7" name="Freeform 31"/>
          <p:cNvSpPr>
            <a:spLocks/>
          </p:cNvSpPr>
          <p:nvPr/>
        </p:nvSpPr>
        <p:spPr bwMode="auto">
          <a:xfrm>
            <a:off x="6223000" y="3719513"/>
            <a:ext cx="325438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8" name="Freeform 32"/>
          <p:cNvSpPr>
            <a:spLocks/>
          </p:cNvSpPr>
          <p:nvPr/>
        </p:nvSpPr>
        <p:spPr bwMode="auto">
          <a:xfrm>
            <a:off x="6546850" y="3719513"/>
            <a:ext cx="325438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9" name="Freeform 33"/>
          <p:cNvSpPr>
            <a:spLocks/>
          </p:cNvSpPr>
          <p:nvPr/>
        </p:nvSpPr>
        <p:spPr bwMode="auto">
          <a:xfrm>
            <a:off x="6870700" y="37195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0" name="Freeform 34"/>
          <p:cNvSpPr>
            <a:spLocks/>
          </p:cNvSpPr>
          <p:nvPr/>
        </p:nvSpPr>
        <p:spPr bwMode="auto">
          <a:xfrm>
            <a:off x="7297738" y="37195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1" name="Freeform 35"/>
          <p:cNvSpPr>
            <a:spLocks/>
          </p:cNvSpPr>
          <p:nvPr/>
        </p:nvSpPr>
        <p:spPr bwMode="auto">
          <a:xfrm>
            <a:off x="7623175" y="3719513"/>
            <a:ext cx="325438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2" name="Freeform 36"/>
          <p:cNvSpPr>
            <a:spLocks/>
          </p:cNvSpPr>
          <p:nvPr/>
        </p:nvSpPr>
        <p:spPr bwMode="auto">
          <a:xfrm>
            <a:off x="7947025" y="3719513"/>
            <a:ext cx="325438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3" name="Freeform 37"/>
          <p:cNvSpPr>
            <a:spLocks/>
          </p:cNvSpPr>
          <p:nvPr/>
        </p:nvSpPr>
        <p:spPr bwMode="auto">
          <a:xfrm>
            <a:off x="8270875" y="37195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4" name="Freeform 38"/>
          <p:cNvSpPr>
            <a:spLocks/>
          </p:cNvSpPr>
          <p:nvPr/>
        </p:nvSpPr>
        <p:spPr bwMode="auto">
          <a:xfrm>
            <a:off x="1341438" y="2862263"/>
            <a:ext cx="487362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6" y="0"/>
              </a:cxn>
              <a:cxn ang="0">
                <a:pos x="306" y="254"/>
              </a:cxn>
              <a:cxn ang="0">
                <a:pos x="0" y="254"/>
              </a:cxn>
            </a:cxnLst>
            <a:rect l="0" t="0" r="r" b="b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5" name="Freeform 39"/>
          <p:cNvSpPr>
            <a:spLocks/>
          </p:cNvSpPr>
          <p:nvPr/>
        </p:nvSpPr>
        <p:spPr bwMode="auto">
          <a:xfrm>
            <a:off x="1422400" y="286226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6" name="Freeform 40"/>
          <p:cNvSpPr>
            <a:spLocks/>
          </p:cNvSpPr>
          <p:nvPr/>
        </p:nvSpPr>
        <p:spPr bwMode="auto">
          <a:xfrm>
            <a:off x="1827213" y="2862263"/>
            <a:ext cx="4889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7" y="0"/>
              </a:cxn>
              <a:cxn ang="0">
                <a:pos x="307" y="254"/>
              </a:cxn>
              <a:cxn ang="0">
                <a:pos x="0" y="254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7" name="Freeform 41"/>
          <p:cNvSpPr>
            <a:spLocks/>
          </p:cNvSpPr>
          <p:nvPr/>
        </p:nvSpPr>
        <p:spPr bwMode="auto">
          <a:xfrm>
            <a:off x="1908175" y="286226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8" name="Freeform 42"/>
          <p:cNvSpPr>
            <a:spLocks/>
          </p:cNvSpPr>
          <p:nvPr/>
        </p:nvSpPr>
        <p:spPr bwMode="auto">
          <a:xfrm>
            <a:off x="2314575" y="2862263"/>
            <a:ext cx="4889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7" y="0"/>
              </a:cxn>
              <a:cxn ang="0">
                <a:pos x="307" y="254"/>
              </a:cxn>
              <a:cxn ang="0">
                <a:pos x="0" y="254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9" name="Freeform 43"/>
          <p:cNvSpPr>
            <a:spLocks/>
          </p:cNvSpPr>
          <p:nvPr/>
        </p:nvSpPr>
        <p:spPr bwMode="auto">
          <a:xfrm>
            <a:off x="2395538" y="2862263"/>
            <a:ext cx="1587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0" name="Freeform 44"/>
          <p:cNvSpPr>
            <a:spLocks/>
          </p:cNvSpPr>
          <p:nvPr/>
        </p:nvSpPr>
        <p:spPr bwMode="auto">
          <a:xfrm>
            <a:off x="2801938" y="2862263"/>
            <a:ext cx="4889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7" y="0"/>
              </a:cxn>
              <a:cxn ang="0">
                <a:pos x="307" y="254"/>
              </a:cxn>
              <a:cxn ang="0">
                <a:pos x="0" y="254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1" name="Freeform 45"/>
          <p:cNvSpPr>
            <a:spLocks/>
          </p:cNvSpPr>
          <p:nvPr/>
        </p:nvSpPr>
        <p:spPr bwMode="auto">
          <a:xfrm>
            <a:off x="2882900" y="286226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2" name="Freeform 46"/>
          <p:cNvSpPr>
            <a:spLocks/>
          </p:cNvSpPr>
          <p:nvPr/>
        </p:nvSpPr>
        <p:spPr bwMode="auto">
          <a:xfrm>
            <a:off x="3289300" y="2862263"/>
            <a:ext cx="825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51" y="0"/>
              </a:cxn>
              <a:cxn ang="0">
                <a:pos x="51" y="254"/>
              </a:cxn>
              <a:cxn ang="0">
                <a:pos x="0" y="254"/>
              </a:cxn>
            </a:cxnLst>
            <a:rect l="0" t="0" r="r" b="b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3" name="Freeform 47"/>
          <p:cNvSpPr>
            <a:spLocks/>
          </p:cNvSpPr>
          <p:nvPr/>
        </p:nvSpPr>
        <p:spPr bwMode="auto">
          <a:xfrm>
            <a:off x="5551488" y="2862263"/>
            <a:ext cx="4889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7" y="0"/>
              </a:cxn>
              <a:cxn ang="0">
                <a:pos x="307" y="254"/>
              </a:cxn>
              <a:cxn ang="0">
                <a:pos x="0" y="254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4" name="Freeform 48"/>
          <p:cNvSpPr>
            <a:spLocks/>
          </p:cNvSpPr>
          <p:nvPr/>
        </p:nvSpPr>
        <p:spPr bwMode="auto">
          <a:xfrm>
            <a:off x="5632450" y="286226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5" name="Freeform 49"/>
          <p:cNvSpPr>
            <a:spLocks/>
          </p:cNvSpPr>
          <p:nvPr/>
        </p:nvSpPr>
        <p:spPr bwMode="auto">
          <a:xfrm>
            <a:off x="6038850" y="2862263"/>
            <a:ext cx="4889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7" y="0"/>
              </a:cxn>
              <a:cxn ang="0">
                <a:pos x="307" y="254"/>
              </a:cxn>
              <a:cxn ang="0">
                <a:pos x="0" y="254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6" name="Freeform 50"/>
          <p:cNvSpPr>
            <a:spLocks/>
          </p:cNvSpPr>
          <p:nvPr/>
        </p:nvSpPr>
        <p:spPr bwMode="auto">
          <a:xfrm>
            <a:off x="6119813" y="2862263"/>
            <a:ext cx="1587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7" name="Freeform 51"/>
          <p:cNvSpPr>
            <a:spLocks/>
          </p:cNvSpPr>
          <p:nvPr/>
        </p:nvSpPr>
        <p:spPr bwMode="auto">
          <a:xfrm>
            <a:off x="6526213" y="2862263"/>
            <a:ext cx="487362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6" y="0"/>
              </a:cxn>
              <a:cxn ang="0">
                <a:pos x="306" y="254"/>
              </a:cxn>
              <a:cxn ang="0">
                <a:pos x="0" y="254"/>
              </a:cxn>
            </a:cxnLst>
            <a:rect l="0" t="0" r="r" b="b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8" name="Freeform 52"/>
          <p:cNvSpPr>
            <a:spLocks/>
          </p:cNvSpPr>
          <p:nvPr/>
        </p:nvSpPr>
        <p:spPr bwMode="auto">
          <a:xfrm>
            <a:off x="6607175" y="286226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9" name="Freeform 53"/>
          <p:cNvSpPr>
            <a:spLocks/>
          </p:cNvSpPr>
          <p:nvPr/>
        </p:nvSpPr>
        <p:spPr bwMode="auto">
          <a:xfrm>
            <a:off x="7011988" y="2862263"/>
            <a:ext cx="4889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7" y="0"/>
              </a:cxn>
              <a:cxn ang="0">
                <a:pos x="307" y="254"/>
              </a:cxn>
              <a:cxn ang="0">
                <a:pos x="0" y="254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50" name="Freeform 54"/>
          <p:cNvSpPr>
            <a:spLocks/>
          </p:cNvSpPr>
          <p:nvPr/>
        </p:nvSpPr>
        <p:spPr bwMode="auto">
          <a:xfrm>
            <a:off x="7096125" y="286226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51" name="Freeform 55"/>
          <p:cNvSpPr>
            <a:spLocks/>
          </p:cNvSpPr>
          <p:nvPr/>
        </p:nvSpPr>
        <p:spPr bwMode="auto">
          <a:xfrm>
            <a:off x="7499350" y="2862263"/>
            <a:ext cx="84138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52" y="0"/>
              </a:cxn>
              <a:cxn ang="0">
                <a:pos x="52" y="254"/>
              </a:cxn>
              <a:cxn ang="0">
                <a:pos x="0" y="254"/>
              </a:cxn>
            </a:cxnLst>
            <a:rect l="0" t="0" r="r" b="b"/>
            <a:pathLst>
              <a:path w="53" h="255">
                <a:moveTo>
                  <a:pt x="0" y="254"/>
                </a:moveTo>
                <a:lnTo>
                  <a:pt x="0" y="0"/>
                </a:lnTo>
                <a:lnTo>
                  <a:pt x="52" y="0"/>
                </a:lnTo>
                <a:lnTo>
                  <a:pt x="52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52" name="Freeform 56"/>
          <p:cNvSpPr>
            <a:spLocks/>
          </p:cNvSpPr>
          <p:nvPr/>
        </p:nvSpPr>
        <p:spPr bwMode="auto">
          <a:xfrm>
            <a:off x="925513" y="3184525"/>
            <a:ext cx="446087" cy="496888"/>
          </a:xfrm>
          <a:custGeom>
            <a:avLst/>
            <a:gdLst/>
            <a:ahLst/>
            <a:cxnLst>
              <a:cxn ang="0">
                <a:pos x="280" y="0"/>
              </a:cxn>
              <a:cxn ang="0">
                <a:pos x="0" y="312"/>
              </a:cxn>
              <a:cxn ang="0">
                <a:pos x="280" y="0"/>
              </a:cxn>
            </a:cxnLst>
            <a:rect l="0" t="0" r="r" b="b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53" name="Freeform 57"/>
          <p:cNvSpPr>
            <a:spLocks/>
          </p:cNvSpPr>
          <p:nvPr/>
        </p:nvSpPr>
        <p:spPr bwMode="auto">
          <a:xfrm>
            <a:off x="925513" y="3587750"/>
            <a:ext cx="87312" cy="93663"/>
          </a:xfrm>
          <a:custGeom>
            <a:avLst/>
            <a:gdLst/>
            <a:ahLst/>
            <a:cxnLst>
              <a:cxn ang="0">
                <a:pos x="54" y="21"/>
              </a:cxn>
              <a:cxn ang="0">
                <a:pos x="0" y="58"/>
              </a:cxn>
              <a:cxn ang="0">
                <a:pos x="30" y="0"/>
              </a:cxn>
              <a:cxn ang="0">
                <a:pos x="54" y="21"/>
              </a:cxn>
            </a:cxnLst>
            <a:rect l="0" t="0" r="r" b="b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54" name="Freeform 58"/>
          <p:cNvSpPr>
            <a:spLocks/>
          </p:cNvSpPr>
          <p:nvPr/>
        </p:nvSpPr>
        <p:spPr bwMode="auto">
          <a:xfrm>
            <a:off x="1857375" y="3184525"/>
            <a:ext cx="449263" cy="506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2" y="318"/>
              </a:cxn>
              <a:cxn ang="0">
                <a:pos x="0" y="0"/>
              </a:cxn>
            </a:cxnLst>
            <a:rect l="0" t="0" r="r" b="b"/>
            <a:pathLst>
              <a:path w="283" h="319">
                <a:moveTo>
                  <a:pt x="0" y="0"/>
                </a:moveTo>
                <a:lnTo>
                  <a:pt x="282" y="31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55" name="Freeform 59"/>
          <p:cNvSpPr>
            <a:spLocks/>
          </p:cNvSpPr>
          <p:nvPr/>
        </p:nvSpPr>
        <p:spPr bwMode="auto">
          <a:xfrm>
            <a:off x="2217738" y="3598863"/>
            <a:ext cx="88900" cy="92075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55" y="57"/>
              </a:cxn>
              <a:cxn ang="0">
                <a:pos x="0" y="21"/>
              </a:cxn>
              <a:cxn ang="0">
                <a:pos x="24" y="0"/>
              </a:cxn>
            </a:cxnLst>
            <a:rect l="0" t="0" r="r" b="b"/>
            <a:pathLst>
              <a:path w="56" h="58">
                <a:moveTo>
                  <a:pt x="24" y="0"/>
                </a:moveTo>
                <a:lnTo>
                  <a:pt x="55" y="57"/>
                </a:lnTo>
                <a:lnTo>
                  <a:pt x="0" y="21"/>
                </a:lnTo>
                <a:lnTo>
                  <a:pt x="2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56" name="Freeform 60"/>
          <p:cNvSpPr>
            <a:spLocks/>
          </p:cNvSpPr>
          <p:nvPr/>
        </p:nvSpPr>
        <p:spPr bwMode="auto">
          <a:xfrm>
            <a:off x="2355850" y="3184525"/>
            <a:ext cx="1330325" cy="517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37" y="325"/>
              </a:cxn>
              <a:cxn ang="0">
                <a:pos x="0" y="0"/>
              </a:cxn>
            </a:cxnLst>
            <a:rect l="0" t="0" r="r" b="b"/>
            <a:pathLst>
              <a:path w="838" h="326">
                <a:moveTo>
                  <a:pt x="0" y="0"/>
                </a:moveTo>
                <a:lnTo>
                  <a:pt x="837" y="32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57" name="Freeform 61"/>
          <p:cNvSpPr>
            <a:spLocks/>
          </p:cNvSpPr>
          <p:nvPr/>
        </p:nvSpPr>
        <p:spPr bwMode="auto">
          <a:xfrm>
            <a:off x="3581400" y="3640138"/>
            <a:ext cx="104775" cy="61912"/>
          </a:xfrm>
          <a:custGeom>
            <a:avLst/>
            <a:gdLst/>
            <a:ahLst/>
            <a:cxnLst>
              <a:cxn ang="0">
                <a:pos x="11" y="0"/>
              </a:cxn>
              <a:cxn ang="0">
                <a:pos x="65" y="38"/>
              </a:cxn>
              <a:cxn ang="0">
                <a:pos x="0" y="30"/>
              </a:cxn>
              <a:cxn ang="0">
                <a:pos x="11" y="0"/>
              </a:cxn>
            </a:cxnLst>
            <a:rect l="0" t="0" r="r" b="b"/>
            <a:pathLst>
              <a:path w="66" h="39">
                <a:moveTo>
                  <a:pt x="11" y="0"/>
                </a:moveTo>
                <a:lnTo>
                  <a:pt x="65" y="38"/>
                </a:lnTo>
                <a:lnTo>
                  <a:pt x="0" y="30"/>
                </a:lnTo>
                <a:lnTo>
                  <a:pt x="1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58" name="Freeform 62"/>
          <p:cNvSpPr>
            <a:spLocks/>
          </p:cNvSpPr>
          <p:nvPr/>
        </p:nvSpPr>
        <p:spPr bwMode="auto">
          <a:xfrm>
            <a:off x="5137150" y="3205163"/>
            <a:ext cx="446088" cy="496887"/>
          </a:xfrm>
          <a:custGeom>
            <a:avLst/>
            <a:gdLst/>
            <a:ahLst/>
            <a:cxnLst>
              <a:cxn ang="0">
                <a:pos x="280" y="0"/>
              </a:cxn>
              <a:cxn ang="0">
                <a:pos x="0" y="312"/>
              </a:cxn>
              <a:cxn ang="0">
                <a:pos x="280" y="0"/>
              </a:cxn>
            </a:cxnLst>
            <a:rect l="0" t="0" r="r" b="b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59" name="Freeform 63"/>
          <p:cNvSpPr>
            <a:spLocks/>
          </p:cNvSpPr>
          <p:nvPr/>
        </p:nvSpPr>
        <p:spPr bwMode="auto">
          <a:xfrm>
            <a:off x="5137150" y="3608388"/>
            <a:ext cx="87313" cy="93662"/>
          </a:xfrm>
          <a:custGeom>
            <a:avLst/>
            <a:gdLst/>
            <a:ahLst/>
            <a:cxnLst>
              <a:cxn ang="0">
                <a:pos x="54" y="21"/>
              </a:cxn>
              <a:cxn ang="0">
                <a:pos x="0" y="58"/>
              </a:cxn>
              <a:cxn ang="0">
                <a:pos x="30" y="0"/>
              </a:cxn>
              <a:cxn ang="0">
                <a:pos x="54" y="21"/>
              </a:cxn>
            </a:cxnLst>
            <a:rect l="0" t="0" r="r" b="b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60" name="Freeform 64"/>
          <p:cNvSpPr>
            <a:spLocks/>
          </p:cNvSpPr>
          <p:nvPr/>
        </p:nvSpPr>
        <p:spPr bwMode="auto">
          <a:xfrm>
            <a:off x="6069013" y="3205163"/>
            <a:ext cx="458787" cy="476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299"/>
              </a:cxn>
              <a:cxn ang="0">
                <a:pos x="0" y="0"/>
              </a:cxn>
            </a:cxnLst>
            <a:rect l="0" t="0" r="r" b="b"/>
            <a:pathLst>
              <a:path w="289" h="300">
                <a:moveTo>
                  <a:pt x="0" y="0"/>
                </a:moveTo>
                <a:lnTo>
                  <a:pt x="288" y="2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61" name="Freeform 65"/>
          <p:cNvSpPr>
            <a:spLocks/>
          </p:cNvSpPr>
          <p:nvPr/>
        </p:nvSpPr>
        <p:spPr bwMode="auto">
          <a:xfrm>
            <a:off x="6437313" y="3589338"/>
            <a:ext cx="90487" cy="92075"/>
          </a:xfrm>
          <a:custGeom>
            <a:avLst/>
            <a:gdLst/>
            <a:ahLst/>
            <a:cxnLst>
              <a:cxn ang="0">
                <a:pos x="23" y="0"/>
              </a:cxn>
              <a:cxn ang="0">
                <a:pos x="56" y="57"/>
              </a:cxn>
              <a:cxn ang="0">
                <a:pos x="0" y="22"/>
              </a:cxn>
              <a:cxn ang="0">
                <a:pos x="23" y="0"/>
              </a:cxn>
            </a:cxnLst>
            <a:rect l="0" t="0" r="r" b="b"/>
            <a:pathLst>
              <a:path w="57" h="58">
                <a:moveTo>
                  <a:pt x="23" y="0"/>
                </a:moveTo>
                <a:lnTo>
                  <a:pt x="56" y="57"/>
                </a:lnTo>
                <a:lnTo>
                  <a:pt x="0" y="22"/>
                </a:lnTo>
                <a:lnTo>
                  <a:pt x="23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62" name="Freeform 66"/>
          <p:cNvSpPr>
            <a:spLocks/>
          </p:cNvSpPr>
          <p:nvPr/>
        </p:nvSpPr>
        <p:spPr bwMode="auto">
          <a:xfrm>
            <a:off x="6556375" y="3214688"/>
            <a:ext cx="1362075" cy="476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57" y="299"/>
              </a:cxn>
              <a:cxn ang="0">
                <a:pos x="0" y="0"/>
              </a:cxn>
            </a:cxnLst>
            <a:rect l="0" t="0" r="r" b="b"/>
            <a:pathLst>
              <a:path w="858" h="300">
                <a:moveTo>
                  <a:pt x="0" y="0"/>
                </a:moveTo>
                <a:lnTo>
                  <a:pt x="857" y="2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63" name="Freeform 67"/>
          <p:cNvSpPr>
            <a:spLocks/>
          </p:cNvSpPr>
          <p:nvPr/>
        </p:nvSpPr>
        <p:spPr bwMode="auto">
          <a:xfrm>
            <a:off x="7812088" y="3632200"/>
            <a:ext cx="106362" cy="58738"/>
          </a:xfrm>
          <a:custGeom>
            <a:avLst/>
            <a:gdLst/>
            <a:ahLst/>
            <a:cxnLst>
              <a:cxn ang="0">
                <a:pos x="11" y="0"/>
              </a:cxn>
              <a:cxn ang="0">
                <a:pos x="66" y="36"/>
              </a:cxn>
              <a:cxn ang="0">
                <a:pos x="0" y="31"/>
              </a:cxn>
              <a:cxn ang="0">
                <a:pos x="11" y="0"/>
              </a:cxn>
            </a:cxnLst>
            <a:rect l="0" t="0" r="r" b="b"/>
            <a:pathLst>
              <a:path w="67" h="37">
                <a:moveTo>
                  <a:pt x="11" y="0"/>
                </a:moveTo>
                <a:lnTo>
                  <a:pt x="66" y="36"/>
                </a:lnTo>
                <a:lnTo>
                  <a:pt x="0" y="31"/>
                </a:lnTo>
                <a:lnTo>
                  <a:pt x="1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64" name="Freeform 68"/>
          <p:cNvSpPr>
            <a:spLocks/>
          </p:cNvSpPr>
          <p:nvPr/>
        </p:nvSpPr>
        <p:spPr bwMode="auto">
          <a:xfrm>
            <a:off x="2314575" y="2446338"/>
            <a:ext cx="1177925" cy="396875"/>
          </a:xfrm>
          <a:custGeom>
            <a:avLst/>
            <a:gdLst/>
            <a:ahLst/>
            <a:cxnLst>
              <a:cxn ang="0">
                <a:pos x="741" y="0"/>
              </a:cxn>
              <a:cxn ang="0">
                <a:pos x="0" y="249"/>
              </a:cxn>
              <a:cxn ang="0">
                <a:pos x="741" y="0"/>
              </a:cxn>
            </a:cxnLst>
            <a:rect l="0" t="0" r="r" b="b"/>
            <a:pathLst>
              <a:path w="742" h="250">
                <a:moveTo>
                  <a:pt x="741" y="0"/>
                </a:moveTo>
                <a:lnTo>
                  <a:pt x="0" y="249"/>
                </a:lnTo>
                <a:lnTo>
                  <a:pt x="74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65" name="Freeform 69"/>
          <p:cNvSpPr>
            <a:spLocks/>
          </p:cNvSpPr>
          <p:nvPr/>
        </p:nvSpPr>
        <p:spPr bwMode="auto">
          <a:xfrm>
            <a:off x="2314575" y="2784475"/>
            <a:ext cx="106363" cy="58738"/>
          </a:xfrm>
          <a:custGeom>
            <a:avLst/>
            <a:gdLst/>
            <a:ahLst/>
            <a:cxnLst>
              <a:cxn ang="0">
                <a:pos x="66" y="31"/>
              </a:cxn>
              <a:cxn ang="0">
                <a:pos x="0" y="36"/>
              </a:cxn>
              <a:cxn ang="0">
                <a:pos x="56" y="0"/>
              </a:cxn>
              <a:cxn ang="0">
                <a:pos x="66" y="31"/>
              </a:cxn>
            </a:cxnLst>
            <a:rect l="0" t="0" r="r" b="b"/>
            <a:pathLst>
              <a:path w="67" h="37">
                <a:moveTo>
                  <a:pt x="66" y="31"/>
                </a:moveTo>
                <a:lnTo>
                  <a:pt x="0" y="36"/>
                </a:lnTo>
                <a:lnTo>
                  <a:pt x="56" y="0"/>
                </a:lnTo>
                <a:lnTo>
                  <a:pt x="66" y="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66" name="Freeform 70"/>
          <p:cNvSpPr>
            <a:spLocks/>
          </p:cNvSpPr>
          <p:nvPr/>
        </p:nvSpPr>
        <p:spPr bwMode="auto">
          <a:xfrm>
            <a:off x="3978275" y="2455863"/>
            <a:ext cx="1992313" cy="387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54" y="243"/>
              </a:cxn>
              <a:cxn ang="0">
                <a:pos x="0" y="0"/>
              </a:cxn>
            </a:cxnLst>
            <a:rect l="0" t="0" r="r" b="b"/>
            <a:pathLst>
              <a:path w="1255" h="244">
                <a:moveTo>
                  <a:pt x="0" y="0"/>
                </a:moveTo>
                <a:lnTo>
                  <a:pt x="1254" y="24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67" name="Freeform 71"/>
          <p:cNvSpPr>
            <a:spLocks/>
          </p:cNvSpPr>
          <p:nvPr/>
        </p:nvSpPr>
        <p:spPr bwMode="auto">
          <a:xfrm>
            <a:off x="5864225" y="2797175"/>
            <a:ext cx="106363" cy="50800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6" y="28"/>
              </a:cxn>
              <a:cxn ang="0">
                <a:pos x="0" y="31"/>
              </a:cxn>
              <a:cxn ang="0">
                <a:pos x="6" y="0"/>
              </a:cxn>
            </a:cxnLst>
            <a:rect l="0" t="0" r="r" b="b"/>
            <a:pathLst>
              <a:path w="67" h="32">
                <a:moveTo>
                  <a:pt x="6" y="0"/>
                </a:moveTo>
                <a:lnTo>
                  <a:pt x="66" y="28"/>
                </a:lnTo>
                <a:lnTo>
                  <a:pt x="0" y="31"/>
                </a:lnTo>
                <a:lnTo>
                  <a:pt x="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68" name="Freeform 72"/>
          <p:cNvSpPr>
            <a:spLocks/>
          </p:cNvSpPr>
          <p:nvPr/>
        </p:nvSpPr>
        <p:spPr bwMode="auto">
          <a:xfrm>
            <a:off x="1676400" y="3719513"/>
            <a:ext cx="325438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69" name="Freeform 73"/>
          <p:cNvSpPr>
            <a:spLocks/>
          </p:cNvSpPr>
          <p:nvPr/>
        </p:nvSpPr>
        <p:spPr bwMode="auto">
          <a:xfrm>
            <a:off x="2000250" y="37195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70" name="Freeform 74"/>
          <p:cNvSpPr>
            <a:spLocks/>
          </p:cNvSpPr>
          <p:nvPr/>
        </p:nvSpPr>
        <p:spPr bwMode="auto">
          <a:xfrm>
            <a:off x="2325688" y="3719513"/>
            <a:ext cx="325437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71" name="Freeform 75"/>
          <p:cNvSpPr>
            <a:spLocks/>
          </p:cNvSpPr>
          <p:nvPr/>
        </p:nvSpPr>
        <p:spPr bwMode="auto">
          <a:xfrm>
            <a:off x="2649538" y="3719513"/>
            <a:ext cx="325437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72" name="Rectangle 76"/>
          <p:cNvSpPr>
            <a:spLocks noChangeArrowheads="1"/>
          </p:cNvSpPr>
          <p:nvPr/>
        </p:nvSpPr>
        <p:spPr bwMode="auto">
          <a:xfrm>
            <a:off x="2640013" y="1800225"/>
            <a:ext cx="585787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Root</a:t>
            </a:r>
          </a:p>
        </p:txBody>
      </p:sp>
      <p:sp>
        <p:nvSpPr>
          <p:cNvPr id="29773" name="Rectangle 77"/>
          <p:cNvSpPr>
            <a:spLocks noChangeArrowheads="1"/>
          </p:cNvSpPr>
          <p:nvPr/>
        </p:nvSpPr>
        <p:spPr bwMode="auto">
          <a:xfrm>
            <a:off x="3594100" y="2122488"/>
            <a:ext cx="3651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17</a:t>
            </a:r>
          </a:p>
        </p:txBody>
      </p:sp>
      <p:sp>
        <p:nvSpPr>
          <p:cNvPr id="29774" name="Rectangle 78"/>
          <p:cNvSpPr>
            <a:spLocks noChangeArrowheads="1"/>
          </p:cNvSpPr>
          <p:nvPr/>
        </p:nvSpPr>
        <p:spPr bwMode="auto">
          <a:xfrm>
            <a:off x="5664200" y="2879725"/>
            <a:ext cx="3651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24</a:t>
            </a:r>
          </a:p>
        </p:txBody>
      </p:sp>
      <p:sp>
        <p:nvSpPr>
          <p:cNvPr id="29775" name="Rectangle 79"/>
          <p:cNvSpPr>
            <a:spLocks noChangeArrowheads="1"/>
          </p:cNvSpPr>
          <p:nvPr/>
        </p:nvSpPr>
        <p:spPr bwMode="auto">
          <a:xfrm>
            <a:off x="6161088" y="2890838"/>
            <a:ext cx="3651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30</a:t>
            </a:r>
          </a:p>
        </p:txBody>
      </p:sp>
      <p:sp>
        <p:nvSpPr>
          <p:cNvPr id="29776" name="Rectangle 80"/>
          <p:cNvSpPr>
            <a:spLocks noChangeArrowheads="1"/>
          </p:cNvSpPr>
          <p:nvPr/>
        </p:nvSpPr>
        <p:spPr bwMode="auto">
          <a:xfrm>
            <a:off x="3036888" y="3717925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14*</a:t>
            </a:r>
          </a:p>
        </p:txBody>
      </p:sp>
      <p:sp>
        <p:nvSpPr>
          <p:cNvPr id="29777" name="Rectangle 81"/>
          <p:cNvSpPr>
            <a:spLocks noChangeArrowheads="1"/>
          </p:cNvSpPr>
          <p:nvPr/>
        </p:nvSpPr>
        <p:spPr bwMode="auto">
          <a:xfrm>
            <a:off x="3360738" y="3717925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16*</a:t>
            </a:r>
          </a:p>
        </p:txBody>
      </p:sp>
      <p:sp>
        <p:nvSpPr>
          <p:cNvPr id="29778" name="Rectangle 82"/>
          <p:cNvSpPr>
            <a:spLocks noChangeArrowheads="1"/>
          </p:cNvSpPr>
          <p:nvPr/>
        </p:nvSpPr>
        <p:spPr bwMode="auto">
          <a:xfrm>
            <a:off x="4486275" y="3697288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19*</a:t>
            </a:r>
          </a:p>
        </p:txBody>
      </p:sp>
      <p:sp>
        <p:nvSpPr>
          <p:cNvPr id="29779" name="Rectangle 83"/>
          <p:cNvSpPr>
            <a:spLocks noChangeArrowheads="1"/>
          </p:cNvSpPr>
          <p:nvPr/>
        </p:nvSpPr>
        <p:spPr bwMode="auto">
          <a:xfrm>
            <a:off x="4792663" y="3697288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20*</a:t>
            </a:r>
          </a:p>
        </p:txBody>
      </p:sp>
      <p:sp>
        <p:nvSpPr>
          <p:cNvPr id="29780" name="Rectangle 84"/>
          <p:cNvSpPr>
            <a:spLocks noChangeArrowheads="1"/>
          </p:cNvSpPr>
          <p:nvPr/>
        </p:nvSpPr>
        <p:spPr bwMode="auto">
          <a:xfrm>
            <a:off x="5106988" y="3697288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22*</a:t>
            </a:r>
          </a:p>
        </p:txBody>
      </p:sp>
      <p:sp>
        <p:nvSpPr>
          <p:cNvPr id="29781" name="Rectangle 85"/>
          <p:cNvSpPr>
            <a:spLocks noChangeArrowheads="1"/>
          </p:cNvSpPr>
          <p:nvPr/>
        </p:nvSpPr>
        <p:spPr bwMode="auto">
          <a:xfrm>
            <a:off x="5857875" y="3697288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24*</a:t>
            </a:r>
          </a:p>
        </p:txBody>
      </p:sp>
      <p:sp>
        <p:nvSpPr>
          <p:cNvPr id="29782" name="Rectangle 86"/>
          <p:cNvSpPr>
            <a:spLocks noChangeArrowheads="1"/>
          </p:cNvSpPr>
          <p:nvPr/>
        </p:nvSpPr>
        <p:spPr bwMode="auto">
          <a:xfrm>
            <a:off x="6192838" y="3697288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27*</a:t>
            </a:r>
          </a:p>
        </p:txBody>
      </p:sp>
      <p:sp>
        <p:nvSpPr>
          <p:cNvPr id="29783" name="Rectangle 87"/>
          <p:cNvSpPr>
            <a:spLocks noChangeArrowheads="1"/>
          </p:cNvSpPr>
          <p:nvPr/>
        </p:nvSpPr>
        <p:spPr bwMode="auto">
          <a:xfrm>
            <a:off x="6496050" y="3708400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29*</a:t>
            </a:r>
          </a:p>
        </p:txBody>
      </p:sp>
      <p:sp>
        <p:nvSpPr>
          <p:cNvPr id="29784" name="Rectangle 88"/>
          <p:cNvSpPr>
            <a:spLocks noChangeArrowheads="1"/>
          </p:cNvSpPr>
          <p:nvPr/>
        </p:nvSpPr>
        <p:spPr bwMode="auto">
          <a:xfrm>
            <a:off x="7267575" y="3708400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33*</a:t>
            </a:r>
          </a:p>
        </p:txBody>
      </p:sp>
      <p:sp>
        <p:nvSpPr>
          <p:cNvPr id="29785" name="Rectangle 89"/>
          <p:cNvSpPr>
            <a:spLocks noChangeArrowheads="1"/>
          </p:cNvSpPr>
          <p:nvPr/>
        </p:nvSpPr>
        <p:spPr bwMode="auto">
          <a:xfrm>
            <a:off x="7593013" y="3708400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34*</a:t>
            </a:r>
          </a:p>
        </p:txBody>
      </p:sp>
      <p:sp>
        <p:nvSpPr>
          <p:cNvPr id="29786" name="Rectangle 90"/>
          <p:cNvSpPr>
            <a:spLocks noChangeArrowheads="1"/>
          </p:cNvSpPr>
          <p:nvPr/>
        </p:nvSpPr>
        <p:spPr bwMode="auto">
          <a:xfrm>
            <a:off x="7907338" y="3697288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38*</a:t>
            </a:r>
          </a:p>
        </p:txBody>
      </p:sp>
      <p:sp>
        <p:nvSpPr>
          <p:cNvPr id="29787" name="Rectangle 91"/>
          <p:cNvSpPr>
            <a:spLocks noChangeArrowheads="1"/>
          </p:cNvSpPr>
          <p:nvPr/>
        </p:nvSpPr>
        <p:spPr bwMode="auto">
          <a:xfrm>
            <a:off x="8231188" y="3687763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39*</a:t>
            </a:r>
          </a:p>
        </p:txBody>
      </p:sp>
      <p:sp>
        <p:nvSpPr>
          <p:cNvPr id="29788" name="Rectangle 92"/>
          <p:cNvSpPr>
            <a:spLocks noChangeArrowheads="1"/>
          </p:cNvSpPr>
          <p:nvPr/>
        </p:nvSpPr>
        <p:spPr bwMode="auto">
          <a:xfrm>
            <a:off x="1939925" y="2890838"/>
            <a:ext cx="3651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13</a:t>
            </a:r>
          </a:p>
        </p:txBody>
      </p:sp>
      <p:sp>
        <p:nvSpPr>
          <p:cNvPr id="29789" name="Rectangle 93"/>
          <p:cNvSpPr>
            <a:spLocks noChangeArrowheads="1"/>
          </p:cNvSpPr>
          <p:nvPr/>
        </p:nvSpPr>
        <p:spPr bwMode="auto">
          <a:xfrm>
            <a:off x="1473200" y="2890838"/>
            <a:ext cx="2730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29790" name="Rectangle 94"/>
          <p:cNvSpPr>
            <a:spLocks noChangeArrowheads="1"/>
          </p:cNvSpPr>
          <p:nvPr/>
        </p:nvSpPr>
        <p:spPr bwMode="auto">
          <a:xfrm>
            <a:off x="2009775" y="3697288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7*</a:t>
            </a:r>
          </a:p>
        </p:txBody>
      </p:sp>
      <p:sp>
        <p:nvSpPr>
          <p:cNvPr id="29791" name="Rectangle 95"/>
          <p:cNvSpPr>
            <a:spLocks noChangeArrowheads="1"/>
          </p:cNvSpPr>
          <p:nvPr/>
        </p:nvSpPr>
        <p:spPr bwMode="auto">
          <a:xfrm>
            <a:off x="1687513" y="3697288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5*</a:t>
            </a:r>
          </a:p>
        </p:txBody>
      </p:sp>
      <p:sp>
        <p:nvSpPr>
          <p:cNvPr id="29792" name="Rectangle 96"/>
          <p:cNvSpPr>
            <a:spLocks noChangeArrowheads="1"/>
          </p:cNvSpPr>
          <p:nvPr/>
        </p:nvSpPr>
        <p:spPr bwMode="auto">
          <a:xfrm>
            <a:off x="2325688" y="3697288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8*</a:t>
            </a:r>
          </a:p>
        </p:txBody>
      </p:sp>
      <p:sp>
        <p:nvSpPr>
          <p:cNvPr id="29793" name="Line 97"/>
          <p:cNvSpPr>
            <a:spLocks noChangeShapeType="1"/>
          </p:cNvSpPr>
          <p:nvPr/>
        </p:nvSpPr>
        <p:spPr bwMode="auto">
          <a:xfrm>
            <a:off x="3048000" y="1676400"/>
            <a:ext cx="533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94" name="Arc 98"/>
          <p:cNvSpPr>
            <a:spLocks/>
          </p:cNvSpPr>
          <p:nvPr/>
        </p:nvSpPr>
        <p:spPr bwMode="auto">
          <a:xfrm rot="13440000">
            <a:off x="7010400" y="3505200"/>
            <a:ext cx="304800" cy="3048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95" name="Arc 99"/>
          <p:cNvSpPr>
            <a:spLocks/>
          </p:cNvSpPr>
          <p:nvPr/>
        </p:nvSpPr>
        <p:spPr bwMode="auto">
          <a:xfrm rot="13440000">
            <a:off x="1447800" y="3505200"/>
            <a:ext cx="304800" cy="3048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96" name="Arc 100"/>
          <p:cNvSpPr>
            <a:spLocks/>
          </p:cNvSpPr>
          <p:nvPr/>
        </p:nvSpPr>
        <p:spPr bwMode="auto">
          <a:xfrm rot="13440000">
            <a:off x="2819400" y="3505200"/>
            <a:ext cx="304800" cy="3048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97" name="Arc 101"/>
          <p:cNvSpPr>
            <a:spLocks/>
          </p:cNvSpPr>
          <p:nvPr/>
        </p:nvSpPr>
        <p:spPr bwMode="auto">
          <a:xfrm rot="13440000">
            <a:off x="4267200" y="3505200"/>
            <a:ext cx="304800" cy="3048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98" name="Arc 102"/>
          <p:cNvSpPr>
            <a:spLocks/>
          </p:cNvSpPr>
          <p:nvPr/>
        </p:nvSpPr>
        <p:spPr bwMode="auto">
          <a:xfrm rot="13440000">
            <a:off x="5638800" y="3505200"/>
            <a:ext cx="304800" cy="3048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8417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419100"/>
            <a:ext cx="8153400" cy="495300"/>
          </a:xfrm>
          <a:noFill/>
          <a:ln/>
        </p:spPr>
        <p:txBody>
          <a:bodyPr/>
          <a:lstStyle/>
          <a:p>
            <a:r>
              <a:rPr lang="en-US" sz="3600" dirty="0"/>
              <a:t>Deleting a Data Entry from a B+ Tree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8534400" cy="4076700"/>
          </a:xfrm>
          <a:noFill/>
          <a:ln/>
        </p:spPr>
        <p:txBody>
          <a:bodyPr/>
          <a:lstStyle/>
          <a:p>
            <a:r>
              <a:rPr lang="en-US" sz="2400" dirty="0"/>
              <a:t>Start at root, find leaf </a:t>
            </a:r>
            <a:r>
              <a:rPr lang="en-US" sz="2400" i="1" dirty="0"/>
              <a:t>L</a:t>
            </a:r>
            <a:r>
              <a:rPr lang="en-US" sz="2400" dirty="0"/>
              <a:t> where entry belongs.</a:t>
            </a:r>
          </a:p>
          <a:p>
            <a:r>
              <a:rPr lang="en-US" sz="2400" dirty="0"/>
              <a:t>Remove the entry.</a:t>
            </a:r>
          </a:p>
          <a:p>
            <a:pPr lvl="1">
              <a:buSzPct val="75000"/>
            </a:pPr>
            <a:r>
              <a:rPr lang="en-US" sz="2400" dirty="0"/>
              <a:t>If L is at least half-full, </a:t>
            </a:r>
            <a:r>
              <a:rPr lang="en-US" sz="2400" i="1" dirty="0"/>
              <a:t>done! </a:t>
            </a:r>
          </a:p>
          <a:p>
            <a:pPr lvl="1">
              <a:buSzPct val="75000"/>
            </a:pPr>
            <a:r>
              <a:rPr lang="en-US" sz="2400" dirty="0"/>
              <a:t>If L has only </a:t>
            </a:r>
            <a:r>
              <a:rPr lang="en-US" sz="2400" b="1" dirty="0"/>
              <a:t>d-1 </a:t>
            </a:r>
            <a:r>
              <a:rPr lang="en-US" sz="2400" dirty="0"/>
              <a:t>entries,</a:t>
            </a:r>
          </a:p>
          <a:p>
            <a:pPr lvl="2"/>
            <a:r>
              <a:rPr lang="en-US" dirty="0"/>
              <a:t>Try to </a:t>
            </a:r>
            <a:r>
              <a:rPr lang="en-US" dirty="0">
                <a:solidFill>
                  <a:srgbClr val="FF0000"/>
                </a:solidFill>
              </a:rPr>
              <a:t>re-distribute</a:t>
            </a:r>
            <a:r>
              <a:rPr lang="en-US" dirty="0"/>
              <a:t>, borrowing from </a:t>
            </a:r>
            <a:r>
              <a:rPr lang="en-US" i="1" u="sng" dirty="0"/>
              <a:t>sibling</a:t>
            </a:r>
            <a:r>
              <a:rPr lang="en-US" i="1" dirty="0"/>
              <a:t> (adjacent node with same parent as L)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If re-distribution fails, </a:t>
            </a:r>
            <a:r>
              <a:rPr lang="en-US" i="1" u="sng" dirty="0">
                <a:solidFill>
                  <a:srgbClr val="FF0000"/>
                </a:solidFill>
              </a:rPr>
              <a:t>merge</a:t>
            </a:r>
            <a:r>
              <a:rPr lang="en-US" dirty="0"/>
              <a:t> </a:t>
            </a:r>
            <a:r>
              <a:rPr lang="en-US" i="1" dirty="0"/>
              <a:t>L </a:t>
            </a:r>
            <a:r>
              <a:rPr lang="en-US" dirty="0"/>
              <a:t>and sibling.</a:t>
            </a:r>
          </a:p>
          <a:p>
            <a:r>
              <a:rPr lang="en-US" sz="2400" dirty="0"/>
              <a:t>If merge occurred, must delete entry (pointing to </a:t>
            </a:r>
            <a:r>
              <a:rPr lang="en-US" sz="2400" i="1" dirty="0"/>
              <a:t>L</a:t>
            </a:r>
            <a:r>
              <a:rPr lang="en-US" sz="2400" dirty="0"/>
              <a:t> or sibling) from parent of </a:t>
            </a:r>
            <a:r>
              <a:rPr lang="en-US" sz="2400" i="1" dirty="0"/>
              <a:t>L</a:t>
            </a:r>
            <a:r>
              <a:rPr lang="en-US" sz="2400" dirty="0"/>
              <a:t>.</a:t>
            </a:r>
          </a:p>
          <a:p>
            <a:r>
              <a:rPr lang="en-US" sz="2400" dirty="0"/>
              <a:t>Merge could propagate to root, decreasing height.</a:t>
            </a:r>
          </a:p>
        </p:txBody>
      </p:sp>
    </p:spTree>
    <p:extLst>
      <p:ext uri="{BB962C8B-B14F-4D97-AF65-F5344CB8AC3E}">
        <p14:creationId xmlns:p14="http://schemas.microsoft.com/office/powerpoint/2010/main" val="282429619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200" dirty="0"/>
              <a:t>Example Tree After (Inserting 8*, Then) Deleting 19* and 20* ...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4800600"/>
            <a:ext cx="7924800" cy="1828800"/>
          </a:xfrm>
          <a:noFill/>
          <a:ln/>
        </p:spPr>
        <p:txBody>
          <a:bodyPr/>
          <a:lstStyle/>
          <a:p>
            <a:r>
              <a:rPr lang="en-US" sz="2400" dirty="0"/>
              <a:t>Deleting 19* is easy.</a:t>
            </a:r>
          </a:p>
          <a:p>
            <a:r>
              <a:rPr lang="en-US" sz="2400" dirty="0"/>
              <a:t>Deleting 20* is done with re-distribution. Notice how middle key is </a:t>
            </a:r>
            <a:r>
              <a:rPr lang="en-US" sz="2400" i="1" dirty="0">
                <a:solidFill>
                  <a:srgbClr val="FF0000"/>
                </a:solidFill>
              </a:rPr>
              <a:t>copied up</a:t>
            </a:r>
            <a:r>
              <a:rPr lang="en-US" sz="2400" dirty="0"/>
              <a:t>.</a:t>
            </a:r>
          </a:p>
        </p:txBody>
      </p:sp>
      <p:sp>
        <p:nvSpPr>
          <p:cNvPr id="33798" name="Freeform 6"/>
          <p:cNvSpPr>
            <a:spLocks/>
          </p:cNvSpPr>
          <p:nvPr/>
        </p:nvSpPr>
        <p:spPr bwMode="auto">
          <a:xfrm>
            <a:off x="293688" y="4016375"/>
            <a:ext cx="327025" cy="325438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9" name="Freeform 7"/>
          <p:cNvSpPr>
            <a:spLocks/>
          </p:cNvSpPr>
          <p:nvPr/>
        </p:nvSpPr>
        <p:spPr bwMode="auto">
          <a:xfrm>
            <a:off x="619125" y="4016375"/>
            <a:ext cx="325438" cy="325438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0" name="Freeform 8"/>
          <p:cNvSpPr>
            <a:spLocks/>
          </p:cNvSpPr>
          <p:nvPr/>
        </p:nvSpPr>
        <p:spPr bwMode="auto">
          <a:xfrm>
            <a:off x="942975" y="4016375"/>
            <a:ext cx="327025" cy="325438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1" name="Freeform 9"/>
          <p:cNvSpPr>
            <a:spLocks/>
          </p:cNvSpPr>
          <p:nvPr/>
        </p:nvSpPr>
        <p:spPr bwMode="auto">
          <a:xfrm>
            <a:off x="1268413" y="4016375"/>
            <a:ext cx="325437" cy="325438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304800" y="3995738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2*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630238" y="3995738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3*</a:t>
            </a:r>
          </a:p>
        </p:txBody>
      </p:sp>
      <p:sp>
        <p:nvSpPr>
          <p:cNvPr id="33804" name="Freeform 12"/>
          <p:cNvSpPr>
            <a:spLocks/>
          </p:cNvSpPr>
          <p:nvPr/>
        </p:nvSpPr>
        <p:spPr bwMode="auto">
          <a:xfrm>
            <a:off x="3462338" y="2398713"/>
            <a:ext cx="487362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6" y="0"/>
              </a:cxn>
              <a:cxn ang="0">
                <a:pos x="306" y="254"/>
              </a:cxn>
              <a:cxn ang="0">
                <a:pos x="0" y="254"/>
              </a:cxn>
            </a:cxnLst>
            <a:rect l="0" t="0" r="r" b="b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5" name="Freeform 13"/>
          <p:cNvSpPr>
            <a:spLocks/>
          </p:cNvSpPr>
          <p:nvPr/>
        </p:nvSpPr>
        <p:spPr bwMode="auto">
          <a:xfrm>
            <a:off x="3541713" y="2398713"/>
            <a:ext cx="1587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6" name="Freeform 14"/>
          <p:cNvSpPr>
            <a:spLocks/>
          </p:cNvSpPr>
          <p:nvPr/>
        </p:nvSpPr>
        <p:spPr bwMode="auto">
          <a:xfrm>
            <a:off x="3948113" y="2398713"/>
            <a:ext cx="4889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7" y="0"/>
              </a:cxn>
              <a:cxn ang="0">
                <a:pos x="307" y="254"/>
              </a:cxn>
              <a:cxn ang="0">
                <a:pos x="0" y="254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7" name="Freeform 15"/>
          <p:cNvSpPr>
            <a:spLocks/>
          </p:cNvSpPr>
          <p:nvPr/>
        </p:nvSpPr>
        <p:spPr bwMode="auto">
          <a:xfrm>
            <a:off x="4029075" y="239871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8" name="Freeform 16"/>
          <p:cNvSpPr>
            <a:spLocks/>
          </p:cNvSpPr>
          <p:nvPr/>
        </p:nvSpPr>
        <p:spPr bwMode="auto">
          <a:xfrm>
            <a:off x="4435475" y="2398713"/>
            <a:ext cx="4889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7" y="0"/>
              </a:cxn>
              <a:cxn ang="0">
                <a:pos x="307" y="254"/>
              </a:cxn>
              <a:cxn ang="0">
                <a:pos x="0" y="254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9" name="Freeform 17"/>
          <p:cNvSpPr>
            <a:spLocks/>
          </p:cNvSpPr>
          <p:nvPr/>
        </p:nvSpPr>
        <p:spPr bwMode="auto">
          <a:xfrm>
            <a:off x="4516438" y="2398713"/>
            <a:ext cx="1587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0" name="Freeform 18"/>
          <p:cNvSpPr>
            <a:spLocks/>
          </p:cNvSpPr>
          <p:nvPr/>
        </p:nvSpPr>
        <p:spPr bwMode="auto">
          <a:xfrm>
            <a:off x="4922838" y="2398713"/>
            <a:ext cx="4889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7" y="0"/>
              </a:cxn>
              <a:cxn ang="0">
                <a:pos x="307" y="254"/>
              </a:cxn>
              <a:cxn ang="0">
                <a:pos x="0" y="254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1" name="Freeform 19"/>
          <p:cNvSpPr>
            <a:spLocks/>
          </p:cNvSpPr>
          <p:nvPr/>
        </p:nvSpPr>
        <p:spPr bwMode="auto">
          <a:xfrm>
            <a:off x="5003800" y="239871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2" name="Freeform 20"/>
          <p:cNvSpPr>
            <a:spLocks/>
          </p:cNvSpPr>
          <p:nvPr/>
        </p:nvSpPr>
        <p:spPr bwMode="auto">
          <a:xfrm>
            <a:off x="5410200" y="2398713"/>
            <a:ext cx="825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51" y="0"/>
              </a:cxn>
              <a:cxn ang="0">
                <a:pos x="51" y="254"/>
              </a:cxn>
              <a:cxn ang="0">
                <a:pos x="0" y="254"/>
              </a:cxn>
            </a:cxnLst>
            <a:rect l="0" t="0" r="r" b="b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3" name="Freeform 21"/>
          <p:cNvSpPr>
            <a:spLocks/>
          </p:cNvSpPr>
          <p:nvPr/>
        </p:nvSpPr>
        <p:spPr bwMode="auto">
          <a:xfrm>
            <a:off x="3074988" y="40243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4" name="Freeform 22"/>
          <p:cNvSpPr>
            <a:spLocks/>
          </p:cNvSpPr>
          <p:nvPr/>
        </p:nvSpPr>
        <p:spPr bwMode="auto">
          <a:xfrm>
            <a:off x="3400425" y="40243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5" name="Freeform 23"/>
          <p:cNvSpPr>
            <a:spLocks/>
          </p:cNvSpPr>
          <p:nvPr/>
        </p:nvSpPr>
        <p:spPr bwMode="auto">
          <a:xfrm>
            <a:off x="3725863" y="4024313"/>
            <a:ext cx="325437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6" name="Freeform 24"/>
          <p:cNvSpPr>
            <a:spLocks/>
          </p:cNvSpPr>
          <p:nvPr/>
        </p:nvSpPr>
        <p:spPr bwMode="auto">
          <a:xfrm>
            <a:off x="4049713" y="40243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7" name="Freeform 25"/>
          <p:cNvSpPr>
            <a:spLocks/>
          </p:cNvSpPr>
          <p:nvPr/>
        </p:nvSpPr>
        <p:spPr bwMode="auto">
          <a:xfrm>
            <a:off x="4486275" y="40243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8" name="Freeform 26"/>
          <p:cNvSpPr>
            <a:spLocks/>
          </p:cNvSpPr>
          <p:nvPr/>
        </p:nvSpPr>
        <p:spPr bwMode="auto">
          <a:xfrm>
            <a:off x="4811713" y="40243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9" name="Freeform 27"/>
          <p:cNvSpPr>
            <a:spLocks/>
          </p:cNvSpPr>
          <p:nvPr/>
        </p:nvSpPr>
        <p:spPr bwMode="auto">
          <a:xfrm>
            <a:off x="5137150" y="4024313"/>
            <a:ext cx="323850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3" y="0"/>
              </a:cxn>
              <a:cxn ang="0">
                <a:pos x="203" y="204"/>
              </a:cxn>
              <a:cxn ang="0">
                <a:pos x="0" y="204"/>
              </a:cxn>
            </a:cxnLst>
            <a:rect l="0" t="0" r="r" b="b"/>
            <a:pathLst>
              <a:path w="204" h="205">
                <a:moveTo>
                  <a:pt x="0" y="204"/>
                </a:moveTo>
                <a:lnTo>
                  <a:pt x="0" y="0"/>
                </a:lnTo>
                <a:lnTo>
                  <a:pt x="203" y="0"/>
                </a:lnTo>
                <a:lnTo>
                  <a:pt x="203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0" name="Freeform 28"/>
          <p:cNvSpPr>
            <a:spLocks/>
          </p:cNvSpPr>
          <p:nvPr/>
        </p:nvSpPr>
        <p:spPr bwMode="auto">
          <a:xfrm>
            <a:off x="5459413" y="40243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1" name="Freeform 29"/>
          <p:cNvSpPr>
            <a:spLocks/>
          </p:cNvSpPr>
          <p:nvPr/>
        </p:nvSpPr>
        <p:spPr bwMode="auto">
          <a:xfrm>
            <a:off x="5897563" y="40243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2" name="Freeform 30"/>
          <p:cNvSpPr>
            <a:spLocks/>
          </p:cNvSpPr>
          <p:nvPr/>
        </p:nvSpPr>
        <p:spPr bwMode="auto">
          <a:xfrm>
            <a:off x="6223000" y="4024313"/>
            <a:ext cx="325438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3" name="Freeform 31"/>
          <p:cNvSpPr>
            <a:spLocks/>
          </p:cNvSpPr>
          <p:nvPr/>
        </p:nvSpPr>
        <p:spPr bwMode="auto">
          <a:xfrm>
            <a:off x="6546850" y="4024313"/>
            <a:ext cx="325438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4" name="Freeform 32"/>
          <p:cNvSpPr>
            <a:spLocks/>
          </p:cNvSpPr>
          <p:nvPr/>
        </p:nvSpPr>
        <p:spPr bwMode="auto">
          <a:xfrm>
            <a:off x="6870700" y="40243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5" name="Freeform 33"/>
          <p:cNvSpPr>
            <a:spLocks/>
          </p:cNvSpPr>
          <p:nvPr/>
        </p:nvSpPr>
        <p:spPr bwMode="auto">
          <a:xfrm>
            <a:off x="7297738" y="40243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6" name="Freeform 34"/>
          <p:cNvSpPr>
            <a:spLocks/>
          </p:cNvSpPr>
          <p:nvPr/>
        </p:nvSpPr>
        <p:spPr bwMode="auto">
          <a:xfrm>
            <a:off x="7623175" y="4024313"/>
            <a:ext cx="325438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7" name="Freeform 35"/>
          <p:cNvSpPr>
            <a:spLocks/>
          </p:cNvSpPr>
          <p:nvPr/>
        </p:nvSpPr>
        <p:spPr bwMode="auto">
          <a:xfrm>
            <a:off x="7947025" y="4024313"/>
            <a:ext cx="325438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8" name="Freeform 36"/>
          <p:cNvSpPr>
            <a:spLocks/>
          </p:cNvSpPr>
          <p:nvPr/>
        </p:nvSpPr>
        <p:spPr bwMode="auto">
          <a:xfrm>
            <a:off x="8270875" y="40243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9" name="Freeform 37"/>
          <p:cNvSpPr>
            <a:spLocks/>
          </p:cNvSpPr>
          <p:nvPr/>
        </p:nvSpPr>
        <p:spPr bwMode="auto">
          <a:xfrm>
            <a:off x="1341438" y="3167063"/>
            <a:ext cx="487362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6" y="0"/>
              </a:cxn>
              <a:cxn ang="0">
                <a:pos x="306" y="254"/>
              </a:cxn>
              <a:cxn ang="0">
                <a:pos x="0" y="254"/>
              </a:cxn>
            </a:cxnLst>
            <a:rect l="0" t="0" r="r" b="b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30" name="Freeform 38"/>
          <p:cNvSpPr>
            <a:spLocks/>
          </p:cNvSpPr>
          <p:nvPr/>
        </p:nvSpPr>
        <p:spPr bwMode="auto">
          <a:xfrm>
            <a:off x="1422400" y="316706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31" name="Freeform 39"/>
          <p:cNvSpPr>
            <a:spLocks/>
          </p:cNvSpPr>
          <p:nvPr/>
        </p:nvSpPr>
        <p:spPr bwMode="auto">
          <a:xfrm>
            <a:off x="1827213" y="3167063"/>
            <a:ext cx="4889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7" y="0"/>
              </a:cxn>
              <a:cxn ang="0">
                <a:pos x="307" y="254"/>
              </a:cxn>
              <a:cxn ang="0">
                <a:pos x="0" y="254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32" name="Freeform 40"/>
          <p:cNvSpPr>
            <a:spLocks/>
          </p:cNvSpPr>
          <p:nvPr/>
        </p:nvSpPr>
        <p:spPr bwMode="auto">
          <a:xfrm>
            <a:off x="1908175" y="316706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33" name="Freeform 41"/>
          <p:cNvSpPr>
            <a:spLocks/>
          </p:cNvSpPr>
          <p:nvPr/>
        </p:nvSpPr>
        <p:spPr bwMode="auto">
          <a:xfrm>
            <a:off x="2314575" y="3167063"/>
            <a:ext cx="4889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7" y="0"/>
              </a:cxn>
              <a:cxn ang="0">
                <a:pos x="307" y="254"/>
              </a:cxn>
              <a:cxn ang="0">
                <a:pos x="0" y="254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34" name="Freeform 42"/>
          <p:cNvSpPr>
            <a:spLocks/>
          </p:cNvSpPr>
          <p:nvPr/>
        </p:nvSpPr>
        <p:spPr bwMode="auto">
          <a:xfrm>
            <a:off x="2395538" y="3167063"/>
            <a:ext cx="1587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35" name="Freeform 43"/>
          <p:cNvSpPr>
            <a:spLocks/>
          </p:cNvSpPr>
          <p:nvPr/>
        </p:nvSpPr>
        <p:spPr bwMode="auto">
          <a:xfrm>
            <a:off x="2801938" y="3167063"/>
            <a:ext cx="4889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7" y="0"/>
              </a:cxn>
              <a:cxn ang="0">
                <a:pos x="307" y="254"/>
              </a:cxn>
              <a:cxn ang="0">
                <a:pos x="0" y="254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36" name="Freeform 44"/>
          <p:cNvSpPr>
            <a:spLocks/>
          </p:cNvSpPr>
          <p:nvPr/>
        </p:nvSpPr>
        <p:spPr bwMode="auto">
          <a:xfrm>
            <a:off x="2882900" y="316706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37" name="Freeform 45"/>
          <p:cNvSpPr>
            <a:spLocks/>
          </p:cNvSpPr>
          <p:nvPr/>
        </p:nvSpPr>
        <p:spPr bwMode="auto">
          <a:xfrm>
            <a:off x="3289300" y="3167063"/>
            <a:ext cx="825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51" y="0"/>
              </a:cxn>
              <a:cxn ang="0">
                <a:pos x="51" y="254"/>
              </a:cxn>
              <a:cxn ang="0">
                <a:pos x="0" y="254"/>
              </a:cxn>
            </a:cxnLst>
            <a:rect l="0" t="0" r="r" b="b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38" name="Freeform 46"/>
          <p:cNvSpPr>
            <a:spLocks/>
          </p:cNvSpPr>
          <p:nvPr/>
        </p:nvSpPr>
        <p:spPr bwMode="auto">
          <a:xfrm>
            <a:off x="5551488" y="3167063"/>
            <a:ext cx="4889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7" y="0"/>
              </a:cxn>
              <a:cxn ang="0">
                <a:pos x="307" y="254"/>
              </a:cxn>
              <a:cxn ang="0">
                <a:pos x="0" y="254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39" name="Freeform 47"/>
          <p:cNvSpPr>
            <a:spLocks/>
          </p:cNvSpPr>
          <p:nvPr/>
        </p:nvSpPr>
        <p:spPr bwMode="auto">
          <a:xfrm>
            <a:off x="5632450" y="316706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40" name="Freeform 48"/>
          <p:cNvSpPr>
            <a:spLocks/>
          </p:cNvSpPr>
          <p:nvPr/>
        </p:nvSpPr>
        <p:spPr bwMode="auto">
          <a:xfrm>
            <a:off x="6038850" y="3167063"/>
            <a:ext cx="4889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7" y="0"/>
              </a:cxn>
              <a:cxn ang="0">
                <a:pos x="307" y="254"/>
              </a:cxn>
              <a:cxn ang="0">
                <a:pos x="0" y="254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41" name="Freeform 49"/>
          <p:cNvSpPr>
            <a:spLocks/>
          </p:cNvSpPr>
          <p:nvPr/>
        </p:nvSpPr>
        <p:spPr bwMode="auto">
          <a:xfrm>
            <a:off x="6119813" y="3167063"/>
            <a:ext cx="1587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42" name="Freeform 50"/>
          <p:cNvSpPr>
            <a:spLocks/>
          </p:cNvSpPr>
          <p:nvPr/>
        </p:nvSpPr>
        <p:spPr bwMode="auto">
          <a:xfrm>
            <a:off x="6526213" y="3167063"/>
            <a:ext cx="487362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6" y="0"/>
              </a:cxn>
              <a:cxn ang="0">
                <a:pos x="306" y="254"/>
              </a:cxn>
              <a:cxn ang="0">
                <a:pos x="0" y="254"/>
              </a:cxn>
            </a:cxnLst>
            <a:rect l="0" t="0" r="r" b="b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43" name="Freeform 51"/>
          <p:cNvSpPr>
            <a:spLocks/>
          </p:cNvSpPr>
          <p:nvPr/>
        </p:nvSpPr>
        <p:spPr bwMode="auto">
          <a:xfrm>
            <a:off x="6607175" y="316706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44" name="Freeform 52"/>
          <p:cNvSpPr>
            <a:spLocks/>
          </p:cNvSpPr>
          <p:nvPr/>
        </p:nvSpPr>
        <p:spPr bwMode="auto">
          <a:xfrm>
            <a:off x="7011988" y="3167063"/>
            <a:ext cx="4889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7" y="0"/>
              </a:cxn>
              <a:cxn ang="0">
                <a:pos x="307" y="254"/>
              </a:cxn>
              <a:cxn ang="0">
                <a:pos x="0" y="254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45" name="Freeform 53"/>
          <p:cNvSpPr>
            <a:spLocks/>
          </p:cNvSpPr>
          <p:nvPr/>
        </p:nvSpPr>
        <p:spPr bwMode="auto">
          <a:xfrm>
            <a:off x="7096125" y="316706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46" name="Freeform 54"/>
          <p:cNvSpPr>
            <a:spLocks/>
          </p:cNvSpPr>
          <p:nvPr/>
        </p:nvSpPr>
        <p:spPr bwMode="auto">
          <a:xfrm>
            <a:off x="7499350" y="3167063"/>
            <a:ext cx="84138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52" y="0"/>
              </a:cxn>
              <a:cxn ang="0">
                <a:pos x="52" y="254"/>
              </a:cxn>
              <a:cxn ang="0">
                <a:pos x="0" y="254"/>
              </a:cxn>
            </a:cxnLst>
            <a:rect l="0" t="0" r="r" b="b"/>
            <a:pathLst>
              <a:path w="53" h="255">
                <a:moveTo>
                  <a:pt x="0" y="254"/>
                </a:moveTo>
                <a:lnTo>
                  <a:pt x="0" y="0"/>
                </a:lnTo>
                <a:lnTo>
                  <a:pt x="52" y="0"/>
                </a:lnTo>
                <a:lnTo>
                  <a:pt x="52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47" name="Freeform 55"/>
          <p:cNvSpPr>
            <a:spLocks/>
          </p:cNvSpPr>
          <p:nvPr/>
        </p:nvSpPr>
        <p:spPr bwMode="auto">
          <a:xfrm>
            <a:off x="925513" y="3489325"/>
            <a:ext cx="446087" cy="496888"/>
          </a:xfrm>
          <a:custGeom>
            <a:avLst/>
            <a:gdLst/>
            <a:ahLst/>
            <a:cxnLst>
              <a:cxn ang="0">
                <a:pos x="280" y="0"/>
              </a:cxn>
              <a:cxn ang="0">
                <a:pos x="0" y="312"/>
              </a:cxn>
              <a:cxn ang="0">
                <a:pos x="280" y="0"/>
              </a:cxn>
            </a:cxnLst>
            <a:rect l="0" t="0" r="r" b="b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48" name="Freeform 56"/>
          <p:cNvSpPr>
            <a:spLocks/>
          </p:cNvSpPr>
          <p:nvPr/>
        </p:nvSpPr>
        <p:spPr bwMode="auto">
          <a:xfrm>
            <a:off x="925513" y="3892550"/>
            <a:ext cx="87312" cy="93663"/>
          </a:xfrm>
          <a:custGeom>
            <a:avLst/>
            <a:gdLst/>
            <a:ahLst/>
            <a:cxnLst>
              <a:cxn ang="0">
                <a:pos x="54" y="21"/>
              </a:cxn>
              <a:cxn ang="0">
                <a:pos x="0" y="58"/>
              </a:cxn>
              <a:cxn ang="0">
                <a:pos x="30" y="0"/>
              </a:cxn>
              <a:cxn ang="0">
                <a:pos x="54" y="21"/>
              </a:cxn>
            </a:cxnLst>
            <a:rect l="0" t="0" r="r" b="b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49" name="Freeform 57"/>
          <p:cNvSpPr>
            <a:spLocks/>
          </p:cNvSpPr>
          <p:nvPr/>
        </p:nvSpPr>
        <p:spPr bwMode="auto">
          <a:xfrm>
            <a:off x="1857375" y="3489325"/>
            <a:ext cx="449263" cy="506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2" y="318"/>
              </a:cxn>
              <a:cxn ang="0">
                <a:pos x="0" y="0"/>
              </a:cxn>
            </a:cxnLst>
            <a:rect l="0" t="0" r="r" b="b"/>
            <a:pathLst>
              <a:path w="283" h="319">
                <a:moveTo>
                  <a:pt x="0" y="0"/>
                </a:moveTo>
                <a:lnTo>
                  <a:pt x="282" y="31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50" name="Freeform 58"/>
          <p:cNvSpPr>
            <a:spLocks/>
          </p:cNvSpPr>
          <p:nvPr/>
        </p:nvSpPr>
        <p:spPr bwMode="auto">
          <a:xfrm>
            <a:off x="2217738" y="3903663"/>
            <a:ext cx="88900" cy="92075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55" y="57"/>
              </a:cxn>
              <a:cxn ang="0">
                <a:pos x="0" y="21"/>
              </a:cxn>
              <a:cxn ang="0">
                <a:pos x="24" y="0"/>
              </a:cxn>
            </a:cxnLst>
            <a:rect l="0" t="0" r="r" b="b"/>
            <a:pathLst>
              <a:path w="56" h="58">
                <a:moveTo>
                  <a:pt x="24" y="0"/>
                </a:moveTo>
                <a:lnTo>
                  <a:pt x="55" y="57"/>
                </a:lnTo>
                <a:lnTo>
                  <a:pt x="0" y="21"/>
                </a:lnTo>
                <a:lnTo>
                  <a:pt x="2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51" name="Freeform 59"/>
          <p:cNvSpPr>
            <a:spLocks/>
          </p:cNvSpPr>
          <p:nvPr/>
        </p:nvSpPr>
        <p:spPr bwMode="auto">
          <a:xfrm>
            <a:off x="2355850" y="3489325"/>
            <a:ext cx="1330325" cy="517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37" y="325"/>
              </a:cxn>
              <a:cxn ang="0">
                <a:pos x="0" y="0"/>
              </a:cxn>
            </a:cxnLst>
            <a:rect l="0" t="0" r="r" b="b"/>
            <a:pathLst>
              <a:path w="838" h="326">
                <a:moveTo>
                  <a:pt x="0" y="0"/>
                </a:moveTo>
                <a:lnTo>
                  <a:pt x="837" y="32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52" name="Freeform 60"/>
          <p:cNvSpPr>
            <a:spLocks/>
          </p:cNvSpPr>
          <p:nvPr/>
        </p:nvSpPr>
        <p:spPr bwMode="auto">
          <a:xfrm>
            <a:off x="3581400" y="3944938"/>
            <a:ext cx="104775" cy="61912"/>
          </a:xfrm>
          <a:custGeom>
            <a:avLst/>
            <a:gdLst/>
            <a:ahLst/>
            <a:cxnLst>
              <a:cxn ang="0">
                <a:pos x="11" y="0"/>
              </a:cxn>
              <a:cxn ang="0">
                <a:pos x="65" y="38"/>
              </a:cxn>
              <a:cxn ang="0">
                <a:pos x="0" y="30"/>
              </a:cxn>
              <a:cxn ang="0">
                <a:pos x="11" y="0"/>
              </a:cxn>
            </a:cxnLst>
            <a:rect l="0" t="0" r="r" b="b"/>
            <a:pathLst>
              <a:path w="66" h="39">
                <a:moveTo>
                  <a:pt x="11" y="0"/>
                </a:moveTo>
                <a:lnTo>
                  <a:pt x="65" y="38"/>
                </a:lnTo>
                <a:lnTo>
                  <a:pt x="0" y="30"/>
                </a:lnTo>
                <a:lnTo>
                  <a:pt x="1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53" name="Freeform 61"/>
          <p:cNvSpPr>
            <a:spLocks/>
          </p:cNvSpPr>
          <p:nvPr/>
        </p:nvSpPr>
        <p:spPr bwMode="auto">
          <a:xfrm>
            <a:off x="5137150" y="3509963"/>
            <a:ext cx="446088" cy="496887"/>
          </a:xfrm>
          <a:custGeom>
            <a:avLst/>
            <a:gdLst/>
            <a:ahLst/>
            <a:cxnLst>
              <a:cxn ang="0">
                <a:pos x="280" y="0"/>
              </a:cxn>
              <a:cxn ang="0">
                <a:pos x="0" y="312"/>
              </a:cxn>
              <a:cxn ang="0">
                <a:pos x="280" y="0"/>
              </a:cxn>
            </a:cxnLst>
            <a:rect l="0" t="0" r="r" b="b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54" name="Freeform 62"/>
          <p:cNvSpPr>
            <a:spLocks/>
          </p:cNvSpPr>
          <p:nvPr/>
        </p:nvSpPr>
        <p:spPr bwMode="auto">
          <a:xfrm>
            <a:off x="5137150" y="3913188"/>
            <a:ext cx="87313" cy="93662"/>
          </a:xfrm>
          <a:custGeom>
            <a:avLst/>
            <a:gdLst/>
            <a:ahLst/>
            <a:cxnLst>
              <a:cxn ang="0">
                <a:pos x="54" y="21"/>
              </a:cxn>
              <a:cxn ang="0">
                <a:pos x="0" y="58"/>
              </a:cxn>
              <a:cxn ang="0">
                <a:pos x="30" y="0"/>
              </a:cxn>
              <a:cxn ang="0">
                <a:pos x="54" y="21"/>
              </a:cxn>
            </a:cxnLst>
            <a:rect l="0" t="0" r="r" b="b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55" name="Freeform 63"/>
          <p:cNvSpPr>
            <a:spLocks/>
          </p:cNvSpPr>
          <p:nvPr/>
        </p:nvSpPr>
        <p:spPr bwMode="auto">
          <a:xfrm>
            <a:off x="6069013" y="3509963"/>
            <a:ext cx="458787" cy="476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299"/>
              </a:cxn>
              <a:cxn ang="0">
                <a:pos x="0" y="0"/>
              </a:cxn>
            </a:cxnLst>
            <a:rect l="0" t="0" r="r" b="b"/>
            <a:pathLst>
              <a:path w="289" h="300">
                <a:moveTo>
                  <a:pt x="0" y="0"/>
                </a:moveTo>
                <a:lnTo>
                  <a:pt x="288" y="2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56" name="Freeform 64"/>
          <p:cNvSpPr>
            <a:spLocks/>
          </p:cNvSpPr>
          <p:nvPr/>
        </p:nvSpPr>
        <p:spPr bwMode="auto">
          <a:xfrm>
            <a:off x="6437313" y="3894138"/>
            <a:ext cx="90487" cy="92075"/>
          </a:xfrm>
          <a:custGeom>
            <a:avLst/>
            <a:gdLst/>
            <a:ahLst/>
            <a:cxnLst>
              <a:cxn ang="0">
                <a:pos x="23" y="0"/>
              </a:cxn>
              <a:cxn ang="0">
                <a:pos x="56" y="57"/>
              </a:cxn>
              <a:cxn ang="0">
                <a:pos x="0" y="22"/>
              </a:cxn>
              <a:cxn ang="0">
                <a:pos x="23" y="0"/>
              </a:cxn>
            </a:cxnLst>
            <a:rect l="0" t="0" r="r" b="b"/>
            <a:pathLst>
              <a:path w="57" h="58">
                <a:moveTo>
                  <a:pt x="23" y="0"/>
                </a:moveTo>
                <a:lnTo>
                  <a:pt x="56" y="57"/>
                </a:lnTo>
                <a:lnTo>
                  <a:pt x="0" y="22"/>
                </a:lnTo>
                <a:lnTo>
                  <a:pt x="23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57" name="Freeform 65"/>
          <p:cNvSpPr>
            <a:spLocks/>
          </p:cNvSpPr>
          <p:nvPr/>
        </p:nvSpPr>
        <p:spPr bwMode="auto">
          <a:xfrm>
            <a:off x="6556375" y="3519488"/>
            <a:ext cx="1362075" cy="476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57" y="299"/>
              </a:cxn>
              <a:cxn ang="0">
                <a:pos x="0" y="0"/>
              </a:cxn>
            </a:cxnLst>
            <a:rect l="0" t="0" r="r" b="b"/>
            <a:pathLst>
              <a:path w="858" h="300">
                <a:moveTo>
                  <a:pt x="0" y="0"/>
                </a:moveTo>
                <a:lnTo>
                  <a:pt x="857" y="2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58" name="Freeform 66"/>
          <p:cNvSpPr>
            <a:spLocks/>
          </p:cNvSpPr>
          <p:nvPr/>
        </p:nvSpPr>
        <p:spPr bwMode="auto">
          <a:xfrm>
            <a:off x="7812088" y="3937000"/>
            <a:ext cx="106362" cy="58738"/>
          </a:xfrm>
          <a:custGeom>
            <a:avLst/>
            <a:gdLst/>
            <a:ahLst/>
            <a:cxnLst>
              <a:cxn ang="0">
                <a:pos x="11" y="0"/>
              </a:cxn>
              <a:cxn ang="0">
                <a:pos x="66" y="36"/>
              </a:cxn>
              <a:cxn ang="0">
                <a:pos x="0" y="31"/>
              </a:cxn>
              <a:cxn ang="0">
                <a:pos x="11" y="0"/>
              </a:cxn>
            </a:cxnLst>
            <a:rect l="0" t="0" r="r" b="b"/>
            <a:pathLst>
              <a:path w="67" h="37">
                <a:moveTo>
                  <a:pt x="11" y="0"/>
                </a:moveTo>
                <a:lnTo>
                  <a:pt x="66" y="36"/>
                </a:lnTo>
                <a:lnTo>
                  <a:pt x="0" y="31"/>
                </a:lnTo>
                <a:lnTo>
                  <a:pt x="1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59" name="Freeform 67"/>
          <p:cNvSpPr>
            <a:spLocks/>
          </p:cNvSpPr>
          <p:nvPr/>
        </p:nvSpPr>
        <p:spPr bwMode="auto">
          <a:xfrm>
            <a:off x="2314575" y="2751138"/>
            <a:ext cx="1177925" cy="396875"/>
          </a:xfrm>
          <a:custGeom>
            <a:avLst/>
            <a:gdLst/>
            <a:ahLst/>
            <a:cxnLst>
              <a:cxn ang="0">
                <a:pos x="741" y="0"/>
              </a:cxn>
              <a:cxn ang="0">
                <a:pos x="0" y="249"/>
              </a:cxn>
              <a:cxn ang="0">
                <a:pos x="741" y="0"/>
              </a:cxn>
            </a:cxnLst>
            <a:rect l="0" t="0" r="r" b="b"/>
            <a:pathLst>
              <a:path w="742" h="250">
                <a:moveTo>
                  <a:pt x="741" y="0"/>
                </a:moveTo>
                <a:lnTo>
                  <a:pt x="0" y="249"/>
                </a:lnTo>
                <a:lnTo>
                  <a:pt x="74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60" name="Freeform 68"/>
          <p:cNvSpPr>
            <a:spLocks/>
          </p:cNvSpPr>
          <p:nvPr/>
        </p:nvSpPr>
        <p:spPr bwMode="auto">
          <a:xfrm>
            <a:off x="2314575" y="3089275"/>
            <a:ext cx="106363" cy="58738"/>
          </a:xfrm>
          <a:custGeom>
            <a:avLst/>
            <a:gdLst/>
            <a:ahLst/>
            <a:cxnLst>
              <a:cxn ang="0">
                <a:pos x="66" y="31"/>
              </a:cxn>
              <a:cxn ang="0">
                <a:pos x="0" y="36"/>
              </a:cxn>
              <a:cxn ang="0">
                <a:pos x="56" y="0"/>
              </a:cxn>
              <a:cxn ang="0">
                <a:pos x="66" y="31"/>
              </a:cxn>
            </a:cxnLst>
            <a:rect l="0" t="0" r="r" b="b"/>
            <a:pathLst>
              <a:path w="67" h="37">
                <a:moveTo>
                  <a:pt x="66" y="31"/>
                </a:moveTo>
                <a:lnTo>
                  <a:pt x="0" y="36"/>
                </a:lnTo>
                <a:lnTo>
                  <a:pt x="56" y="0"/>
                </a:lnTo>
                <a:lnTo>
                  <a:pt x="66" y="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61" name="Freeform 69"/>
          <p:cNvSpPr>
            <a:spLocks/>
          </p:cNvSpPr>
          <p:nvPr/>
        </p:nvSpPr>
        <p:spPr bwMode="auto">
          <a:xfrm>
            <a:off x="3978275" y="2760663"/>
            <a:ext cx="1992313" cy="387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54" y="243"/>
              </a:cxn>
              <a:cxn ang="0">
                <a:pos x="0" y="0"/>
              </a:cxn>
            </a:cxnLst>
            <a:rect l="0" t="0" r="r" b="b"/>
            <a:pathLst>
              <a:path w="1255" h="244">
                <a:moveTo>
                  <a:pt x="0" y="0"/>
                </a:moveTo>
                <a:lnTo>
                  <a:pt x="1254" y="24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62" name="Freeform 70"/>
          <p:cNvSpPr>
            <a:spLocks/>
          </p:cNvSpPr>
          <p:nvPr/>
        </p:nvSpPr>
        <p:spPr bwMode="auto">
          <a:xfrm>
            <a:off x="5864225" y="3101975"/>
            <a:ext cx="106363" cy="50800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6" y="28"/>
              </a:cxn>
              <a:cxn ang="0">
                <a:pos x="0" y="31"/>
              </a:cxn>
              <a:cxn ang="0">
                <a:pos x="6" y="0"/>
              </a:cxn>
            </a:cxnLst>
            <a:rect l="0" t="0" r="r" b="b"/>
            <a:pathLst>
              <a:path w="67" h="32">
                <a:moveTo>
                  <a:pt x="6" y="0"/>
                </a:moveTo>
                <a:lnTo>
                  <a:pt x="66" y="28"/>
                </a:lnTo>
                <a:lnTo>
                  <a:pt x="0" y="31"/>
                </a:lnTo>
                <a:lnTo>
                  <a:pt x="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63" name="Freeform 71"/>
          <p:cNvSpPr>
            <a:spLocks/>
          </p:cNvSpPr>
          <p:nvPr/>
        </p:nvSpPr>
        <p:spPr bwMode="auto">
          <a:xfrm>
            <a:off x="1676400" y="4024313"/>
            <a:ext cx="325438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64" name="Freeform 72"/>
          <p:cNvSpPr>
            <a:spLocks/>
          </p:cNvSpPr>
          <p:nvPr/>
        </p:nvSpPr>
        <p:spPr bwMode="auto">
          <a:xfrm>
            <a:off x="2000250" y="40243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65" name="Freeform 73"/>
          <p:cNvSpPr>
            <a:spLocks/>
          </p:cNvSpPr>
          <p:nvPr/>
        </p:nvSpPr>
        <p:spPr bwMode="auto">
          <a:xfrm>
            <a:off x="2325688" y="4024313"/>
            <a:ext cx="325437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66" name="Freeform 74"/>
          <p:cNvSpPr>
            <a:spLocks/>
          </p:cNvSpPr>
          <p:nvPr/>
        </p:nvSpPr>
        <p:spPr bwMode="auto">
          <a:xfrm>
            <a:off x="2649538" y="4024313"/>
            <a:ext cx="325437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67" name="Rectangle 75"/>
          <p:cNvSpPr>
            <a:spLocks noChangeArrowheads="1"/>
          </p:cNvSpPr>
          <p:nvPr/>
        </p:nvSpPr>
        <p:spPr bwMode="auto">
          <a:xfrm>
            <a:off x="2868613" y="2028825"/>
            <a:ext cx="585787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Root</a:t>
            </a:r>
          </a:p>
        </p:txBody>
      </p:sp>
      <p:sp>
        <p:nvSpPr>
          <p:cNvPr id="33868" name="Rectangle 76"/>
          <p:cNvSpPr>
            <a:spLocks noChangeArrowheads="1"/>
          </p:cNvSpPr>
          <p:nvPr/>
        </p:nvSpPr>
        <p:spPr bwMode="auto">
          <a:xfrm>
            <a:off x="3594100" y="2427288"/>
            <a:ext cx="3651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17</a:t>
            </a:r>
          </a:p>
        </p:txBody>
      </p:sp>
      <p:sp>
        <p:nvSpPr>
          <p:cNvPr id="33869" name="Rectangle 77"/>
          <p:cNvSpPr>
            <a:spLocks noChangeArrowheads="1"/>
          </p:cNvSpPr>
          <p:nvPr/>
        </p:nvSpPr>
        <p:spPr bwMode="auto">
          <a:xfrm>
            <a:off x="6161088" y="3195638"/>
            <a:ext cx="3651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30</a:t>
            </a:r>
          </a:p>
        </p:txBody>
      </p:sp>
      <p:sp>
        <p:nvSpPr>
          <p:cNvPr id="33870" name="Rectangle 78"/>
          <p:cNvSpPr>
            <a:spLocks noChangeArrowheads="1"/>
          </p:cNvSpPr>
          <p:nvPr/>
        </p:nvSpPr>
        <p:spPr bwMode="auto">
          <a:xfrm>
            <a:off x="3036888" y="4022725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14*</a:t>
            </a:r>
          </a:p>
        </p:txBody>
      </p:sp>
      <p:sp>
        <p:nvSpPr>
          <p:cNvPr id="33871" name="Rectangle 79"/>
          <p:cNvSpPr>
            <a:spLocks noChangeArrowheads="1"/>
          </p:cNvSpPr>
          <p:nvPr/>
        </p:nvSpPr>
        <p:spPr bwMode="auto">
          <a:xfrm>
            <a:off x="3360738" y="4022725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16*</a:t>
            </a:r>
          </a:p>
        </p:txBody>
      </p:sp>
      <p:sp>
        <p:nvSpPr>
          <p:cNvPr id="33872" name="Rectangle 80"/>
          <p:cNvSpPr>
            <a:spLocks noChangeArrowheads="1"/>
          </p:cNvSpPr>
          <p:nvPr/>
        </p:nvSpPr>
        <p:spPr bwMode="auto">
          <a:xfrm>
            <a:off x="7267575" y="4013200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33*</a:t>
            </a:r>
          </a:p>
        </p:txBody>
      </p:sp>
      <p:sp>
        <p:nvSpPr>
          <p:cNvPr id="33873" name="Rectangle 81"/>
          <p:cNvSpPr>
            <a:spLocks noChangeArrowheads="1"/>
          </p:cNvSpPr>
          <p:nvPr/>
        </p:nvSpPr>
        <p:spPr bwMode="auto">
          <a:xfrm>
            <a:off x="7593013" y="4013200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34*</a:t>
            </a:r>
          </a:p>
        </p:txBody>
      </p:sp>
      <p:sp>
        <p:nvSpPr>
          <p:cNvPr id="33874" name="Rectangle 82"/>
          <p:cNvSpPr>
            <a:spLocks noChangeArrowheads="1"/>
          </p:cNvSpPr>
          <p:nvPr/>
        </p:nvSpPr>
        <p:spPr bwMode="auto">
          <a:xfrm>
            <a:off x="7907338" y="4002088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38*</a:t>
            </a:r>
          </a:p>
        </p:txBody>
      </p:sp>
      <p:sp>
        <p:nvSpPr>
          <p:cNvPr id="33875" name="Rectangle 83"/>
          <p:cNvSpPr>
            <a:spLocks noChangeArrowheads="1"/>
          </p:cNvSpPr>
          <p:nvPr/>
        </p:nvSpPr>
        <p:spPr bwMode="auto">
          <a:xfrm>
            <a:off x="8231188" y="3992563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39*</a:t>
            </a:r>
          </a:p>
        </p:txBody>
      </p:sp>
      <p:sp>
        <p:nvSpPr>
          <p:cNvPr id="33876" name="Rectangle 84"/>
          <p:cNvSpPr>
            <a:spLocks noChangeArrowheads="1"/>
          </p:cNvSpPr>
          <p:nvPr/>
        </p:nvSpPr>
        <p:spPr bwMode="auto">
          <a:xfrm>
            <a:off x="1939925" y="3195638"/>
            <a:ext cx="3651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13</a:t>
            </a:r>
          </a:p>
        </p:txBody>
      </p:sp>
      <p:sp>
        <p:nvSpPr>
          <p:cNvPr id="33877" name="Rectangle 85"/>
          <p:cNvSpPr>
            <a:spLocks noChangeArrowheads="1"/>
          </p:cNvSpPr>
          <p:nvPr/>
        </p:nvSpPr>
        <p:spPr bwMode="auto">
          <a:xfrm>
            <a:off x="1473200" y="3195638"/>
            <a:ext cx="2730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33878" name="Rectangle 86"/>
          <p:cNvSpPr>
            <a:spLocks noChangeArrowheads="1"/>
          </p:cNvSpPr>
          <p:nvPr/>
        </p:nvSpPr>
        <p:spPr bwMode="auto">
          <a:xfrm>
            <a:off x="2009775" y="4002088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7*</a:t>
            </a:r>
          </a:p>
        </p:txBody>
      </p:sp>
      <p:sp>
        <p:nvSpPr>
          <p:cNvPr id="33879" name="Rectangle 87"/>
          <p:cNvSpPr>
            <a:spLocks noChangeArrowheads="1"/>
          </p:cNvSpPr>
          <p:nvPr/>
        </p:nvSpPr>
        <p:spPr bwMode="auto">
          <a:xfrm>
            <a:off x="1687513" y="4002088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5*</a:t>
            </a:r>
          </a:p>
        </p:txBody>
      </p:sp>
      <p:sp>
        <p:nvSpPr>
          <p:cNvPr id="33880" name="Rectangle 88"/>
          <p:cNvSpPr>
            <a:spLocks noChangeArrowheads="1"/>
          </p:cNvSpPr>
          <p:nvPr/>
        </p:nvSpPr>
        <p:spPr bwMode="auto">
          <a:xfrm>
            <a:off x="2325688" y="4002088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8*</a:t>
            </a:r>
          </a:p>
        </p:txBody>
      </p:sp>
      <p:sp>
        <p:nvSpPr>
          <p:cNvPr id="33881" name="Rectangle 89"/>
          <p:cNvSpPr>
            <a:spLocks noChangeArrowheads="1"/>
          </p:cNvSpPr>
          <p:nvPr/>
        </p:nvSpPr>
        <p:spPr bwMode="auto">
          <a:xfrm>
            <a:off x="4486275" y="4002088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22*</a:t>
            </a:r>
          </a:p>
        </p:txBody>
      </p:sp>
      <p:sp>
        <p:nvSpPr>
          <p:cNvPr id="33882" name="Rectangle 90"/>
          <p:cNvSpPr>
            <a:spLocks noChangeArrowheads="1"/>
          </p:cNvSpPr>
          <p:nvPr/>
        </p:nvSpPr>
        <p:spPr bwMode="auto">
          <a:xfrm>
            <a:off x="4792663" y="4002088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24*</a:t>
            </a:r>
          </a:p>
        </p:txBody>
      </p:sp>
      <p:sp>
        <p:nvSpPr>
          <p:cNvPr id="33883" name="Rectangle 91"/>
          <p:cNvSpPr>
            <a:spLocks noChangeArrowheads="1"/>
          </p:cNvSpPr>
          <p:nvPr/>
        </p:nvSpPr>
        <p:spPr bwMode="auto">
          <a:xfrm>
            <a:off x="5664200" y="3184525"/>
            <a:ext cx="3651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27</a:t>
            </a:r>
          </a:p>
        </p:txBody>
      </p:sp>
      <p:sp>
        <p:nvSpPr>
          <p:cNvPr id="33884" name="Rectangle 92"/>
          <p:cNvSpPr>
            <a:spLocks noChangeArrowheads="1"/>
          </p:cNvSpPr>
          <p:nvPr/>
        </p:nvSpPr>
        <p:spPr bwMode="auto">
          <a:xfrm>
            <a:off x="5857875" y="4002088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27*</a:t>
            </a:r>
          </a:p>
        </p:txBody>
      </p:sp>
      <p:sp>
        <p:nvSpPr>
          <p:cNvPr id="33885" name="Rectangle 93"/>
          <p:cNvSpPr>
            <a:spLocks noChangeArrowheads="1"/>
          </p:cNvSpPr>
          <p:nvPr/>
        </p:nvSpPr>
        <p:spPr bwMode="auto">
          <a:xfrm>
            <a:off x="6192838" y="4002088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29*</a:t>
            </a:r>
          </a:p>
        </p:txBody>
      </p:sp>
      <p:sp>
        <p:nvSpPr>
          <p:cNvPr id="33886" name="Line 94"/>
          <p:cNvSpPr>
            <a:spLocks noChangeShapeType="1"/>
          </p:cNvSpPr>
          <p:nvPr/>
        </p:nvSpPr>
        <p:spPr bwMode="auto">
          <a:xfrm>
            <a:off x="3276600" y="1981200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87" name="Arc 95"/>
          <p:cNvSpPr>
            <a:spLocks/>
          </p:cNvSpPr>
          <p:nvPr/>
        </p:nvSpPr>
        <p:spPr bwMode="auto">
          <a:xfrm rot="18420000">
            <a:off x="1447800" y="3817938"/>
            <a:ext cx="3048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88" name="Arc 96"/>
          <p:cNvSpPr>
            <a:spLocks/>
          </p:cNvSpPr>
          <p:nvPr/>
        </p:nvSpPr>
        <p:spPr bwMode="auto">
          <a:xfrm rot="18420000">
            <a:off x="2895600" y="3817938"/>
            <a:ext cx="3048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89" name="Arc 97"/>
          <p:cNvSpPr>
            <a:spLocks/>
          </p:cNvSpPr>
          <p:nvPr/>
        </p:nvSpPr>
        <p:spPr bwMode="auto">
          <a:xfrm rot="18420000">
            <a:off x="4267200" y="3817938"/>
            <a:ext cx="3048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90" name="Arc 98"/>
          <p:cNvSpPr>
            <a:spLocks/>
          </p:cNvSpPr>
          <p:nvPr/>
        </p:nvSpPr>
        <p:spPr bwMode="auto">
          <a:xfrm rot="18420000">
            <a:off x="5715000" y="3817938"/>
            <a:ext cx="3048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91" name="Arc 99"/>
          <p:cNvSpPr>
            <a:spLocks/>
          </p:cNvSpPr>
          <p:nvPr/>
        </p:nvSpPr>
        <p:spPr bwMode="auto">
          <a:xfrm rot="18420000">
            <a:off x="7162800" y="3817938"/>
            <a:ext cx="3048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5273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/>
              <a:t>Index Structure</a:t>
            </a:r>
          </a:p>
        </p:txBody>
      </p:sp>
      <p:sp>
        <p:nvSpPr>
          <p:cNvPr id="91139" name="Oval 3"/>
          <p:cNvSpPr>
            <a:spLocks noChangeArrowheads="1"/>
          </p:cNvSpPr>
          <p:nvPr/>
        </p:nvSpPr>
        <p:spPr bwMode="auto">
          <a:xfrm>
            <a:off x="4419600" y="2057400"/>
            <a:ext cx="3733800" cy="914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Location Mechanism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3352800" y="3657600"/>
            <a:ext cx="5562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5334000" y="3733800"/>
            <a:ext cx="176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Index entries</a:t>
            </a:r>
          </a:p>
        </p:txBody>
      </p:sp>
      <p:sp>
        <p:nvSpPr>
          <p:cNvPr id="91142" name="Line 6"/>
          <p:cNvSpPr>
            <a:spLocks noChangeShapeType="1"/>
          </p:cNvSpPr>
          <p:nvPr/>
        </p:nvSpPr>
        <p:spPr bwMode="auto">
          <a:xfrm>
            <a:off x="3733800" y="3657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43" name="Line 7"/>
          <p:cNvSpPr>
            <a:spLocks noChangeShapeType="1"/>
          </p:cNvSpPr>
          <p:nvPr/>
        </p:nvSpPr>
        <p:spPr bwMode="auto">
          <a:xfrm>
            <a:off x="4114800" y="3657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44" name="Line 8"/>
          <p:cNvSpPr>
            <a:spLocks noChangeShapeType="1"/>
          </p:cNvSpPr>
          <p:nvPr/>
        </p:nvSpPr>
        <p:spPr bwMode="auto">
          <a:xfrm>
            <a:off x="4495800" y="3657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45" name="Line 9"/>
          <p:cNvSpPr>
            <a:spLocks noChangeShapeType="1"/>
          </p:cNvSpPr>
          <p:nvPr/>
        </p:nvSpPr>
        <p:spPr bwMode="auto">
          <a:xfrm>
            <a:off x="8610600" y="3657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46" name="Text Box 10"/>
          <p:cNvSpPr txBox="1">
            <a:spLocks noChangeArrowheads="1"/>
          </p:cNvSpPr>
          <p:nvPr/>
        </p:nvSpPr>
        <p:spPr bwMode="auto">
          <a:xfrm>
            <a:off x="4724400" y="12192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S</a:t>
            </a:r>
          </a:p>
        </p:txBody>
      </p:sp>
      <p:sp>
        <p:nvSpPr>
          <p:cNvPr id="91147" name="Text Box 11"/>
          <p:cNvSpPr txBox="1">
            <a:spLocks noChangeArrowheads="1"/>
          </p:cNvSpPr>
          <p:nvPr/>
        </p:nvSpPr>
        <p:spPr bwMode="auto">
          <a:xfrm>
            <a:off x="1676400" y="1524000"/>
            <a:ext cx="1290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000" i="1">
                <a:latin typeface="Times New Roman" pitchFamily="18" charset="0"/>
              </a:rPr>
              <a:t>Search key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i="1">
                <a:latin typeface="Times New Roman" pitchFamily="18" charset="0"/>
              </a:rPr>
              <a:t>value</a:t>
            </a:r>
          </a:p>
        </p:txBody>
      </p:sp>
      <p:sp>
        <p:nvSpPr>
          <p:cNvPr id="91148" name="Line 12"/>
          <p:cNvSpPr>
            <a:spLocks noChangeShapeType="1"/>
          </p:cNvSpPr>
          <p:nvPr/>
        </p:nvSpPr>
        <p:spPr bwMode="auto">
          <a:xfrm>
            <a:off x="5029200" y="1676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49" name="Line 13"/>
          <p:cNvSpPr>
            <a:spLocks noChangeShapeType="1"/>
          </p:cNvSpPr>
          <p:nvPr/>
        </p:nvSpPr>
        <p:spPr bwMode="auto">
          <a:xfrm flipV="1">
            <a:off x="3124200" y="1600200"/>
            <a:ext cx="14478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50" name="Line 14"/>
          <p:cNvSpPr>
            <a:spLocks noChangeShapeType="1"/>
          </p:cNvSpPr>
          <p:nvPr/>
        </p:nvSpPr>
        <p:spPr bwMode="auto">
          <a:xfrm>
            <a:off x="61722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51" name="Text Box 15"/>
          <p:cNvSpPr txBox="1">
            <a:spLocks noChangeArrowheads="1"/>
          </p:cNvSpPr>
          <p:nvPr/>
        </p:nvSpPr>
        <p:spPr bwMode="auto">
          <a:xfrm>
            <a:off x="746125" y="2757488"/>
            <a:ext cx="22923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</a:rPr>
              <a:t>Location mechanism</a:t>
            </a:r>
          </a:p>
          <a:p>
            <a:pPr eaLnBrk="0" hangingPunct="0"/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</a:rPr>
              <a:t>facilitates finding</a:t>
            </a:r>
          </a:p>
          <a:p>
            <a:pPr eaLnBrk="0" hangingPunct="0"/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</a:rPr>
              <a:t>index entry for S</a:t>
            </a:r>
          </a:p>
        </p:txBody>
      </p:sp>
      <p:sp>
        <p:nvSpPr>
          <p:cNvPr id="91152" name="Line 16"/>
          <p:cNvSpPr>
            <a:spLocks noChangeShapeType="1"/>
          </p:cNvSpPr>
          <p:nvPr/>
        </p:nvSpPr>
        <p:spPr bwMode="auto">
          <a:xfrm>
            <a:off x="3505200" y="32004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53" name="Text Box 17"/>
          <p:cNvSpPr txBox="1">
            <a:spLocks noChangeArrowheads="1"/>
          </p:cNvSpPr>
          <p:nvPr/>
        </p:nvSpPr>
        <p:spPr bwMode="auto">
          <a:xfrm>
            <a:off x="4114800" y="3733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S</a:t>
            </a:r>
          </a:p>
        </p:txBody>
      </p:sp>
      <p:sp>
        <p:nvSpPr>
          <p:cNvPr id="91154" name="Rectangle 18"/>
          <p:cNvSpPr>
            <a:spLocks noChangeArrowheads="1"/>
          </p:cNvSpPr>
          <p:nvPr/>
        </p:nvSpPr>
        <p:spPr bwMode="auto">
          <a:xfrm>
            <a:off x="4191000" y="502920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55" name="Text Box 19"/>
          <p:cNvSpPr txBox="1">
            <a:spLocks noChangeArrowheads="1"/>
          </p:cNvSpPr>
          <p:nvPr/>
        </p:nvSpPr>
        <p:spPr bwMode="auto">
          <a:xfrm>
            <a:off x="4191000" y="5029200"/>
            <a:ext cx="1192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S, …….</a:t>
            </a:r>
          </a:p>
        </p:txBody>
      </p:sp>
      <p:sp>
        <p:nvSpPr>
          <p:cNvPr id="91156" name="Text Box 20"/>
          <p:cNvSpPr txBox="1">
            <a:spLocks noChangeArrowheads="1"/>
          </p:cNvSpPr>
          <p:nvPr/>
        </p:nvSpPr>
        <p:spPr bwMode="auto">
          <a:xfrm>
            <a:off x="609600" y="4586288"/>
            <a:ext cx="2362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</a:rPr>
              <a:t>Once index entry is found, the row can be directly accessed</a:t>
            </a:r>
          </a:p>
        </p:txBody>
      </p:sp>
      <p:sp>
        <p:nvSpPr>
          <p:cNvPr id="91157" name="Line 21"/>
          <p:cNvSpPr>
            <a:spLocks noChangeShapeType="1"/>
          </p:cNvSpPr>
          <p:nvPr/>
        </p:nvSpPr>
        <p:spPr bwMode="auto">
          <a:xfrm>
            <a:off x="4267200" y="4191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58" name="Line 22"/>
          <p:cNvSpPr>
            <a:spLocks noChangeShapeType="1"/>
          </p:cNvSpPr>
          <p:nvPr/>
        </p:nvSpPr>
        <p:spPr bwMode="auto">
          <a:xfrm>
            <a:off x="2971800" y="4800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8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7" cy="1143000"/>
          </a:xfrm>
          <a:noFill/>
          <a:ln/>
        </p:spPr>
        <p:txBody>
          <a:bodyPr/>
          <a:lstStyle/>
          <a:p>
            <a:r>
              <a:rPr lang="en-US" sz="3200" dirty="0"/>
              <a:t>        ... And Then Deleting 24*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6232" y="1975181"/>
            <a:ext cx="4038600" cy="2590800"/>
          </a:xfrm>
          <a:noFill/>
          <a:ln/>
        </p:spPr>
        <p:txBody>
          <a:bodyPr/>
          <a:lstStyle/>
          <a:p>
            <a:r>
              <a:rPr lang="en-US" sz="2400" dirty="0"/>
              <a:t>Must merge.</a:t>
            </a:r>
          </a:p>
          <a:p>
            <a:r>
              <a:rPr lang="en-US" sz="2400" dirty="0"/>
              <a:t>Observe </a:t>
            </a:r>
            <a:r>
              <a:rPr lang="en-US" sz="2400" dirty="0">
                <a:solidFill>
                  <a:srgbClr val="FF0000"/>
                </a:solidFill>
              </a:rPr>
              <a:t>`</a:t>
            </a:r>
            <a:r>
              <a:rPr lang="en-US" sz="2400" i="1" dirty="0">
                <a:solidFill>
                  <a:srgbClr val="FF0000"/>
                </a:solidFill>
              </a:rPr>
              <a:t>toss</a:t>
            </a:r>
            <a:r>
              <a:rPr lang="en-US" sz="2400" dirty="0">
                <a:solidFill>
                  <a:schemeClr val="accent2"/>
                </a:solidFill>
              </a:rPr>
              <a:t>’ </a:t>
            </a:r>
            <a:r>
              <a:rPr lang="en-US" sz="2400" dirty="0"/>
              <a:t>of index entry (on right), and </a:t>
            </a:r>
            <a:r>
              <a:rPr lang="en-US" sz="2400" dirty="0">
                <a:solidFill>
                  <a:schemeClr val="accent2"/>
                </a:solidFill>
              </a:rPr>
              <a:t>`</a:t>
            </a:r>
            <a:r>
              <a:rPr lang="en-US" sz="2400" i="1" dirty="0">
                <a:solidFill>
                  <a:srgbClr val="FF0000"/>
                </a:solidFill>
              </a:rPr>
              <a:t>pull down</a:t>
            </a:r>
            <a:r>
              <a:rPr lang="en-US" sz="2400" dirty="0">
                <a:solidFill>
                  <a:srgbClr val="FF0000"/>
                </a:solidFill>
              </a:rPr>
              <a:t>’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/>
              <a:t>of index entry (below).</a:t>
            </a:r>
          </a:p>
        </p:txBody>
      </p:sp>
      <p:sp>
        <p:nvSpPr>
          <p:cNvPr id="35846" name="Freeform 6"/>
          <p:cNvSpPr>
            <a:spLocks/>
          </p:cNvSpPr>
          <p:nvPr/>
        </p:nvSpPr>
        <p:spPr bwMode="auto">
          <a:xfrm>
            <a:off x="4735513" y="2901950"/>
            <a:ext cx="436562" cy="376238"/>
          </a:xfrm>
          <a:custGeom>
            <a:avLst/>
            <a:gdLst/>
            <a:ahLst/>
            <a:cxnLst>
              <a:cxn ang="0">
                <a:pos x="0" y="236"/>
              </a:cxn>
              <a:cxn ang="0">
                <a:pos x="0" y="0"/>
              </a:cxn>
              <a:cxn ang="0">
                <a:pos x="274" y="0"/>
              </a:cxn>
              <a:cxn ang="0">
                <a:pos x="274" y="236"/>
              </a:cxn>
              <a:cxn ang="0">
                <a:pos x="0" y="236"/>
              </a:cxn>
            </a:cxnLst>
            <a:rect l="0" t="0" r="r" b="b"/>
            <a:pathLst>
              <a:path w="275" h="237">
                <a:moveTo>
                  <a:pt x="0" y="236"/>
                </a:moveTo>
                <a:lnTo>
                  <a:pt x="0" y="0"/>
                </a:lnTo>
                <a:lnTo>
                  <a:pt x="274" y="0"/>
                </a:lnTo>
                <a:lnTo>
                  <a:pt x="274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47" name="Freeform 7"/>
          <p:cNvSpPr>
            <a:spLocks/>
          </p:cNvSpPr>
          <p:nvPr/>
        </p:nvSpPr>
        <p:spPr bwMode="auto">
          <a:xfrm>
            <a:off x="5170488" y="2901950"/>
            <a:ext cx="434975" cy="376238"/>
          </a:xfrm>
          <a:custGeom>
            <a:avLst/>
            <a:gdLst/>
            <a:ahLst/>
            <a:cxnLst>
              <a:cxn ang="0">
                <a:pos x="0" y="236"/>
              </a:cxn>
              <a:cxn ang="0">
                <a:pos x="0" y="0"/>
              </a:cxn>
              <a:cxn ang="0">
                <a:pos x="273" y="0"/>
              </a:cxn>
              <a:cxn ang="0">
                <a:pos x="273" y="236"/>
              </a:cxn>
              <a:cxn ang="0">
                <a:pos x="0" y="236"/>
              </a:cxn>
            </a:cxnLst>
            <a:rect l="0" t="0" r="r" b="b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48" name="Freeform 8"/>
          <p:cNvSpPr>
            <a:spLocks/>
          </p:cNvSpPr>
          <p:nvPr/>
        </p:nvSpPr>
        <p:spPr bwMode="auto">
          <a:xfrm>
            <a:off x="5603875" y="2901950"/>
            <a:ext cx="434975" cy="376238"/>
          </a:xfrm>
          <a:custGeom>
            <a:avLst/>
            <a:gdLst/>
            <a:ahLst/>
            <a:cxnLst>
              <a:cxn ang="0">
                <a:pos x="0" y="236"/>
              </a:cxn>
              <a:cxn ang="0">
                <a:pos x="0" y="0"/>
              </a:cxn>
              <a:cxn ang="0">
                <a:pos x="273" y="0"/>
              </a:cxn>
              <a:cxn ang="0">
                <a:pos x="273" y="236"/>
              </a:cxn>
              <a:cxn ang="0">
                <a:pos x="0" y="236"/>
              </a:cxn>
            </a:cxnLst>
            <a:rect l="0" t="0" r="r" b="b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49" name="Freeform 9"/>
          <p:cNvSpPr>
            <a:spLocks/>
          </p:cNvSpPr>
          <p:nvPr/>
        </p:nvSpPr>
        <p:spPr bwMode="auto">
          <a:xfrm>
            <a:off x="6037263" y="2901950"/>
            <a:ext cx="434975" cy="376238"/>
          </a:xfrm>
          <a:custGeom>
            <a:avLst/>
            <a:gdLst/>
            <a:ahLst/>
            <a:cxnLst>
              <a:cxn ang="0">
                <a:pos x="0" y="236"/>
              </a:cxn>
              <a:cxn ang="0">
                <a:pos x="0" y="0"/>
              </a:cxn>
              <a:cxn ang="0">
                <a:pos x="273" y="0"/>
              </a:cxn>
              <a:cxn ang="0">
                <a:pos x="273" y="236"/>
              </a:cxn>
              <a:cxn ang="0">
                <a:pos x="0" y="236"/>
              </a:cxn>
            </a:cxnLst>
            <a:rect l="0" t="0" r="r" b="b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0" name="Freeform 10"/>
          <p:cNvSpPr>
            <a:spLocks/>
          </p:cNvSpPr>
          <p:nvPr/>
        </p:nvSpPr>
        <p:spPr bwMode="auto">
          <a:xfrm>
            <a:off x="6634163" y="2901950"/>
            <a:ext cx="434975" cy="376238"/>
          </a:xfrm>
          <a:custGeom>
            <a:avLst/>
            <a:gdLst/>
            <a:ahLst/>
            <a:cxnLst>
              <a:cxn ang="0">
                <a:pos x="0" y="236"/>
              </a:cxn>
              <a:cxn ang="0">
                <a:pos x="0" y="0"/>
              </a:cxn>
              <a:cxn ang="0">
                <a:pos x="273" y="0"/>
              </a:cxn>
              <a:cxn ang="0">
                <a:pos x="273" y="236"/>
              </a:cxn>
              <a:cxn ang="0">
                <a:pos x="0" y="236"/>
              </a:cxn>
            </a:cxnLst>
            <a:rect l="0" t="0" r="r" b="b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1" name="Freeform 11"/>
          <p:cNvSpPr>
            <a:spLocks/>
          </p:cNvSpPr>
          <p:nvPr/>
        </p:nvSpPr>
        <p:spPr bwMode="auto">
          <a:xfrm>
            <a:off x="7067550" y="2901950"/>
            <a:ext cx="436563" cy="376238"/>
          </a:xfrm>
          <a:custGeom>
            <a:avLst/>
            <a:gdLst/>
            <a:ahLst/>
            <a:cxnLst>
              <a:cxn ang="0">
                <a:pos x="0" y="236"/>
              </a:cxn>
              <a:cxn ang="0">
                <a:pos x="0" y="0"/>
              </a:cxn>
              <a:cxn ang="0">
                <a:pos x="274" y="0"/>
              </a:cxn>
              <a:cxn ang="0">
                <a:pos x="274" y="236"/>
              </a:cxn>
              <a:cxn ang="0">
                <a:pos x="0" y="236"/>
              </a:cxn>
            </a:cxnLst>
            <a:rect l="0" t="0" r="r" b="b"/>
            <a:pathLst>
              <a:path w="275" h="237">
                <a:moveTo>
                  <a:pt x="0" y="236"/>
                </a:moveTo>
                <a:lnTo>
                  <a:pt x="0" y="0"/>
                </a:lnTo>
                <a:lnTo>
                  <a:pt x="274" y="0"/>
                </a:lnTo>
                <a:lnTo>
                  <a:pt x="274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2" name="Freeform 12"/>
          <p:cNvSpPr>
            <a:spLocks/>
          </p:cNvSpPr>
          <p:nvPr/>
        </p:nvSpPr>
        <p:spPr bwMode="auto">
          <a:xfrm>
            <a:off x="7502525" y="2901950"/>
            <a:ext cx="434975" cy="376238"/>
          </a:xfrm>
          <a:custGeom>
            <a:avLst/>
            <a:gdLst/>
            <a:ahLst/>
            <a:cxnLst>
              <a:cxn ang="0">
                <a:pos x="0" y="236"/>
              </a:cxn>
              <a:cxn ang="0">
                <a:pos x="0" y="0"/>
              </a:cxn>
              <a:cxn ang="0">
                <a:pos x="273" y="0"/>
              </a:cxn>
              <a:cxn ang="0">
                <a:pos x="273" y="236"/>
              </a:cxn>
              <a:cxn ang="0">
                <a:pos x="0" y="236"/>
              </a:cxn>
            </a:cxnLst>
            <a:rect l="0" t="0" r="r" b="b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3" name="Freeform 13"/>
          <p:cNvSpPr>
            <a:spLocks/>
          </p:cNvSpPr>
          <p:nvPr/>
        </p:nvSpPr>
        <p:spPr bwMode="auto">
          <a:xfrm>
            <a:off x="7935913" y="2901950"/>
            <a:ext cx="436562" cy="376238"/>
          </a:xfrm>
          <a:custGeom>
            <a:avLst/>
            <a:gdLst/>
            <a:ahLst/>
            <a:cxnLst>
              <a:cxn ang="0">
                <a:pos x="0" y="236"/>
              </a:cxn>
              <a:cxn ang="0">
                <a:pos x="0" y="0"/>
              </a:cxn>
              <a:cxn ang="0">
                <a:pos x="274" y="0"/>
              </a:cxn>
              <a:cxn ang="0">
                <a:pos x="274" y="236"/>
              </a:cxn>
              <a:cxn ang="0">
                <a:pos x="0" y="236"/>
              </a:cxn>
            </a:cxnLst>
            <a:rect l="0" t="0" r="r" b="b"/>
            <a:pathLst>
              <a:path w="275" h="237">
                <a:moveTo>
                  <a:pt x="0" y="236"/>
                </a:moveTo>
                <a:lnTo>
                  <a:pt x="0" y="0"/>
                </a:lnTo>
                <a:lnTo>
                  <a:pt x="274" y="0"/>
                </a:lnTo>
                <a:lnTo>
                  <a:pt x="274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4" name="Freeform 14"/>
          <p:cNvSpPr>
            <a:spLocks/>
          </p:cNvSpPr>
          <p:nvPr/>
        </p:nvSpPr>
        <p:spPr bwMode="auto">
          <a:xfrm>
            <a:off x="6159500" y="1905000"/>
            <a:ext cx="652463" cy="469900"/>
          </a:xfrm>
          <a:custGeom>
            <a:avLst/>
            <a:gdLst/>
            <a:ahLst/>
            <a:cxnLst>
              <a:cxn ang="0">
                <a:pos x="0" y="295"/>
              </a:cxn>
              <a:cxn ang="0">
                <a:pos x="0" y="0"/>
              </a:cxn>
              <a:cxn ang="0">
                <a:pos x="410" y="0"/>
              </a:cxn>
              <a:cxn ang="0">
                <a:pos x="410" y="295"/>
              </a:cxn>
              <a:cxn ang="0">
                <a:pos x="0" y="295"/>
              </a:cxn>
            </a:cxnLst>
            <a:rect l="0" t="0" r="r" b="b"/>
            <a:pathLst>
              <a:path w="411" h="296">
                <a:moveTo>
                  <a:pt x="0" y="295"/>
                </a:moveTo>
                <a:lnTo>
                  <a:pt x="0" y="0"/>
                </a:lnTo>
                <a:lnTo>
                  <a:pt x="410" y="0"/>
                </a:lnTo>
                <a:lnTo>
                  <a:pt x="410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5" name="Freeform 15"/>
          <p:cNvSpPr>
            <a:spLocks/>
          </p:cNvSpPr>
          <p:nvPr/>
        </p:nvSpPr>
        <p:spPr bwMode="auto">
          <a:xfrm>
            <a:off x="6267450" y="1905000"/>
            <a:ext cx="1588" cy="469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5"/>
              </a:cxn>
              <a:cxn ang="0">
                <a:pos x="0" y="0"/>
              </a:cxn>
            </a:cxnLst>
            <a:rect l="0" t="0" r="r" b="b"/>
            <a:pathLst>
              <a:path w="1" h="296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6" name="Freeform 16"/>
          <p:cNvSpPr>
            <a:spLocks/>
          </p:cNvSpPr>
          <p:nvPr/>
        </p:nvSpPr>
        <p:spPr bwMode="auto">
          <a:xfrm>
            <a:off x="6810375" y="1905000"/>
            <a:ext cx="654050" cy="469900"/>
          </a:xfrm>
          <a:custGeom>
            <a:avLst/>
            <a:gdLst/>
            <a:ahLst/>
            <a:cxnLst>
              <a:cxn ang="0">
                <a:pos x="0" y="295"/>
              </a:cxn>
              <a:cxn ang="0">
                <a:pos x="0" y="0"/>
              </a:cxn>
              <a:cxn ang="0">
                <a:pos x="411" y="0"/>
              </a:cxn>
              <a:cxn ang="0">
                <a:pos x="411" y="295"/>
              </a:cxn>
              <a:cxn ang="0">
                <a:pos x="0" y="295"/>
              </a:cxn>
            </a:cxnLst>
            <a:rect l="0" t="0" r="r" b="b"/>
            <a:pathLst>
              <a:path w="412" h="296">
                <a:moveTo>
                  <a:pt x="0" y="295"/>
                </a:moveTo>
                <a:lnTo>
                  <a:pt x="0" y="0"/>
                </a:lnTo>
                <a:lnTo>
                  <a:pt x="411" y="0"/>
                </a:lnTo>
                <a:lnTo>
                  <a:pt x="411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7" name="Freeform 17"/>
          <p:cNvSpPr>
            <a:spLocks/>
          </p:cNvSpPr>
          <p:nvPr/>
        </p:nvSpPr>
        <p:spPr bwMode="auto">
          <a:xfrm>
            <a:off x="6919913" y="1905000"/>
            <a:ext cx="1587" cy="469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5"/>
              </a:cxn>
              <a:cxn ang="0">
                <a:pos x="0" y="0"/>
              </a:cxn>
            </a:cxnLst>
            <a:rect l="0" t="0" r="r" b="b"/>
            <a:pathLst>
              <a:path w="1" h="296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8" name="Freeform 18"/>
          <p:cNvSpPr>
            <a:spLocks/>
          </p:cNvSpPr>
          <p:nvPr/>
        </p:nvSpPr>
        <p:spPr bwMode="auto">
          <a:xfrm>
            <a:off x="7462838" y="1905000"/>
            <a:ext cx="652462" cy="469900"/>
          </a:xfrm>
          <a:custGeom>
            <a:avLst/>
            <a:gdLst/>
            <a:ahLst/>
            <a:cxnLst>
              <a:cxn ang="0">
                <a:pos x="0" y="295"/>
              </a:cxn>
              <a:cxn ang="0">
                <a:pos x="0" y="0"/>
              </a:cxn>
              <a:cxn ang="0">
                <a:pos x="410" y="0"/>
              </a:cxn>
              <a:cxn ang="0">
                <a:pos x="410" y="295"/>
              </a:cxn>
              <a:cxn ang="0">
                <a:pos x="0" y="295"/>
              </a:cxn>
            </a:cxnLst>
            <a:rect l="0" t="0" r="r" b="b"/>
            <a:pathLst>
              <a:path w="411" h="296">
                <a:moveTo>
                  <a:pt x="0" y="295"/>
                </a:moveTo>
                <a:lnTo>
                  <a:pt x="0" y="0"/>
                </a:lnTo>
                <a:lnTo>
                  <a:pt x="410" y="0"/>
                </a:lnTo>
                <a:lnTo>
                  <a:pt x="410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9" name="Freeform 19"/>
          <p:cNvSpPr>
            <a:spLocks/>
          </p:cNvSpPr>
          <p:nvPr/>
        </p:nvSpPr>
        <p:spPr bwMode="auto">
          <a:xfrm>
            <a:off x="7569200" y="1905000"/>
            <a:ext cx="1588" cy="469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5"/>
              </a:cxn>
              <a:cxn ang="0">
                <a:pos x="0" y="0"/>
              </a:cxn>
            </a:cxnLst>
            <a:rect l="0" t="0" r="r" b="b"/>
            <a:pathLst>
              <a:path w="1" h="296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60" name="Freeform 20"/>
          <p:cNvSpPr>
            <a:spLocks/>
          </p:cNvSpPr>
          <p:nvPr/>
        </p:nvSpPr>
        <p:spPr bwMode="auto">
          <a:xfrm>
            <a:off x="8113713" y="1905000"/>
            <a:ext cx="650875" cy="469900"/>
          </a:xfrm>
          <a:custGeom>
            <a:avLst/>
            <a:gdLst/>
            <a:ahLst/>
            <a:cxnLst>
              <a:cxn ang="0">
                <a:pos x="0" y="295"/>
              </a:cxn>
              <a:cxn ang="0">
                <a:pos x="0" y="0"/>
              </a:cxn>
              <a:cxn ang="0">
                <a:pos x="409" y="0"/>
              </a:cxn>
              <a:cxn ang="0">
                <a:pos x="409" y="295"/>
              </a:cxn>
              <a:cxn ang="0">
                <a:pos x="0" y="295"/>
              </a:cxn>
            </a:cxnLst>
            <a:rect l="0" t="0" r="r" b="b"/>
            <a:pathLst>
              <a:path w="410" h="296">
                <a:moveTo>
                  <a:pt x="0" y="295"/>
                </a:moveTo>
                <a:lnTo>
                  <a:pt x="0" y="0"/>
                </a:lnTo>
                <a:lnTo>
                  <a:pt x="409" y="0"/>
                </a:lnTo>
                <a:lnTo>
                  <a:pt x="409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61" name="Freeform 21"/>
          <p:cNvSpPr>
            <a:spLocks/>
          </p:cNvSpPr>
          <p:nvPr/>
        </p:nvSpPr>
        <p:spPr bwMode="auto">
          <a:xfrm>
            <a:off x="8221663" y="1905000"/>
            <a:ext cx="1587" cy="469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5"/>
              </a:cxn>
              <a:cxn ang="0">
                <a:pos x="0" y="0"/>
              </a:cxn>
            </a:cxnLst>
            <a:rect l="0" t="0" r="r" b="b"/>
            <a:pathLst>
              <a:path w="1" h="296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62" name="Freeform 22"/>
          <p:cNvSpPr>
            <a:spLocks/>
          </p:cNvSpPr>
          <p:nvPr/>
        </p:nvSpPr>
        <p:spPr bwMode="auto">
          <a:xfrm>
            <a:off x="8763000" y="1905000"/>
            <a:ext cx="111125" cy="469900"/>
          </a:xfrm>
          <a:custGeom>
            <a:avLst/>
            <a:gdLst/>
            <a:ahLst/>
            <a:cxnLst>
              <a:cxn ang="0">
                <a:pos x="0" y="295"/>
              </a:cxn>
              <a:cxn ang="0">
                <a:pos x="0" y="0"/>
              </a:cxn>
              <a:cxn ang="0">
                <a:pos x="69" y="0"/>
              </a:cxn>
              <a:cxn ang="0">
                <a:pos x="69" y="295"/>
              </a:cxn>
              <a:cxn ang="0">
                <a:pos x="0" y="295"/>
              </a:cxn>
            </a:cxnLst>
            <a:rect l="0" t="0" r="r" b="b"/>
            <a:pathLst>
              <a:path w="70" h="296">
                <a:moveTo>
                  <a:pt x="0" y="295"/>
                </a:moveTo>
                <a:lnTo>
                  <a:pt x="0" y="0"/>
                </a:lnTo>
                <a:lnTo>
                  <a:pt x="69" y="0"/>
                </a:lnTo>
                <a:lnTo>
                  <a:pt x="69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63" name="Freeform 23"/>
          <p:cNvSpPr>
            <a:spLocks/>
          </p:cNvSpPr>
          <p:nvPr/>
        </p:nvSpPr>
        <p:spPr bwMode="auto">
          <a:xfrm>
            <a:off x="5603875" y="2303463"/>
            <a:ext cx="598488" cy="576262"/>
          </a:xfrm>
          <a:custGeom>
            <a:avLst/>
            <a:gdLst/>
            <a:ahLst/>
            <a:cxnLst>
              <a:cxn ang="0">
                <a:pos x="376" y="0"/>
              </a:cxn>
              <a:cxn ang="0">
                <a:pos x="0" y="362"/>
              </a:cxn>
              <a:cxn ang="0">
                <a:pos x="376" y="0"/>
              </a:cxn>
            </a:cxnLst>
            <a:rect l="0" t="0" r="r" b="b"/>
            <a:pathLst>
              <a:path w="377" h="363">
                <a:moveTo>
                  <a:pt x="376" y="0"/>
                </a:moveTo>
                <a:lnTo>
                  <a:pt x="0" y="362"/>
                </a:lnTo>
                <a:lnTo>
                  <a:pt x="37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64" name="Freeform 24"/>
          <p:cNvSpPr>
            <a:spLocks/>
          </p:cNvSpPr>
          <p:nvPr/>
        </p:nvSpPr>
        <p:spPr bwMode="auto">
          <a:xfrm>
            <a:off x="5603875" y="2771775"/>
            <a:ext cx="115888" cy="107950"/>
          </a:xfrm>
          <a:custGeom>
            <a:avLst/>
            <a:gdLst/>
            <a:ahLst/>
            <a:cxnLst>
              <a:cxn ang="0">
                <a:pos x="72" y="24"/>
              </a:cxn>
              <a:cxn ang="0">
                <a:pos x="0" y="67"/>
              </a:cxn>
              <a:cxn ang="0">
                <a:pos x="41" y="0"/>
              </a:cxn>
              <a:cxn ang="0">
                <a:pos x="72" y="24"/>
              </a:cxn>
            </a:cxnLst>
            <a:rect l="0" t="0" r="r" b="b"/>
            <a:pathLst>
              <a:path w="73" h="68">
                <a:moveTo>
                  <a:pt x="72" y="24"/>
                </a:moveTo>
                <a:lnTo>
                  <a:pt x="0" y="67"/>
                </a:lnTo>
                <a:lnTo>
                  <a:pt x="41" y="0"/>
                </a:lnTo>
                <a:lnTo>
                  <a:pt x="72" y="2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65" name="Freeform 25"/>
          <p:cNvSpPr>
            <a:spLocks/>
          </p:cNvSpPr>
          <p:nvPr/>
        </p:nvSpPr>
        <p:spPr bwMode="auto">
          <a:xfrm>
            <a:off x="6850063" y="2303463"/>
            <a:ext cx="614362" cy="552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6" y="347"/>
              </a:cxn>
              <a:cxn ang="0">
                <a:pos x="0" y="0"/>
              </a:cxn>
            </a:cxnLst>
            <a:rect l="0" t="0" r="r" b="b"/>
            <a:pathLst>
              <a:path w="387" h="348">
                <a:moveTo>
                  <a:pt x="0" y="0"/>
                </a:moveTo>
                <a:lnTo>
                  <a:pt x="386" y="34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66" name="Freeform 26"/>
          <p:cNvSpPr>
            <a:spLocks/>
          </p:cNvSpPr>
          <p:nvPr/>
        </p:nvSpPr>
        <p:spPr bwMode="auto">
          <a:xfrm>
            <a:off x="7343775" y="2749550"/>
            <a:ext cx="120650" cy="106363"/>
          </a:xfrm>
          <a:custGeom>
            <a:avLst/>
            <a:gdLst/>
            <a:ahLst/>
            <a:cxnLst>
              <a:cxn ang="0">
                <a:pos x="31" y="0"/>
              </a:cxn>
              <a:cxn ang="0">
                <a:pos x="75" y="66"/>
              </a:cxn>
              <a:cxn ang="0">
                <a:pos x="0" y="25"/>
              </a:cxn>
              <a:cxn ang="0">
                <a:pos x="31" y="0"/>
              </a:cxn>
            </a:cxnLst>
            <a:rect l="0" t="0" r="r" b="b"/>
            <a:pathLst>
              <a:path w="76" h="67">
                <a:moveTo>
                  <a:pt x="31" y="0"/>
                </a:moveTo>
                <a:lnTo>
                  <a:pt x="75" y="66"/>
                </a:lnTo>
                <a:lnTo>
                  <a:pt x="0" y="25"/>
                </a:lnTo>
                <a:lnTo>
                  <a:pt x="3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67" name="Freeform 27"/>
          <p:cNvSpPr>
            <a:spLocks/>
          </p:cNvSpPr>
          <p:nvPr/>
        </p:nvSpPr>
        <p:spPr bwMode="auto">
          <a:xfrm>
            <a:off x="5305425" y="1458913"/>
            <a:ext cx="1303338" cy="412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0" y="259"/>
              </a:cxn>
              <a:cxn ang="0">
                <a:pos x="0" y="0"/>
              </a:cxn>
            </a:cxnLst>
            <a:rect l="0" t="0" r="r" b="b"/>
            <a:pathLst>
              <a:path w="821" h="260">
                <a:moveTo>
                  <a:pt x="0" y="0"/>
                </a:moveTo>
                <a:lnTo>
                  <a:pt x="820" y="25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68" name="Freeform 28"/>
          <p:cNvSpPr>
            <a:spLocks/>
          </p:cNvSpPr>
          <p:nvPr/>
        </p:nvSpPr>
        <p:spPr bwMode="auto">
          <a:xfrm>
            <a:off x="6467475" y="1803400"/>
            <a:ext cx="141288" cy="68263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88" y="42"/>
              </a:cxn>
              <a:cxn ang="0">
                <a:pos x="0" y="34"/>
              </a:cxn>
              <a:cxn ang="0">
                <a:pos x="14" y="0"/>
              </a:cxn>
            </a:cxnLst>
            <a:rect l="0" t="0" r="r" b="b"/>
            <a:pathLst>
              <a:path w="89" h="43">
                <a:moveTo>
                  <a:pt x="14" y="0"/>
                </a:moveTo>
                <a:lnTo>
                  <a:pt x="88" y="42"/>
                </a:lnTo>
                <a:lnTo>
                  <a:pt x="0" y="34"/>
                </a:lnTo>
                <a:lnTo>
                  <a:pt x="1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69" name="Rectangle 29"/>
          <p:cNvSpPr>
            <a:spLocks noChangeArrowheads="1"/>
          </p:cNvSpPr>
          <p:nvPr/>
        </p:nvSpPr>
        <p:spPr bwMode="auto">
          <a:xfrm>
            <a:off x="6353175" y="2028825"/>
            <a:ext cx="3651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30</a:t>
            </a:r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4738688" y="2978150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22*</a:t>
            </a:r>
          </a:p>
        </p:txBody>
      </p: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5173663" y="2978150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27*</a:t>
            </a:r>
          </a:p>
        </p:txBody>
      </p:sp>
      <p:sp>
        <p:nvSpPr>
          <p:cNvPr id="35872" name="Rectangle 32"/>
          <p:cNvSpPr>
            <a:spLocks noChangeArrowheads="1"/>
          </p:cNvSpPr>
          <p:nvPr/>
        </p:nvSpPr>
        <p:spPr bwMode="auto">
          <a:xfrm>
            <a:off x="5592763" y="2989263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29*</a:t>
            </a:r>
          </a:p>
        </p:txBody>
      </p: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6624638" y="2989263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33*</a:t>
            </a:r>
          </a:p>
        </p:txBody>
      </p:sp>
      <p:sp>
        <p:nvSpPr>
          <p:cNvPr id="35874" name="Rectangle 34"/>
          <p:cNvSpPr>
            <a:spLocks noChangeArrowheads="1"/>
          </p:cNvSpPr>
          <p:nvPr/>
        </p:nvSpPr>
        <p:spPr bwMode="auto">
          <a:xfrm>
            <a:off x="7059613" y="2989263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34*</a:t>
            </a:r>
          </a:p>
        </p:txBody>
      </p:sp>
      <p:sp>
        <p:nvSpPr>
          <p:cNvPr id="35875" name="Rectangle 35"/>
          <p:cNvSpPr>
            <a:spLocks noChangeArrowheads="1"/>
          </p:cNvSpPr>
          <p:nvPr/>
        </p:nvSpPr>
        <p:spPr bwMode="auto">
          <a:xfrm>
            <a:off x="7478713" y="2978150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38*</a:t>
            </a:r>
          </a:p>
        </p:txBody>
      </p:sp>
      <p:sp>
        <p:nvSpPr>
          <p:cNvPr id="35876" name="Rectangle 36"/>
          <p:cNvSpPr>
            <a:spLocks noChangeArrowheads="1"/>
          </p:cNvSpPr>
          <p:nvPr/>
        </p:nvSpPr>
        <p:spPr bwMode="auto">
          <a:xfrm>
            <a:off x="7913688" y="2967038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39*</a:t>
            </a:r>
          </a:p>
        </p:txBody>
      </p:sp>
      <p:sp>
        <p:nvSpPr>
          <p:cNvPr id="35877" name="Arc 37"/>
          <p:cNvSpPr>
            <a:spLocks/>
          </p:cNvSpPr>
          <p:nvPr/>
        </p:nvSpPr>
        <p:spPr bwMode="auto">
          <a:xfrm rot="18420000">
            <a:off x="4495800" y="2674938"/>
            <a:ext cx="3048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78" name="Arc 38"/>
          <p:cNvSpPr>
            <a:spLocks/>
          </p:cNvSpPr>
          <p:nvPr/>
        </p:nvSpPr>
        <p:spPr bwMode="auto">
          <a:xfrm rot="18420000">
            <a:off x="6324600" y="2674938"/>
            <a:ext cx="3048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79" name="Freeform 39"/>
          <p:cNvSpPr>
            <a:spLocks/>
          </p:cNvSpPr>
          <p:nvPr/>
        </p:nvSpPr>
        <p:spPr bwMode="auto">
          <a:xfrm>
            <a:off x="280988" y="5875338"/>
            <a:ext cx="381000" cy="382587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239" y="0"/>
              </a:cxn>
              <a:cxn ang="0">
                <a:pos x="239" y="240"/>
              </a:cxn>
              <a:cxn ang="0">
                <a:pos x="0" y="240"/>
              </a:cxn>
            </a:cxnLst>
            <a:rect l="0" t="0" r="r" b="b"/>
            <a:pathLst>
              <a:path w="240" h="241">
                <a:moveTo>
                  <a:pt x="0" y="240"/>
                </a:moveTo>
                <a:lnTo>
                  <a:pt x="0" y="0"/>
                </a:lnTo>
                <a:lnTo>
                  <a:pt x="239" y="0"/>
                </a:lnTo>
                <a:lnTo>
                  <a:pt x="239" y="240"/>
                </a:lnTo>
                <a:lnTo>
                  <a:pt x="0" y="24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80" name="Freeform 40"/>
          <p:cNvSpPr>
            <a:spLocks/>
          </p:cNvSpPr>
          <p:nvPr/>
        </p:nvSpPr>
        <p:spPr bwMode="auto">
          <a:xfrm>
            <a:off x="660400" y="5875338"/>
            <a:ext cx="384175" cy="382587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241" y="0"/>
              </a:cxn>
              <a:cxn ang="0">
                <a:pos x="241" y="240"/>
              </a:cxn>
              <a:cxn ang="0">
                <a:pos x="0" y="240"/>
              </a:cxn>
            </a:cxnLst>
            <a:rect l="0" t="0" r="r" b="b"/>
            <a:pathLst>
              <a:path w="242" h="241">
                <a:moveTo>
                  <a:pt x="0" y="240"/>
                </a:moveTo>
                <a:lnTo>
                  <a:pt x="0" y="0"/>
                </a:lnTo>
                <a:lnTo>
                  <a:pt x="241" y="0"/>
                </a:lnTo>
                <a:lnTo>
                  <a:pt x="241" y="240"/>
                </a:lnTo>
                <a:lnTo>
                  <a:pt x="0" y="24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81" name="Freeform 41"/>
          <p:cNvSpPr>
            <a:spLocks/>
          </p:cNvSpPr>
          <p:nvPr/>
        </p:nvSpPr>
        <p:spPr bwMode="auto">
          <a:xfrm>
            <a:off x="1042988" y="5875338"/>
            <a:ext cx="384175" cy="382587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241" y="0"/>
              </a:cxn>
              <a:cxn ang="0">
                <a:pos x="241" y="240"/>
              </a:cxn>
              <a:cxn ang="0">
                <a:pos x="0" y="240"/>
              </a:cxn>
            </a:cxnLst>
            <a:rect l="0" t="0" r="r" b="b"/>
            <a:pathLst>
              <a:path w="242" h="241">
                <a:moveTo>
                  <a:pt x="0" y="240"/>
                </a:moveTo>
                <a:lnTo>
                  <a:pt x="0" y="0"/>
                </a:lnTo>
                <a:lnTo>
                  <a:pt x="241" y="0"/>
                </a:lnTo>
                <a:lnTo>
                  <a:pt x="241" y="240"/>
                </a:lnTo>
                <a:lnTo>
                  <a:pt x="0" y="24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82" name="Freeform 42"/>
          <p:cNvSpPr>
            <a:spLocks/>
          </p:cNvSpPr>
          <p:nvPr/>
        </p:nvSpPr>
        <p:spPr bwMode="auto">
          <a:xfrm>
            <a:off x="1425575" y="5875338"/>
            <a:ext cx="382588" cy="382587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240" y="0"/>
              </a:cxn>
              <a:cxn ang="0">
                <a:pos x="240" y="240"/>
              </a:cxn>
              <a:cxn ang="0">
                <a:pos x="0" y="240"/>
              </a:cxn>
            </a:cxnLst>
            <a:rect l="0" t="0" r="r" b="b"/>
            <a:pathLst>
              <a:path w="241" h="241">
                <a:moveTo>
                  <a:pt x="0" y="240"/>
                </a:moveTo>
                <a:lnTo>
                  <a:pt x="0" y="0"/>
                </a:lnTo>
                <a:lnTo>
                  <a:pt x="240" y="0"/>
                </a:lnTo>
                <a:lnTo>
                  <a:pt x="240" y="240"/>
                </a:lnTo>
                <a:lnTo>
                  <a:pt x="0" y="24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83" name="Freeform 43"/>
          <p:cNvSpPr>
            <a:spLocks/>
          </p:cNvSpPr>
          <p:nvPr/>
        </p:nvSpPr>
        <p:spPr bwMode="auto">
          <a:xfrm>
            <a:off x="3595688" y="5888038"/>
            <a:ext cx="382587" cy="381000"/>
          </a:xfrm>
          <a:custGeom>
            <a:avLst/>
            <a:gdLst/>
            <a:ahLst/>
            <a:cxnLst>
              <a:cxn ang="0">
                <a:pos x="0" y="239"/>
              </a:cxn>
              <a:cxn ang="0">
                <a:pos x="0" y="0"/>
              </a:cxn>
              <a:cxn ang="0">
                <a:pos x="240" y="0"/>
              </a:cxn>
              <a:cxn ang="0">
                <a:pos x="240" y="239"/>
              </a:cxn>
              <a:cxn ang="0">
                <a:pos x="0" y="239"/>
              </a:cxn>
            </a:cxnLst>
            <a:rect l="0" t="0" r="r" b="b"/>
            <a:pathLst>
              <a:path w="241" h="240">
                <a:moveTo>
                  <a:pt x="0" y="239"/>
                </a:moveTo>
                <a:lnTo>
                  <a:pt x="0" y="0"/>
                </a:lnTo>
                <a:lnTo>
                  <a:pt x="240" y="0"/>
                </a:lnTo>
                <a:lnTo>
                  <a:pt x="240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84" name="Freeform 44"/>
          <p:cNvSpPr>
            <a:spLocks/>
          </p:cNvSpPr>
          <p:nvPr/>
        </p:nvSpPr>
        <p:spPr bwMode="auto">
          <a:xfrm>
            <a:off x="3976688" y="5888038"/>
            <a:ext cx="384175" cy="381000"/>
          </a:xfrm>
          <a:custGeom>
            <a:avLst/>
            <a:gdLst/>
            <a:ahLst/>
            <a:cxnLst>
              <a:cxn ang="0">
                <a:pos x="0" y="239"/>
              </a:cxn>
              <a:cxn ang="0">
                <a:pos x="0" y="0"/>
              </a:cxn>
              <a:cxn ang="0">
                <a:pos x="241" y="0"/>
              </a:cxn>
              <a:cxn ang="0">
                <a:pos x="241" y="239"/>
              </a:cxn>
              <a:cxn ang="0">
                <a:pos x="0" y="239"/>
              </a:cxn>
            </a:cxnLst>
            <a:rect l="0" t="0" r="r" b="b"/>
            <a:pathLst>
              <a:path w="242" h="240">
                <a:moveTo>
                  <a:pt x="0" y="239"/>
                </a:moveTo>
                <a:lnTo>
                  <a:pt x="0" y="0"/>
                </a:lnTo>
                <a:lnTo>
                  <a:pt x="241" y="0"/>
                </a:lnTo>
                <a:lnTo>
                  <a:pt x="241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85" name="Freeform 45"/>
          <p:cNvSpPr>
            <a:spLocks/>
          </p:cNvSpPr>
          <p:nvPr/>
        </p:nvSpPr>
        <p:spPr bwMode="auto">
          <a:xfrm>
            <a:off x="4359275" y="5888038"/>
            <a:ext cx="382588" cy="381000"/>
          </a:xfrm>
          <a:custGeom>
            <a:avLst/>
            <a:gdLst/>
            <a:ahLst/>
            <a:cxnLst>
              <a:cxn ang="0">
                <a:pos x="0" y="239"/>
              </a:cxn>
              <a:cxn ang="0">
                <a:pos x="0" y="0"/>
              </a:cxn>
              <a:cxn ang="0">
                <a:pos x="240" y="0"/>
              </a:cxn>
              <a:cxn ang="0">
                <a:pos x="240" y="239"/>
              </a:cxn>
              <a:cxn ang="0">
                <a:pos x="0" y="239"/>
              </a:cxn>
            </a:cxnLst>
            <a:rect l="0" t="0" r="r" b="b"/>
            <a:pathLst>
              <a:path w="241" h="240">
                <a:moveTo>
                  <a:pt x="0" y="239"/>
                </a:moveTo>
                <a:lnTo>
                  <a:pt x="0" y="0"/>
                </a:lnTo>
                <a:lnTo>
                  <a:pt x="240" y="0"/>
                </a:lnTo>
                <a:lnTo>
                  <a:pt x="240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86" name="Freeform 46"/>
          <p:cNvSpPr>
            <a:spLocks/>
          </p:cNvSpPr>
          <p:nvPr/>
        </p:nvSpPr>
        <p:spPr bwMode="auto">
          <a:xfrm>
            <a:off x="4740275" y="5888038"/>
            <a:ext cx="384175" cy="381000"/>
          </a:xfrm>
          <a:custGeom>
            <a:avLst/>
            <a:gdLst/>
            <a:ahLst/>
            <a:cxnLst>
              <a:cxn ang="0">
                <a:pos x="0" y="239"/>
              </a:cxn>
              <a:cxn ang="0">
                <a:pos x="0" y="0"/>
              </a:cxn>
              <a:cxn ang="0">
                <a:pos x="241" y="0"/>
              </a:cxn>
              <a:cxn ang="0">
                <a:pos x="241" y="239"/>
              </a:cxn>
              <a:cxn ang="0">
                <a:pos x="0" y="239"/>
              </a:cxn>
            </a:cxnLst>
            <a:rect l="0" t="0" r="r" b="b"/>
            <a:pathLst>
              <a:path w="242" h="240">
                <a:moveTo>
                  <a:pt x="0" y="239"/>
                </a:moveTo>
                <a:lnTo>
                  <a:pt x="0" y="0"/>
                </a:lnTo>
                <a:lnTo>
                  <a:pt x="241" y="0"/>
                </a:lnTo>
                <a:lnTo>
                  <a:pt x="241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87" name="Freeform 47"/>
          <p:cNvSpPr>
            <a:spLocks/>
          </p:cNvSpPr>
          <p:nvPr/>
        </p:nvSpPr>
        <p:spPr bwMode="auto">
          <a:xfrm>
            <a:off x="5253038" y="5888038"/>
            <a:ext cx="382587" cy="381000"/>
          </a:xfrm>
          <a:custGeom>
            <a:avLst/>
            <a:gdLst/>
            <a:ahLst/>
            <a:cxnLst>
              <a:cxn ang="0">
                <a:pos x="0" y="239"/>
              </a:cxn>
              <a:cxn ang="0">
                <a:pos x="0" y="0"/>
              </a:cxn>
              <a:cxn ang="0">
                <a:pos x="240" y="0"/>
              </a:cxn>
              <a:cxn ang="0">
                <a:pos x="240" y="239"/>
              </a:cxn>
              <a:cxn ang="0">
                <a:pos x="0" y="239"/>
              </a:cxn>
            </a:cxnLst>
            <a:rect l="0" t="0" r="r" b="b"/>
            <a:pathLst>
              <a:path w="241" h="240">
                <a:moveTo>
                  <a:pt x="0" y="239"/>
                </a:moveTo>
                <a:lnTo>
                  <a:pt x="0" y="0"/>
                </a:lnTo>
                <a:lnTo>
                  <a:pt x="240" y="0"/>
                </a:lnTo>
                <a:lnTo>
                  <a:pt x="240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88" name="Freeform 48"/>
          <p:cNvSpPr>
            <a:spLocks/>
          </p:cNvSpPr>
          <p:nvPr/>
        </p:nvSpPr>
        <p:spPr bwMode="auto">
          <a:xfrm>
            <a:off x="5634038" y="5888038"/>
            <a:ext cx="384175" cy="381000"/>
          </a:xfrm>
          <a:custGeom>
            <a:avLst/>
            <a:gdLst/>
            <a:ahLst/>
            <a:cxnLst>
              <a:cxn ang="0">
                <a:pos x="0" y="239"/>
              </a:cxn>
              <a:cxn ang="0">
                <a:pos x="0" y="0"/>
              </a:cxn>
              <a:cxn ang="0">
                <a:pos x="241" y="0"/>
              </a:cxn>
              <a:cxn ang="0">
                <a:pos x="241" y="239"/>
              </a:cxn>
              <a:cxn ang="0">
                <a:pos x="0" y="239"/>
              </a:cxn>
            </a:cxnLst>
            <a:rect l="0" t="0" r="r" b="b"/>
            <a:pathLst>
              <a:path w="242" h="240">
                <a:moveTo>
                  <a:pt x="0" y="239"/>
                </a:moveTo>
                <a:lnTo>
                  <a:pt x="0" y="0"/>
                </a:lnTo>
                <a:lnTo>
                  <a:pt x="241" y="0"/>
                </a:lnTo>
                <a:lnTo>
                  <a:pt x="241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89" name="Freeform 49"/>
          <p:cNvSpPr>
            <a:spLocks/>
          </p:cNvSpPr>
          <p:nvPr/>
        </p:nvSpPr>
        <p:spPr bwMode="auto">
          <a:xfrm>
            <a:off x="6016625" y="5888038"/>
            <a:ext cx="382588" cy="381000"/>
          </a:xfrm>
          <a:custGeom>
            <a:avLst/>
            <a:gdLst/>
            <a:ahLst/>
            <a:cxnLst>
              <a:cxn ang="0">
                <a:pos x="0" y="239"/>
              </a:cxn>
              <a:cxn ang="0">
                <a:pos x="0" y="0"/>
              </a:cxn>
              <a:cxn ang="0">
                <a:pos x="240" y="0"/>
              </a:cxn>
              <a:cxn ang="0">
                <a:pos x="240" y="239"/>
              </a:cxn>
              <a:cxn ang="0">
                <a:pos x="0" y="239"/>
              </a:cxn>
            </a:cxnLst>
            <a:rect l="0" t="0" r="r" b="b"/>
            <a:pathLst>
              <a:path w="241" h="240">
                <a:moveTo>
                  <a:pt x="0" y="239"/>
                </a:moveTo>
                <a:lnTo>
                  <a:pt x="0" y="0"/>
                </a:lnTo>
                <a:lnTo>
                  <a:pt x="240" y="0"/>
                </a:lnTo>
                <a:lnTo>
                  <a:pt x="240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90" name="Freeform 50"/>
          <p:cNvSpPr>
            <a:spLocks/>
          </p:cNvSpPr>
          <p:nvPr/>
        </p:nvSpPr>
        <p:spPr bwMode="auto">
          <a:xfrm>
            <a:off x="6397625" y="5888038"/>
            <a:ext cx="384175" cy="381000"/>
          </a:xfrm>
          <a:custGeom>
            <a:avLst/>
            <a:gdLst/>
            <a:ahLst/>
            <a:cxnLst>
              <a:cxn ang="0">
                <a:pos x="0" y="239"/>
              </a:cxn>
              <a:cxn ang="0">
                <a:pos x="0" y="0"/>
              </a:cxn>
              <a:cxn ang="0">
                <a:pos x="241" y="0"/>
              </a:cxn>
              <a:cxn ang="0">
                <a:pos x="241" y="239"/>
              </a:cxn>
              <a:cxn ang="0">
                <a:pos x="0" y="239"/>
              </a:cxn>
            </a:cxnLst>
            <a:rect l="0" t="0" r="r" b="b"/>
            <a:pathLst>
              <a:path w="242" h="240">
                <a:moveTo>
                  <a:pt x="0" y="239"/>
                </a:moveTo>
                <a:lnTo>
                  <a:pt x="0" y="0"/>
                </a:lnTo>
                <a:lnTo>
                  <a:pt x="241" y="0"/>
                </a:lnTo>
                <a:lnTo>
                  <a:pt x="241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91" name="Freeform 51"/>
          <p:cNvSpPr>
            <a:spLocks/>
          </p:cNvSpPr>
          <p:nvPr/>
        </p:nvSpPr>
        <p:spPr bwMode="auto">
          <a:xfrm>
            <a:off x="6910388" y="5888038"/>
            <a:ext cx="382587" cy="381000"/>
          </a:xfrm>
          <a:custGeom>
            <a:avLst/>
            <a:gdLst/>
            <a:ahLst/>
            <a:cxnLst>
              <a:cxn ang="0">
                <a:pos x="0" y="239"/>
              </a:cxn>
              <a:cxn ang="0">
                <a:pos x="0" y="0"/>
              </a:cxn>
              <a:cxn ang="0">
                <a:pos x="240" y="0"/>
              </a:cxn>
              <a:cxn ang="0">
                <a:pos x="240" y="239"/>
              </a:cxn>
              <a:cxn ang="0">
                <a:pos x="0" y="239"/>
              </a:cxn>
            </a:cxnLst>
            <a:rect l="0" t="0" r="r" b="b"/>
            <a:pathLst>
              <a:path w="241" h="240">
                <a:moveTo>
                  <a:pt x="0" y="239"/>
                </a:moveTo>
                <a:lnTo>
                  <a:pt x="0" y="0"/>
                </a:lnTo>
                <a:lnTo>
                  <a:pt x="240" y="0"/>
                </a:lnTo>
                <a:lnTo>
                  <a:pt x="240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92" name="Freeform 52"/>
          <p:cNvSpPr>
            <a:spLocks/>
          </p:cNvSpPr>
          <p:nvPr/>
        </p:nvSpPr>
        <p:spPr bwMode="auto">
          <a:xfrm>
            <a:off x="7291388" y="5888038"/>
            <a:ext cx="384175" cy="381000"/>
          </a:xfrm>
          <a:custGeom>
            <a:avLst/>
            <a:gdLst/>
            <a:ahLst/>
            <a:cxnLst>
              <a:cxn ang="0">
                <a:pos x="0" y="239"/>
              </a:cxn>
              <a:cxn ang="0">
                <a:pos x="0" y="0"/>
              </a:cxn>
              <a:cxn ang="0">
                <a:pos x="241" y="0"/>
              </a:cxn>
              <a:cxn ang="0">
                <a:pos x="241" y="239"/>
              </a:cxn>
              <a:cxn ang="0">
                <a:pos x="0" y="239"/>
              </a:cxn>
            </a:cxnLst>
            <a:rect l="0" t="0" r="r" b="b"/>
            <a:pathLst>
              <a:path w="242" h="240">
                <a:moveTo>
                  <a:pt x="0" y="239"/>
                </a:moveTo>
                <a:lnTo>
                  <a:pt x="0" y="0"/>
                </a:lnTo>
                <a:lnTo>
                  <a:pt x="241" y="0"/>
                </a:lnTo>
                <a:lnTo>
                  <a:pt x="241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93" name="Freeform 53"/>
          <p:cNvSpPr>
            <a:spLocks/>
          </p:cNvSpPr>
          <p:nvPr/>
        </p:nvSpPr>
        <p:spPr bwMode="auto">
          <a:xfrm>
            <a:off x="7673975" y="5888038"/>
            <a:ext cx="384175" cy="381000"/>
          </a:xfrm>
          <a:custGeom>
            <a:avLst/>
            <a:gdLst/>
            <a:ahLst/>
            <a:cxnLst>
              <a:cxn ang="0">
                <a:pos x="0" y="239"/>
              </a:cxn>
              <a:cxn ang="0">
                <a:pos x="0" y="0"/>
              </a:cxn>
              <a:cxn ang="0">
                <a:pos x="241" y="0"/>
              </a:cxn>
              <a:cxn ang="0">
                <a:pos x="241" y="239"/>
              </a:cxn>
              <a:cxn ang="0">
                <a:pos x="0" y="239"/>
              </a:cxn>
            </a:cxnLst>
            <a:rect l="0" t="0" r="r" b="b"/>
            <a:pathLst>
              <a:path w="242" h="240">
                <a:moveTo>
                  <a:pt x="0" y="239"/>
                </a:moveTo>
                <a:lnTo>
                  <a:pt x="0" y="0"/>
                </a:lnTo>
                <a:lnTo>
                  <a:pt x="241" y="0"/>
                </a:lnTo>
                <a:lnTo>
                  <a:pt x="241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94" name="Freeform 54"/>
          <p:cNvSpPr>
            <a:spLocks/>
          </p:cNvSpPr>
          <p:nvPr/>
        </p:nvSpPr>
        <p:spPr bwMode="auto">
          <a:xfrm>
            <a:off x="8056563" y="5888038"/>
            <a:ext cx="381000" cy="381000"/>
          </a:xfrm>
          <a:custGeom>
            <a:avLst/>
            <a:gdLst/>
            <a:ahLst/>
            <a:cxnLst>
              <a:cxn ang="0">
                <a:pos x="0" y="239"/>
              </a:cxn>
              <a:cxn ang="0">
                <a:pos x="0" y="0"/>
              </a:cxn>
              <a:cxn ang="0">
                <a:pos x="239" y="0"/>
              </a:cxn>
              <a:cxn ang="0">
                <a:pos x="239" y="239"/>
              </a:cxn>
              <a:cxn ang="0">
                <a:pos x="0" y="239"/>
              </a:cxn>
            </a:cxnLst>
            <a:rect l="0" t="0" r="r" b="b"/>
            <a:pathLst>
              <a:path w="240" h="240">
                <a:moveTo>
                  <a:pt x="0" y="239"/>
                </a:moveTo>
                <a:lnTo>
                  <a:pt x="0" y="0"/>
                </a:lnTo>
                <a:lnTo>
                  <a:pt x="239" y="0"/>
                </a:lnTo>
                <a:lnTo>
                  <a:pt x="239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95" name="Freeform 55"/>
          <p:cNvSpPr>
            <a:spLocks/>
          </p:cNvSpPr>
          <p:nvPr/>
        </p:nvSpPr>
        <p:spPr bwMode="auto">
          <a:xfrm>
            <a:off x="1947863" y="5888038"/>
            <a:ext cx="384175" cy="381000"/>
          </a:xfrm>
          <a:custGeom>
            <a:avLst/>
            <a:gdLst/>
            <a:ahLst/>
            <a:cxnLst>
              <a:cxn ang="0">
                <a:pos x="0" y="239"/>
              </a:cxn>
              <a:cxn ang="0">
                <a:pos x="0" y="0"/>
              </a:cxn>
              <a:cxn ang="0">
                <a:pos x="241" y="0"/>
              </a:cxn>
              <a:cxn ang="0">
                <a:pos x="241" y="239"/>
              </a:cxn>
              <a:cxn ang="0">
                <a:pos x="0" y="239"/>
              </a:cxn>
            </a:cxnLst>
            <a:rect l="0" t="0" r="r" b="b"/>
            <a:pathLst>
              <a:path w="242" h="240">
                <a:moveTo>
                  <a:pt x="0" y="239"/>
                </a:moveTo>
                <a:lnTo>
                  <a:pt x="0" y="0"/>
                </a:lnTo>
                <a:lnTo>
                  <a:pt x="241" y="0"/>
                </a:lnTo>
                <a:lnTo>
                  <a:pt x="241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96" name="Freeform 56"/>
          <p:cNvSpPr>
            <a:spLocks/>
          </p:cNvSpPr>
          <p:nvPr/>
        </p:nvSpPr>
        <p:spPr bwMode="auto">
          <a:xfrm>
            <a:off x="2330450" y="5888038"/>
            <a:ext cx="384175" cy="381000"/>
          </a:xfrm>
          <a:custGeom>
            <a:avLst/>
            <a:gdLst/>
            <a:ahLst/>
            <a:cxnLst>
              <a:cxn ang="0">
                <a:pos x="0" y="239"/>
              </a:cxn>
              <a:cxn ang="0">
                <a:pos x="0" y="0"/>
              </a:cxn>
              <a:cxn ang="0">
                <a:pos x="241" y="0"/>
              </a:cxn>
              <a:cxn ang="0">
                <a:pos x="241" y="239"/>
              </a:cxn>
              <a:cxn ang="0">
                <a:pos x="0" y="239"/>
              </a:cxn>
            </a:cxnLst>
            <a:rect l="0" t="0" r="r" b="b"/>
            <a:pathLst>
              <a:path w="242" h="240">
                <a:moveTo>
                  <a:pt x="0" y="239"/>
                </a:moveTo>
                <a:lnTo>
                  <a:pt x="0" y="0"/>
                </a:lnTo>
                <a:lnTo>
                  <a:pt x="241" y="0"/>
                </a:lnTo>
                <a:lnTo>
                  <a:pt x="241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97" name="Freeform 57"/>
          <p:cNvSpPr>
            <a:spLocks/>
          </p:cNvSpPr>
          <p:nvPr/>
        </p:nvSpPr>
        <p:spPr bwMode="auto">
          <a:xfrm>
            <a:off x="2713038" y="5888038"/>
            <a:ext cx="382587" cy="381000"/>
          </a:xfrm>
          <a:custGeom>
            <a:avLst/>
            <a:gdLst/>
            <a:ahLst/>
            <a:cxnLst>
              <a:cxn ang="0">
                <a:pos x="0" y="239"/>
              </a:cxn>
              <a:cxn ang="0">
                <a:pos x="0" y="0"/>
              </a:cxn>
              <a:cxn ang="0">
                <a:pos x="240" y="0"/>
              </a:cxn>
              <a:cxn ang="0">
                <a:pos x="240" y="239"/>
              </a:cxn>
              <a:cxn ang="0">
                <a:pos x="0" y="239"/>
              </a:cxn>
            </a:cxnLst>
            <a:rect l="0" t="0" r="r" b="b"/>
            <a:pathLst>
              <a:path w="241" h="240">
                <a:moveTo>
                  <a:pt x="0" y="239"/>
                </a:moveTo>
                <a:lnTo>
                  <a:pt x="0" y="0"/>
                </a:lnTo>
                <a:lnTo>
                  <a:pt x="240" y="0"/>
                </a:lnTo>
                <a:lnTo>
                  <a:pt x="240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98" name="Freeform 58"/>
          <p:cNvSpPr>
            <a:spLocks/>
          </p:cNvSpPr>
          <p:nvPr/>
        </p:nvSpPr>
        <p:spPr bwMode="auto">
          <a:xfrm>
            <a:off x="3094038" y="5888038"/>
            <a:ext cx="384175" cy="381000"/>
          </a:xfrm>
          <a:custGeom>
            <a:avLst/>
            <a:gdLst/>
            <a:ahLst/>
            <a:cxnLst>
              <a:cxn ang="0">
                <a:pos x="0" y="239"/>
              </a:cxn>
              <a:cxn ang="0">
                <a:pos x="0" y="0"/>
              </a:cxn>
              <a:cxn ang="0">
                <a:pos x="241" y="0"/>
              </a:cxn>
              <a:cxn ang="0">
                <a:pos x="241" y="239"/>
              </a:cxn>
              <a:cxn ang="0">
                <a:pos x="0" y="239"/>
              </a:cxn>
            </a:cxnLst>
            <a:rect l="0" t="0" r="r" b="b"/>
            <a:pathLst>
              <a:path w="242" h="240">
                <a:moveTo>
                  <a:pt x="0" y="239"/>
                </a:moveTo>
                <a:lnTo>
                  <a:pt x="0" y="0"/>
                </a:lnTo>
                <a:lnTo>
                  <a:pt x="241" y="0"/>
                </a:lnTo>
                <a:lnTo>
                  <a:pt x="241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99" name="Freeform 59"/>
          <p:cNvSpPr>
            <a:spLocks/>
          </p:cNvSpPr>
          <p:nvPr/>
        </p:nvSpPr>
        <p:spPr bwMode="auto">
          <a:xfrm>
            <a:off x="3154363" y="4497388"/>
            <a:ext cx="573087" cy="474662"/>
          </a:xfrm>
          <a:custGeom>
            <a:avLst/>
            <a:gdLst/>
            <a:ahLst/>
            <a:cxnLst>
              <a:cxn ang="0">
                <a:pos x="0" y="298"/>
              </a:cxn>
              <a:cxn ang="0">
                <a:pos x="0" y="0"/>
              </a:cxn>
              <a:cxn ang="0">
                <a:pos x="360" y="0"/>
              </a:cxn>
              <a:cxn ang="0">
                <a:pos x="360" y="298"/>
              </a:cxn>
              <a:cxn ang="0">
                <a:pos x="0" y="298"/>
              </a:cxn>
            </a:cxnLst>
            <a:rect l="0" t="0" r="r" b="b"/>
            <a:pathLst>
              <a:path w="361" h="299">
                <a:moveTo>
                  <a:pt x="0" y="298"/>
                </a:moveTo>
                <a:lnTo>
                  <a:pt x="0" y="0"/>
                </a:lnTo>
                <a:lnTo>
                  <a:pt x="360" y="0"/>
                </a:lnTo>
                <a:lnTo>
                  <a:pt x="360" y="298"/>
                </a:lnTo>
                <a:lnTo>
                  <a:pt x="0" y="29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00" name="Freeform 60"/>
          <p:cNvSpPr>
            <a:spLocks/>
          </p:cNvSpPr>
          <p:nvPr/>
        </p:nvSpPr>
        <p:spPr bwMode="auto">
          <a:xfrm>
            <a:off x="3249613" y="4497388"/>
            <a:ext cx="1587" cy="4746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8"/>
              </a:cxn>
              <a:cxn ang="0">
                <a:pos x="0" y="0"/>
              </a:cxn>
            </a:cxnLst>
            <a:rect l="0" t="0" r="r" b="b"/>
            <a:pathLst>
              <a:path w="1" h="299">
                <a:moveTo>
                  <a:pt x="0" y="0"/>
                </a:moveTo>
                <a:lnTo>
                  <a:pt x="0" y="29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01" name="Freeform 61"/>
          <p:cNvSpPr>
            <a:spLocks/>
          </p:cNvSpPr>
          <p:nvPr/>
        </p:nvSpPr>
        <p:spPr bwMode="auto">
          <a:xfrm>
            <a:off x="3725863" y="4497388"/>
            <a:ext cx="574675" cy="474662"/>
          </a:xfrm>
          <a:custGeom>
            <a:avLst/>
            <a:gdLst/>
            <a:ahLst/>
            <a:cxnLst>
              <a:cxn ang="0">
                <a:pos x="0" y="298"/>
              </a:cxn>
              <a:cxn ang="0">
                <a:pos x="0" y="0"/>
              </a:cxn>
              <a:cxn ang="0">
                <a:pos x="361" y="0"/>
              </a:cxn>
              <a:cxn ang="0">
                <a:pos x="361" y="298"/>
              </a:cxn>
              <a:cxn ang="0">
                <a:pos x="0" y="298"/>
              </a:cxn>
            </a:cxnLst>
            <a:rect l="0" t="0" r="r" b="b"/>
            <a:pathLst>
              <a:path w="362" h="299">
                <a:moveTo>
                  <a:pt x="0" y="298"/>
                </a:moveTo>
                <a:lnTo>
                  <a:pt x="0" y="0"/>
                </a:lnTo>
                <a:lnTo>
                  <a:pt x="361" y="0"/>
                </a:lnTo>
                <a:lnTo>
                  <a:pt x="361" y="298"/>
                </a:lnTo>
                <a:lnTo>
                  <a:pt x="0" y="29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02" name="Freeform 62"/>
          <p:cNvSpPr>
            <a:spLocks/>
          </p:cNvSpPr>
          <p:nvPr/>
        </p:nvSpPr>
        <p:spPr bwMode="auto">
          <a:xfrm>
            <a:off x="3822700" y="4497388"/>
            <a:ext cx="1588" cy="4746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8"/>
              </a:cxn>
              <a:cxn ang="0">
                <a:pos x="0" y="0"/>
              </a:cxn>
            </a:cxnLst>
            <a:rect l="0" t="0" r="r" b="b"/>
            <a:pathLst>
              <a:path w="1" h="299">
                <a:moveTo>
                  <a:pt x="0" y="0"/>
                </a:moveTo>
                <a:lnTo>
                  <a:pt x="0" y="29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03" name="Freeform 63"/>
          <p:cNvSpPr>
            <a:spLocks/>
          </p:cNvSpPr>
          <p:nvPr/>
        </p:nvSpPr>
        <p:spPr bwMode="auto">
          <a:xfrm>
            <a:off x="4298950" y="4497388"/>
            <a:ext cx="573088" cy="474662"/>
          </a:xfrm>
          <a:custGeom>
            <a:avLst/>
            <a:gdLst/>
            <a:ahLst/>
            <a:cxnLst>
              <a:cxn ang="0">
                <a:pos x="0" y="298"/>
              </a:cxn>
              <a:cxn ang="0">
                <a:pos x="0" y="0"/>
              </a:cxn>
              <a:cxn ang="0">
                <a:pos x="360" y="0"/>
              </a:cxn>
              <a:cxn ang="0">
                <a:pos x="360" y="298"/>
              </a:cxn>
              <a:cxn ang="0">
                <a:pos x="0" y="298"/>
              </a:cxn>
            </a:cxnLst>
            <a:rect l="0" t="0" r="r" b="b"/>
            <a:pathLst>
              <a:path w="361" h="299">
                <a:moveTo>
                  <a:pt x="0" y="298"/>
                </a:moveTo>
                <a:lnTo>
                  <a:pt x="0" y="0"/>
                </a:lnTo>
                <a:lnTo>
                  <a:pt x="360" y="0"/>
                </a:lnTo>
                <a:lnTo>
                  <a:pt x="360" y="298"/>
                </a:lnTo>
                <a:lnTo>
                  <a:pt x="0" y="29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04" name="Freeform 64"/>
          <p:cNvSpPr>
            <a:spLocks/>
          </p:cNvSpPr>
          <p:nvPr/>
        </p:nvSpPr>
        <p:spPr bwMode="auto">
          <a:xfrm>
            <a:off x="4394200" y="4497388"/>
            <a:ext cx="1588" cy="4746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8"/>
              </a:cxn>
              <a:cxn ang="0">
                <a:pos x="0" y="0"/>
              </a:cxn>
            </a:cxnLst>
            <a:rect l="0" t="0" r="r" b="b"/>
            <a:pathLst>
              <a:path w="1" h="299">
                <a:moveTo>
                  <a:pt x="0" y="0"/>
                </a:moveTo>
                <a:lnTo>
                  <a:pt x="0" y="29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05" name="Freeform 65"/>
          <p:cNvSpPr>
            <a:spLocks/>
          </p:cNvSpPr>
          <p:nvPr/>
        </p:nvSpPr>
        <p:spPr bwMode="auto">
          <a:xfrm>
            <a:off x="4870450" y="4497388"/>
            <a:ext cx="574675" cy="474662"/>
          </a:xfrm>
          <a:custGeom>
            <a:avLst/>
            <a:gdLst/>
            <a:ahLst/>
            <a:cxnLst>
              <a:cxn ang="0">
                <a:pos x="0" y="298"/>
              </a:cxn>
              <a:cxn ang="0">
                <a:pos x="0" y="0"/>
              </a:cxn>
              <a:cxn ang="0">
                <a:pos x="361" y="0"/>
              </a:cxn>
              <a:cxn ang="0">
                <a:pos x="361" y="298"/>
              </a:cxn>
              <a:cxn ang="0">
                <a:pos x="0" y="298"/>
              </a:cxn>
            </a:cxnLst>
            <a:rect l="0" t="0" r="r" b="b"/>
            <a:pathLst>
              <a:path w="362" h="299">
                <a:moveTo>
                  <a:pt x="0" y="298"/>
                </a:moveTo>
                <a:lnTo>
                  <a:pt x="0" y="0"/>
                </a:lnTo>
                <a:lnTo>
                  <a:pt x="361" y="0"/>
                </a:lnTo>
                <a:lnTo>
                  <a:pt x="361" y="298"/>
                </a:lnTo>
                <a:lnTo>
                  <a:pt x="0" y="29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06" name="Freeform 66"/>
          <p:cNvSpPr>
            <a:spLocks/>
          </p:cNvSpPr>
          <p:nvPr/>
        </p:nvSpPr>
        <p:spPr bwMode="auto">
          <a:xfrm>
            <a:off x="4967288" y="4497388"/>
            <a:ext cx="1587" cy="4746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8"/>
              </a:cxn>
              <a:cxn ang="0">
                <a:pos x="0" y="0"/>
              </a:cxn>
            </a:cxnLst>
            <a:rect l="0" t="0" r="r" b="b"/>
            <a:pathLst>
              <a:path w="1" h="299">
                <a:moveTo>
                  <a:pt x="0" y="0"/>
                </a:moveTo>
                <a:lnTo>
                  <a:pt x="0" y="29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07" name="Freeform 67"/>
          <p:cNvSpPr>
            <a:spLocks/>
          </p:cNvSpPr>
          <p:nvPr/>
        </p:nvSpPr>
        <p:spPr bwMode="auto">
          <a:xfrm>
            <a:off x="5443538" y="4497388"/>
            <a:ext cx="98425" cy="474662"/>
          </a:xfrm>
          <a:custGeom>
            <a:avLst/>
            <a:gdLst/>
            <a:ahLst/>
            <a:cxnLst>
              <a:cxn ang="0">
                <a:pos x="0" y="298"/>
              </a:cxn>
              <a:cxn ang="0">
                <a:pos x="0" y="0"/>
              </a:cxn>
              <a:cxn ang="0">
                <a:pos x="61" y="0"/>
              </a:cxn>
              <a:cxn ang="0">
                <a:pos x="61" y="298"/>
              </a:cxn>
              <a:cxn ang="0">
                <a:pos x="0" y="298"/>
              </a:cxn>
            </a:cxnLst>
            <a:rect l="0" t="0" r="r" b="b"/>
            <a:pathLst>
              <a:path w="62" h="299">
                <a:moveTo>
                  <a:pt x="0" y="298"/>
                </a:moveTo>
                <a:lnTo>
                  <a:pt x="0" y="0"/>
                </a:lnTo>
                <a:lnTo>
                  <a:pt x="61" y="0"/>
                </a:lnTo>
                <a:lnTo>
                  <a:pt x="61" y="298"/>
                </a:lnTo>
                <a:lnTo>
                  <a:pt x="0" y="29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08" name="Freeform 68"/>
          <p:cNvSpPr>
            <a:spLocks/>
          </p:cNvSpPr>
          <p:nvPr/>
        </p:nvSpPr>
        <p:spPr bwMode="auto">
          <a:xfrm>
            <a:off x="1030288" y="4900613"/>
            <a:ext cx="2173287" cy="963612"/>
          </a:xfrm>
          <a:custGeom>
            <a:avLst/>
            <a:gdLst/>
            <a:ahLst/>
            <a:cxnLst>
              <a:cxn ang="0">
                <a:pos x="1368" y="0"/>
              </a:cxn>
              <a:cxn ang="0">
                <a:pos x="0" y="606"/>
              </a:cxn>
              <a:cxn ang="0">
                <a:pos x="1368" y="0"/>
              </a:cxn>
            </a:cxnLst>
            <a:rect l="0" t="0" r="r" b="b"/>
            <a:pathLst>
              <a:path w="1369" h="607">
                <a:moveTo>
                  <a:pt x="1368" y="0"/>
                </a:moveTo>
                <a:lnTo>
                  <a:pt x="0" y="606"/>
                </a:lnTo>
                <a:lnTo>
                  <a:pt x="1368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09" name="Freeform 69"/>
          <p:cNvSpPr>
            <a:spLocks/>
          </p:cNvSpPr>
          <p:nvPr/>
        </p:nvSpPr>
        <p:spPr bwMode="auto">
          <a:xfrm>
            <a:off x="1030288" y="5788025"/>
            <a:ext cx="123825" cy="76200"/>
          </a:xfrm>
          <a:custGeom>
            <a:avLst/>
            <a:gdLst/>
            <a:ahLst/>
            <a:cxnLst>
              <a:cxn ang="0">
                <a:pos x="77" y="33"/>
              </a:cxn>
              <a:cxn ang="0">
                <a:pos x="0" y="47"/>
              </a:cxn>
              <a:cxn ang="0">
                <a:pos x="61" y="0"/>
              </a:cxn>
              <a:cxn ang="0">
                <a:pos x="77" y="33"/>
              </a:cxn>
            </a:cxnLst>
            <a:rect l="0" t="0" r="r" b="b"/>
            <a:pathLst>
              <a:path w="78" h="48">
                <a:moveTo>
                  <a:pt x="77" y="33"/>
                </a:moveTo>
                <a:lnTo>
                  <a:pt x="0" y="47"/>
                </a:lnTo>
                <a:lnTo>
                  <a:pt x="61" y="0"/>
                </a:lnTo>
                <a:lnTo>
                  <a:pt x="77" y="3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10" name="Freeform 70"/>
          <p:cNvSpPr>
            <a:spLocks/>
          </p:cNvSpPr>
          <p:nvPr/>
        </p:nvSpPr>
        <p:spPr bwMode="auto">
          <a:xfrm>
            <a:off x="2724150" y="4900613"/>
            <a:ext cx="1039813" cy="963612"/>
          </a:xfrm>
          <a:custGeom>
            <a:avLst/>
            <a:gdLst/>
            <a:ahLst/>
            <a:cxnLst>
              <a:cxn ang="0">
                <a:pos x="654" y="0"/>
              </a:cxn>
              <a:cxn ang="0">
                <a:pos x="0" y="606"/>
              </a:cxn>
              <a:cxn ang="0">
                <a:pos x="654" y="0"/>
              </a:cxn>
            </a:cxnLst>
            <a:rect l="0" t="0" r="r" b="b"/>
            <a:pathLst>
              <a:path w="655" h="607">
                <a:moveTo>
                  <a:pt x="654" y="0"/>
                </a:moveTo>
                <a:lnTo>
                  <a:pt x="0" y="606"/>
                </a:lnTo>
                <a:lnTo>
                  <a:pt x="65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11" name="Freeform 71"/>
          <p:cNvSpPr>
            <a:spLocks/>
          </p:cNvSpPr>
          <p:nvPr/>
        </p:nvSpPr>
        <p:spPr bwMode="auto">
          <a:xfrm>
            <a:off x="2724150" y="5759450"/>
            <a:ext cx="109538" cy="104775"/>
          </a:xfrm>
          <a:custGeom>
            <a:avLst/>
            <a:gdLst/>
            <a:ahLst/>
            <a:cxnLst>
              <a:cxn ang="0">
                <a:pos x="68" y="28"/>
              </a:cxn>
              <a:cxn ang="0">
                <a:pos x="0" y="65"/>
              </a:cxn>
              <a:cxn ang="0">
                <a:pos x="43" y="0"/>
              </a:cxn>
              <a:cxn ang="0">
                <a:pos x="68" y="28"/>
              </a:cxn>
            </a:cxnLst>
            <a:rect l="0" t="0" r="r" b="b"/>
            <a:pathLst>
              <a:path w="69" h="66">
                <a:moveTo>
                  <a:pt x="68" y="28"/>
                </a:moveTo>
                <a:lnTo>
                  <a:pt x="0" y="65"/>
                </a:lnTo>
                <a:lnTo>
                  <a:pt x="43" y="0"/>
                </a:lnTo>
                <a:lnTo>
                  <a:pt x="68" y="2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12" name="Freeform 72"/>
          <p:cNvSpPr>
            <a:spLocks/>
          </p:cNvSpPr>
          <p:nvPr/>
        </p:nvSpPr>
        <p:spPr bwMode="auto">
          <a:xfrm>
            <a:off x="4333875" y="4913313"/>
            <a:ext cx="1588" cy="9636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6"/>
              </a:cxn>
              <a:cxn ang="0">
                <a:pos x="0" y="0"/>
              </a:cxn>
            </a:cxnLst>
            <a:rect l="0" t="0" r="r" b="b"/>
            <a:pathLst>
              <a:path w="1" h="607">
                <a:moveTo>
                  <a:pt x="0" y="0"/>
                </a:moveTo>
                <a:lnTo>
                  <a:pt x="0" y="60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13" name="Freeform 73"/>
          <p:cNvSpPr>
            <a:spLocks/>
          </p:cNvSpPr>
          <p:nvPr/>
        </p:nvSpPr>
        <p:spPr bwMode="auto">
          <a:xfrm>
            <a:off x="4303713" y="5756275"/>
            <a:ext cx="63500" cy="120650"/>
          </a:xfrm>
          <a:custGeom>
            <a:avLst/>
            <a:gdLst/>
            <a:ahLst/>
            <a:cxnLst>
              <a:cxn ang="0">
                <a:pos x="39" y="0"/>
              </a:cxn>
              <a:cxn ang="0">
                <a:pos x="19" y="75"/>
              </a:cxn>
              <a:cxn ang="0">
                <a:pos x="0" y="0"/>
              </a:cxn>
              <a:cxn ang="0">
                <a:pos x="39" y="0"/>
              </a:cxn>
            </a:cxnLst>
            <a:rect l="0" t="0" r="r" b="b"/>
            <a:pathLst>
              <a:path w="40" h="76">
                <a:moveTo>
                  <a:pt x="39" y="0"/>
                </a:moveTo>
                <a:lnTo>
                  <a:pt x="19" y="75"/>
                </a:lnTo>
                <a:lnTo>
                  <a:pt x="0" y="0"/>
                </a:lnTo>
                <a:lnTo>
                  <a:pt x="3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14" name="Freeform 74"/>
          <p:cNvSpPr>
            <a:spLocks/>
          </p:cNvSpPr>
          <p:nvPr/>
        </p:nvSpPr>
        <p:spPr bwMode="auto">
          <a:xfrm>
            <a:off x="4918075" y="4913313"/>
            <a:ext cx="1087438" cy="9636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84" y="606"/>
              </a:cxn>
              <a:cxn ang="0">
                <a:pos x="0" y="0"/>
              </a:cxn>
            </a:cxnLst>
            <a:rect l="0" t="0" r="r" b="b"/>
            <a:pathLst>
              <a:path w="685" h="607">
                <a:moveTo>
                  <a:pt x="0" y="0"/>
                </a:moveTo>
                <a:lnTo>
                  <a:pt x="684" y="60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15" name="Freeform 75"/>
          <p:cNvSpPr>
            <a:spLocks/>
          </p:cNvSpPr>
          <p:nvPr/>
        </p:nvSpPr>
        <p:spPr bwMode="auto">
          <a:xfrm>
            <a:off x="5895975" y="5773738"/>
            <a:ext cx="109538" cy="103187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68" y="64"/>
              </a:cxn>
              <a:cxn ang="0">
                <a:pos x="0" y="28"/>
              </a:cxn>
              <a:cxn ang="0">
                <a:pos x="24" y="0"/>
              </a:cxn>
            </a:cxnLst>
            <a:rect l="0" t="0" r="r" b="b"/>
            <a:pathLst>
              <a:path w="69" h="65">
                <a:moveTo>
                  <a:pt x="24" y="0"/>
                </a:moveTo>
                <a:lnTo>
                  <a:pt x="68" y="64"/>
                </a:lnTo>
                <a:lnTo>
                  <a:pt x="0" y="28"/>
                </a:lnTo>
                <a:lnTo>
                  <a:pt x="2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16" name="Freeform 76"/>
          <p:cNvSpPr>
            <a:spLocks/>
          </p:cNvSpPr>
          <p:nvPr/>
        </p:nvSpPr>
        <p:spPr bwMode="auto">
          <a:xfrm>
            <a:off x="5478463" y="4913313"/>
            <a:ext cx="2197100" cy="9509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83" y="598"/>
              </a:cxn>
              <a:cxn ang="0">
                <a:pos x="0" y="0"/>
              </a:cxn>
            </a:cxnLst>
            <a:rect l="0" t="0" r="r" b="b"/>
            <a:pathLst>
              <a:path w="1384" h="599">
                <a:moveTo>
                  <a:pt x="0" y="0"/>
                </a:moveTo>
                <a:lnTo>
                  <a:pt x="1383" y="59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17" name="Freeform 77"/>
          <p:cNvSpPr>
            <a:spLocks/>
          </p:cNvSpPr>
          <p:nvPr/>
        </p:nvSpPr>
        <p:spPr bwMode="auto">
          <a:xfrm>
            <a:off x="7553325" y="5788025"/>
            <a:ext cx="122238" cy="76200"/>
          </a:xfrm>
          <a:custGeom>
            <a:avLst/>
            <a:gdLst/>
            <a:ahLst/>
            <a:cxnLst>
              <a:cxn ang="0">
                <a:pos x="15" y="0"/>
              </a:cxn>
              <a:cxn ang="0">
                <a:pos x="76" y="47"/>
              </a:cxn>
              <a:cxn ang="0">
                <a:pos x="0" y="35"/>
              </a:cxn>
              <a:cxn ang="0">
                <a:pos x="15" y="0"/>
              </a:cxn>
            </a:cxnLst>
            <a:rect l="0" t="0" r="r" b="b"/>
            <a:pathLst>
              <a:path w="77" h="48">
                <a:moveTo>
                  <a:pt x="15" y="0"/>
                </a:moveTo>
                <a:lnTo>
                  <a:pt x="76" y="47"/>
                </a:lnTo>
                <a:lnTo>
                  <a:pt x="0" y="35"/>
                </a:lnTo>
                <a:lnTo>
                  <a:pt x="15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18" name="Rectangle 78"/>
          <p:cNvSpPr>
            <a:spLocks noChangeArrowheads="1"/>
          </p:cNvSpPr>
          <p:nvPr/>
        </p:nvSpPr>
        <p:spPr bwMode="auto">
          <a:xfrm>
            <a:off x="284163" y="5894388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2*</a:t>
            </a:r>
          </a:p>
        </p:txBody>
      </p:sp>
      <p:sp>
        <p:nvSpPr>
          <p:cNvPr id="35919" name="Rectangle 79"/>
          <p:cNvSpPr>
            <a:spLocks noChangeArrowheads="1"/>
          </p:cNvSpPr>
          <p:nvPr/>
        </p:nvSpPr>
        <p:spPr bwMode="auto">
          <a:xfrm>
            <a:off x="677863" y="5883275"/>
            <a:ext cx="33655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3*</a:t>
            </a:r>
          </a:p>
        </p:txBody>
      </p:sp>
      <p:sp>
        <p:nvSpPr>
          <p:cNvPr id="35920" name="Rectangle 80"/>
          <p:cNvSpPr>
            <a:spLocks noChangeArrowheads="1"/>
          </p:cNvSpPr>
          <p:nvPr/>
        </p:nvSpPr>
        <p:spPr bwMode="auto">
          <a:xfrm>
            <a:off x="2360613" y="5894388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7*</a:t>
            </a:r>
          </a:p>
        </p:txBody>
      </p:sp>
      <p:sp>
        <p:nvSpPr>
          <p:cNvPr id="35921" name="Rectangle 81"/>
          <p:cNvSpPr>
            <a:spLocks noChangeArrowheads="1"/>
          </p:cNvSpPr>
          <p:nvPr/>
        </p:nvSpPr>
        <p:spPr bwMode="auto">
          <a:xfrm>
            <a:off x="3563938" y="5918200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14*</a:t>
            </a:r>
          </a:p>
        </p:txBody>
      </p:sp>
      <p:sp>
        <p:nvSpPr>
          <p:cNvPr id="35922" name="Rectangle 82"/>
          <p:cNvSpPr>
            <a:spLocks noChangeArrowheads="1"/>
          </p:cNvSpPr>
          <p:nvPr/>
        </p:nvSpPr>
        <p:spPr bwMode="auto">
          <a:xfrm>
            <a:off x="3946525" y="5918200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16*</a:t>
            </a:r>
          </a:p>
        </p:txBody>
      </p:sp>
      <p:sp>
        <p:nvSpPr>
          <p:cNvPr id="35923" name="Rectangle 83"/>
          <p:cNvSpPr>
            <a:spLocks noChangeArrowheads="1"/>
          </p:cNvSpPr>
          <p:nvPr/>
        </p:nvSpPr>
        <p:spPr bwMode="auto">
          <a:xfrm>
            <a:off x="5245100" y="5894388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22*</a:t>
            </a:r>
          </a:p>
        </p:txBody>
      </p:sp>
      <p:sp>
        <p:nvSpPr>
          <p:cNvPr id="35924" name="Rectangle 84"/>
          <p:cNvSpPr>
            <a:spLocks noChangeArrowheads="1"/>
          </p:cNvSpPr>
          <p:nvPr/>
        </p:nvSpPr>
        <p:spPr bwMode="auto">
          <a:xfrm>
            <a:off x="5627688" y="5907088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27*</a:t>
            </a:r>
          </a:p>
        </p:txBody>
      </p:sp>
      <p:sp>
        <p:nvSpPr>
          <p:cNvPr id="35925" name="Rectangle 85"/>
          <p:cNvSpPr>
            <a:spLocks noChangeArrowheads="1"/>
          </p:cNvSpPr>
          <p:nvPr/>
        </p:nvSpPr>
        <p:spPr bwMode="auto">
          <a:xfrm>
            <a:off x="6021388" y="5918200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29*</a:t>
            </a:r>
          </a:p>
        </p:txBody>
      </p:sp>
      <p:sp>
        <p:nvSpPr>
          <p:cNvPr id="35926" name="Rectangle 86"/>
          <p:cNvSpPr>
            <a:spLocks noChangeArrowheads="1"/>
          </p:cNvSpPr>
          <p:nvPr/>
        </p:nvSpPr>
        <p:spPr bwMode="auto">
          <a:xfrm>
            <a:off x="6891338" y="5907088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33*</a:t>
            </a:r>
          </a:p>
        </p:txBody>
      </p:sp>
      <p:sp>
        <p:nvSpPr>
          <p:cNvPr id="35927" name="Rectangle 87"/>
          <p:cNvSpPr>
            <a:spLocks noChangeArrowheads="1"/>
          </p:cNvSpPr>
          <p:nvPr/>
        </p:nvSpPr>
        <p:spPr bwMode="auto">
          <a:xfrm>
            <a:off x="7273925" y="5907088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34*</a:t>
            </a:r>
          </a:p>
        </p:txBody>
      </p:sp>
      <p:sp>
        <p:nvSpPr>
          <p:cNvPr id="35928" name="Rectangle 88"/>
          <p:cNvSpPr>
            <a:spLocks noChangeArrowheads="1"/>
          </p:cNvSpPr>
          <p:nvPr/>
        </p:nvSpPr>
        <p:spPr bwMode="auto">
          <a:xfrm>
            <a:off x="7643813" y="5894388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38*</a:t>
            </a:r>
          </a:p>
        </p:txBody>
      </p:sp>
      <p:sp>
        <p:nvSpPr>
          <p:cNvPr id="35929" name="Rectangle 89"/>
          <p:cNvSpPr>
            <a:spLocks noChangeArrowheads="1"/>
          </p:cNvSpPr>
          <p:nvPr/>
        </p:nvSpPr>
        <p:spPr bwMode="auto">
          <a:xfrm>
            <a:off x="8024813" y="5883275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39*</a:t>
            </a:r>
          </a:p>
        </p:txBody>
      </p:sp>
      <p:sp>
        <p:nvSpPr>
          <p:cNvPr id="35930" name="Rectangle 90"/>
          <p:cNvSpPr>
            <a:spLocks noChangeArrowheads="1"/>
          </p:cNvSpPr>
          <p:nvPr/>
        </p:nvSpPr>
        <p:spPr bwMode="auto">
          <a:xfrm>
            <a:off x="1978025" y="5894388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5*</a:t>
            </a:r>
          </a:p>
        </p:txBody>
      </p:sp>
      <p:sp>
        <p:nvSpPr>
          <p:cNvPr id="35931" name="Rectangle 91"/>
          <p:cNvSpPr>
            <a:spLocks noChangeArrowheads="1"/>
          </p:cNvSpPr>
          <p:nvPr/>
        </p:nvSpPr>
        <p:spPr bwMode="auto">
          <a:xfrm>
            <a:off x="2728913" y="5894388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8*</a:t>
            </a:r>
          </a:p>
        </p:txBody>
      </p:sp>
      <p:sp>
        <p:nvSpPr>
          <p:cNvPr id="35932" name="Rectangle 92"/>
          <p:cNvSpPr>
            <a:spLocks noChangeArrowheads="1"/>
          </p:cNvSpPr>
          <p:nvPr/>
        </p:nvSpPr>
        <p:spPr bwMode="auto">
          <a:xfrm>
            <a:off x="2157413" y="4338638"/>
            <a:ext cx="585787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Root</a:t>
            </a:r>
          </a:p>
        </p:txBody>
      </p:sp>
      <p:sp>
        <p:nvSpPr>
          <p:cNvPr id="35933" name="Rectangle 93"/>
          <p:cNvSpPr>
            <a:spLocks noChangeArrowheads="1"/>
          </p:cNvSpPr>
          <p:nvPr/>
        </p:nvSpPr>
        <p:spPr bwMode="auto">
          <a:xfrm>
            <a:off x="5080000" y="4575175"/>
            <a:ext cx="3651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30</a:t>
            </a:r>
          </a:p>
        </p:txBody>
      </p:sp>
      <p:sp>
        <p:nvSpPr>
          <p:cNvPr id="35934" name="Rectangle 94"/>
          <p:cNvSpPr>
            <a:spLocks noChangeArrowheads="1"/>
          </p:cNvSpPr>
          <p:nvPr/>
        </p:nvSpPr>
        <p:spPr bwMode="auto">
          <a:xfrm>
            <a:off x="3875088" y="4564063"/>
            <a:ext cx="3651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13</a:t>
            </a:r>
          </a:p>
        </p:txBody>
      </p:sp>
      <p:sp>
        <p:nvSpPr>
          <p:cNvPr id="35935" name="Rectangle 95"/>
          <p:cNvSpPr>
            <a:spLocks noChangeArrowheads="1"/>
          </p:cNvSpPr>
          <p:nvPr/>
        </p:nvSpPr>
        <p:spPr bwMode="auto">
          <a:xfrm>
            <a:off x="3325813" y="4564063"/>
            <a:ext cx="2730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35936" name="Rectangle 96"/>
          <p:cNvSpPr>
            <a:spLocks noChangeArrowheads="1"/>
          </p:cNvSpPr>
          <p:nvPr/>
        </p:nvSpPr>
        <p:spPr bwMode="auto">
          <a:xfrm>
            <a:off x="4459288" y="4575175"/>
            <a:ext cx="3651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17</a:t>
            </a:r>
          </a:p>
        </p:txBody>
      </p:sp>
      <p:sp>
        <p:nvSpPr>
          <p:cNvPr id="35937" name="Line 97"/>
          <p:cNvSpPr>
            <a:spLocks noChangeShapeType="1"/>
          </p:cNvSpPr>
          <p:nvPr/>
        </p:nvSpPr>
        <p:spPr bwMode="auto">
          <a:xfrm>
            <a:off x="2438400" y="41910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38" name="Arc 98"/>
          <p:cNvSpPr>
            <a:spLocks/>
          </p:cNvSpPr>
          <p:nvPr/>
        </p:nvSpPr>
        <p:spPr bwMode="auto">
          <a:xfrm rot="18420000">
            <a:off x="1752600" y="5646738"/>
            <a:ext cx="3048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39" name="Arc 99"/>
          <p:cNvSpPr>
            <a:spLocks/>
          </p:cNvSpPr>
          <p:nvPr/>
        </p:nvSpPr>
        <p:spPr bwMode="auto">
          <a:xfrm rot="18420000">
            <a:off x="3429000" y="5646738"/>
            <a:ext cx="3048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40" name="Arc 100"/>
          <p:cNvSpPr>
            <a:spLocks/>
          </p:cNvSpPr>
          <p:nvPr/>
        </p:nvSpPr>
        <p:spPr bwMode="auto">
          <a:xfrm rot="18420000">
            <a:off x="5029200" y="5646738"/>
            <a:ext cx="3048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41" name="Arc 101"/>
          <p:cNvSpPr>
            <a:spLocks/>
          </p:cNvSpPr>
          <p:nvPr/>
        </p:nvSpPr>
        <p:spPr bwMode="auto">
          <a:xfrm rot="18420000">
            <a:off x="6629400" y="5646738"/>
            <a:ext cx="3048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7315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00"/>
            <a:ext cx="7772400" cy="571500"/>
          </a:xfrm>
        </p:spPr>
        <p:txBody>
          <a:bodyPr/>
          <a:lstStyle/>
          <a:p>
            <a:r>
              <a:rPr lang="en-US" smtClean="0"/>
              <a:t>Index Definition in SQL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305800" cy="4991100"/>
          </a:xfrm>
        </p:spPr>
        <p:txBody>
          <a:bodyPr/>
          <a:lstStyle/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smtClean="0"/>
              <a:t>Create an index</a:t>
            </a:r>
          </a:p>
          <a:p>
            <a:pPr lvl="1">
              <a:buFont typeface="Monotype Sorts" pitchFamily="2" charset="2"/>
              <a:buNone/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smtClean="0"/>
              <a:t>		</a:t>
            </a:r>
            <a:r>
              <a:rPr lang="en-US" sz="2200" b="1" smtClean="0"/>
              <a:t>create index</a:t>
            </a:r>
            <a:r>
              <a:rPr lang="en-US" sz="2200" smtClean="0"/>
              <a:t> &lt;index-name&gt; </a:t>
            </a:r>
            <a:r>
              <a:rPr lang="en-US" sz="2200" b="1" smtClean="0"/>
              <a:t>on</a:t>
            </a:r>
            <a:r>
              <a:rPr lang="en-US" sz="2200" smtClean="0"/>
              <a:t> &lt;relation-name&gt;</a:t>
            </a:r>
            <a:br>
              <a:rPr lang="en-US" sz="2200" smtClean="0"/>
            </a:br>
            <a:r>
              <a:rPr lang="en-US" sz="2200" smtClean="0"/>
              <a:t>			(&lt;attribute-list&gt;)</a:t>
            </a:r>
          </a:p>
          <a:p>
            <a:pPr lvl="1">
              <a:buFont typeface="Monotype Sorts" pitchFamily="2" charset="2"/>
              <a:buNone/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sz="2200" smtClean="0"/>
              <a:t>E.g.:  </a:t>
            </a:r>
            <a:r>
              <a:rPr lang="en-US" sz="2200" b="1" smtClean="0"/>
              <a:t>create index </a:t>
            </a:r>
            <a:r>
              <a:rPr lang="en-US" sz="2200" i="1" smtClean="0"/>
              <a:t> b-index </a:t>
            </a:r>
            <a:r>
              <a:rPr lang="en-US" sz="2200" b="1" smtClean="0"/>
              <a:t>on</a:t>
            </a:r>
            <a:r>
              <a:rPr lang="en-US" sz="2200" i="1" smtClean="0"/>
              <a:t> branch(branch_name)</a:t>
            </a:r>
            <a:endParaRPr lang="en-US" sz="2200" smtClean="0"/>
          </a:p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sz="2400" smtClean="0"/>
              <a:t>Use </a:t>
            </a:r>
            <a:r>
              <a:rPr lang="en-US" sz="2400" b="1" smtClean="0"/>
              <a:t>create unique index</a:t>
            </a:r>
            <a:r>
              <a:rPr lang="en-US" sz="2400" smtClean="0"/>
              <a:t> to indirectly specify and enforce the condition that the search key is a candidate key is a candidate key.</a:t>
            </a:r>
          </a:p>
          <a:p>
            <a:pPr lvl="1"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sz="2200" smtClean="0"/>
              <a:t>Not really required if SQL </a:t>
            </a:r>
            <a:r>
              <a:rPr lang="en-US" sz="2200" b="1" smtClean="0"/>
              <a:t>unique</a:t>
            </a:r>
            <a:r>
              <a:rPr lang="en-US" sz="2200" smtClean="0"/>
              <a:t> integrity constraint is supported</a:t>
            </a:r>
          </a:p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smtClean="0"/>
              <a:t>To drop an index </a:t>
            </a:r>
          </a:p>
          <a:p>
            <a:pPr lvl="1">
              <a:buFont typeface="Monotype Sorts" pitchFamily="2" charset="2"/>
              <a:buNone/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smtClean="0"/>
              <a:t>			</a:t>
            </a:r>
            <a:r>
              <a:rPr lang="en-US" b="1" smtClean="0"/>
              <a:t>drop index </a:t>
            </a:r>
            <a:r>
              <a:rPr lang="en-US" smtClean="0"/>
              <a:t>&lt;index-name&gt;</a:t>
            </a:r>
          </a:p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sz="2400" smtClean="0"/>
              <a:t>Most database systems allow specification of type of index, and clustering.</a:t>
            </a:r>
          </a:p>
        </p:txBody>
      </p:sp>
    </p:spTree>
    <p:extLst>
      <p:ext uri="{BB962C8B-B14F-4D97-AF65-F5344CB8AC3E}">
        <p14:creationId xmlns:p14="http://schemas.microsoft.com/office/powerpoint/2010/main" val="341446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Dense indexes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514600"/>
            <a:ext cx="8077200" cy="2895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Every key from the data file is represented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000"/>
          </a:p>
          <a:p>
            <a:pPr>
              <a:lnSpc>
                <a:spcPct val="90000"/>
              </a:lnSpc>
            </a:pPr>
            <a:r>
              <a:rPr lang="en-US" sz="2800"/>
              <a:t>Entries are in the same order as that of the file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000"/>
          </a:p>
          <a:p>
            <a:pPr>
              <a:lnSpc>
                <a:spcPct val="90000"/>
              </a:lnSpc>
            </a:pPr>
            <a:r>
              <a:rPr lang="en-US" sz="2800"/>
              <a:t>Binary search can be used to find the required &lt;key, pointer&gt;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No.of blocks searched ‘log n’  instead of n/2 on an average</a:t>
            </a:r>
          </a:p>
        </p:txBody>
      </p:sp>
    </p:spTree>
    <p:extLst>
      <p:ext uri="{BB962C8B-B14F-4D97-AF65-F5344CB8AC3E}">
        <p14:creationId xmlns:p14="http://schemas.microsoft.com/office/powerpoint/2010/main" val="18952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 bldLvl="5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345488" cy="4535488"/>
          </a:xfrm>
        </p:spPr>
        <p:txBody>
          <a:bodyPr/>
          <a:lstStyle/>
          <a:p>
            <a:r>
              <a:rPr lang="en-US" sz="2800"/>
              <a:t>Example: 1,000,000 tuples, 10 tuples/4096 byte block, key field 30 bytes, pointer 8 bytes</a:t>
            </a:r>
          </a:p>
          <a:p>
            <a:pPr lvl="1"/>
            <a:r>
              <a:rPr lang="en-US" sz="2400"/>
              <a:t>Data file takes 400MB space</a:t>
            </a:r>
          </a:p>
          <a:p>
            <a:pPr lvl="1"/>
            <a:r>
              <a:rPr lang="en-US" sz="2400"/>
              <a:t>Index file will take 10,000 blocks with100 entries/block</a:t>
            </a:r>
          </a:p>
          <a:p>
            <a:pPr lvl="1"/>
            <a:r>
              <a:rPr lang="en-US" sz="2400"/>
              <a:t>Search will involve at most log10000 = 13 blocks in MM</a:t>
            </a:r>
          </a:p>
          <a:p>
            <a:pPr lvl="1">
              <a:buFont typeface="Wingdings" pitchFamily="2" charset="2"/>
              <a:buNone/>
            </a:pPr>
            <a:endParaRPr lang="en-US" sz="1000"/>
          </a:p>
          <a:p>
            <a:r>
              <a:rPr lang="en-US" sz="2800"/>
              <a:t>Memory can also be optimized by keeping only most searched blocks in memory</a:t>
            </a:r>
          </a:p>
          <a:p>
            <a:r>
              <a:rPr lang="en-US" sz="2800"/>
              <a:t>Hence a record can be retrieved with less than 14 disk I/Os</a:t>
            </a:r>
          </a:p>
        </p:txBody>
      </p:sp>
    </p:spTree>
    <p:extLst>
      <p:ext uri="{BB962C8B-B14F-4D97-AF65-F5344CB8AC3E}">
        <p14:creationId xmlns:p14="http://schemas.microsoft.com/office/powerpoint/2010/main" val="116876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build="p" bldLvl="5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Sparse indexes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467600" cy="4648200"/>
          </a:xfrm>
        </p:spPr>
        <p:txBody>
          <a:bodyPr/>
          <a:lstStyle/>
          <a:p>
            <a:r>
              <a:rPr lang="en-US" sz="2400"/>
              <a:t>Useful if dense index is too large</a:t>
            </a:r>
          </a:p>
          <a:p>
            <a:r>
              <a:rPr lang="en-US" sz="2400"/>
              <a:t>Uses less space at the cost of possibly more time to search</a:t>
            </a:r>
          </a:p>
          <a:p>
            <a:r>
              <a:rPr lang="en-US" sz="2400"/>
              <a:t>Generally a record, usually the first, per block is represented</a:t>
            </a:r>
          </a:p>
          <a:p>
            <a:r>
              <a:rPr lang="en-US" sz="2400"/>
              <a:t>Sparse index for previous example would take only 1000 blocks, 4MB</a:t>
            </a:r>
          </a:p>
          <a:p>
            <a:r>
              <a:rPr lang="en-US" sz="2400"/>
              <a:t>But, it can not give quick answer to query ‘does there exist a record with key value K?”</a:t>
            </a:r>
          </a:p>
          <a:p>
            <a:pPr lvl="1"/>
            <a:r>
              <a:rPr lang="en-US" sz="2400"/>
              <a:t>It requires one disk I/O with searching in the block</a:t>
            </a:r>
          </a:p>
          <a:p>
            <a:r>
              <a:rPr lang="en-US" sz="2400"/>
              <a:t>Search K: find entry with largest key  </a:t>
            </a:r>
            <a:r>
              <a:rPr lang="en-US" sz="2400">
                <a:sym typeface="Symbol" pitchFamily="18" charset="2"/>
              </a:rPr>
              <a:t></a:t>
            </a:r>
            <a:r>
              <a:rPr lang="en-US" sz="2400"/>
              <a:t> K</a:t>
            </a:r>
          </a:p>
        </p:txBody>
      </p:sp>
    </p:spTree>
    <p:extLst>
      <p:ext uri="{BB962C8B-B14F-4D97-AF65-F5344CB8AC3E}">
        <p14:creationId xmlns:p14="http://schemas.microsoft.com/office/powerpoint/2010/main" val="112286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 bldLvl="5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Sparse Vs Dense Index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Dense index:  index entry for each data record  </a:t>
            </a:r>
          </a:p>
          <a:p>
            <a:pPr lvl="1"/>
            <a:r>
              <a:rPr lang="en-US" dirty="0" err="1"/>
              <a:t>Unclustered</a:t>
            </a:r>
            <a:r>
              <a:rPr lang="en-US" dirty="0"/>
              <a:t> index must be dense</a:t>
            </a:r>
          </a:p>
          <a:p>
            <a:pPr lvl="1"/>
            <a:r>
              <a:rPr lang="en-US" dirty="0"/>
              <a:t>Clustered index need not be dense </a:t>
            </a:r>
          </a:p>
          <a:p>
            <a:r>
              <a:rPr lang="en-US" dirty="0"/>
              <a:t>Sparse index: index entry for each </a:t>
            </a:r>
            <a:r>
              <a:rPr lang="en-US" dirty="0" smtClean="0"/>
              <a:t>block </a:t>
            </a:r>
            <a:r>
              <a:rPr lang="en-US" dirty="0"/>
              <a:t>of data file</a:t>
            </a:r>
          </a:p>
        </p:txBody>
      </p:sp>
    </p:spTree>
    <p:extLst>
      <p:ext uri="{BB962C8B-B14F-4D97-AF65-F5344CB8AC3E}">
        <p14:creationId xmlns:p14="http://schemas.microsoft.com/office/powerpoint/2010/main" val="3442268238"/>
      </p:ext>
    </p:extLst>
  </p:cSld>
  <p:clrMapOvr>
    <a:masterClrMapping/>
  </p:clrMapOvr>
</p:sld>
</file>

<file path=ppt/theme/theme1.xml><?xml version="1.0" encoding="utf-8"?>
<a:theme xmlns:a="http://schemas.openxmlformats.org/drawingml/2006/main" name="ifmx">
  <a:themeElements>
    <a:clrScheme name="">
      <a:dk1>
        <a:srgbClr val="005400"/>
      </a:dk1>
      <a:lt1>
        <a:srgbClr val="FFF6E9"/>
      </a:lt1>
      <a:dk2>
        <a:srgbClr val="000000"/>
      </a:dk2>
      <a:lt2>
        <a:srgbClr val="C8FEC8"/>
      </a:lt2>
      <a:accent1>
        <a:srgbClr val="438E00"/>
      </a:accent1>
      <a:accent2>
        <a:srgbClr val="FC0128"/>
      </a:accent2>
      <a:accent3>
        <a:srgbClr val="FFFAF2"/>
      </a:accent3>
      <a:accent4>
        <a:srgbClr val="004600"/>
      </a:accent4>
      <a:accent5>
        <a:srgbClr val="B0C6AA"/>
      </a:accent5>
      <a:accent6>
        <a:srgbClr val="E40123"/>
      </a:accent6>
      <a:hlink>
        <a:srgbClr val="4C2E00"/>
      </a:hlink>
      <a:folHlink>
        <a:srgbClr val="BC3700"/>
      </a:folHlink>
    </a:clrScheme>
    <a:fontScheme name="ifmx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fmx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H:\jmh\work\ifmx.ppt</Template>
  <TotalTime>1808</TotalTime>
  <Pages>16</Pages>
  <Words>2691</Words>
  <Application>Microsoft Office PowerPoint</Application>
  <PresentationFormat>On-screen Show (4:3)</PresentationFormat>
  <Paragraphs>418</Paragraphs>
  <Slides>51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2" baseType="lpstr">
      <vt:lpstr>SimSun</vt:lpstr>
      <vt:lpstr>Arial</vt:lpstr>
      <vt:lpstr>Book Antiqua</vt:lpstr>
      <vt:lpstr>Courier New</vt:lpstr>
      <vt:lpstr>Monotype Sorts</vt:lpstr>
      <vt:lpstr>MT Extra</vt:lpstr>
      <vt:lpstr>Symbol</vt:lpstr>
      <vt:lpstr>Times New Roman</vt:lpstr>
      <vt:lpstr>Wingdings</vt:lpstr>
      <vt:lpstr>ifmx</vt:lpstr>
      <vt:lpstr>Worksheet</vt:lpstr>
      <vt:lpstr>PowerPoint Presentation</vt:lpstr>
      <vt:lpstr>Types of Single-Level Indexes</vt:lpstr>
      <vt:lpstr> Primary index on the ordering key field of the file</vt:lpstr>
      <vt:lpstr>Index Structure</vt:lpstr>
      <vt:lpstr>Index Structure</vt:lpstr>
      <vt:lpstr>Dense indexes</vt:lpstr>
      <vt:lpstr>PowerPoint Presentation</vt:lpstr>
      <vt:lpstr>Sparse indexes</vt:lpstr>
      <vt:lpstr>Sparse Vs Dense Index</vt:lpstr>
      <vt:lpstr>Sparse Vs. Dense Index</vt:lpstr>
      <vt:lpstr>Clustered Index</vt:lpstr>
      <vt:lpstr>Types of Single-Level Indexes</vt:lpstr>
      <vt:lpstr> A dense secondary index (with block pointers) on a nonordering key field of a file.</vt:lpstr>
      <vt:lpstr>Secondary indexes</vt:lpstr>
      <vt:lpstr>Secondary Indices Example</vt:lpstr>
      <vt:lpstr>Multi-level indexes</vt:lpstr>
      <vt:lpstr>Multilevel Index</vt:lpstr>
      <vt:lpstr>Multilevel Index (Cont.)</vt:lpstr>
      <vt:lpstr>Multi-level indexes</vt:lpstr>
      <vt:lpstr>A Two-level Primary Index</vt:lpstr>
      <vt:lpstr>Estimating Costs</vt:lpstr>
      <vt:lpstr>Choosing Indexing Technique</vt:lpstr>
      <vt:lpstr>Indexing Definitions</vt:lpstr>
      <vt:lpstr>Index Evaluation Metrics</vt:lpstr>
      <vt:lpstr>B+-Tree Index</vt:lpstr>
      <vt:lpstr>B+-Tree Node Structure</vt:lpstr>
      <vt:lpstr>Example of B+-Tree</vt:lpstr>
      <vt:lpstr>Updates on B+-Trees:  Insertion (Cont.)</vt:lpstr>
      <vt:lpstr>B+-Tree  Insertion</vt:lpstr>
      <vt:lpstr>Insertion in B+-Trees (Cont.)</vt:lpstr>
      <vt:lpstr>PowerPoint Presentation</vt:lpstr>
      <vt:lpstr>B+ Tree: Most Widely Used Index</vt:lpstr>
      <vt:lpstr>PowerPoint Presentation</vt:lpstr>
      <vt:lpstr>PowerPoint Presentation</vt:lpstr>
      <vt:lpstr>Dynamic Multilevel Indexes Using B-Trees      and B+-Trees </vt:lpstr>
      <vt:lpstr>Dynamic Multilevel Indexes Using B-Trees      and B+-Trees (contd.) </vt:lpstr>
      <vt:lpstr>Difference between B-tree and B+-tree</vt:lpstr>
      <vt:lpstr> B-tree structures. (a) A node in a B-tree with q – 1 search  values. (b) A B-tree of order p = 3. The values were inserted in the order 8, 5, 1, 7, 3, 12, 9, 6.</vt:lpstr>
      <vt:lpstr> The nodes of a B+-tree. (a) Internal node of a B+-tree with q –1 search values. (b) Leaf node of a B+-tree with q – 1 search values and q – 1 data pointers.</vt:lpstr>
      <vt:lpstr>Observations about B+-trees</vt:lpstr>
      <vt:lpstr>B+ Trees in Practice</vt:lpstr>
      <vt:lpstr>Inserting a Data Entry into a B+ Tree</vt:lpstr>
      <vt:lpstr>PowerPoint Presentation</vt:lpstr>
      <vt:lpstr>PowerPoint Presentation</vt:lpstr>
      <vt:lpstr>PowerPoint Presentation</vt:lpstr>
      <vt:lpstr>Inserting 8* into Example B+ Tree</vt:lpstr>
      <vt:lpstr>Example B+ Tree After Inserting 8*</vt:lpstr>
      <vt:lpstr>Deleting a Data Entry from a B+ Tree</vt:lpstr>
      <vt:lpstr>Example Tree After (Inserting 8*, Then) Deleting 19* and 20* ...</vt:lpstr>
      <vt:lpstr>        ... And Then Deleting 24*</vt:lpstr>
      <vt:lpstr>Index Definition in SQL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Class</dc:title>
  <dc:creator>yash</dc:creator>
  <cp:lastModifiedBy>user</cp:lastModifiedBy>
  <cp:revision>136</cp:revision>
  <cp:lastPrinted>1995-06-24T08:50:58Z</cp:lastPrinted>
  <dcterms:created xsi:type="dcterms:W3CDTF">1997-01-06T18:13:42Z</dcterms:created>
  <dcterms:modified xsi:type="dcterms:W3CDTF">2018-11-03T04:31:53Z</dcterms:modified>
</cp:coreProperties>
</file>