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598" r:id="rId2"/>
    <p:sldId id="599" r:id="rId3"/>
    <p:sldId id="600" r:id="rId4"/>
    <p:sldId id="601" r:id="rId5"/>
    <p:sldId id="602" r:id="rId6"/>
    <p:sldId id="603" r:id="rId7"/>
    <p:sldId id="604" r:id="rId8"/>
    <p:sldId id="605" r:id="rId9"/>
    <p:sldId id="606" r:id="rId10"/>
    <p:sldId id="607" r:id="rId11"/>
    <p:sldId id="608" r:id="rId12"/>
    <p:sldId id="609" r:id="rId13"/>
    <p:sldId id="610" r:id="rId14"/>
    <p:sldId id="611" r:id="rId15"/>
    <p:sldId id="612" r:id="rId16"/>
    <p:sldId id="613" r:id="rId17"/>
    <p:sldId id="614" r:id="rId18"/>
    <p:sldId id="615" r:id="rId19"/>
    <p:sldId id="616" r:id="rId20"/>
    <p:sldId id="617" r:id="rId21"/>
    <p:sldId id="618" r:id="rId22"/>
    <p:sldId id="619" r:id="rId23"/>
    <p:sldId id="620" r:id="rId24"/>
    <p:sldId id="621" r:id="rId25"/>
    <p:sldId id="622" r:id="rId26"/>
    <p:sldId id="623" r:id="rId27"/>
    <p:sldId id="624" r:id="rId28"/>
    <p:sldId id="625" r:id="rId29"/>
    <p:sldId id="626" r:id="rId30"/>
    <p:sldId id="627" r:id="rId31"/>
    <p:sldId id="628" r:id="rId32"/>
    <p:sldId id="629" r:id="rId33"/>
    <p:sldId id="630" r:id="rId34"/>
    <p:sldId id="631" r:id="rId35"/>
    <p:sldId id="632" r:id="rId36"/>
    <p:sldId id="633" r:id="rId37"/>
    <p:sldId id="634" r:id="rId38"/>
    <p:sldId id="635"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80049"/>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8684" autoAdjust="0"/>
  </p:normalViewPr>
  <p:slideViewPr>
    <p:cSldViewPr>
      <p:cViewPr varScale="1">
        <p:scale>
          <a:sx n="103" d="100"/>
          <a:sy n="103" d="100"/>
        </p:scale>
        <p:origin x="1854" y="108"/>
      </p:cViewPr>
      <p:guideLst>
        <p:guide orient="horz" pos="2160"/>
        <p:guide pos="2880"/>
      </p:guideLst>
    </p:cSldViewPr>
  </p:slideViewPr>
  <p:outlineViewPr>
    <p:cViewPr>
      <p:scale>
        <a:sx n="33" d="100"/>
        <a:sy n="33" d="100"/>
      </p:scale>
      <p:origin x="0" y="-1782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050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209361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8A92B6C-31FC-4DD6-B69A-A5A0FA17BF85}" type="slidenum">
              <a:rPr lang="en-US" smtClean="0"/>
              <a:t>1</a:t>
            </a:fld>
            <a:endParaRPr lang="en-US"/>
          </a:p>
        </p:txBody>
      </p:sp>
    </p:spTree>
    <p:extLst>
      <p:ext uri="{BB962C8B-B14F-4D97-AF65-F5344CB8AC3E}">
        <p14:creationId xmlns:p14="http://schemas.microsoft.com/office/powerpoint/2010/main" val="1784233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Helvetica" panose="020B0604020202020204" pitchFamily="34" charset="0"/>
              </a:defRPr>
            </a:lvl1pPr>
            <a:lvl2pPr marL="742950" indent="-285750" defTabSz="966788">
              <a:defRPr sz="1600">
                <a:solidFill>
                  <a:schemeClr val="tx1"/>
                </a:solidFill>
                <a:latin typeface="Helvetica" panose="020B0604020202020204" pitchFamily="34" charset="0"/>
              </a:defRPr>
            </a:lvl2pPr>
            <a:lvl3pPr marL="1143000" indent="-228600" defTabSz="966788">
              <a:defRPr sz="1600">
                <a:solidFill>
                  <a:schemeClr val="tx1"/>
                </a:solidFill>
                <a:latin typeface="Helvetica" panose="020B0604020202020204" pitchFamily="34" charset="0"/>
              </a:defRPr>
            </a:lvl3pPr>
            <a:lvl4pPr marL="1600200" indent="-228600" defTabSz="966788">
              <a:defRPr sz="1600">
                <a:solidFill>
                  <a:schemeClr val="tx1"/>
                </a:solidFill>
                <a:latin typeface="Helvetica" panose="020B0604020202020204" pitchFamily="34" charset="0"/>
              </a:defRPr>
            </a:lvl4pPr>
            <a:lvl5pPr marL="2057400" indent="-228600" defTabSz="966788">
              <a:defRPr sz="1600">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Helvetica" panose="020B0604020202020204" pitchFamily="34" charset="0"/>
              </a:defRPr>
            </a:lvl9pPr>
          </a:lstStyle>
          <a:p>
            <a:fld id="{44685187-1E6F-4A93-84A2-5BDB5DF66C71}" type="slidenum">
              <a:rPr lang="en-US" altLang="en-US" sz="1300" smtClean="0">
                <a:latin typeface="Times New Roman" panose="02020603050405020304" pitchFamily="18" charset="0"/>
              </a:rPr>
              <a:pPr/>
              <a:t>26</a:t>
            </a:fld>
            <a:endParaRPr lang="en-US" altLang="en-US" sz="1300" smtClean="0">
              <a:latin typeface="Times New Roman" panose="02020603050405020304" pitchFamily="18" charset="0"/>
            </a:endParaRPr>
          </a:p>
        </p:txBody>
      </p:sp>
      <p:sp>
        <p:nvSpPr>
          <p:cNvPr id="93187"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3188" name="Rectangle 3"/>
          <p:cNvSpPr>
            <a:spLocks noChangeArrowheads="1"/>
          </p:cNvSpPr>
          <p:nvPr/>
        </p:nvSpPr>
        <p:spPr bwMode="auto">
          <a:xfrm>
            <a:off x="4143375" y="9121775"/>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138" tIns="0" rIns="20138" bIns="0" anchor="b"/>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r>
              <a:rPr lang="zh-TW" altLang="en-US" sz="1100" i="1">
                <a:latin typeface="Times New Roman" panose="02020603050405020304" pitchFamily="18" charset="0"/>
              </a:rPr>
              <a:t>2</a:t>
            </a:r>
          </a:p>
        </p:txBody>
      </p:sp>
      <p:sp>
        <p:nvSpPr>
          <p:cNvPr id="93189" name="Rectangle 4"/>
          <p:cNvSpPr>
            <a:spLocks noChangeArrowheads="1"/>
          </p:cNvSpPr>
          <p:nvPr/>
        </p:nvSpPr>
        <p:spPr bwMode="auto">
          <a:xfrm>
            <a:off x="0" y="9121775"/>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3190"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3191" name="Rectangle 6"/>
          <p:cNvSpPr>
            <a:spLocks noChangeArrowheads="1"/>
          </p:cNvSpPr>
          <p:nvPr/>
        </p:nvSpPr>
        <p:spPr bwMode="auto">
          <a:xfrm>
            <a:off x="4143375" y="6350"/>
            <a:ext cx="31718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3192" name="Rectangle 7"/>
          <p:cNvSpPr>
            <a:spLocks noChangeArrowheads="1"/>
          </p:cNvSpPr>
          <p:nvPr/>
        </p:nvSpPr>
        <p:spPr bwMode="auto">
          <a:xfrm>
            <a:off x="4143375" y="9139238"/>
            <a:ext cx="317182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138" tIns="0" rIns="20138" bIns="0" anchor="b"/>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r>
              <a:rPr lang="zh-TW" altLang="en-US" sz="1100" i="1">
                <a:latin typeface="Times New Roman" panose="02020603050405020304" pitchFamily="18" charset="0"/>
              </a:rPr>
              <a:t>2</a:t>
            </a:r>
          </a:p>
        </p:txBody>
      </p:sp>
      <p:sp>
        <p:nvSpPr>
          <p:cNvPr id="93193" name="Rectangle 8"/>
          <p:cNvSpPr>
            <a:spLocks noChangeArrowheads="1"/>
          </p:cNvSpPr>
          <p:nvPr/>
        </p:nvSpPr>
        <p:spPr bwMode="auto">
          <a:xfrm>
            <a:off x="0" y="9139238"/>
            <a:ext cx="31702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3194" name="Rectangle 9"/>
          <p:cNvSpPr>
            <a:spLocks noChangeArrowheads="1"/>
          </p:cNvSpPr>
          <p:nvPr/>
        </p:nvSpPr>
        <p:spPr bwMode="auto">
          <a:xfrm>
            <a:off x="0" y="6350"/>
            <a:ext cx="31702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3195" name="Rectangle 10"/>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93196" name="Rectangle 11"/>
          <p:cNvSpPr>
            <a:spLocks noGrp="1" noChangeArrowheads="1"/>
          </p:cNvSpPr>
          <p:nvPr>
            <p:ph type="body" idx="1"/>
          </p:nvPr>
        </p:nvSpPr>
        <p:spPr>
          <a:xfrm>
            <a:off x="973138" y="4560888"/>
            <a:ext cx="5367337" cy="404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r>
              <a:rPr lang="en-US" altLang="zh-TW" smtClean="0"/>
              <a:t>Connect to tutorial oriented presentation, and emphasize our approach</a:t>
            </a:r>
          </a:p>
        </p:txBody>
      </p:sp>
    </p:spTree>
    <p:extLst>
      <p:ext uri="{BB962C8B-B14F-4D97-AF65-F5344CB8AC3E}">
        <p14:creationId xmlns:p14="http://schemas.microsoft.com/office/powerpoint/2010/main" val="1529060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Helvetica" panose="020B0604020202020204" pitchFamily="34" charset="0"/>
              </a:defRPr>
            </a:lvl1pPr>
            <a:lvl2pPr marL="742950" indent="-285750" defTabSz="966788">
              <a:defRPr sz="1600">
                <a:solidFill>
                  <a:schemeClr val="tx1"/>
                </a:solidFill>
                <a:latin typeface="Helvetica" panose="020B0604020202020204" pitchFamily="34" charset="0"/>
              </a:defRPr>
            </a:lvl2pPr>
            <a:lvl3pPr marL="1143000" indent="-228600" defTabSz="966788">
              <a:defRPr sz="1600">
                <a:solidFill>
                  <a:schemeClr val="tx1"/>
                </a:solidFill>
                <a:latin typeface="Helvetica" panose="020B0604020202020204" pitchFamily="34" charset="0"/>
              </a:defRPr>
            </a:lvl3pPr>
            <a:lvl4pPr marL="1600200" indent="-228600" defTabSz="966788">
              <a:defRPr sz="1600">
                <a:solidFill>
                  <a:schemeClr val="tx1"/>
                </a:solidFill>
                <a:latin typeface="Helvetica" panose="020B0604020202020204" pitchFamily="34" charset="0"/>
              </a:defRPr>
            </a:lvl4pPr>
            <a:lvl5pPr marL="2057400" indent="-228600" defTabSz="966788">
              <a:defRPr sz="1600">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Helvetica" panose="020B0604020202020204" pitchFamily="34" charset="0"/>
              </a:defRPr>
            </a:lvl9pPr>
          </a:lstStyle>
          <a:p>
            <a:fld id="{45D73ADE-936A-4682-B7A3-5C246EC5958D}" type="slidenum">
              <a:rPr lang="en-US" altLang="en-US" sz="1300" smtClean="0">
                <a:latin typeface="Times New Roman" panose="02020603050405020304" pitchFamily="18" charset="0"/>
              </a:rPr>
              <a:pPr/>
              <a:t>27</a:t>
            </a:fld>
            <a:endParaRPr lang="en-US" altLang="en-US" sz="1300" smtClean="0">
              <a:latin typeface="Times New Roman" panose="02020603050405020304" pitchFamily="18" charset="0"/>
            </a:endParaRPr>
          </a:p>
        </p:txBody>
      </p:sp>
      <p:sp>
        <p:nvSpPr>
          <p:cNvPr id="95235"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5236" name="Rectangle 3"/>
          <p:cNvSpPr>
            <a:spLocks noChangeArrowheads="1"/>
          </p:cNvSpPr>
          <p:nvPr/>
        </p:nvSpPr>
        <p:spPr bwMode="auto">
          <a:xfrm>
            <a:off x="4143375" y="9121775"/>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138" tIns="0" rIns="20138" bIns="0" anchor="b"/>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r>
              <a:rPr lang="zh-TW" altLang="en-US" sz="1100" i="1">
                <a:latin typeface="Times New Roman" panose="02020603050405020304" pitchFamily="18" charset="0"/>
              </a:rPr>
              <a:t>2</a:t>
            </a:r>
          </a:p>
        </p:txBody>
      </p:sp>
      <p:sp>
        <p:nvSpPr>
          <p:cNvPr id="95237" name="Rectangle 4"/>
          <p:cNvSpPr>
            <a:spLocks noChangeArrowheads="1"/>
          </p:cNvSpPr>
          <p:nvPr/>
        </p:nvSpPr>
        <p:spPr bwMode="auto">
          <a:xfrm>
            <a:off x="0" y="9121775"/>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5238"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5239" name="Rectangle 6"/>
          <p:cNvSpPr>
            <a:spLocks noChangeArrowheads="1"/>
          </p:cNvSpPr>
          <p:nvPr/>
        </p:nvSpPr>
        <p:spPr bwMode="auto">
          <a:xfrm>
            <a:off x="4143375" y="6350"/>
            <a:ext cx="31718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5240" name="Rectangle 7"/>
          <p:cNvSpPr>
            <a:spLocks noChangeArrowheads="1"/>
          </p:cNvSpPr>
          <p:nvPr/>
        </p:nvSpPr>
        <p:spPr bwMode="auto">
          <a:xfrm>
            <a:off x="4143375" y="9139238"/>
            <a:ext cx="317182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138" tIns="0" rIns="20138" bIns="0" anchor="b"/>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r>
              <a:rPr lang="zh-TW" altLang="en-US" sz="1100" i="1">
                <a:latin typeface="Times New Roman" panose="02020603050405020304" pitchFamily="18" charset="0"/>
              </a:rPr>
              <a:t>2</a:t>
            </a:r>
          </a:p>
        </p:txBody>
      </p:sp>
      <p:sp>
        <p:nvSpPr>
          <p:cNvPr id="95241" name="Rectangle 8"/>
          <p:cNvSpPr>
            <a:spLocks noChangeArrowheads="1"/>
          </p:cNvSpPr>
          <p:nvPr/>
        </p:nvSpPr>
        <p:spPr bwMode="auto">
          <a:xfrm>
            <a:off x="0" y="9139238"/>
            <a:ext cx="31702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5242" name="Rectangle 9"/>
          <p:cNvSpPr>
            <a:spLocks noChangeArrowheads="1"/>
          </p:cNvSpPr>
          <p:nvPr/>
        </p:nvSpPr>
        <p:spPr bwMode="auto">
          <a:xfrm>
            <a:off x="0" y="6350"/>
            <a:ext cx="31702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5243" name="Rectangle 10"/>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95244" name="Rectangle 11"/>
          <p:cNvSpPr>
            <a:spLocks noGrp="1" noChangeArrowheads="1"/>
          </p:cNvSpPr>
          <p:nvPr>
            <p:ph type="body" idx="1"/>
          </p:nvPr>
        </p:nvSpPr>
        <p:spPr>
          <a:xfrm>
            <a:off x="973138" y="4560888"/>
            <a:ext cx="5367337" cy="404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endParaRPr lang="en-US" altLang="zh-TW" smtClean="0"/>
          </a:p>
        </p:txBody>
      </p:sp>
    </p:spTree>
    <p:extLst>
      <p:ext uri="{BB962C8B-B14F-4D97-AF65-F5344CB8AC3E}">
        <p14:creationId xmlns:p14="http://schemas.microsoft.com/office/powerpoint/2010/main" val="1811324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Helvetica" panose="020B0604020202020204" pitchFamily="34" charset="0"/>
              </a:defRPr>
            </a:lvl1pPr>
            <a:lvl2pPr marL="742950" indent="-285750" defTabSz="966788">
              <a:defRPr sz="1600">
                <a:solidFill>
                  <a:schemeClr val="tx1"/>
                </a:solidFill>
                <a:latin typeface="Helvetica" panose="020B0604020202020204" pitchFamily="34" charset="0"/>
              </a:defRPr>
            </a:lvl2pPr>
            <a:lvl3pPr marL="1143000" indent="-228600" defTabSz="966788">
              <a:defRPr sz="1600">
                <a:solidFill>
                  <a:schemeClr val="tx1"/>
                </a:solidFill>
                <a:latin typeface="Helvetica" panose="020B0604020202020204" pitchFamily="34" charset="0"/>
              </a:defRPr>
            </a:lvl3pPr>
            <a:lvl4pPr marL="1600200" indent="-228600" defTabSz="966788">
              <a:defRPr sz="1600">
                <a:solidFill>
                  <a:schemeClr val="tx1"/>
                </a:solidFill>
                <a:latin typeface="Helvetica" panose="020B0604020202020204" pitchFamily="34" charset="0"/>
              </a:defRPr>
            </a:lvl4pPr>
            <a:lvl5pPr marL="2057400" indent="-228600" defTabSz="966788">
              <a:defRPr sz="1600">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Helvetica" panose="020B0604020202020204" pitchFamily="34" charset="0"/>
              </a:defRPr>
            </a:lvl9pPr>
          </a:lstStyle>
          <a:p>
            <a:fld id="{C71D0530-79C4-4F67-B3BD-6037B8F2B661}" type="slidenum">
              <a:rPr lang="en-US" altLang="en-US" sz="1300" smtClean="0">
                <a:latin typeface="Times New Roman" panose="02020603050405020304" pitchFamily="18" charset="0"/>
              </a:rPr>
              <a:pPr/>
              <a:t>28</a:t>
            </a:fld>
            <a:endParaRPr lang="en-US" altLang="en-US" sz="1300" smtClean="0">
              <a:latin typeface="Times New Roman" panose="02020603050405020304" pitchFamily="18" charset="0"/>
            </a:endParaRPr>
          </a:p>
        </p:txBody>
      </p:sp>
      <p:sp>
        <p:nvSpPr>
          <p:cNvPr id="97283"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7284" name="Rectangle 3"/>
          <p:cNvSpPr>
            <a:spLocks noChangeArrowheads="1"/>
          </p:cNvSpPr>
          <p:nvPr/>
        </p:nvSpPr>
        <p:spPr bwMode="auto">
          <a:xfrm>
            <a:off x="4143375" y="9121775"/>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138" tIns="0" rIns="20138" bIns="0" anchor="b"/>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r>
              <a:rPr lang="zh-TW" altLang="en-US" sz="1100" i="1">
                <a:latin typeface="Times New Roman" panose="02020603050405020304" pitchFamily="18" charset="0"/>
              </a:rPr>
              <a:t>2</a:t>
            </a:r>
          </a:p>
        </p:txBody>
      </p:sp>
      <p:sp>
        <p:nvSpPr>
          <p:cNvPr id="97285" name="Rectangle 4"/>
          <p:cNvSpPr>
            <a:spLocks noChangeArrowheads="1"/>
          </p:cNvSpPr>
          <p:nvPr/>
        </p:nvSpPr>
        <p:spPr bwMode="auto">
          <a:xfrm>
            <a:off x="0" y="9121775"/>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7286"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7287" name="Rectangle 6"/>
          <p:cNvSpPr>
            <a:spLocks noChangeArrowheads="1"/>
          </p:cNvSpPr>
          <p:nvPr/>
        </p:nvSpPr>
        <p:spPr bwMode="auto">
          <a:xfrm>
            <a:off x="4143375" y="6350"/>
            <a:ext cx="31718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7288" name="Rectangle 7"/>
          <p:cNvSpPr>
            <a:spLocks noChangeArrowheads="1"/>
          </p:cNvSpPr>
          <p:nvPr/>
        </p:nvSpPr>
        <p:spPr bwMode="auto">
          <a:xfrm>
            <a:off x="4143375" y="9139238"/>
            <a:ext cx="317182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138" tIns="0" rIns="20138" bIns="0" anchor="b"/>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r>
              <a:rPr lang="zh-TW" altLang="en-US" sz="1100" i="1">
                <a:latin typeface="Times New Roman" panose="02020603050405020304" pitchFamily="18" charset="0"/>
              </a:rPr>
              <a:t>2</a:t>
            </a:r>
          </a:p>
        </p:txBody>
      </p:sp>
      <p:sp>
        <p:nvSpPr>
          <p:cNvPr id="97289" name="Rectangle 8"/>
          <p:cNvSpPr>
            <a:spLocks noChangeArrowheads="1"/>
          </p:cNvSpPr>
          <p:nvPr/>
        </p:nvSpPr>
        <p:spPr bwMode="auto">
          <a:xfrm>
            <a:off x="0" y="9139238"/>
            <a:ext cx="31702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7290" name="Rectangle 9"/>
          <p:cNvSpPr>
            <a:spLocks noChangeArrowheads="1"/>
          </p:cNvSpPr>
          <p:nvPr/>
        </p:nvSpPr>
        <p:spPr bwMode="auto">
          <a:xfrm>
            <a:off x="0" y="6350"/>
            <a:ext cx="31702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7291" name="Rectangle 10"/>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97292" name="Rectangle 11"/>
          <p:cNvSpPr>
            <a:spLocks noGrp="1" noChangeArrowheads="1"/>
          </p:cNvSpPr>
          <p:nvPr>
            <p:ph type="body" idx="1"/>
          </p:nvPr>
        </p:nvSpPr>
        <p:spPr>
          <a:xfrm>
            <a:off x="973138" y="4560888"/>
            <a:ext cx="5367337" cy="404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endParaRPr lang="en-US" altLang="zh-TW" smtClean="0"/>
          </a:p>
        </p:txBody>
      </p:sp>
    </p:spTree>
    <p:extLst>
      <p:ext uri="{BB962C8B-B14F-4D97-AF65-F5344CB8AC3E}">
        <p14:creationId xmlns:p14="http://schemas.microsoft.com/office/powerpoint/2010/main" val="3999035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Helvetica" panose="020B0604020202020204" pitchFamily="34" charset="0"/>
              </a:defRPr>
            </a:lvl1pPr>
            <a:lvl2pPr marL="742950" indent="-285750" defTabSz="966788">
              <a:defRPr sz="1600">
                <a:solidFill>
                  <a:schemeClr val="tx1"/>
                </a:solidFill>
                <a:latin typeface="Helvetica" panose="020B0604020202020204" pitchFamily="34" charset="0"/>
              </a:defRPr>
            </a:lvl2pPr>
            <a:lvl3pPr marL="1143000" indent="-228600" defTabSz="966788">
              <a:defRPr sz="1600">
                <a:solidFill>
                  <a:schemeClr val="tx1"/>
                </a:solidFill>
                <a:latin typeface="Helvetica" panose="020B0604020202020204" pitchFamily="34" charset="0"/>
              </a:defRPr>
            </a:lvl3pPr>
            <a:lvl4pPr marL="1600200" indent="-228600" defTabSz="966788">
              <a:defRPr sz="1600">
                <a:solidFill>
                  <a:schemeClr val="tx1"/>
                </a:solidFill>
                <a:latin typeface="Helvetica" panose="020B0604020202020204" pitchFamily="34" charset="0"/>
              </a:defRPr>
            </a:lvl4pPr>
            <a:lvl5pPr marL="2057400" indent="-228600" defTabSz="966788">
              <a:defRPr sz="1600">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Helvetica" panose="020B0604020202020204" pitchFamily="34" charset="0"/>
              </a:defRPr>
            </a:lvl9pPr>
          </a:lstStyle>
          <a:p>
            <a:fld id="{32763F78-4591-49FD-B196-E427F16B4B22}" type="slidenum">
              <a:rPr lang="en-US" altLang="en-US" sz="1300" smtClean="0">
                <a:latin typeface="Times New Roman" panose="02020603050405020304" pitchFamily="18" charset="0"/>
              </a:rPr>
              <a:pPr/>
              <a:t>29</a:t>
            </a:fld>
            <a:endParaRPr lang="en-US" altLang="en-US" sz="1300" smtClean="0">
              <a:latin typeface="Times New Roman" panose="02020603050405020304" pitchFamily="18" charset="0"/>
            </a:endParaRPr>
          </a:p>
        </p:txBody>
      </p:sp>
      <p:sp>
        <p:nvSpPr>
          <p:cNvPr id="99331"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9332" name="Rectangle 3"/>
          <p:cNvSpPr>
            <a:spLocks noChangeArrowheads="1"/>
          </p:cNvSpPr>
          <p:nvPr/>
        </p:nvSpPr>
        <p:spPr bwMode="auto">
          <a:xfrm>
            <a:off x="4143375" y="9121775"/>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138" tIns="0" rIns="20138" bIns="0" anchor="b"/>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r>
              <a:rPr lang="zh-TW" altLang="en-US" sz="1100" i="1">
                <a:latin typeface="Times New Roman" panose="02020603050405020304" pitchFamily="18" charset="0"/>
              </a:rPr>
              <a:t>2</a:t>
            </a:r>
          </a:p>
        </p:txBody>
      </p:sp>
      <p:sp>
        <p:nvSpPr>
          <p:cNvPr id="99333" name="Rectangle 4"/>
          <p:cNvSpPr>
            <a:spLocks noChangeArrowheads="1"/>
          </p:cNvSpPr>
          <p:nvPr/>
        </p:nvSpPr>
        <p:spPr bwMode="auto">
          <a:xfrm>
            <a:off x="0" y="9121775"/>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9334"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9335" name="Rectangle 6"/>
          <p:cNvSpPr>
            <a:spLocks noChangeArrowheads="1"/>
          </p:cNvSpPr>
          <p:nvPr/>
        </p:nvSpPr>
        <p:spPr bwMode="auto">
          <a:xfrm>
            <a:off x="4143375" y="6350"/>
            <a:ext cx="31718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9336" name="Rectangle 7"/>
          <p:cNvSpPr>
            <a:spLocks noChangeArrowheads="1"/>
          </p:cNvSpPr>
          <p:nvPr/>
        </p:nvSpPr>
        <p:spPr bwMode="auto">
          <a:xfrm>
            <a:off x="4143375" y="9139238"/>
            <a:ext cx="317182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138" tIns="0" rIns="20138" bIns="0" anchor="b"/>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r>
              <a:rPr lang="zh-TW" altLang="en-US" sz="1100" i="1">
                <a:latin typeface="Times New Roman" panose="02020603050405020304" pitchFamily="18" charset="0"/>
              </a:rPr>
              <a:t>2</a:t>
            </a:r>
          </a:p>
        </p:txBody>
      </p:sp>
      <p:sp>
        <p:nvSpPr>
          <p:cNvPr id="99337" name="Rectangle 8"/>
          <p:cNvSpPr>
            <a:spLocks noChangeArrowheads="1"/>
          </p:cNvSpPr>
          <p:nvPr/>
        </p:nvSpPr>
        <p:spPr bwMode="auto">
          <a:xfrm>
            <a:off x="0" y="9139238"/>
            <a:ext cx="31702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9338" name="Rectangle 9"/>
          <p:cNvSpPr>
            <a:spLocks noChangeArrowheads="1"/>
          </p:cNvSpPr>
          <p:nvPr/>
        </p:nvSpPr>
        <p:spPr bwMode="auto">
          <a:xfrm>
            <a:off x="0" y="6350"/>
            <a:ext cx="31702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9339" name="Rectangle 10"/>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99340" name="Rectangle 11"/>
          <p:cNvSpPr>
            <a:spLocks noGrp="1" noChangeArrowheads="1"/>
          </p:cNvSpPr>
          <p:nvPr>
            <p:ph type="body" idx="1"/>
          </p:nvPr>
        </p:nvSpPr>
        <p:spPr>
          <a:xfrm>
            <a:off x="973138" y="4560888"/>
            <a:ext cx="5367337" cy="404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endParaRPr lang="en-US" altLang="zh-TW" smtClean="0"/>
          </a:p>
        </p:txBody>
      </p:sp>
    </p:spTree>
    <p:extLst>
      <p:ext uri="{BB962C8B-B14F-4D97-AF65-F5344CB8AC3E}">
        <p14:creationId xmlns:p14="http://schemas.microsoft.com/office/powerpoint/2010/main" val="647787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Helvetica" panose="020B0604020202020204" pitchFamily="34" charset="0"/>
              </a:defRPr>
            </a:lvl1pPr>
            <a:lvl2pPr marL="742950" indent="-285750" defTabSz="966788">
              <a:defRPr sz="1600">
                <a:solidFill>
                  <a:schemeClr val="tx1"/>
                </a:solidFill>
                <a:latin typeface="Helvetica" panose="020B0604020202020204" pitchFamily="34" charset="0"/>
              </a:defRPr>
            </a:lvl2pPr>
            <a:lvl3pPr marL="1143000" indent="-228600" defTabSz="966788">
              <a:defRPr sz="1600">
                <a:solidFill>
                  <a:schemeClr val="tx1"/>
                </a:solidFill>
                <a:latin typeface="Helvetica" panose="020B0604020202020204" pitchFamily="34" charset="0"/>
              </a:defRPr>
            </a:lvl3pPr>
            <a:lvl4pPr marL="1600200" indent="-228600" defTabSz="966788">
              <a:defRPr sz="1600">
                <a:solidFill>
                  <a:schemeClr val="tx1"/>
                </a:solidFill>
                <a:latin typeface="Helvetica" panose="020B0604020202020204" pitchFamily="34" charset="0"/>
              </a:defRPr>
            </a:lvl4pPr>
            <a:lvl5pPr marL="2057400" indent="-228600" defTabSz="966788">
              <a:defRPr sz="1600">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Helvetica" panose="020B0604020202020204" pitchFamily="34" charset="0"/>
              </a:defRPr>
            </a:lvl9pPr>
          </a:lstStyle>
          <a:p>
            <a:fld id="{55FB4BAD-387D-420F-92C6-662A8D0003CE}" type="slidenum">
              <a:rPr lang="en-US" altLang="en-US" sz="1300" smtClean="0">
                <a:latin typeface="Times New Roman" panose="02020603050405020304" pitchFamily="18" charset="0"/>
              </a:rPr>
              <a:pPr/>
              <a:t>30</a:t>
            </a:fld>
            <a:endParaRPr lang="en-US" altLang="en-US" sz="1300" smtClean="0">
              <a:latin typeface="Times New Roman" panose="02020603050405020304" pitchFamily="18" charset="0"/>
            </a:endParaRPr>
          </a:p>
        </p:txBody>
      </p:sp>
      <p:sp>
        <p:nvSpPr>
          <p:cNvPr id="101379"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101380" name="Rectangle 3"/>
          <p:cNvSpPr>
            <a:spLocks noChangeArrowheads="1"/>
          </p:cNvSpPr>
          <p:nvPr/>
        </p:nvSpPr>
        <p:spPr bwMode="auto">
          <a:xfrm>
            <a:off x="4143375" y="9121775"/>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138" tIns="0" rIns="20138" bIns="0" anchor="b"/>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r>
              <a:rPr lang="zh-TW" altLang="en-US" sz="1100" i="1">
                <a:latin typeface="Times New Roman" panose="02020603050405020304" pitchFamily="18" charset="0"/>
              </a:rPr>
              <a:t>2</a:t>
            </a:r>
          </a:p>
        </p:txBody>
      </p:sp>
      <p:sp>
        <p:nvSpPr>
          <p:cNvPr id="101381" name="Rectangle 4"/>
          <p:cNvSpPr>
            <a:spLocks noChangeArrowheads="1"/>
          </p:cNvSpPr>
          <p:nvPr/>
        </p:nvSpPr>
        <p:spPr bwMode="auto">
          <a:xfrm>
            <a:off x="0" y="9121775"/>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101382"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101383" name="Rectangle 6"/>
          <p:cNvSpPr>
            <a:spLocks noChangeArrowheads="1"/>
          </p:cNvSpPr>
          <p:nvPr/>
        </p:nvSpPr>
        <p:spPr bwMode="auto">
          <a:xfrm>
            <a:off x="4143375" y="6350"/>
            <a:ext cx="31718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101384" name="Rectangle 7"/>
          <p:cNvSpPr>
            <a:spLocks noChangeArrowheads="1"/>
          </p:cNvSpPr>
          <p:nvPr/>
        </p:nvSpPr>
        <p:spPr bwMode="auto">
          <a:xfrm>
            <a:off x="4143375" y="9139238"/>
            <a:ext cx="317182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138" tIns="0" rIns="20138" bIns="0" anchor="b"/>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r>
              <a:rPr lang="zh-TW" altLang="en-US" sz="1100" i="1">
                <a:latin typeface="Times New Roman" panose="02020603050405020304" pitchFamily="18" charset="0"/>
              </a:rPr>
              <a:t>2</a:t>
            </a:r>
          </a:p>
        </p:txBody>
      </p:sp>
      <p:sp>
        <p:nvSpPr>
          <p:cNvPr id="101385" name="Rectangle 8"/>
          <p:cNvSpPr>
            <a:spLocks noChangeArrowheads="1"/>
          </p:cNvSpPr>
          <p:nvPr/>
        </p:nvSpPr>
        <p:spPr bwMode="auto">
          <a:xfrm>
            <a:off x="0" y="9139238"/>
            <a:ext cx="31702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101386" name="Rectangle 9"/>
          <p:cNvSpPr>
            <a:spLocks noChangeArrowheads="1"/>
          </p:cNvSpPr>
          <p:nvPr/>
        </p:nvSpPr>
        <p:spPr bwMode="auto">
          <a:xfrm>
            <a:off x="0" y="6350"/>
            <a:ext cx="31702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101387" name="Rectangle 10"/>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101388" name="Rectangle 11"/>
          <p:cNvSpPr>
            <a:spLocks noGrp="1" noChangeArrowheads="1"/>
          </p:cNvSpPr>
          <p:nvPr>
            <p:ph type="body" idx="1"/>
          </p:nvPr>
        </p:nvSpPr>
        <p:spPr>
          <a:xfrm>
            <a:off x="973138" y="4560888"/>
            <a:ext cx="5367337" cy="404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endParaRPr lang="en-US" altLang="zh-TW" smtClean="0"/>
          </a:p>
        </p:txBody>
      </p:sp>
    </p:spTree>
    <p:extLst>
      <p:ext uri="{BB962C8B-B14F-4D97-AF65-F5344CB8AC3E}">
        <p14:creationId xmlns:p14="http://schemas.microsoft.com/office/powerpoint/2010/main" val="3525143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Helvetica" panose="020B0604020202020204" pitchFamily="34" charset="0"/>
              </a:defRPr>
            </a:lvl1pPr>
            <a:lvl2pPr marL="742950" indent="-285750" defTabSz="966788">
              <a:defRPr sz="1600">
                <a:solidFill>
                  <a:schemeClr val="tx1"/>
                </a:solidFill>
                <a:latin typeface="Helvetica" panose="020B0604020202020204" pitchFamily="34" charset="0"/>
              </a:defRPr>
            </a:lvl2pPr>
            <a:lvl3pPr marL="1143000" indent="-228600" defTabSz="966788">
              <a:defRPr sz="1600">
                <a:solidFill>
                  <a:schemeClr val="tx1"/>
                </a:solidFill>
                <a:latin typeface="Helvetica" panose="020B0604020202020204" pitchFamily="34" charset="0"/>
              </a:defRPr>
            </a:lvl3pPr>
            <a:lvl4pPr marL="1600200" indent="-228600" defTabSz="966788">
              <a:defRPr sz="1600">
                <a:solidFill>
                  <a:schemeClr val="tx1"/>
                </a:solidFill>
                <a:latin typeface="Helvetica" panose="020B0604020202020204" pitchFamily="34" charset="0"/>
              </a:defRPr>
            </a:lvl4pPr>
            <a:lvl5pPr marL="2057400" indent="-228600" defTabSz="966788">
              <a:defRPr sz="1600">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Helvetica" panose="020B0604020202020204" pitchFamily="34" charset="0"/>
              </a:defRPr>
            </a:lvl9pPr>
          </a:lstStyle>
          <a:p>
            <a:fld id="{C2A4CC77-8DB5-4F96-9077-22A9E1E36BE9}" type="slidenum">
              <a:rPr lang="en-US" altLang="en-US" sz="1300" smtClean="0">
                <a:latin typeface="Times New Roman" panose="02020603050405020304" pitchFamily="18" charset="0"/>
              </a:rPr>
              <a:pPr/>
              <a:t>2</a:t>
            </a:fld>
            <a:endParaRPr lang="en-US" altLang="en-US" sz="1300" smtClean="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xfrm>
            <a:off x="1150938" y="692150"/>
            <a:ext cx="4556125" cy="3416300"/>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08534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Helvetica" panose="020B0604020202020204" pitchFamily="34" charset="0"/>
              </a:defRPr>
            </a:lvl1pPr>
            <a:lvl2pPr marL="742950" indent="-285750" defTabSz="966788">
              <a:defRPr sz="1600">
                <a:solidFill>
                  <a:schemeClr val="tx1"/>
                </a:solidFill>
                <a:latin typeface="Helvetica" panose="020B0604020202020204" pitchFamily="34" charset="0"/>
              </a:defRPr>
            </a:lvl2pPr>
            <a:lvl3pPr marL="1143000" indent="-228600" defTabSz="966788">
              <a:defRPr sz="1600">
                <a:solidFill>
                  <a:schemeClr val="tx1"/>
                </a:solidFill>
                <a:latin typeface="Helvetica" panose="020B0604020202020204" pitchFamily="34" charset="0"/>
              </a:defRPr>
            </a:lvl3pPr>
            <a:lvl4pPr marL="1600200" indent="-228600" defTabSz="966788">
              <a:defRPr sz="1600">
                <a:solidFill>
                  <a:schemeClr val="tx1"/>
                </a:solidFill>
                <a:latin typeface="Helvetica" panose="020B0604020202020204" pitchFamily="34" charset="0"/>
              </a:defRPr>
            </a:lvl4pPr>
            <a:lvl5pPr marL="2057400" indent="-228600" defTabSz="966788">
              <a:defRPr sz="1600">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Helvetica" panose="020B0604020202020204" pitchFamily="34" charset="0"/>
              </a:defRPr>
            </a:lvl9pPr>
          </a:lstStyle>
          <a:p>
            <a:fld id="{F995C124-FF59-44C9-99B6-1A0BD475BD9D}" type="slidenum">
              <a:rPr lang="en-US" altLang="en-US" sz="1300" smtClean="0">
                <a:latin typeface="Times New Roman" panose="02020603050405020304" pitchFamily="18" charset="0"/>
              </a:rPr>
              <a:pPr/>
              <a:t>3</a:t>
            </a:fld>
            <a:endParaRPr lang="en-US" altLang="en-US" sz="1300" smtClean="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xfrm>
            <a:off x="1150938" y="692150"/>
            <a:ext cx="4556125" cy="3416300"/>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72514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Helvetica" panose="020B0604020202020204" pitchFamily="34" charset="0"/>
              </a:defRPr>
            </a:lvl1pPr>
            <a:lvl2pPr marL="742950" indent="-285750" defTabSz="966788">
              <a:defRPr sz="1600">
                <a:solidFill>
                  <a:schemeClr val="tx1"/>
                </a:solidFill>
                <a:latin typeface="Helvetica" panose="020B0604020202020204" pitchFamily="34" charset="0"/>
              </a:defRPr>
            </a:lvl2pPr>
            <a:lvl3pPr marL="1143000" indent="-228600" defTabSz="966788">
              <a:defRPr sz="1600">
                <a:solidFill>
                  <a:schemeClr val="tx1"/>
                </a:solidFill>
                <a:latin typeface="Helvetica" panose="020B0604020202020204" pitchFamily="34" charset="0"/>
              </a:defRPr>
            </a:lvl3pPr>
            <a:lvl4pPr marL="1600200" indent="-228600" defTabSz="966788">
              <a:defRPr sz="1600">
                <a:solidFill>
                  <a:schemeClr val="tx1"/>
                </a:solidFill>
                <a:latin typeface="Helvetica" panose="020B0604020202020204" pitchFamily="34" charset="0"/>
              </a:defRPr>
            </a:lvl4pPr>
            <a:lvl5pPr marL="2057400" indent="-228600" defTabSz="966788">
              <a:defRPr sz="1600">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Helvetica" panose="020B0604020202020204" pitchFamily="34" charset="0"/>
              </a:defRPr>
            </a:lvl9pPr>
          </a:lstStyle>
          <a:p>
            <a:fld id="{D5949CE4-060B-4E96-A87F-97D3CB25AE83}" type="slidenum">
              <a:rPr lang="en-US" altLang="en-US" sz="1300" smtClean="0">
                <a:latin typeface="Times New Roman" panose="02020603050405020304" pitchFamily="18" charset="0"/>
              </a:rPr>
              <a:pPr/>
              <a:t>4</a:t>
            </a:fld>
            <a:endParaRPr lang="en-US" altLang="en-US" sz="1300" smtClean="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18931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Helvetica" panose="020B0604020202020204" pitchFamily="34" charset="0"/>
              </a:defRPr>
            </a:lvl1pPr>
            <a:lvl2pPr marL="742950" indent="-285750" defTabSz="966788">
              <a:defRPr sz="1600">
                <a:solidFill>
                  <a:schemeClr val="tx1"/>
                </a:solidFill>
                <a:latin typeface="Helvetica" panose="020B0604020202020204" pitchFamily="34" charset="0"/>
              </a:defRPr>
            </a:lvl2pPr>
            <a:lvl3pPr marL="1143000" indent="-228600" defTabSz="966788">
              <a:defRPr sz="1600">
                <a:solidFill>
                  <a:schemeClr val="tx1"/>
                </a:solidFill>
                <a:latin typeface="Helvetica" panose="020B0604020202020204" pitchFamily="34" charset="0"/>
              </a:defRPr>
            </a:lvl3pPr>
            <a:lvl4pPr marL="1600200" indent="-228600" defTabSz="966788">
              <a:defRPr sz="1600">
                <a:solidFill>
                  <a:schemeClr val="tx1"/>
                </a:solidFill>
                <a:latin typeface="Helvetica" panose="020B0604020202020204" pitchFamily="34" charset="0"/>
              </a:defRPr>
            </a:lvl4pPr>
            <a:lvl5pPr marL="2057400" indent="-228600" defTabSz="966788">
              <a:defRPr sz="1600">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Helvetica" panose="020B0604020202020204" pitchFamily="34" charset="0"/>
              </a:defRPr>
            </a:lvl9pPr>
          </a:lstStyle>
          <a:p>
            <a:fld id="{68F9A666-DAB7-446A-9D6A-FD8ED8E88BF1}" type="slidenum">
              <a:rPr lang="en-US" altLang="en-US" sz="1300" smtClean="0">
                <a:latin typeface="Times New Roman" panose="02020603050405020304" pitchFamily="18" charset="0"/>
              </a:rPr>
              <a:pPr/>
              <a:t>21</a:t>
            </a:fld>
            <a:endParaRPr lang="en-US" altLang="en-US" sz="1300" smtClean="0">
              <a:latin typeface="Times New Roman" panose="02020603050405020304" pitchFamily="18" charset="0"/>
            </a:endParaRPr>
          </a:p>
        </p:txBody>
      </p:sp>
      <p:sp>
        <p:nvSpPr>
          <p:cNvPr id="82947"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82948" name="Rectangle 3"/>
          <p:cNvSpPr>
            <a:spLocks noChangeArrowheads="1"/>
          </p:cNvSpPr>
          <p:nvPr/>
        </p:nvSpPr>
        <p:spPr bwMode="auto">
          <a:xfrm>
            <a:off x="4143375" y="9121775"/>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138" tIns="0" rIns="20138" bIns="0" anchor="b"/>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r>
              <a:rPr lang="zh-TW" altLang="en-US" sz="1100" i="1">
                <a:latin typeface="Times New Roman" panose="02020603050405020304" pitchFamily="18" charset="0"/>
              </a:rPr>
              <a:t>2</a:t>
            </a:r>
          </a:p>
        </p:txBody>
      </p:sp>
      <p:sp>
        <p:nvSpPr>
          <p:cNvPr id="82949" name="Rectangle 4"/>
          <p:cNvSpPr>
            <a:spLocks noChangeArrowheads="1"/>
          </p:cNvSpPr>
          <p:nvPr/>
        </p:nvSpPr>
        <p:spPr bwMode="auto">
          <a:xfrm>
            <a:off x="0" y="9121775"/>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82950"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82951" name="Rectangle 6"/>
          <p:cNvSpPr>
            <a:spLocks noChangeArrowheads="1"/>
          </p:cNvSpPr>
          <p:nvPr/>
        </p:nvSpPr>
        <p:spPr bwMode="auto">
          <a:xfrm>
            <a:off x="4143375" y="6350"/>
            <a:ext cx="31718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82952" name="Rectangle 7"/>
          <p:cNvSpPr>
            <a:spLocks noChangeArrowheads="1"/>
          </p:cNvSpPr>
          <p:nvPr/>
        </p:nvSpPr>
        <p:spPr bwMode="auto">
          <a:xfrm>
            <a:off x="4143375" y="9139238"/>
            <a:ext cx="317182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138" tIns="0" rIns="20138" bIns="0" anchor="b"/>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r>
              <a:rPr lang="zh-TW" altLang="en-US" sz="1100" i="1">
                <a:latin typeface="Times New Roman" panose="02020603050405020304" pitchFamily="18" charset="0"/>
              </a:rPr>
              <a:t>2</a:t>
            </a:r>
          </a:p>
        </p:txBody>
      </p:sp>
      <p:sp>
        <p:nvSpPr>
          <p:cNvPr id="82953" name="Rectangle 8"/>
          <p:cNvSpPr>
            <a:spLocks noChangeArrowheads="1"/>
          </p:cNvSpPr>
          <p:nvPr/>
        </p:nvSpPr>
        <p:spPr bwMode="auto">
          <a:xfrm>
            <a:off x="0" y="9139238"/>
            <a:ext cx="31702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82954" name="Rectangle 9"/>
          <p:cNvSpPr>
            <a:spLocks noChangeArrowheads="1"/>
          </p:cNvSpPr>
          <p:nvPr/>
        </p:nvSpPr>
        <p:spPr bwMode="auto">
          <a:xfrm>
            <a:off x="0" y="6350"/>
            <a:ext cx="31702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82955" name="Rectangle 10"/>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82956" name="Rectangle 11"/>
          <p:cNvSpPr>
            <a:spLocks noGrp="1" noChangeArrowheads="1"/>
          </p:cNvSpPr>
          <p:nvPr>
            <p:ph type="body" idx="1"/>
          </p:nvPr>
        </p:nvSpPr>
        <p:spPr>
          <a:xfrm>
            <a:off x="973138" y="4560888"/>
            <a:ext cx="5367337" cy="404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endParaRPr lang="en-US" altLang="zh-TW" smtClean="0"/>
          </a:p>
        </p:txBody>
      </p:sp>
    </p:spTree>
    <p:extLst>
      <p:ext uri="{BB962C8B-B14F-4D97-AF65-F5344CB8AC3E}">
        <p14:creationId xmlns:p14="http://schemas.microsoft.com/office/powerpoint/2010/main" val="1347131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Helvetica" panose="020B0604020202020204" pitchFamily="34" charset="0"/>
              </a:defRPr>
            </a:lvl1pPr>
            <a:lvl2pPr marL="742950" indent="-285750" defTabSz="966788">
              <a:defRPr sz="1600">
                <a:solidFill>
                  <a:schemeClr val="tx1"/>
                </a:solidFill>
                <a:latin typeface="Helvetica" panose="020B0604020202020204" pitchFamily="34" charset="0"/>
              </a:defRPr>
            </a:lvl2pPr>
            <a:lvl3pPr marL="1143000" indent="-228600" defTabSz="966788">
              <a:defRPr sz="1600">
                <a:solidFill>
                  <a:schemeClr val="tx1"/>
                </a:solidFill>
                <a:latin typeface="Helvetica" panose="020B0604020202020204" pitchFamily="34" charset="0"/>
              </a:defRPr>
            </a:lvl3pPr>
            <a:lvl4pPr marL="1600200" indent="-228600" defTabSz="966788">
              <a:defRPr sz="1600">
                <a:solidFill>
                  <a:schemeClr val="tx1"/>
                </a:solidFill>
                <a:latin typeface="Helvetica" panose="020B0604020202020204" pitchFamily="34" charset="0"/>
              </a:defRPr>
            </a:lvl4pPr>
            <a:lvl5pPr marL="2057400" indent="-228600" defTabSz="966788">
              <a:defRPr sz="1600">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Helvetica" panose="020B0604020202020204" pitchFamily="34" charset="0"/>
              </a:defRPr>
            </a:lvl9pPr>
          </a:lstStyle>
          <a:p>
            <a:fld id="{FD43E386-E765-4118-A266-B53C1D78F0B8}" type="slidenum">
              <a:rPr lang="en-US" altLang="en-US" sz="1300" smtClean="0">
                <a:latin typeface="Times New Roman" panose="02020603050405020304" pitchFamily="18" charset="0"/>
              </a:rPr>
              <a:pPr/>
              <a:t>22</a:t>
            </a:fld>
            <a:endParaRPr lang="en-US" altLang="en-US" sz="1300" smtClean="0">
              <a:latin typeface="Times New Roman" panose="02020603050405020304" pitchFamily="18" charset="0"/>
            </a:endParaRPr>
          </a:p>
        </p:txBody>
      </p:sp>
      <p:sp>
        <p:nvSpPr>
          <p:cNvPr id="84995"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84996" name="Rectangle 3"/>
          <p:cNvSpPr>
            <a:spLocks noChangeArrowheads="1"/>
          </p:cNvSpPr>
          <p:nvPr/>
        </p:nvSpPr>
        <p:spPr bwMode="auto">
          <a:xfrm>
            <a:off x="4143375" y="9121775"/>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138" tIns="0" rIns="20138" bIns="0" anchor="b"/>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r>
              <a:rPr lang="zh-TW" altLang="en-US" sz="1100" i="1">
                <a:latin typeface="Times New Roman" panose="02020603050405020304" pitchFamily="18" charset="0"/>
              </a:rPr>
              <a:t>2</a:t>
            </a:r>
          </a:p>
        </p:txBody>
      </p:sp>
      <p:sp>
        <p:nvSpPr>
          <p:cNvPr id="84997" name="Rectangle 4"/>
          <p:cNvSpPr>
            <a:spLocks noChangeArrowheads="1"/>
          </p:cNvSpPr>
          <p:nvPr/>
        </p:nvSpPr>
        <p:spPr bwMode="auto">
          <a:xfrm>
            <a:off x="0" y="9121775"/>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84998"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84999" name="Rectangle 6"/>
          <p:cNvSpPr>
            <a:spLocks noChangeArrowheads="1"/>
          </p:cNvSpPr>
          <p:nvPr/>
        </p:nvSpPr>
        <p:spPr bwMode="auto">
          <a:xfrm>
            <a:off x="4143375" y="6350"/>
            <a:ext cx="31718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85000" name="Rectangle 7"/>
          <p:cNvSpPr>
            <a:spLocks noChangeArrowheads="1"/>
          </p:cNvSpPr>
          <p:nvPr/>
        </p:nvSpPr>
        <p:spPr bwMode="auto">
          <a:xfrm>
            <a:off x="4143375" y="9139238"/>
            <a:ext cx="317182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138" tIns="0" rIns="20138" bIns="0" anchor="b"/>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r>
              <a:rPr lang="zh-TW" altLang="en-US" sz="1100" i="1">
                <a:latin typeface="Times New Roman" panose="02020603050405020304" pitchFamily="18" charset="0"/>
              </a:rPr>
              <a:t>2</a:t>
            </a:r>
          </a:p>
        </p:txBody>
      </p:sp>
      <p:sp>
        <p:nvSpPr>
          <p:cNvPr id="85001" name="Rectangle 8"/>
          <p:cNvSpPr>
            <a:spLocks noChangeArrowheads="1"/>
          </p:cNvSpPr>
          <p:nvPr/>
        </p:nvSpPr>
        <p:spPr bwMode="auto">
          <a:xfrm>
            <a:off x="0" y="9139238"/>
            <a:ext cx="31702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85002" name="Rectangle 9"/>
          <p:cNvSpPr>
            <a:spLocks noChangeArrowheads="1"/>
          </p:cNvSpPr>
          <p:nvPr/>
        </p:nvSpPr>
        <p:spPr bwMode="auto">
          <a:xfrm>
            <a:off x="0" y="6350"/>
            <a:ext cx="31702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85003" name="Rectangle 10"/>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85004" name="Rectangle 11"/>
          <p:cNvSpPr>
            <a:spLocks noGrp="1" noChangeArrowheads="1"/>
          </p:cNvSpPr>
          <p:nvPr>
            <p:ph type="body" idx="1"/>
          </p:nvPr>
        </p:nvSpPr>
        <p:spPr>
          <a:xfrm>
            <a:off x="973138" y="4560888"/>
            <a:ext cx="5367337" cy="404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endParaRPr lang="en-US" altLang="zh-TW" smtClean="0"/>
          </a:p>
        </p:txBody>
      </p:sp>
    </p:spTree>
    <p:extLst>
      <p:ext uri="{BB962C8B-B14F-4D97-AF65-F5344CB8AC3E}">
        <p14:creationId xmlns:p14="http://schemas.microsoft.com/office/powerpoint/2010/main" val="714547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Helvetica" panose="020B0604020202020204" pitchFamily="34" charset="0"/>
              </a:defRPr>
            </a:lvl1pPr>
            <a:lvl2pPr marL="742950" indent="-285750" defTabSz="966788">
              <a:defRPr sz="1600">
                <a:solidFill>
                  <a:schemeClr val="tx1"/>
                </a:solidFill>
                <a:latin typeface="Helvetica" panose="020B0604020202020204" pitchFamily="34" charset="0"/>
              </a:defRPr>
            </a:lvl2pPr>
            <a:lvl3pPr marL="1143000" indent="-228600" defTabSz="966788">
              <a:defRPr sz="1600">
                <a:solidFill>
                  <a:schemeClr val="tx1"/>
                </a:solidFill>
                <a:latin typeface="Helvetica" panose="020B0604020202020204" pitchFamily="34" charset="0"/>
              </a:defRPr>
            </a:lvl3pPr>
            <a:lvl4pPr marL="1600200" indent="-228600" defTabSz="966788">
              <a:defRPr sz="1600">
                <a:solidFill>
                  <a:schemeClr val="tx1"/>
                </a:solidFill>
                <a:latin typeface="Helvetica" panose="020B0604020202020204" pitchFamily="34" charset="0"/>
              </a:defRPr>
            </a:lvl4pPr>
            <a:lvl5pPr marL="2057400" indent="-228600" defTabSz="966788">
              <a:defRPr sz="1600">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Helvetica" panose="020B0604020202020204" pitchFamily="34" charset="0"/>
              </a:defRPr>
            </a:lvl9pPr>
          </a:lstStyle>
          <a:p>
            <a:fld id="{26DBFB17-C14D-475A-A0B8-223535266786}" type="slidenum">
              <a:rPr lang="en-US" altLang="en-US" sz="1300" smtClean="0">
                <a:latin typeface="Times New Roman" panose="02020603050405020304" pitchFamily="18" charset="0"/>
              </a:rPr>
              <a:pPr/>
              <a:t>23</a:t>
            </a:fld>
            <a:endParaRPr lang="en-US" altLang="en-US" sz="1300" smtClean="0">
              <a:latin typeface="Times New Roman" panose="02020603050405020304" pitchFamily="18" charset="0"/>
            </a:endParaRPr>
          </a:p>
        </p:txBody>
      </p:sp>
      <p:sp>
        <p:nvSpPr>
          <p:cNvPr id="87043"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87044" name="Rectangle 3"/>
          <p:cNvSpPr>
            <a:spLocks noChangeArrowheads="1"/>
          </p:cNvSpPr>
          <p:nvPr/>
        </p:nvSpPr>
        <p:spPr bwMode="auto">
          <a:xfrm>
            <a:off x="4143375" y="9121775"/>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138" tIns="0" rIns="20138" bIns="0" anchor="b"/>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r>
              <a:rPr lang="zh-TW" altLang="en-US" sz="1100" i="1">
                <a:latin typeface="Times New Roman" panose="02020603050405020304" pitchFamily="18" charset="0"/>
              </a:rPr>
              <a:t>2</a:t>
            </a:r>
          </a:p>
        </p:txBody>
      </p:sp>
      <p:sp>
        <p:nvSpPr>
          <p:cNvPr id="87045" name="Rectangle 4"/>
          <p:cNvSpPr>
            <a:spLocks noChangeArrowheads="1"/>
          </p:cNvSpPr>
          <p:nvPr/>
        </p:nvSpPr>
        <p:spPr bwMode="auto">
          <a:xfrm>
            <a:off x="0" y="9121775"/>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87046"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87047" name="Rectangle 6"/>
          <p:cNvSpPr>
            <a:spLocks noChangeArrowheads="1"/>
          </p:cNvSpPr>
          <p:nvPr/>
        </p:nvSpPr>
        <p:spPr bwMode="auto">
          <a:xfrm>
            <a:off x="4143375" y="6350"/>
            <a:ext cx="31718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87048" name="Rectangle 7"/>
          <p:cNvSpPr>
            <a:spLocks noChangeArrowheads="1"/>
          </p:cNvSpPr>
          <p:nvPr/>
        </p:nvSpPr>
        <p:spPr bwMode="auto">
          <a:xfrm>
            <a:off x="4143375" y="9139238"/>
            <a:ext cx="317182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138" tIns="0" rIns="20138" bIns="0" anchor="b"/>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r>
              <a:rPr lang="zh-TW" altLang="en-US" sz="1100" i="1">
                <a:latin typeface="Times New Roman" panose="02020603050405020304" pitchFamily="18" charset="0"/>
              </a:rPr>
              <a:t>2</a:t>
            </a:r>
          </a:p>
        </p:txBody>
      </p:sp>
      <p:sp>
        <p:nvSpPr>
          <p:cNvPr id="87049" name="Rectangle 8"/>
          <p:cNvSpPr>
            <a:spLocks noChangeArrowheads="1"/>
          </p:cNvSpPr>
          <p:nvPr/>
        </p:nvSpPr>
        <p:spPr bwMode="auto">
          <a:xfrm>
            <a:off x="0" y="9139238"/>
            <a:ext cx="31702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87050" name="Rectangle 9"/>
          <p:cNvSpPr>
            <a:spLocks noChangeArrowheads="1"/>
          </p:cNvSpPr>
          <p:nvPr/>
        </p:nvSpPr>
        <p:spPr bwMode="auto">
          <a:xfrm>
            <a:off x="0" y="6350"/>
            <a:ext cx="31702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87051" name="Rectangle 10"/>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87052" name="Rectangle 11"/>
          <p:cNvSpPr>
            <a:spLocks noGrp="1" noChangeArrowheads="1"/>
          </p:cNvSpPr>
          <p:nvPr>
            <p:ph type="body" idx="1"/>
          </p:nvPr>
        </p:nvSpPr>
        <p:spPr>
          <a:xfrm>
            <a:off x="973138" y="4560888"/>
            <a:ext cx="5367337" cy="404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endParaRPr lang="en-US" altLang="zh-TW" smtClean="0"/>
          </a:p>
        </p:txBody>
      </p:sp>
    </p:spTree>
    <p:extLst>
      <p:ext uri="{BB962C8B-B14F-4D97-AF65-F5344CB8AC3E}">
        <p14:creationId xmlns:p14="http://schemas.microsoft.com/office/powerpoint/2010/main" val="121315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Helvetica" panose="020B0604020202020204" pitchFamily="34" charset="0"/>
              </a:defRPr>
            </a:lvl1pPr>
            <a:lvl2pPr marL="742950" indent="-285750" defTabSz="966788">
              <a:defRPr sz="1600">
                <a:solidFill>
                  <a:schemeClr val="tx1"/>
                </a:solidFill>
                <a:latin typeface="Helvetica" panose="020B0604020202020204" pitchFamily="34" charset="0"/>
              </a:defRPr>
            </a:lvl2pPr>
            <a:lvl3pPr marL="1143000" indent="-228600" defTabSz="966788">
              <a:defRPr sz="1600">
                <a:solidFill>
                  <a:schemeClr val="tx1"/>
                </a:solidFill>
                <a:latin typeface="Helvetica" panose="020B0604020202020204" pitchFamily="34" charset="0"/>
              </a:defRPr>
            </a:lvl3pPr>
            <a:lvl4pPr marL="1600200" indent="-228600" defTabSz="966788">
              <a:defRPr sz="1600">
                <a:solidFill>
                  <a:schemeClr val="tx1"/>
                </a:solidFill>
                <a:latin typeface="Helvetica" panose="020B0604020202020204" pitchFamily="34" charset="0"/>
              </a:defRPr>
            </a:lvl4pPr>
            <a:lvl5pPr marL="2057400" indent="-228600" defTabSz="966788">
              <a:defRPr sz="1600">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Helvetica" panose="020B0604020202020204" pitchFamily="34" charset="0"/>
              </a:defRPr>
            </a:lvl9pPr>
          </a:lstStyle>
          <a:p>
            <a:fld id="{63B8FE65-AD9F-485A-903F-C0141B58329A}" type="slidenum">
              <a:rPr lang="en-US" altLang="en-US" sz="1300" smtClean="0">
                <a:latin typeface="Times New Roman" panose="02020603050405020304" pitchFamily="18" charset="0"/>
              </a:rPr>
              <a:pPr/>
              <a:t>24</a:t>
            </a:fld>
            <a:endParaRPr lang="en-US" altLang="en-US" sz="1300" smtClean="0">
              <a:latin typeface="Times New Roman" panose="02020603050405020304" pitchFamily="18" charset="0"/>
            </a:endParaRPr>
          </a:p>
        </p:txBody>
      </p:sp>
      <p:sp>
        <p:nvSpPr>
          <p:cNvPr id="89091"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89092" name="Rectangle 3"/>
          <p:cNvSpPr>
            <a:spLocks noChangeArrowheads="1"/>
          </p:cNvSpPr>
          <p:nvPr/>
        </p:nvSpPr>
        <p:spPr bwMode="auto">
          <a:xfrm>
            <a:off x="4143375" y="9121775"/>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138" tIns="0" rIns="20138" bIns="0" anchor="b"/>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r>
              <a:rPr lang="zh-TW" altLang="en-US" sz="1100" i="1">
                <a:latin typeface="Times New Roman" panose="02020603050405020304" pitchFamily="18" charset="0"/>
              </a:rPr>
              <a:t>2</a:t>
            </a:r>
          </a:p>
        </p:txBody>
      </p:sp>
      <p:sp>
        <p:nvSpPr>
          <p:cNvPr id="89093" name="Rectangle 4"/>
          <p:cNvSpPr>
            <a:spLocks noChangeArrowheads="1"/>
          </p:cNvSpPr>
          <p:nvPr/>
        </p:nvSpPr>
        <p:spPr bwMode="auto">
          <a:xfrm>
            <a:off x="0" y="9121775"/>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89094"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89095" name="Rectangle 6"/>
          <p:cNvSpPr>
            <a:spLocks noChangeArrowheads="1"/>
          </p:cNvSpPr>
          <p:nvPr/>
        </p:nvSpPr>
        <p:spPr bwMode="auto">
          <a:xfrm>
            <a:off x="4143375" y="6350"/>
            <a:ext cx="31718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89096" name="Rectangle 7"/>
          <p:cNvSpPr>
            <a:spLocks noChangeArrowheads="1"/>
          </p:cNvSpPr>
          <p:nvPr/>
        </p:nvSpPr>
        <p:spPr bwMode="auto">
          <a:xfrm>
            <a:off x="4143375" y="9139238"/>
            <a:ext cx="317182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138" tIns="0" rIns="20138" bIns="0" anchor="b"/>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r>
              <a:rPr lang="zh-TW" altLang="en-US" sz="1100" i="1">
                <a:latin typeface="Times New Roman" panose="02020603050405020304" pitchFamily="18" charset="0"/>
              </a:rPr>
              <a:t>2</a:t>
            </a:r>
          </a:p>
        </p:txBody>
      </p:sp>
      <p:sp>
        <p:nvSpPr>
          <p:cNvPr id="89097" name="Rectangle 8"/>
          <p:cNvSpPr>
            <a:spLocks noChangeArrowheads="1"/>
          </p:cNvSpPr>
          <p:nvPr/>
        </p:nvSpPr>
        <p:spPr bwMode="auto">
          <a:xfrm>
            <a:off x="0" y="9139238"/>
            <a:ext cx="31702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89098" name="Rectangle 9"/>
          <p:cNvSpPr>
            <a:spLocks noChangeArrowheads="1"/>
          </p:cNvSpPr>
          <p:nvPr/>
        </p:nvSpPr>
        <p:spPr bwMode="auto">
          <a:xfrm>
            <a:off x="0" y="6350"/>
            <a:ext cx="31702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89099" name="Rectangle 10"/>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89100" name="Rectangle 11"/>
          <p:cNvSpPr>
            <a:spLocks noGrp="1" noChangeArrowheads="1"/>
          </p:cNvSpPr>
          <p:nvPr>
            <p:ph type="body" idx="1"/>
          </p:nvPr>
        </p:nvSpPr>
        <p:spPr>
          <a:xfrm>
            <a:off x="973138" y="4560888"/>
            <a:ext cx="5367337" cy="404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endParaRPr lang="en-US" altLang="zh-TW" smtClean="0"/>
          </a:p>
        </p:txBody>
      </p:sp>
    </p:spTree>
    <p:extLst>
      <p:ext uri="{BB962C8B-B14F-4D97-AF65-F5344CB8AC3E}">
        <p14:creationId xmlns:p14="http://schemas.microsoft.com/office/powerpoint/2010/main" val="1920005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Helvetica" panose="020B0604020202020204" pitchFamily="34" charset="0"/>
              </a:defRPr>
            </a:lvl1pPr>
            <a:lvl2pPr marL="742950" indent="-285750" defTabSz="966788">
              <a:defRPr sz="1600">
                <a:solidFill>
                  <a:schemeClr val="tx1"/>
                </a:solidFill>
                <a:latin typeface="Helvetica" panose="020B0604020202020204" pitchFamily="34" charset="0"/>
              </a:defRPr>
            </a:lvl2pPr>
            <a:lvl3pPr marL="1143000" indent="-228600" defTabSz="966788">
              <a:defRPr sz="1600">
                <a:solidFill>
                  <a:schemeClr val="tx1"/>
                </a:solidFill>
                <a:latin typeface="Helvetica" panose="020B0604020202020204" pitchFamily="34" charset="0"/>
              </a:defRPr>
            </a:lvl3pPr>
            <a:lvl4pPr marL="1600200" indent="-228600" defTabSz="966788">
              <a:defRPr sz="1600">
                <a:solidFill>
                  <a:schemeClr val="tx1"/>
                </a:solidFill>
                <a:latin typeface="Helvetica" panose="020B0604020202020204" pitchFamily="34" charset="0"/>
              </a:defRPr>
            </a:lvl4pPr>
            <a:lvl5pPr marL="2057400" indent="-228600" defTabSz="966788">
              <a:defRPr sz="1600">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Helvetica" panose="020B0604020202020204" pitchFamily="34" charset="0"/>
              </a:defRPr>
            </a:lvl9pPr>
          </a:lstStyle>
          <a:p>
            <a:fld id="{AB83C527-9F9A-42F1-93DE-8D0B8232FFAC}" type="slidenum">
              <a:rPr lang="en-US" altLang="en-US" sz="1300" smtClean="0">
                <a:latin typeface="Times New Roman" panose="02020603050405020304" pitchFamily="18" charset="0"/>
              </a:rPr>
              <a:pPr/>
              <a:t>25</a:t>
            </a:fld>
            <a:endParaRPr lang="en-US" altLang="en-US" sz="1300" smtClean="0">
              <a:latin typeface="Times New Roman" panose="02020603050405020304" pitchFamily="18" charset="0"/>
            </a:endParaRPr>
          </a:p>
        </p:txBody>
      </p:sp>
      <p:sp>
        <p:nvSpPr>
          <p:cNvPr id="91139"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1140" name="Rectangle 3"/>
          <p:cNvSpPr>
            <a:spLocks noChangeArrowheads="1"/>
          </p:cNvSpPr>
          <p:nvPr/>
        </p:nvSpPr>
        <p:spPr bwMode="auto">
          <a:xfrm>
            <a:off x="4143375" y="9121775"/>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138" tIns="0" rIns="20138" bIns="0" anchor="b"/>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r>
              <a:rPr lang="zh-TW" altLang="en-US" sz="1100" i="1">
                <a:latin typeface="Times New Roman" panose="02020603050405020304" pitchFamily="18" charset="0"/>
              </a:rPr>
              <a:t>2</a:t>
            </a:r>
          </a:p>
        </p:txBody>
      </p:sp>
      <p:sp>
        <p:nvSpPr>
          <p:cNvPr id="91141" name="Rectangle 4"/>
          <p:cNvSpPr>
            <a:spLocks noChangeArrowheads="1"/>
          </p:cNvSpPr>
          <p:nvPr/>
        </p:nvSpPr>
        <p:spPr bwMode="auto">
          <a:xfrm>
            <a:off x="0" y="9121775"/>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1142"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1143" name="Rectangle 6"/>
          <p:cNvSpPr>
            <a:spLocks noChangeArrowheads="1"/>
          </p:cNvSpPr>
          <p:nvPr/>
        </p:nvSpPr>
        <p:spPr bwMode="auto">
          <a:xfrm>
            <a:off x="4143375" y="6350"/>
            <a:ext cx="31718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1144" name="Rectangle 7"/>
          <p:cNvSpPr>
            <a:spLocks noChangeArrowheads="1"/>
          </p:cNvSpPr>
          <p:nvPr/>
        </p:nvSpPr>
        <p:spPr bwMode="auto">
          <a:xfrm>
            <a:off x="4143375" y="9139238"/>
            <a:ext cx="317182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138" tIns="0" rIns="20138" bIns="0" anchor="b"/>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r>
              <a:rPr lang="zh-TW" altLang="en-US" sz="1100" i="1">
                <a:latin typeface="Times New Roman" panose="02020603050405020304" pitchFamily="18" charset="0"/>
              </a:rPr>
              <a:t>2</a:t>
            </a:r>
          </a:p>
        </p:txBody>
      </p:sp>
      <p:sp>
        <p:nvSpPr>
          <p:cNvPr id="91145" name="Rectangle 8"/>
          <p:cNvSpPr>
            <a:spLocks noChangeArrowheads="1"/>
          </p:cNvSpPr>
          <p:nvPr/>
        </p:nvSpPr>
        <p:spPr bwMode="auto">
          <a:xfrm>
            <a:off x="0" y="9139238"/>
            <a:ext cx="31702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1146" name="Rectangle 9"/>
          <p:cNvSpPr>
            <a:spLocks noChangeArrowheads="1"/>
          </p:cNvSpPr>
          <p:nvPr/>
        </p:nvSpPr>
        <p:spPr bwMode="auto">
          <a:xfrm>
            <a:off x="0" y="6350"/>
            <a:ext cx="31702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661" tIns="48331" rIns="96661" bIns="48331" anchor="ct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r"/>
            <a:endParaRPr lang="en-US" altLang="en-US"/>
          </a:p>
        </p:txBody>
      </p:sp>
      <p:sp>
        <p:nvSpPr>
          <p:cNvPr id="91147" name="Rectangle 10"/>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91148" name="Rectangle 11"/>
          <p:cNvSpPr>
            <a:spLocks noGrp="1" noChangeArrowheads="1"/>
          </p:cNvSpPr>
          <p:nvPr>
            <p:ph type="body" idx="1"/>
          </p:nvPr>
        </p:nvSpPr>
        <p:spPr>
          <a:xfrm>
            <a:off x="973138" y="4560888"/>
            <a:ext cx="5367337" cy="404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endParaRPr lang="en-US" altLang="zh-TW" smtClean="0"/>
          </a:p>
        </p:txBody>
      </p:sp>
    </p:spTree>
    <p:extLst>
      <p:ext uri="{BB962C8B-B14F-4D97-AF65-F5344CB8AC3E}">
        <p14:creationId xmlns:p14="http://schemas.microsoft.com/office/powerpoint/2010/main" val="3241962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91383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897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419100"/>
            <a:ext cx="19431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4191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3812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lgn="r">
              <a:defRPr>
                <a:latin typeface="Helvetica" charset="0"/>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lgn="r">
              <a:defRPr>
                <a:latin typeface="Helvetica" charset="0"/>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a:defRPr/>
            </a:lvl1pPr>
          </a:lstStyle>
          <a:p>
            <a:pPr>
              <a:defRPr/>
            </a:pPr>
            <a:fld id="{E251F2F9-5F77-42DE-82FB-1D5FC15DD4D7}" type="slidenum">
              <a:rPr lang="en-US" altLang="en-US"/>
              <a:pPr>
                <a:defRPr/>
              </a:pPr>
              <a:t>‹#›</a:t>
            </a:fld>
            <a:endParaRPr lang="en-US" altLang="en-US"/>
          </a:p>
        </p:txBody>
      </p:sp>
    </p:spTree>
    <p:extLst>
      <p:ext uri="{BB962C8B-B14F-4D97-AF65-F5344CB8AC3E}">
        <p14:creationId xmlns:p14="http://schemas.microsoft.com/office/powerpoint/2010/main" val="22294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0426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1299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2814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7568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08040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813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22434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005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200" y="4191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838200" y="1981200"/>
            <a:ext cx="77724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ChangeArrowheads="1"/>
          </p:cNvSpPr>
          <p:nvPr/>
        </p:nvSpPr>
        <p:spPr bwMode="auto">
          <a:xfrm>
            <a:off x="8645525" y="6488113"/>
            <a:ext cx="406400" cy="301625"/>
          </a:xfrm>
          <a:prstGeom prst="rect">
            <a:avLst/>
          </a:prstGeom>
          <a:noFill/>
          <a:ln w="9525">
            <a:noFill/>
            <a:miter lim="800000"/>
            <a:headEnd/>
            <a:tailEnd/>
          </a:ln>
          <a:effectLst/>
        </p:spPr>
        <p:txBody>
          <a:bodyPr wrap="none" lIns="90488" tIns="44450" rIns="90488" bIns="4445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fld id="{97CEBB6C-8700-4EDB-904E-9D3B9E272399}" type="slidenum">
              <a:rPr lang="en-US" sz="1400" smtClean="0">
                <a:latin typeface="Book Antiqua" panose="02040602050305030304" pitchFamily="18" charset="0"/>
              </a:rPr>
              <a:pPr algn="r">
                <a:defRPr/>
              </a:pPr>
              <a:t>‹#›</a:t>
            </a:fld>
            <a:endParaRPr lang="en-US" sz="1400" smtClean="0">
              <a:latin typeface="Book Antiqua" panose="0204060205030503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4000" i="1">
          <a:solidFill>
            <a:schemeClr val="tx2"/>
          </a:solidFill>
          <a:latin typeface="+mj-lt"/>
          <a:ea typeface="+mj-ea"/>
          <a:cs typeface="+mj-cs"/>
        </a:defRPr>
      </a:lvl1pPr>
      <a:lvl2pPr algn="l" rtl="0" eaLnBrk="0" fontAlgn="base" hangingPunct="0">
        <a:spcBef>
          <a:spcPct val="0"/>
        </a:spcBef>
        <a:spcAft>
          <a:spcPct val="0"/>
        </a:spcAft>
        <a:defRPr sz="4000" i="1">
          <a:solidFill>
            <a:schemeClr val="tx2"/>
          </a:solidFill>
          <a:latin typeface="Book Antiqua" pitchFamily="18" charset="0"/>
        </a:defRPr>
      </a:lvl2pPr>
      <a:lvl3pPr algn="l" rtl="0" eaLnBrk="0" fontAlgn="base" hangingPunct="0">
        <a:spcBef>
          <a:spcPct val="0"/>
        </a:spcBef>
        <a:spcAft>
          <a:spcPct val="0"/>
        </a:spcAft>
        <a:defRPr sz="4000" i="1">
          <a:solidFill>
            <a:schemeClr val="tx2"/>
          </a:solidFill>
          <a:latin typeface="Book Antiqua" pitchFamily="18" charset="0"/>
        </a:defRPr>
      </a:lvl3pPr>
      <a:lvl4pPr algn="l" rtl="0" eaLnBrk="0" fontAlgn="base" hangingPunct="0">
        <a:spcBef>
          <a:spcPct val="0"/>
        </a:spcBef>
        <a:spcAft>
          <a:spcPct val="0"/>
        </a:spcAft>
        <a:defRPr sz="4000" i="1">
          <a:solidFill>
            <a:schemeClr val="tx2"/>
          </a:solidFill>
          <a:latin typeface="Book Antiqua" pitchFamily="18" charset="0"/>
        </a:defRPr>
      </a:lvl4pPr>
      <a:lvl5pPr algn="l" rtl="0" eaLnBrk="0" fontAlgn="base" hangingPunct="0">
        <a:spcBef>
          <a:spcPct val="0"/>
        </a:spcBef>
        <a:spcAft>
          <a:spcPct val="0"/>
        </a:spcAft>
        <a:defRPr sz="4000" i="1">
          <a:solidFill>
            <a:schemeClr val="tx2"/>
          </a:solidFill>
          <a:latin typeface="Book Antiqua" pitchFamily="18" charset="0"/>
        </a:defRPr>
      </a:lvl5pPr>
      <a:lvl6pPr marL="457200" algn="l" rtl="0" eaLnBrk="0" fontAlgn="base" hangingPunct="0">
        <a:spcBef>
          <a:spcPct val="0"/>
        </a:spcBef>
        <a:spcAft>
          <a:spcPct val="0"/>
        </a:spcAft>
        <a:defRPr sz="4000" i="1">
          <a:solidFill>
            <a:schemeClr val="tx2"/>
          </a:solidFill>
          <a:latin typeface="Book Antiqua" pitchFamily="18" charset="0"/>
        </a:defRPr>
      </a:lvl6pPr>
      <a:lvl7pPr marL="914400" algn="l" rtl="0" eaLnBrk="0" fontAlgn="base" hangingPunct="0">
        <a:spcBef>
          <a:spcPct val="0"/>
        </a:spcBef>
        <a:spcAft>
          <a:spcPct val="0"/>
        </a:spcAft>
        <a:defRPr sz="4000" i="1">
          <a:solidFill>
            <a:schemeClr val="tx2"/>
          </a:solidFill>
          <a:latin typeface="Book Antiqua" pitchFamily="18" charset="0"/>
        </a:defRPr>
      </a:lvl7pPr>
      <a:lvl8pPr marL="1371600" algn="l" rtl="0" eaLnBrk="0" fontAlgn="base" hangingPunct="0">
        <a:spcBef>
          <a:spcPct val="0"/>
        </a:spcBef>
        <a:spcAft>
          <a:spcPct val="0"/>
        </a:spcAft>
        <a:defRPr sz="4000" i="1">
          <a:solidFill>
            <a:schemeClr val="tx2"/>
          </a:solidFill>
          <a:latin typeface="Book Antiqua" pitchFamily="18" charset="0"/>
        </a:defRPr>
      </a:lvl8pPr>
      <a:lvl9pPr marL="1828800" algn="l" rtl="0" eaLnBrk="0" fontAlgn="base" hangingPunct="0">
        <a:spcBef>
          <a:spcPct val="0"/>
        </a:spcBef>
        <a:spcAft>
          <a:spcPct val="0"/>
        </a:spcAft>
        <a:defRPr sz="4000" i="1">
          <a:solidFill>
            <a:schemeClr val="tx2"/>
          </a:solidFill>
          <a:latin typeface="Book Antiqua" pitchFamily="18"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a:solidFill>
            <a:schemeClr val="tx1"/>
          </a:solidFill>
          <a:latin typeface="+mn-lt"/>
        </a:defRPr>
      </a:lvl6pPr>
      <a:lvl7pPr marL="2971800" indent="-228600" algn="l" rtl="0" eaLnBrk="0" fontAlgn="base" hangingPunct="0">
        <a:spcBef>
          <a:spcPct val="20000"/>
        </a:spcBef>
        <a:spcAft>
          <a:spcPct val="0"/>
        </a:spcAft>
        <a:buClr>
          <a:schemeClr val="tx1"/>
        </a:buClr>
        <a:buChar char="•"/>
        <a:defRPr>
          <a:solidFill>
            <a:schemeClr val="tx1"/>
          </a:solidFill>
          <a:latin typeface="+mn-lt"/>
        </a:defRPr>
      </a:lvl7pPr>
      <a:lvl8pPr marL="3429000" indent="-228600" algn="l" rtl="0" eaLnBrk="0" fontAlgn="base" hangingPunct="0">
        <a:spcBef>
          <a:spcPct val="20000"/>
        </a:spcBef>
        <a:spcAft>
          <a:spcPct val="0"/>
        </a:spcAft>
        <a:buClr>
          <a:schemeClr val="tx1"/>
        </a:buClr>
        <a:buChar char="•"/>
        <a:defRPr>
          <a:solidFill>
            <a:schemeClr val="tx1"/>
          </a:solidFill>
          <a:latin typeface="+mn-lt"/>
        </a:defRPr>
      </a:lvl8pPr>
      <a:lvl9pPr marL="3886200" indent="-228600" algn="l" rtl="0" eaLnBrk="0" fontAlgn="base" hangingPunct="0">
        <a:spcBef>
          <a:spcPct val="20000"/>
        </a:spcBef>
        <a:spcAft>
          <a:spcPct val="0"/>
        </a:spcAft>
        <a:buClr>
          <a:schemeClr val="tx1"/>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audio" Target="../media/audio1.wav"/></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wmf"/><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742950" y="2228850"/>
            <a:ext cx="5829300" cy="857250"/>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4500"/>
              <a:t>Today’s Class</a:t>
            </a:r>
            <a:endParaRPr lang="en-US" altLang="en-US" sz="4500" dirty="0"/>
          </a:p>
        </p:txBody>
      </p:sp>
      <p:sp>
        <p:nvSpPr>
          <p:cNvPr id="6" name="Rectangle 3"/>
          <p:cNvSpPr>
            <a:spLocks noGrp="1" noChangeArrowheads="1"/>
          </p:cNvSpPr>
          <p:nvPr>
            <p:ph type="subTitle" idx="1"/>
          </p:nvPr>
        </p:nvSpPr>
        <p:spPr>
          <a:xfrm>
            <a:off x="2247900" y="3520678"/>
            <a:ext cx="5753100" cy="1965722"/>
          </a:xfrm>
        </p:spPr>
        <p:txBody>
          <a:bodyPr>
            <a:normAutofit/>
          </a:bodyPr>
          <a:lstStyle/>
          <a:p>
            <a:pPr marL="342900" indent="-342900" algn="l">
              <a:buFont typeface="Wingdings" pitchFamily="2" charset="2"/>
              <a:buChar char="v"/>
            </a:pPr>
            <a:r>
              <a:rPr lang="en-US" dirty="0"/>
              <a:t>Transaction Management</a:t>
            </a:r>
          </a:p>
        </p:txBody>
      </p:sp>
      <p:sp>
        <p:nvSpPr>
          <p:cNvPr id="7" name="Text Box 4"/>
          <p:cNvSpPr txBox="1">
            <a:spLocks noChangeArrowheads="1"/>
          </p:cNvSpPr>
          <p:nvPr/>
        </p:nvSpPr>
        <p:spPr bwMode="auto">
          <a:xfrm>
            <a:off x="685800" y="930031"/>
            <a:ext cx="6858000"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spAutoFit/>
          </a:bodyPr>
          <a:lstStyle>
            <a:lvl1pPr algn="l" rtl="0" eaLnBrk="0" fontAlgn="base" hangingPunct="0">
              <a:spcBef>
                <a:spcPct val="0"/>
              </a:spcBef>
              <a:spcAft>
                <a:spcPct val="0"/>
              </a:spcAft>
              <a:defRPr sz="4000" i="1">
                <a:solidFill>
                  <a:schemeClr val="tx2"/>
                </a:solidFill>
                <a:latin typeface="+mj-lt"/>
                <a:ea typeface="+mj-ea"/>
                <a:cs typeface="+mj-cs"/>
              </a:defRPr>
            </a:lvl1pPr>
            <a:lvl2pPr algn="l" rtl="0" eaLnBrk="0" fontAlgn="base" hangingPunct="0">
              <a:spcBef>
                <a:spcPct val="0"/>
              </a:spcBef>
              <a:spcAft>
                <a:spcPct val="0"/>
              </a:spcAft>
              <a:defRPr sz="4000" i="1">
                <a:solidFill>
                  <a:schemeClr val="tx2"/>
                </a:solidFill>
                <a:latin typeface="Book Antiqua" pitchFamily="18" charset="0"/>
              </a:defRPr>
            </a:lvl2pPr>
            <a:lvl3pPr algn="l" rtl="0" eaLnBrk="0" fontAlgn="base" hangingPunct="0">
              <a:spcBef>
                <a:spcPct val="0"/>
              </a:spcBef>
              <a:spcAft>
                <a:spcPct val="0"/>
              </a:spcAft>
              <a:defRPr sz="4000" i="1">
                <a:solidFill>
                  <a:schemeClr val="tx2"/>
                </a:solidFill>
                <a:latin typeface="Book Antiqua" pitchFamily="18" charset="0"/>
              </a:defRPr>
            </a:lvl3pPr>
            <a:lvl4pPr algn="l" rtl="0" eaLnBrk="0" fontAlgn="base" hangingPunct="0">
              <a:spcBef>
                <a:spcPct val="0"/>
              </a:spcBef>
              <a:spcAft>
                <a:spcPct val="0"/>
              </a:spcAft>
              <a:defRPr sz="4000" i="1">
                <a:solidFill>
                  <a:schemeClr val="tx2"/>
                </a:solidFill>
                <a:latin typeface="Book Antiqua" pitchFamily="18" charset="0"/>
              </a:defRPr>
            </a:lvl4pPr>
            <a:lvl5pPr algn="l" rtl="0" eaLnBrk="0" fontAlgn="base" hangingPunct="0">
              <a:spcBef>
                <a:spcPct val="0"/>
              </a:spcBef>
              <a:spcAft>
                <a:spcPct val="0"/>
              </a:spcAft>
              <a:defRPr sz="4000" i="1">
                <a:solidFill>
                  <a:schemeClr val="tx2"/>
                </a:solidFill>
                <a:latin typeface="Book Antiqua" pitchFamily="18" charset="0"/>
              </a:defRPr>
            </a:lvl5pPr>
            <a:lvl6pPr marL="457200" algn="l" rtl="0" eaLnBrk="0" fontAlgn="base" hangingPunct="0">
              <a:spcBef>
                <a:spcPct val="0"/>
              </a:spcBef>
              <a:spcAft>
                <a:spcPct val="0"/>
              </a:spcAft>
              <a:defRPr sz="4000" i="1">
                <a:solidFill>
                  <a:schemeClr val="tx2"/>
                </a:solidFill>
                <a:latin typeface="Book Antiqua" pitchFamily="18" charset="0"/>
              </a:defRPr>
            </a:lvl6pPr>
            <a:lvl7pPr marL="914400" algn="l" rtl="0" eaLnBrk="0" fontAlgn="base" hangingPunct="0">
              <a:spcBef>
                <a:spcPct val="0"/>
              </a:spcBef>
              <a:spcAft>
                <a:spcPct val="0"/>
              </a:spcAft>
              <a:defRPr sz="4000" i="1">
                <a:solidFill>
                  <a:schemeClr val="tx2"/>
                </a:solidFill>
                <a:latin typeface="Book Antiqua" pitchFamily="18" charset="0"/>
              </a:defRPr>
            </a:lvl7pPr>
            <a:lvl8pPr marL="1371600" algn="l" rtl="0" eaLnBrk="0" fontAlgn="base" hangingPunct="0">
              <a:spcBef>
                <a:spcPct val="0"/>
              </a:spcBef>
              <a:spcAft>
                <a:spcPct val="0"/>
              </a:spcAft>
              <a:defRPr sz="4000" i="1">
                <a:solidFill>
                  <a:schemeClr val="tx2"/>
                </a:solidFill>
                <a:latin typeface="Book Antiqua" pitchFamily="18" charset="0"/>
              </a:defRPr>
            </a:lvl8pPr>
            <a:lvl9pPr marL="1828800" algn="l" rtl="0" eaLnBrk="0" fontAlgn="base" hangingPunct="0">
              <a:spcBef>
                <a:spcPct val="0"/>
              </a:spcBef>
              <a:spcAft>
                <a:spcPct val="0"/>
              </a:spcAft>
              <a:defRPr sz="4000" i="1">
                <a:solidFill>
                  <a:schemeClr val="tx2"/>
                </a:solidFill>
                <a:latin typeface="Book Antiqua" pitchFamily="18" charset="0"/>
              </a:defRPr>
            </a:lvl9pPr>
          </a:lstStyle>
          <a:p>
            <a:pPr algn="ctr">
              <a:spcBef>
                <a:spcPct val="50000"/>
              </a:spcBef>
            </a:pPr>
            <a:r>
              <a:rPr lang="en-US" altLang="en-US" sz="2700" kern="0" dirty="0" smtClean="0">
                <a:solidFill>
                  <a:srgbClr val="FF0000"/>
                </a:solidFill>
              </a:rPr>
              <a:t>SSZG 518: Database Design and Applications</a:t>
            </a:r>
            <a:endParaRPr lang="en-US" altLang="en-US" sz="2700" kern="0" dirty="0">
              <a:solidFill>
                <a:srgbClr val="FF0000"/>
              </a:solidFill>
            </a:endParaRPr>
          </a:p>
        </p:txBody>
      </p:sp>
    </p:spTree>
    <p:extLst>
      <p:ext uri="{BB962C8B-B14F-4D97-AF65-F5344CB8AC3E}">
        <p14:creationId xmlns:p14="http://schemas.microsoft.com/office/powerpoint/2010/main" val="132188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809625"/>
            <a:ext cx="8229600" cy="608013"/>
          </a:xfrm>
        </p:spPr>
        <p:txBody>
          <a:bodyPr/>
          <a:lstStyle/>
          <a:p>
            <a:r>
              <a:rPr lang="en-US" altLang="en-US" b="0" smtClean="0">
                <a:effectLst/>
              </a:rPr>
              <a:t>Lock-Based Protocols</a:t>
            </a:r>
          </a:p>
        </p:txBody>
      </p:sp>
      <p:sp>
        <p:nvSpPr>
          <p:cNvPr id="70659" name="Rectangle 3"/>
          <p:cNvSpPr>
            <a:spLocks noGrp="1" noChangeArrowheads="1"/>
          </p:cNvSpPr>
          <p:nvPr>
            <p:ph type="body" idx="4294967295"/>
          </p:nvPr>
        </p:nvSpPr>
        <p:spPr>
          <a:xfrm>
            <a:off x="1295400" y="1981200"/>
            <a:ext cx="7848600" cy="3941763"/>
          </a:xfrm>
        </p:spPr>
        <p:txBody>
          <a:bodyPr/>
          <a:lstStyle/>
          <a:p>
            <a:r>
              <a:rPr lang="en-US" altLang="en-US" sz="2800" smtClean="0"/>
              <a:t>If a lock cannot be granted, the requesting transaction is made to wait till all incompatible locks held by other transactions have been released.  The lock is then granted.</a:t>
            </a:r>
          </a:p>
        </p:txBody>
      </p:sp>
    </p:spTree>
    <p:extLst>
      <p:ext uri="{BB962C8B-B14F-4D97-AF65-F5344CB8AC3E}">
        <p14:creationId xmlns:p14="http://schemas.microsoft.com/office/powerpoint/2010/main" val="1597822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ChangeArrowheads="1"/>
          </p:cNvSpPr>
          <p:nvPr/>
        </p:nvSpPr>
        <p:spPr bwMode="auto">
          <a:xfrm>
            <a:off x="304800" y="4648200"/>
            <a:ext cx="3252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r>
              <a:rPr kumimoji="0" lang="en-US" altLang="en-US" sz="2400"/>
              <a:t>Y is unlocked too early</a:t>
            </a:r>
          </a:p>
        </p:txBody>
      </p:sp>
      <p:sp>
        <p:nvSpPr>
          <p:cNvPr id="71683" name="Rectangle 6"/>
          <p:cNvSpPr>
            <a:spLocks noChangeArrowheads="1"/>
          </p:cNvSpPr>
          <p:nvPr/>
        </p:nvSpPr>
        <p:spPr bwMode="auto">
          <a:xfrm>
            <a:off x="6172200" y="4419600"/>
            <a:ext cx="2738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r>
              <a:rPr kumimoji="0" lang="en-US" altLang="en-US" sz="2000"/>
              <a:t>X is unlocked too early</a:t>
            </a:r>
          </a:p>
        </p:txBody>
      </p:sp>
      <p:sp>
        <p:nvSpPr>
          <p:cNvPr id="71684" name="Line 7"/>
          <p:cNvSpPr>
            <a:spLocks noChangeShapeType="1"/>
          </p:cNvSpPr>
          <p:nvPr/>
        </p:nvSpPr>
        <p:spPr bwMode="auto">
          <a:xfrm flipV="1">
            <a:off x="914400" y="2971800"/>
            <a:ext cx="533400" cy="1752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685" name="Line 8"/>
          <p:cNvSpPr>
            <a:spLocks noChangeShapeType="1"/>
          </p:cNvSpPr>
          <p:nvPr/>
        </p:nvSpPr>
        <p:spPr bwMode="auto">
          <a:xfrm flipH="1" flipV="1">
            <a:off x="6172200" y="2895600"/>
            <a:ext cx="1371600" cy="1524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686" name="Rectangle 9"/>
          <p:cNvSpPr>
            <a:spLocks noGrp="1" noChangeArrowheads="1"/>
          </p:cNvSpPr>
          <p:nvPr>
            <p:ph type="title"/>
          </p:nvPr>
        </p:nvSpPr>
        <p:spPr>
          <a:xfrm>
            <a:off x="436563" y="244475"/>
            <a:ext cx="8229600" cy="808038"/>
          </a:xfrm>
        </p:spPr>
        <p:txBody>
          <a:bodyPr/>
          <a:lstStyle/>
          <a:p>
            <a:r>
              <a:rPr lang="en-US" altLang="en-US" sz="3600" b="0" smtClean="0">
                <a:effectLst/>
              </a:rPr>
              <a:t>Locks don’t guarantee serialisability</a:t>
            </a:r>
          </a:p>
        </p:txBody>
      </p:sp>
      <p:sp>
        <p:nvSpPr>
          <p:cNvPr id="71687" name="Rectangle 10"/>
          <p:cNvSpPr>
            <a:spLocks noGrp="1" noChangeArrowheads="1"/>
          </p:cNvSpPr>
          <p:nvPr>
            <p:ph type="body" sz="half" idx="1"/>
          </p:nvPr>
        </p:nvSpPr>
        <p:spPr>
          <a:xfrm>
            <a:off x="609600" y="5562600"/>
            <a:ext cx="7543800" cy="914400"/>
          </a:xfrm>
        </p:spPr>
        <p:txBody>
          <a:bodyPr/>
          <a:lstStyle/>
          <a:p>
            <a:r>
              <a:rPr lang="en-US" altLang="en-US" sz="2400" smtClean="0"/>
              <a:t>Schedule 1: T1 followed by T2 </a:t>
            </a:r>
            <a:r>
              <a:rPr lang="en-US" altLang="en-US" sz="2400" smtClean="0">
                <a:sym typeface="Symbol" panose="05050102010706020507" pitchFamily="18" charset="2"/>
              </a:rPr>
              <a:t></a:t>
            </a:r>
            <a:r>
              <a:rPr lang="en-US" altLang="en-US" sz="2400" smtClean="0"/>
              <a:t> X=50, Y=80</a:t>
            </a:r>
          </a:p>
          <a:p>
            <a:r>
              <a:rPr lang="en-US" altLang="en-US" sz="2400" smtClean="0"/>
              <a:t>Schedule 2: T2 followed by T1 </a:t>
            </a:r>
            <a:r>
              <a:rPr lang="en-US" altLang="en-US" sz="2400" smtClean="0">
                <a:sym typeface="Symbol" panose="05050102010706020507" pitchFamily="18" charset="2"/>
              </a:rPr>
              <a:t></a:t>
            </a:r>
            <a:r>
              <a:rPr lang="en-US" altLang="en-US" sz="2400" smtClean="0"/>
              <a:t> X=70, Y=50</a:t>
            </a:r>
          </a:p>
        </p:txBody>
      </p:sp>
      <p:graphicFrame>
        <p:nvGraphicFramePr>
          <p:cNvPr id="71688" name="Object 2"/>
          <p:cNvGraphicFramePr>
            <a:graphicFrameLocks noGrp="1" noChangeAspect="1"/>
          </p:cNvGraphicFramePr>
          <p:nvPr>
            <p:ph sz="half" idx="2"/>
          </p:nvPr>
        </p:nvGraphicFramePr>
        <p:xfrm>
          <a:off x="762000" y="914400"/>
          <a:ext cx="6553200" cy="3887788"/>
        </p:xfrm>
        <a:graphic>
          <a:graphicData uri="http://schemas.openxmlformats.org/presentationml/2006/ole">
            <mc:AlternateContent xmlns:mc="http://schemas.openxmlformats.org/markup-compatibility/2006">
              <mc:Choice xmlns:v="urn:schemas-microsoft-com:vml" Requires="v">
                <p:oleObj spid="_x0000_s1026" name="Document" r:id="rId3" imgW="5588508" imgH="3314700" progId="Word.Document.8">
                  <p:embed/>
                </p:oleObj>
              </mc:Choice>
              <mc:Fallback>
                <p:oleObj name="Document" r:id="rId3" imgW="5588508" imgH="33147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914400"/>
                        <a:ext cx="655320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60862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728663" y="395288"/>
            <a:ext cx="8077200" cy="609600"/>
          </a:xfrm>
        </p:spPr>
        <p:txBody>
          <a:bodyPr/>
          <a:lstStyle/>
          <a:p>
            <a:pPr>
              <a:spcAft>
                <a:spcPts val="1200"/>
              </a:spcAft>
              <a:defRPr/>
            </a:pPr>
            <a:r>
              <a:rPr lang="en-US" dirty="0"/>
              <a:t>Non-</a:t>
            </a:r>
            <a:r>
              <a:rPr lang="en-US" dirty="0" err="1"/>
              <a:t>serialisable</a:t>
            </a:r>
            <a:r>
              <a:rPr lang="en-US" dirty="0"/>
              <a:t> schedule S that uses locks</a:t>
            </a:r>
          </a:p>
        </p:txBody>
      </p:sp>
      <p:graphicFrame>
        <p:nvGraphicFramePr>
          <p:cNvPr id="72709" name="Object 2"/>
          <p:cNvGraphicFramePr>
            <a:graphicFrameLocks noGrp="1" noChangeAspect="1"/>
          </p:cNvGraphicFramePr>
          <p:nvPr>
            <p:ph idx="1"/>
          </p:nvPr>
        </p:nvGraphicFramePr>
        <p:xfrm>
          <a:off x="2201863" y="1825625"/>
          <a:ext cx="4740275" cy="4351338"/>
        </p:xfrm>
        <a:graphic>
          <a:graphicData uri="http://schemas.openxmlformats.org/presentationml/2006/ole">
            <mc:AlternateContent xmlns:mc="http://schemas.openxmlformats.org/markup-compatibility/2006">
              <mc:Choice xmlns:v="urn:schemas-microsoft-com:vml" Requires="v">
                <p:oleObj spid="_x0000_s2050" name="Document" r:id="rId3" imgW="5597652" imgH="5138928" progId="Word.Document.8">
                  <p:embed/>
                </p:oleObj>
              </mc:Choice>
              <mc:Fallback>
                <p:oleObj name="Document" r:id="rId3" imgW="5597652" imgH="513892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1863" y="1825625"/>
                        <a:ext cx="4740275"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07" name="Text Box 5"/>
          <p:cNvSpPr txBox="1">
            <a:spLocks noChangeArrowheads="1"/>
          </p:cNvSpPr>
          <p:nvPr/>
        </p:nvSpPr>
        <p:spPr bwMode="auto">
          <a:xfrm>
            <a:off x="4708525" y="6130925"/>
            <a:ext cx="371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r>
              <a:rPr kumimoji="0" lang="en-US" altLang="en-US" sz="2400"/>
              <a:t>result of S </a:t>
            </a:r>
            <a:r>
              <a:rPr kumimoji="0" lang="en-US" altLang="en-US" sz="2400">
                <a:latin typeface="Times New Roman" panose="02020603050405020304" pitchFamily="18" charset="0"/>
                <a:sym typeface="Symbol" panose="05050102010706020507" pitchFamily="18" charset="2"/>
              </a:rPr>
              <a:t></a:t>
            </a:r>
            <a:r>
              <a:rPr kumimoji="0" lang="en-US" altLang="en-US" sz="2400"/>
              <a:t> X=50, Y=50 </a:t>
            </a:r>
          </a:p>
        </p:txBody>
      </p:sp>
      <p:sp>
        <p:nvSpPr>
          <p:cNvPr id="72708" name="Rectangle 6"/>
          <p:cNvSpPr>
            <a:spLocks noChangeArrowheads="1"/>
          </p:cNvSpPr>
          <p:nvPr/>
        </p:nvSpPr>
        <p:spPr bwMode="auto">
          <a:xfrm>
            <a:off x="304800" y="1219200"/>
            <a:ext cx="91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r>
              <a:rPr kumimoji="0" lang="en-US" altLang="en-US" sz="2400"/>
              <a:t>X=20Y=30 </a:t>
            </a:r>
          </a:p>
        </p:txBody>
      </p:sp>
    </p:spTree>
    <p:extLst>
      <p:ext uri="{BB962C8B-B14F-4D97-AF65-F5344CB8AC3E}">
        <p14:creationId xmlns:p14="http://schemas.microsoft.com/office/powerpoint/2010/main" val="4069308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28650" y="365126"/>
            <a:ext cx="7886700" cy="604837"/>
          </a:xfrm>
        </p:spPr>
        <p:txBody>
          <a:bodyPr/>
          <a:lstStyle/>
          <a:p>
            <a:pPr>
              <a:defRPr/>
            </a:pPr>
            <a:r>
              <a:rPr lang="en-US" dirty="0"/>
              <a:t>Pitfalls of Lock-Based Protocols</a:t>
            </a:r>
          </a:p>
        </p:txBody>
      </p:sp>
      <p:sp>
        <p:nvSpPr>
          <p:cNvPr id="73731" name="Rectangle 3"/>
          <p:cNvSpPr>
            <a:spLocks noGrp="1" noChangeArrowheads="1"/>
          </p:cNvSpPr>
          <p:nvPr>
            <p:ph type="body" idx="4294967295"/>
          </p:nvPr>
        </p:nvSpPr>
        <p:spPr>
          <a:xfrm>
            <a:off x="0" y="969963"/>
            <a:ext cx="7848600" cy="5143500"/>
          </a:xfrm>
        </p:spPr>
        <p:txBody>
          <a:bodyPr/>
          <a:lstStyle/>
          <a:p>
            <a:pPr>
              <a:lnSpc>
                <a:spcPct val="90000"/>
              </a:lnSpc>
            </a:pPr>
            <a:r>
              <a:rPr lang="en-US" altLang="en-US" sz="2000" dirty="0" smtClean="0"/>
              <a:t>Consider the partial schedule</a:t>
            </a:r>
          </a:p>
          <a:p>
            <a:pPr>
              <a:lnSpc>
                <a:spcPct val="90000"/>
              </a:lnSpc>
            </a:pPr>
            <a:endParaRPr lang="en-US" altLang="en-US" sz="2000" dirty="0" smtClean="0"/>
          </a:p>
          <a:p>
            <a:pPr>
              <a:lnSpc>
                <a:spcPct val="90000"/>
              </a:lnSpc>
            </a:pPr>
            <a:endParaRPr lang="en-US" altLang="en-US" sz="2000" dirty="0" smtClean="0"/>
          </a:p>
          <a:p>
            <a:pPr>
              <a:lnSpc>
                <a:spcPct val="90000"/>
              </a:lnSpc>
            </a:pPr>
            <a:endParaRPr lang="en-US" altLang="en-US" sz="2000" dirty="0" smtClean="0"/>
          </a:p>
          <a:p>
            <a:pPr>
              <a:lnSpc>
                <a:spcPct val="90000"/>
              </a:lnSpc>
              <a:buFontTx/>
              <a:buNone/>
            </a:pPr>
            <a:r>
              <a:rPr lang="en-US" altLang="en-US" sz="2000" dirty="0" smtClean="0"/>
              <a:t/>
            </a:r>
            <a:br>
              <a:rPr lang="en-US" altLang="en-US" sz="2000" dirty="0" smtClean="0"/>
            </a:br>
            <a:endParaRPr lang="en-US" altLang="en-US" sz="2000" dirty="0" smtClean="0"/>
          </a:p>
          <a:p>
            <a:pPr>
              <a:lnSpc>
                <a:spcPct val="90000"/>
              </a:lnSpc>
            </a:pPr>
            <a:endParaRPr lang="en-US" altLang="en-US" sz="2000" dirty="0" smtClean="0"/>
          </a:p>
          <a:p>
            <a:pPr>
              <a:lnSpc>
                <a:spcPct val="90000"/>
              </a:lnSpc>
            </a:pPr>
            <a:endParaRPr lang="en-US" altLang="en-US" sz="2000" dirty="0" smtClean="0"/>
          </a:p>
          <a:p>
            <a:pPr>
              <a:lnSpc>
                <a:spcPct val="90000"/>
              </a:lnSpc>
            </a:pPr>
            <a:endParaRPr lang="en-US" altLang="en-US" sz="2000" dirty="0" smtClean="0"/>
          </a:p>
          <a:p>
            <a:pPr>
              <a:lnSpc>
                <a:spcPct val="90000"/>
              </a:lnSpc>
            </a:pPr>
            <a:r>
              <a:rPr lang="en-US" altLang="en-US" sz="2000" dirty="0" smtClean="0"/>
              <a:t>Neither </a:t>
            </a:r>
            <a:r>
              <a:rPr lang="en-US" altLang="en-US" sz="2000" i="1" dirty="0" smtClean="0"/>
              <a:t>T</a:t>
            </a:r>
            <a:r>
              <a:rPr lang="en-US" altLang="en-US" sz="2000" i="1" baseline="-25000" dirty="0" smtClean="0"/>
              <a:t>3</a:t>
            </a:r>
            <a:r>
              <a:rPr lang="en-US" altLang="en-US" sz="2000" dirty="0" smtClean="0"/>
              <a:t> nor </a:t>
            </a:r>
            <a:r>
              <a:rPr lang="en-US" altLang="en-US" sz="2000" i="1" dirty="0" smtClean="0"/>
              <a:t>T</a:t>
            </a:r>
            <a:r>
              <a:rPr lang="en-US" altLang="en-US" sz="2000" i="1" baseline="-25000" dirty="0" smtClean="0"/>
              <a:t>4</a:t>
            </a:r>
            <a:r>
              <a:rPr lang="en-US" altLang="en-US" sz="2000" dirty="0" smtClean="0"/>
              <a:t> can make progress — executing  </a:t>
            </a:r>
            <a:r>
              <a:rPr lang="en-US" altLang="en-US" sz="2000" b="1" dirty="0" smtClean="0"/>
              <a:t>lock-S</a:t>
            </a:r>
            <a:r>
              <a:rPr lang="en-US" altLang="en-US" sz="2000" i="1" dirty="0" smtClean="0"/>
              <a:t>(B)</a:t>
            </a:r>
            <a:r>
              <a:rPr lang="en-US" altLang="en-US" sz="2000" dirty="0" smtClean="0"/>
              <a:t> causes </a:t>
            </a:r>
            <a:r>
              <a:rPr lang="en-US" altLang="en-US" sz="2000" i="1" dirty="0" smtClean="0"/>
              <a:t>T</a:t>
            </a:r>
            <a:r>
              <a:rPr lang="en-US" altLang="en-US" sz="2000" i="1" baseline="-25000" dirty="0" smtClean="0"/>
              <a:t>4</a:t>
            </a:r>
            <a:r>
              <a:rPr lang="en-US" altLang="en-US" sz="2000" dirty="0" smtClean="0"/>
              <a:t> to wait for </a:t>
            </a:r>
            <a:r>
              <a:rPr lang="en-US" altLang="en-US" sz="2000" i="1" dirty="0" smtClean="0"/>
              <a:t>T</a:t>
            </a:r>
            <a:r>
              <a:rPr lang="en-US" altLang="en-US" sz="2000" i="1" baseline="-25000" dirty="0" smtClean="0"/>
              <a:t>3</a:t>
            </a:r>
            <a:r>
              <a:rPr lang="en-US" altLang="en-US" sz="2000" dirty="0" smtClean="0"/>
              <a:t> to release its lock on </a:t>
            </a:r>
            <a:r>
              <a:rPr lang="en-US" altLang="en-US" sz="2000" i="1" dirty="0" smtClean="0"/>
              <a:t>B</a:t>
            </a:r>
            <a:r>
              <a:rPr lang="en-US" altLang="en-US" sz="2000" dirty="0" smtClean="0"/>
              <a:t>, while executing  </a:t>
            </a:r>
            <a:r>
              <a:rPr lang="en-US" altLang="en-US" sz="2000" b="1" dirty="0" smtClean="0"/>
              <a:t>lock-X</a:t>
            </a:r>
            <a:r>
              <a:rPr lang="en-US" altLang="en-US" sz="2000" i="1" dirty="0" smtClean="0"/>
              <a:t>(A)</a:t>
            </a:r>
            <a:r>
              <a:rPr lang="en-US" altLang="en-US" sz="2000" dirty="0" smtClean="0"/>
              <a:t> causes </a:t>
            </a:r>
            <a:r>
              <a:rPr lang="en-US" altLang="en-US" sz="2000" i="1" dirty="0" smtClean="0"/>
              <a:t>T</a:t>
            </a:r>
            <a:r>
              <a:rPr lang="en-US" altLang="en-US" sz="2000" i="1" baseline="-25000" dirty="0" smtClean="0"/>
              <a:t>3</a:t>
            </a:r>
            <a:r>
              <a:rPr lang="en-US" altLang="en-US" sz="2000" i="1" dirty="0" smtClean="0"/>
              <a:t> </a:t>
            </a:r>
            <a:r>
              <a:rPr lang="en-US" altLang="en-US" sz="2000" dirty="0" smtClean="0"/>
              <a:t> to wait for </a:t>
            </a:r>
            <a:r>
              <a:rPr lang="en-US" altLang="en-US" sz="2000" i="1" dirty="0" smtClean="0"/>
              <a:t>T</a:t>
            </a:r>
            <a:r>
              <a:rPr lang="en-US" altLang="en-US" sz="2000" i="1" baseline="-25000" dirty="0" smtClean="0"/>
              <a:t>4</a:t>
            </a:r>
            <a:r>
              <a:rPr lang="en-US" altLang="en-US" sz="2000" dirty="0" smtClean="0"/>
              <a:t> to release its lock on </a:t>
            </a:r>
            <a:r>
              <a:rPr lang="en-US" altLang="en-US" sz="2000" i="1" dirty="0" smtClean="0"/>
              <a:t>A</a:t>
            </a:r>
            <a:r>
              <a:rPr lang="en-US" altLang="en-US" sz="2000" dirty="0" smtClean="0"/>
              <a:t>.</a:t>
            </a:r>
          </a:p>
          <a:p>
            <a:pPr>
              <a:lnSpc>
                <a:spcPct val="90000"/>
              </a:lnSpc>
            </a:pPr>
            <a:r>
              <a:rPr lang="en-US" altLang="en-US" sz="2000" dirty="0" smtClean="0"/>
              <a:t>Such a situation is called a </a:t>
            </a:r>
            <a:r>
              <a:rPr lang="en-US" altLang="en-US" sz="2000" b="1" dirty="0" smtClean="0">
                <a:solidFill>
                  <a:schemeClr val="tx2"/>
                </a:solidFill>
              </a:rPr>
              <a:t>deadlock</a:t>
            </a:r>
            <a:r>
              <a:rPr lang="en-US" altLang="en-US" sz="2000" dirty="0" smtClean="0"/>
              <a:t>. </a:t>
            </a:r>
          </a:p>
          <a:p>
            <a:pPr lvl="1">
              <a:lnSpc>
                <a:spcPct val="90000"/>
              </a:lnSpc>
            </a:pPr>
            <a:r>
              <a:rPr lang="en-US" altLang="en-US" sz="1800" dirty="0" smtClean="0"/>
              <a:t>To handle a deadlock one of </a:t>
            </a:r>
            <a:r>
              <a:rPr lang="en-US" altLang="en-US" sz="1800" i="1" dirty="0" smtClean="0"/>
              <a:t>T</a:t>
            </a:r>
            <a:r>
              <a:rPr lang="en-US" altLang="en-US" sz="1800" i="1" baseline="-25000" dirty="0" smtClean="0"/>
              <a:t>3</a:t>
            </a:r>
            <a:r>
              <a:rPr lang="en-US" altLang="en-US" sz="1800" dirty="0" smtClean="0"/>
              <a:t> or </a:t>
            </a:r>
            <a:r>
              <a:rPr lang="en-US" altLang="en-US" sz="1800" i="1" dirty="0" smtClean="0"/>
              <a:t>T</a:t>
            </a:r>
            <a:r>
              <a:rPr lang="en-US" altLang="en-US" sz="1800" i="1" baseline="-25000" dirty="0" smtClean="0"/>
              <a:t>4</a:t>
            </a:r>
            <a:r>
              <a:rPr lang="en-US" altLang="en-US" sz="1800" dirty="0" smtClean="0"/>
              <a:t> must be rolled back </a:t>
            </a:r>
            <a:br>
              <a:rPr lang="en-US" altLang="en-US" sz="1800" dirty="0" smtClean="0"/>
            </a:br>
            <a:r>
              <a:rPr lang="en-US" altLang="en-US" sz="1800" dirty="0" smtClean="0"/>
              <a:t>and its locks released.</a:t>
            </a:r>
          </a:p>
        </p:txBody>
      </p:sp>
      <p:pic>
        <p:nvPicPr>
          <p:cNvPr id="7373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14131" t="2899" r="13043" b="1450"/>
          <a:stretch>
            <a:fillRect/>
          </a:stretch>
        </p:blipFill>
        <p:spPr bwMode="auto">
          <a:xfrm>
            <a:off x="2754313" y="1331913"/>
            <a:ext cx="3079750" cy="2386012"/>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293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63550" y="277813"/>
            <a:ext cx="8077200" cy="809625"/>
          </a:xfrm>
        </p:spPr>
        <p:txBody>
          <a:bodyPr/>
          <a:lstStyle/>
          <a:p>
            <a:r>
              <a:rPr lang="en-US" altLang="en-US" b="0" smtClean="0">
                <a:effectLst/>
              </a:rPr>
              <a:t>Pitfalls of Lock-Based Protocols</a:t>
            </a:r>
          </a:p>
        </p:txBody>
      </p:sp>
      <p:sp>
        <p:nvSpPr>
          <p:cNvPr id="74755" name="Rectangle 3"/>
          <p:cNvSpPr>
            <a:spLocks noGrp="1" noChangeArrowheads="1"/>
          </p:cNvSpPr>
          <p:nvPr>
            <p:ph type="body" idx="4294967295"/>
          </p:nvPr>
        </p:nvSpPr>
        <p:spPr>
          <a:xfrm>
            <a:off x="1455738" y="1471613"/>
            <a:ext cx="7688262" cy="5184775"/>
          </a:xfrm>
        </p:spPr>
        <p:txBody>
          <a:bodyPr/>
          <a:lstStyle/>
          <a:p>
            <a:r>
              <a:rPr lang="en-US" altLang="en-US" sz="2400" smtClean="0"/>
              <a:t>The potential for deadlock exists in most locking protocols. Deadlocks are a necessary evil.</a:t>
            </a:r>
          </a:p>
          <a:p>
            <a:r>
              <a:rPr lang="en-US" altLang="en-US" sz="2400" b="1" smtClean="0">
                <a:solidFill>
                  <a:schemeClr val="tx2"/>
                </a:solidFill>
              </a:rPr>
              <a:t>Starvation</a:t>
            </a:r>
            <a:r>
              <a:rPr lang="en-US" altLang="en-US" sz="2400" smtClean="0"/>
              <a:t> is also possible if concurrency control manager is badly designed. For example:</a:t>
            </a:r>
          </a:p>
          <a:p>
            <a:pPr lvl="1"/>
            <a:r>
              <a:rPr lang="en-US" altLang="en-US" sz="2000" smtClean="0"/>
              <a:t>A transaction may be waiting for an X-lock on an item, while a sequence of other transactions request and are granted an S-lock on the same item.  </a:t>
            </a:r>
          </a:p>
          <a:p>
            <a:pPr lvl="1"/>
            <a:r>
              <a:rPr lang="en-US" altLang="en-US" sz="2000" smtClean="0"/>
              <a:t>The same transaction is repeatedly rolled back due to deadlocks.</a:t>
            </a:r>
          </a:p>
          <a:p>
            <a:r>
              <a:rPr lang="en-US" altLang="en-US" sz="2400" smtClean="0"/>
              <a:t>Concurrency control manager can be designed to prevent starvation.</a:t>
            </a:r>
          </a:p>
        </p:txBody>
      </p:sp>
    </p:spTree>
    <p:extLst>
      <p:ext uri="{BB962C8B-B14F-4D97-AF65-F5344CB8AC3E}">
        <p14:creationId xmlns:p14="http://schemas.microsoft.com/office/powerpoint/2010/main" val="86695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419100"/>
            <a:ext cx="7772400" cy="495300"/>
          </a:xfrm>
        </p:spPr>
        <p:txBody>
          <a:bodyPr/>
          <a:lstStyle/>
          <a:p>
            <a:pPr>
              <a:defRPr/>
            </a:pPr>
            <a:r>
              <a:rPr lang="en-US" b="0" dirty="0">
                <a:effectLst>
                  <a:outerShdw blurRad="38100" dist="38100" dir="2700000" algn="tl">
                    <a:srgbClr val="000000">
                      <a:alpha val="43137"/>
                    </a:srgbClr>
                  </a:outerShdw>
                </a:effectLst>
              </a:rPr>
              <a:t>The Two-Phase Locking Protocol</a:t>
            </a:r>
          </a:p>
        </p:txBody>
      </p:sp>
      <p:sp>
        <p:nvSpPr>
          <p:cNvPr id="75779" name="Rectangle 3"/>
          <p:cNvSpPr>
            <a:spLocks noGrp="1" noChangeArrowheads="1"/>
          </p:cNvSpPr>
          <p:nvPr>
            <p:ph type="body" idx="4294967295"/>
          </p:nvPr>
        </p:nvSpPr>
        <p:spPr>
          <a:xfrm>
            <a:off x="1482725" y="1106488"/>
            <a:ext cx="7661275" cy="4903787"/>
          </a:xfrm>
        </p:spPr>
        <p:txBody>
          <a:bodyPr/>
          <a:lstStyle/>
          <a:p>
            <a:r>
              <a:rPr lang="en-US" altLang="en-US" sz="2000" dirty="0" smtClean="0"/>
              <a:t>This is a protocol which ensures conflict-</a:t>
            </a:r>
            <a:r>
              <a:rPr lang="en-US" altLang="en-US" sz="2000" dirty="0" err="1" smtClean="0"/>
              <a:t>serializable</a:t>
            </a:r>
            <a:r>
              <a:rPr lang="en-US" altLang="en-US" sz="2000" dirty="0" smtClean="0"/>
              <a:t> schedules.</a:t>
            </a:r>
          </a:p>
          <a:p>
            <a:r>
              <a:rPr lang="en-US" altLang="en-US" sz="2000" dirty="0" smtClean="0"/>
              <a:t>Phase 1: Growing Phase</a:t>
            </a:r>
          </a:p>
          <a:p>
            <a:pPr lvl="1"/>
            <a:r>
              <a:rPr lang="en-US" altLang="en-US" sz="1800" dirty="0" smtClean="0"/>
              <a:t>transaction may obtain locks </a:t>
            </a:r>
          </a:p>
          <a:p>
            <a:pPr lvl="1"/>
            <a:r>
              <a:rPr lang="en-US" altLang="en-US" sz="1800" dirty="0" smtClean="0"/>
              <a:t>transaction may not release locks</a:t>
            </a:r>
          </a:p>
          <a:p>
            <a:r>
              <a:rPr lang="en-US" altLang="en-US" sz="2000" dirty="0" smtClean="0"/>
              <a:t>Phase 2: Shrinking Phase</a:t>
            </a:r>
          </a:p>
          <a:p>
            <a:pPr lvl="1"/>
            <a:r>
              <a:rPr lang="en-US" altLang="en-US" sz="1800" dirty="0" smtClean="0"/>
              <a:t>transaction may release locks</a:t>
            </a:r>
          </a:p>
          <a:p>
            <a:pPr lvl="1"/>
            <a:r>
              <a:rPr lang="en-US" altLang="en-US" sz="1800" dirty="0" smtClean="0"/>
              <a:t>transaction may not obtain locks</a:t>
            </a:r>
          </a:p>
          <a:p>
            <a:pPr>
              <a:lnSpc>
                <a:spcPct val="120000"/>
              </a:lnSpc>
            </a:pPr>
            <a:r>
              <a:rPr lang="en-US" altLang="en-US" sz="2000" dirty="0" smtClean="0"/>
              <a:t>The protocol assures </a:t>
            </a:r>
            <a:r>
              <a:rPr lang="en-US" altLang="en-US" sz="2000" dirty="0" err="1" smtClean="0"/>
              <a:t>serializability</a:t>
            </a:r>
            <a:r>
              <a:rPr lang="en-US" altLang="en-US" sz="2000" dirty="0" smtClean="0"/>
              <a:t>. It can be proved that the transactions can be serialized in the order of their </a:t>
            </a:r>
            <a:r>
              <a:rPr lang="en-US" altLang="en-US" sz="2000" dirty="0" smtClean="0">
                <a:solidFill>
                  <a:schemeClr val="tx2"/>
                </a:solidFill>
              </a:rPr>
              <a:t>lock points</a:t>
            </a:r>
            <a:r>
              <a:rPr lang="en-US" altLang="en-US" sz="2000" i="1" dirty="0" smtClean="0"/>
              <a:t> </a:t>
            </a:r>
            <a:r>
              <a:rPr lang="en-US" altLang="en-US" sz="2000" dirty="0" smtClean="0"/>
              <a:t> (i.e. the point where a transaction acquired its final lock). </a:t>
            </a:r>
          </a:p>
        </p:txBody>
      </p:sp>
    </p:spTree>
    <p:extLst>
      <p:ext uri="{BB962C8B-B14F-4D97-AF65-F5344CB8AC3E}">
        <p14:creationId xmlns:p14="http://schemas.microsoft.com/office/powerpoint/2010/main" val="3671819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762000"/>
            <a:ext cx="8077200" cy="762000"/>
          </a:xfrm>
        </p:spPr>
        <p:txBody>
          <a:bodyPr/>
          <a:lstStyle/>
          <a:p>
            <a:pPr>
              <a:defRPr/>
            </a:pPr>
            <a:r>
              <a:rPr lang="en-US"/>
              <a:t>2PL</a:t>
            </a:r>
          </a:p>
        </p:txBody>
      </p:sp>
      <p:sp>
        <p:nvSpPr>
          <p:cNvPr id="76803" name="Rectangle 3"/>
          <p:cNvSpPr>
            <a:spLocks noGrp="1" noChangeArrowheads="1"/>
          </p:cNvSpPr>
          <p:nvPr>
            <p:ph type="body" idx="4294967295"/>
          </p:nvPr>
        </p:nvSpPr>
        <p:spPr>
          <a:xfrm>
            <a:off x="1482725" y="1828800"/>
            <a:ext cx="7661275" cy="3170238"/>
          </a:xfrm>
        </p:spPr>
        <p:txBody>
          <a:bodyPr>
            <a:normAutofit fontScale="85000" lnSpcReduction="10000"/>
          </a:bodyPr>
          <a:lstStyle/>
          <a:p>
            <a:r>
              <a:rPr lang="en-US" altLang="en-US" sz="2400" smtClean="0"/>
              <a:t>Two-phase locking </a:t>
            </a:r>
            <a:r>
              <a:rPr lang="en-US" altLang="en-US" sz="2400" i="1" smtClean="0"/>
              <a:t>does not</a:t>
            </a:r>
            <a:r>
              <a:rPr lang="en-US" altLang="en-US" sz="2400" smtClean="0"/>
              <a:t> ensure freedom from deadlocks</a:t>
            </a:r>
          </a:p>
          <a:p>
            <a:pPr>
              <a:lnSpc>
                <a:spcPct val="110000"/>
              </a:lnSpc>
            </a:pPr>
            <a:r>
              <a:rPr lang="en-US" altLang="en-US" sz="2400" smtClean="0"/>
              <a:t>Cascading roll-back is possible under two-phase locking. To avoid this, follow a modified protocol called </a:t>
            </a:r>
            <a:r>
              <a:rPr lang="en-US" altLang="en-US" sz="2400" b="1" smtClean="0">
                <a:solidFill>
                  <a:schemeClr val="tx2"/>
                </a:solidFill>
              </a:rPr>
              <a:t>strict two-phase locking</a:t>
            </a:r>
            <a:r>
              <a:rPr lang="en-US" altLang="en-US" sz="2400" smtClean="0"/>
              <a:t>. Here a transaction must hold all its exclusive locks till it commits/aborts.</a:t>
            </a:r>
          </a:p>
          <a:p>
            <a:pPr>
              <a:lnSpc>
                <a:spcPct val="110000"/>
              </a:lnSpc>
            </a:pPr>
            <a:r>
              <a:rPr lang="en-US" altLang="en-US" sz="2400" b="1" smtClean="0">
                <a:solidFill>
                  <a:schemeClr val="tx2"/>
                </a:solidFill>
              </a:rPr>
              <a:t>Rigorous two-phase locking</a:t>
            </a:r>
            <a:r>
              <a:rPr lang="en-US" altLang="en-US" sz="2400" smtClean="0"/>
              <a:t> is even stricter: here </a:t>
            </a:r>
            <a:r>
              <a:rPr lang="en-US" altLang="en-US" sz="2400" i="1" smtClean="0"/>
              <a:t>all </a:t>
            </a:r>
            <a:r>
              <a:rPr lang="en-US" altLang="en-US" sz="2400" smtClean="0"/>
              <a:t>locks are held till commit/abort. In this protocol transactions can be serialized in the order in which they commit.</a:t>
            </a:r>
          </a:p>
        </p:txBody>
      </p:sp>
    </p:spTree>
    <p:extLst>
      <p:ext uri="{BB962C8B-B14F-4D97-AF65-F5344CB8AC3E}">
        <p14:creationId xmlns:p14="http://schemas.microsoft.com/office/powerpoint/2010/main" val="1715301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19125" y="261938"/>
            <a:ext cx="8077200" cy="762000"/>
          </a:xfrm>
        </p:spPr>
        <p:txBody>
          <a:bodyPr/>
          <a:lstStyle/>
          <a:p>
            <a:pPr>
              <a:defRPr/>
            </a:pPr>
            <a:r>
              <a:rPr lang="en-US" dirty="0"/>
              <a:t>2PL</a:t>
            </a:r>
          </a:p>
        </p:txBody>
      </p:sp>
      <p:sp>
        <p:nvSpPr>
          <p:cNvPr id="77827" name="Rectangle 3"/>
          <p:cNvSpPr>
            <a:spLocks noGrp="1" noChangeArrowheads="1"/>
          </p:cNvSpPr>
          <p:nvPr>
            <p:ph type="body" idx="4294967295"/>
          </p:nvPr>
        </p:nvSpPr>
        <p:spPr>
          <a:xfrm>
            <a:off x="1482725" y="1106488"/>
            <a:ext cx="7661275" cy="4903787"/>
          </a:xfrm>
        </p:spPr>
        <p:txBody>
          <a:bodyPr/>
          <a:lstStyle/>
          <a:p>
            <a:r>
              <a:rPr lang="en-US" altLang="en-US" sz="2400" smtClean="0"/>
              <a:t>There can be conflict serializable schedules that cannot be obtained if two-phase locking is used.  </a:t>
            </a:r>
          </a:p>
          <a:p>
            <a:r>
              <a:rPr lang="en-US" altLang="en-US" sz="2400" smtClean="0"/>
              <a:t>However, in the absence of extra information (e.g., ordering of  access to data), two-phase locking is needed for conflict serializability in the following sense:</a:t>
            </a:r>
          </a:p>
          <a:p>
            <a:pPr>
              <a:buFontTx/>
              <a:buNone/>
            </a:pPr>
            <a:r>
              <a:rPr lang="en-US" altLang="en-US" sz="2400" smtClean="0"/>
              <a:t>    Given a transaction </a:t>
            </a:r>
            <a:r>
              <a:rPr lang="en-US" altLang="en-US" sz="2400" i="1" smtClean="0"/>
              <a:t>T</a:t>
            </a:r>
            <a:r>
              <a:rPr lang="en-US" altLang="en-US" sz="2400" baseline="-25000" smtClean="0"/>
              <a:t>i</a:t>
            </a:r>
            <a:r>
              <a:rPr lang="en-US" altLang="en-US" sz="2400" smtClean="0"/>
              <a:t> that does not follow two-phase locking, we can find a transaction </a:t>
            </a:r>
            <a:r>
              <a:rPr lang="en-US" altLang="en-US" sz="2400" i="1" smtClean="0"/>
              <a:t>T</a:t>
            </a:r>
            <a:r>
              <a:rPr lang="en-US" altLang="en-US" sz="2400" i="1" baseline="-25000" smtClean="0"/>
              <a:t>j</a:t>
            </a:r>
            <a:r>
              <a:rPr lang="en-US" altLang="en-US" sz="2400" smtClean="0"/>
              <a:t> that uses two-phase locking, and a schedule for </a:t>
            </a:r>
            <a:r>
              <a:rPr lang="en-US" altLang="en-US" sz="2400" i="1" smtClean="0"/>
              <a:t>T</a:t>
            </a:r>
            <a:r>
              <a:rPr lang="en-US" altLang="en-US" sz="2400" i="1" baseline="-25000" smtClean="0"/>
              <a:t>i</a:t>
            </a:r>
            <a:r>
              <a:rPr lang="en-US" altLang="en-US" sz="2400" smtClean="0"/>
              <a:t> and </a:t>
            </a:r>
            <a:r>
              <a:rPr lang="en-US" altLang="en-US" sz="2400" i="1" smtClean="0"/>
              <a:t>T</a:t>
            </a:r>
            <a:r>
              <a:rPr lang="en-US" altLang="en-US" sz="2400" i="1" baseline="-25000" smtClean="0"/>
              <a:t>j</a:t>
            </a:r>
            <a:r>
              <a:rPr lang="en-US" altLang="en-US" sz="2400" smtClean="0"/>
              <a:t> that is not conflict serializable.</a:t>
            </a:r>
          </a:p>
        </p:txBody>
      </p:sp>
    </p:spTree>
    <p:extLst>
      <p:ext uri="{BB962C8B-B14F-4D97-AF65-F5344CB8AC3E}">
        <p14:creationId xmlns:p14="http://schemas.microsoft.com/office/powerpoint/2010/main" val="2505792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title"/>
          </p:nvPr>
        </p:nvSpPr>
        <p:spPr>
          <a:xfrm>
            <a:off x="417513" y="574675"/>
            <a:ext cx="8428037" cy="538163"/>
          </a:xfrm>
        </p:spPr>
        <p:txBody>
          <a:bodyPr>
            <a:normAutofit fontScale="90000"/>
          </a:bodyPr>
          <a:lstStyle/>
          <a:p>
            <a:r>
              <a:rPr lang="en-US" altLang="en-US" sz="3600" b="0" smtClean="0">
                <a:effectLst/>
              </a:rPr>
              <a:t>Ensuring Serialisability: Two-Phase Locking</a:t>
            </a:r>
          </a:p>
        </p:txBody>
      </p:sp>
      <p:sp>
        <p:nvSpPr>
          <p:cNvPr id="78851" name="Rectangle 4"/>
          <p:cNvSpPr>
            <a:spLocks noGrp="1" noChangeArrowheads="1"/>
          </p:cNvSpPr>
          <p:nvPr>
            <p:ph idx="1"/>
          </p:nvPr>
        </p:nvSpPr>
        <p:spPr>
          <a:xfrm>
            <a:off x="304800" y="1600200"/>
            <a:ext cx="8001000" cy="2590800"/>
          </a:xfrm>
        </p:spPr>
        <p:txBody>
          <a:bodyPr>
            <a:normAutofit lnSpcReduction="10000"/>
          </a:bodyPr>
          <a:lstStyle/>
          <a:p>
            <a:pPr>
              <a:lnSpc>
                <a:spcPct val="90000"/>
              </a:lnSpc>
            </a:pPr>
            <a:r>
              <a:rPr lang="en-US" altLang="en-US" sz="2400" smtClean="0"/>
              <a:t>All locking operations (read_lock, write_lock) precede the first unlock operation in the transactions. </a:t>
            </a:r>
          </a:p>
          <a:p>
            <a:pPr>
              <a:lnSpc>
                <a:spcPct val="90000"/>
              </a:lnSpc>
            </a:pPr>
            <a:r>
              <a:rPr lang="en-US" altLang="en-US" sz="2400" smtClean="0"/>
              <a:t>Two phases:</a:t>
            </a:r>
          </a:p>
          <a:p>
            <a:pPr lvl="1">
              <a:lnSpc>
                <a:spcPct val="90000"/>
              </a:lnSpc>
            </a:pPr>
            <a:r>
              <a:rPr lang="en-US" altLang="en-US" sz="2400" i="1" smtClean="0"/>
              <a:t>expanding phase:</a:t>
            </a:r>
            <a:r>
              <a:rPr lang="en-US" altLang="en-US" sz="2400" smtClean="0"/>
              <a:t> new locks on items can be acquired but none can be released</a:t>
            </a:r>
          </a:p>
          <a:p>
            <a:pPr lvl="1">
              <a:lnSpc>
                <a:spcPct val="90000"/>
              </a:lnSpc>
            </a:pPr>
            <a:r>
              <a:rPr lang="en-US" altLang="en-US" sz="2400" i="1" smtClean="0"/>
              <a:t>shrinking phase:</a:t>
            </a:r>
            <a:r>
              <a:rPr lang="en-US" altLang="en-US" sz="2400" smtClean="0"/>
              <a:t> existing locks can be released but no new ones can be acquired</a:t>
            </a:r>
          </a:p>
        </p:txBody>
      </p:sp>
    </p:spTree>
    <p:extLst>
      <p:ext uri="{BB962C8B-B14F-4D97-AF65-F5344CB8AC3E}">
        <p14:creationId xmlns:p14="http://schemas.microsoft.com/office/powerpoint/2010/main" val="875950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0"/>
            <a:ext cx="8153400" cy="503238"/>
          </a:xfrm>
        </p:spPr>
        <p:txBody>
          <a:bodyPr>
            <a:normAutofit fontScale="90000"/>
          </a:bodyPr>
          <a:lstStyle/>
          <a:p>
            <a:pPr>
              <a:defRPr/>
            </a:pPr>
            <a:r>
              <a:rPr lang="en-US" sz="3600" b="0" dirty="0"/>
              <a:t>Two-Phasing Locking </a:t>
            </a:r>
          </a:p>
        </p:txBody>
      </p:sp>
      <p:sp>
        <p:nvSpPr>
          <p:cNvPr id="79875" name="Rectangle 3"/>
          <p:cNvSpPr>
            <a:spLocks noGrp="1" noChangeArrowheads="1"/>
          </p:cNvSpPr>
          <p:nvPr>
            <p:ph idx="1"/>
          </p:nvPr>
        </p:nvSpPr>
        <p:spPr>
          <a:xfrm>
            <a:off x="277813" y="457200"/>
            <a:ext cx="8332787" cy="5638800"/>
          </a:xfrm>
        </p:spPr>
        <p:txBody>
          <a:bodyPr/>
          <a:lstStyle/>
          <a:p>
            <a:r>
              <a:rPr lang="en-US" altLang="en-US" sz="2400" smtClean="0"/>
              <a:t>Basic 2PL</a:t>
            </a:r>
          </a:p>
          <a:p>
            <a:r>
              <a:rPr lang="en-US" altLang="en-US" sz="2400" smtClean="0"/>
              <a:t>When a transaction releases a lock, it may not request another lock</a:t>
            </a:r>
          </a:p>
          <a:p>
            <a:endParaRPr lang="en-US" altLang="en-US" sz="2400" smtClean="0"/>
          </a:p>
          <a:p>
            <a:endParaRPr lang="en-US" altLang="en-US" sz="2400" smtClean="0"/>
          </a:p>
          <a:p>
            <a:endParaRPr lang="en-US" altLang="en-US" sz="2400" smtClean="0"/>
          </a:p>
          <a:p>
            <a:endParaRPr lang="en-US" altLang="en-US" sz="2400" smtClean="0"/>
          </a:p>
          <a:p>
            <a:endParaRPr lang="en-US" altLang="en-US" sz="2400" smtClean="0"/>
          </a:p>
          <a:p>
            <a:endParaRPr lang="en-US" altLang="en-US" sz="2400" smtClean="0"/>
          </a:p>
          <a:p>
            <a:endParaRPr lang="en-US" altLang="en-US" sz="2400" smtClean="0"/>
          </a:p>
          <a:p>
            <a:r>
              <a:rPr lang="en-US" altLang="en-US" sz="2000" smtClean="0"/>
              <a:t>Conservative 2PL or static 2PL</a:t>
            </a:r>
          </a:p>
          <a:p>
            <a:pPr lvl="1"/>
            <a:r>
              <a:rPr lang="en-US" altLang="en-US" sz="2000" smtClean="0"/>
              <a:t>a transaction locks all the items it accesses before the transaction begins execution</a:t>
            </a:r>
          </a:p>
          <a:p>
            <a:pPr lvl="1"/>
            <a:r>
              <a:rPr lang="en-US" altLang="en-US" sz="2000" smtClean="0"/>
              <a:t>pre-declaring read and write sets</a:t>
            </a:r>
          </a:p>
        </p:txBody>
      </p:sp>
      <p:grpSp>
        <p:nvGrpSpPr>
          <p:cNvPr id="79876" name="Group 4"/>
          <p:cNvGrpSpPr>
            <a:grpSpLocks/>
          </p:cNvGrpSpPr>
          <p:nvPr/>
        </p:nvGrpSpPr>
        <p:grpSpPr bwMode="auto">
          <a:xfrm>
            <a:off x="1447800" y="2133600"/>
            <a:ext cx="6362700" cy="2709863"/>
            <a:chOff x="135" y="1844"/>
            <a:chExt cx="5947" cy="2583"/>
          </a:xfrm>
        </p:grpSpPr>
        <p:sp>
          <p:nvSpPr>
            <p:cNvPr id="79877" name="Line 5"/>
            <p:cNvSpPr>
              <a:spLocks noChangeShapeType="1"/>
            </p:cNvSpPr>
            <p:nvPr/>
          </p:nvSpPr>
          <p:spPr bwMode="auto">
            <a:xfrm>
              <a:off x="528" y="2116"/>
              <a:ext cx="0" cy="1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78" name="Line 6"/>
            <p:cNvSpPr>
              <a:spLocks noChangeShapeType="1"/>
            </p:cNvSpPr>
            <p:nvPr/>
          </p:nvSpPr>
          <p:spPr bwMode="auto">
            <a:xfrm>
              <a:off x="436" y="4032"/>
              <a:ext cx="46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79" name="Line 7"/>
            <p:cNvSpPr>
              <a:spLocks noChangeShapeType="1"/>
            </p:cNvSpPr>
            <p:nvPr/>
          </p:nvSpPr>
          <p:spPr bwMode="auto">
            <a:xfrm>
              <a:off x="2784" y="2068"/>
              <a:ext cx="0" cy="205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9880" name="Group 8"/>
            <p:cNvGrpSpPr>
              <a:grpSpLocks/>
            </p:cNvGrpSpPr>
            <p:nvPr/>
          </p:nvGrpSpPr>
          <p:grpSpPr bwMode="auto">
            <a:xfrm>
              <a:off x="532" y="3308"/>
              <a:ext cx="428" cy="344"/>
              <a:chOff x="532" y="3308"/>
              <a:chExt cx="428" cy="344"/>
            </a:xfrm>
          </p:grpSpPr>
          <p:sp>
            <p:nvSpPr>
              <p:cNvPr id="79918" name="Line 9"/>
              <p:cNvSpPr>
                <a:spLocks noChangeShapeType="1"/>
              </p:cNvSpPr>
              <p:nvPr/>
            </p:nvSpPr>
            <p:spPr bwMode="auto">
              <a:xfrm>
                <a:off x="532" y="3648"/>
                <a:ext cx="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19" name="Line 10"/>
              <p:cNvSpPr>
                <a:spLocks noChangeShapeType="1"/>
              </p:cNvSpPr>
              <p:nvPr/>
            </p:nvSpPr>
            <p:spPr bwMode="auto">
              <a:xfrm flipV="1">
                <a:off x="960" y="3308"/>
                <a:ext cx="0" cy="3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9881" name="Group 11"/>
            <p:cNvGrpSpPr>
              <a:grpSpLocks/>
            </p:cNvGrpSpPr>
            <p:nvPr/>
          </p:nvGrpSpPr>
          <p:grpSpPr bwMode="auto">
            <a:xfrm>
              <a:off x="532" y="3308"/>
              <a:ext cx="428" cy="344"/>
              <a:chOff x="532" y="3308"/>
              <a:chExt cx="428" cy="344"/>
            </a:xfrm>
          </p:grpSpPr>
          <p:sp>
            <p:nvSpPr>
              <p:cNvPr id="79916" name="Line 12"/>
              <p:cNvSpPr>
                <a:spLocks noChangeShapeType="1"/>
              </p:cNvSpPr>
              <p:nvPr/>
            </p:nvSpPr>
            <p:spPr bwMode="auto">
              <a:xfrm>
                <a:off x="532" y="3648"/>
                <a:ext cx="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17" name="Line 13"/>
              <p:cNvSpPr>
                <a:spLocks noChangeShapeType="1"/>
              </p:cNvSpPr>
              <p:nvPr/>
            </p:nvSpPr>
            <p:spPr bwMode="auto">
              <a:xfrm flipV="1">
                <a:off x="960" y="3308"/>
                <a:ext cx="0" cy="3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79882" name="Line 14"/>
            <p:cNvSpPr>
              <a:spLocks noChangeShapeType="1"/>
            </p:cNvSpPr>
            <p:nvPr/>
          </p:nvSpPr>
          <p:spPr bwMode="auto">
            <a:xfrm>
              <a:off x="916" y="4032"/>
              <a:ext cx="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3" name="Line 15"/>
            <p:cNvSpPr>
              <a:spLocks noChangeShapeType="1"/>
            </p:cNvSpPr>
            <p:nvPr/>
          </p:nvSpPr>
          <p:spPr bwMode="auto">
            <a:xfrm>
              <a:off x="1876" y="2640"/>
              <a:ext cx="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4" name="Line 16"/>
            <p:cNvSpPr>
              <a:spLocks noChangeShapeType="1"/>
            </p:cNvSpPr>
            <p:nvPr/>
          </p:nvSpPr>
          <p:spPr bwMode="auto">
            <a:xfrm flipV="1">
              <a:off x="2304" y="2300"/>
              <a:ext cx="0" cy="3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79885" name="Group 17"/>
            <p:cNvGrpSpPr>
              <a:grpSpLocks/>
            </p:cNvGrpSpPr>
            <p:nvPr/>
          </p:nvGrpSpPr>
          <p:grpSpPr bwMode="auto">
            <a:xfrm>
              <a:off x="1396" y="2636"/>
              <a:ext cx="428" cy="344"/>
              <a:chOff x="1396" y="2636"/>
              <a:chExt cx="428" cy="344"/>
            </a:xfrm>
          </p:grpSpPr>
          <p:sp>
            <p:nvSpPr>
              <p:cNvPr id="79914" name="Line 18"/>
              <p:cNvSpPr>
                <a:spLocks noChangeShapeType="1"/>
              </p:cNvSpPr>
              <p:nvPr/>
            </p:nvSpPr>
            <p:spPr bwMode="auto">
              <a:xfrm>
                <a:off x="1396" y="2976"/>
                <a:ext cx="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15" name="Line 19"/>
              <p:cNvSpPr>
                <a:spLocks noChangeShapeType="1"/>
              </p:cNvSpPr>
              <p:nvPr/>
            </p:nvSpPr>
            <p:spPr bwMode="auto">
              <a:xfrm flipV="1">
                <a:off x="1824" y="2636"/>
                <a:ext cx="0" cy="3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9886" name="Group 20"/>
            <p:cNvGrpSpPr>
              <a:grpSpLocks/>
            </p:cNvGrpSpPr>
            <p:nvPr/>
          </p:nvGrpSpPr>
          <p:grpSpPr bwMode="auto">
            <a:xfrm>
              <a:off x="964" y="2972"/>
              <a:ext cx="428" cy="344"/>
              <a:chOff x="964" y="2972"/>
              <a:chExt cx="428" cy="344"/>
            </a:xfrm>
          </p:grpSpPr>
          <p:sp>
            <p:nvSpPr>
              <p:cNvPr id="79912" name="Line 21"/>
              <p:cNvSpPr>
                <a:spLocks noChangeShapeType="1"/>
              </p:cNvSpPr>
              <p:nvPr/>
            </p:nvSpPr>
            <p:spPr bwMode="auto">
              <a:xfrm>
                <a:off x="964" y="3312"/>
                <a:ext cx="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13" name="Line 22"/>
              <p:cNvSpPr>
                <a:spLocks noChangeShapeType="1"/>
              </p:cNvSpPr>
              <p:nvPr/>
            </p:nvSpPr>
            <p:spPr bwMode="auto">
              <a:xfrm flipV="1">
                <a:off x="1392" y="2972"/>
                <a:ext cx="0" cy="3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79887" name="Line 23"/>
            <p:cNvSpPr>
              <a:spLocks noChangeShapeType="1"/>
            </p:cNvSpPr>
            <p:nvPr/>
          </p:nvSpPr>
          <p:spPr bwMode="auto">
            <a:xfrm>
              <a:off x="2356" y="2304"/>
              <a:ext cx="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8" name="Line 24"/>
            <p:cNvSpPr>
              <a:spLocks noChangeShapeType="1"/>
            </p:cNvSpPr>
            <p:nvPr/>
          </p:nvSpPr>
          <p:spPr bwMode="auto">
            <a:xfrm flipV="1">
              <a:off x="528" y="3644"/>
              <a:ext cx="0" cy="3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79889" name="Group 25"/>
            <p:cNvGrpSpPr>
              <a:grpSpLocks/>
            </p:cNvGrpSpPr>
            <p:nvPr/>
          </p:nvGrpSpPr>
          <p:grpSpPr bwMode="auto">
            <a:xfrm>
              <a:off x="2784" y="2308"/>
              <a:ext cx="428" cy="332"/>
              <a:chOff x="2784" y="2308"/>
              <a:chExt cx="428" cy="332"/>
            </a:xfrm>
          </p:grpSpPr>
          <p:sp>
            <p:nvSpPr>
              <p:cNvPr id="79910" name="Line 26"/>
              <p:cNvSpPr>
                <a:spLocks noChangeShapeType="1"/>
              </p:cNvSpPr>
              <p:nvPr/>
            </p:nvSpPr>
            <p:spPr bwMode="auto">
              <a:xfrm>
                <a:off x="2784" y="2308"/>
                <a:ext cx="0" cy="3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911" name="Line 27"/>
              <p:cNvSpPr>
                <a:spLocks noChangeShapeType="1"/>
              </p:cNvSpPr>
              <p:nvPr/>
            </p:nvSpPr>
            <p:spPr bwMode="auto">
              <a:xfrm>
                <a:off x="2788" y="2640"/>
                <a:ext cx="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9890" name="Group 28"/>
            <p:cNvGrpSpPr>
              <a:grpSpLocks/>
            </p:cNvGrpSpPr>
            <p:nvPr/>
          </p:nvGrpSpPr>
          <p:grpSpPr bwMode="auto">
            <a:xfrm>
              <a:off x="3216" y="2644"/>
              <a:ext cx="428" cy="332"/>
              <a:chOff x="3216" y="2644"/>
              <a:chExt cx="428" cy="332"/>
            </a:xfrm>
          </p:grpSpPr>
          <p:sp>
            <p:nvSpPr>
              <p:cNvPr id="79908" name="Line 29"/>
              <p:cNvSpPr>
                <a:spLocks noChangeShapeType="1"/>
              </p:cNvSpPr>
              <p:nvPr/>
            </p:nvSpPr>
            <p:spPr bwMode="auto">
              <a:xfrm>
                <a:off x="3216" y="2644"/>
                <a:ext cx="0" cy="3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909" name="Line 30"/>
              <p:cNvSpPr>
                <a:spLocks noChangeShapeType="1"/>
              </p:cNvSpPr>
              <p:nvPr/>
            </p:nvSpPr>
            <p:spPr bwMode="auto">
              <a:xfrm>
                <a:off x="3220" y="2976"/>
                <a:ext cx="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9891" name="Group 31"/>
            <p:cNvGrpSpPr>
              <a:grpSpLocks/>
            </p:cNvGrpSpPr>
            <p:nvPr/>
          </p:nvGrpSpPr>
          <p:grpSpPr bwMode="auto">
            <a:xfrm>
              <a:off x="4080" y="3316"/>
              <a:ext cx="428" cy="332"/>
              <a:chOff x="4080" y="3316"/>
              <a:chExt cx="428" cy="332"/>
            </a:xfrm>
          </p:grpSpPr>
          <p:sp>
            <p:nvSpPr>
              <p:cNvPr id="79906" name="Line 32"/>
              <p:cNvSpPr>
                <a:spLocks noChangeShapeType="1"/>
              </p:cNvSpPr>
              <p:nvPr/>
            </p:nvSpPr>
            <p:spPr bwMode="auto">
              <a:xfrm>
                <a:off x="4080" y="3316"/>
                <a:ext cx="0" cy="3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907" name="Line 33"/>
              <p:cNvSpPr>
                <a:spLocks noChangeShapeType="1"/>
              </p:cNvSpPr>
              <p:nvPr/>
            </p:nvSpPr>
            <p:spPr bwMode="auto">
              <a:xfrm>
                <a:off x="4084" y="3648"/>
                <a:ext cx="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9892" name="Line 34"/>
            <p:cNvSpPr>
              <a:spLocks noChangeShapeType="1"/>
            </p:cNvSpPr>
            <p:nvPr/>
          </p:nvSpPr>
          <p:spPr bwMode="auto">
            <a:xfrm>
              <a:off x="4512" y="3652"/>
              <a:ext cx="0" cy="37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79893" name="Group 35"/>
            <p:cNvGrpSpPr>
              <a:grpSpLocks/>
            </p:cNvGrpSpPr>
            <p:nvPr/>
          </p:nvGrpSpPr>
          <p:grpSpPr bwMode="auto">
            <a:xfrm>
              <a:off x="3648" y="2980"/>
              <a:ext cx="428" cy="332"/>
              <a:chOff x="3648" y="2980"/>
              <a:chExt cx="428" cy="332"/>
            </a:xfrm>
          </p:grpSpPr>
          <p:sp>
            <p:nvSpPr>
              <p:cNvPr id="79904" name="Line 36"/>
              <p:cNvSpPr>
                <a:spLocks noChangeShapeType="1"/>
              </p:cNvSpPr>
              <p:nvPr/>
            </p:nvSpPr>
            <p:spPr bwMode="auto">
              <a:xfrm>
                <a:off x="3648" y="2980"/>
                <a:ext cx="0" cy="3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905" name="Line 37"/>
              <p:cNvSpPr>
                <a:spLocks noChangeShapeType="1"/>
              </p:cNvSpPr>
              <p:nvPr/>
            </p:nvSpPr>
            <p:spPr bwMode="auto">
              <a:xfrm>
                <a:off x="3652" y="3312"/>
                <a:ext cx="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9894" name="Line 38"/>
            <p:cNvSpPr>
              <a:spLocks noChangeShapeType="1"/>
            </p:cNvSpPr>
            <p:nvPr/>
          </p:nvSpPr>
          <p:spPr bwMode="auto">
            <a:xfrm flipV="1">
              <a:off x="4560" y="1916"/>
              <a:ext cx="0" cy="2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95" name="Rectangle 39"/>
            <p:cNvSpPr>
              <a:spLocks noChangeArrowheads="1"/>
            </p:cNvSpPr>
            <p:nvPr/>
          </p:nvSpPr>
          <p:spPr bwMode="auto">
            <a:xfrm>
              <a:off x="4600" y="2038"/>
              <a:ext cx="1304"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r>
                <a:rPr kumimoji="0" lang="en-US" altLang="en-US" sz="2000"/>
                <a:t>obtain lock</a:t>
              </a:r>
            </a:p>
          </p:txBody>
        </p:sp>
        <p:sp>
          <p:nvSpPr>
            <p:cNvPr id="79896" name="Line 40"/>
            <p:cNvSpPr>
              <a:spLocks noChangeShapeType="1"/>
            </p:cNvSpPr>
            <p:nvPr/>
          </p:nvSpPr>
          <p:spPr bwMode="auto">
            <a:xfrm>
              <a:off x="4560" y="2404"/>
              <a:ext cx="0" cy="2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97" name="Rectangle 41"/>
            <p:cNvSpPr>
              <a:spLocks noChangeArrowheads="1"/>
            </p:cNvSpPr>
            <p:nvPr/>
          </p:nvSpPr>
          <p:spPr bwMode="auto">
            <a:xfrm>
              <a:off x="4645" y="2467"/>
              <a:ext cx="143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r>
                <a:rPr kumimoji="0" lang="en-US" altLang="en-US" sz="2000"/>
                <a:t>release lock</a:t>
              </a:r>
            </a:p>
          </p:txBody>
        </p:sp>
        <p:sp>
          <p:nvSpPr>
            <p:cNvPr id="79898" name="Rectangle 42"/>
            <p:cNvSpPr>
              <a:spLocks noChangeArrowheads="1"/>
            </p:cNvSpPr>
            <p:nvPr/>
          </p:nvSpPr>
          <p:spPr bwMode="auto">
            <a:xfrm>
              <a:off x="2679" y="1844"/>
              <a:ext cx="117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r>
                <a:rPr kumimoji="0" lang="en-US" altLang="en-US" sz="2000"/>
                <a:t>lock point</a:t>
              </a:r>
            </a:p>
          </p:txBody>
        </p:sp>
        <p:sp>
          <p:nvSpPr>
            <p:cNvPr id="79899" name="Rectangle 43"/>
            <p:cNvSpPr>
              <a:spLocks noChangeArrowheads="1"/>
            </p:cNvSpPr>
            <p:nvPr/>
          </p:nvSpPr>
          <p:spPr bwMode="auto">
            <a:xfrm>
              <a:off x="1142" y="3571"/>
              <a:ext cx="104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r>
                <a:rPr kumimoji="0" lang="en-US" altLang="en-US" sz="2000"/>
                <a:t>Phase 1</a:t>
              </a:r>
            </a:p>
          </p:txBody>
        </p:sp>
        <p:sp>
          <p:nvSpPr>
            <p:cNvPr id="79900" name="Rectangle 44"/>
            <p:cNvSpPr>
              <a:spLocks noChangeArrowheads="1"/>
            </p:cNvSpPr>
            <p:nvPr/>
          </p:nvSpPr>
          <p:spPr bwMode="auto">
            <a:xfrm>
              <a:off x="2920" y="3571"/>
              <a:ext cx="104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r>
                <a:rPr kumimoji="0" lang="en-US" altLang="en-US" sz="2000"/>
                <a:t>Phase 2</a:t>
              </a:r>
            </a:p>
          </p:txBody>
        </p:sp>
        <p:sp>
          <p:nvSpPr>
            <p:cNvPr id="79901" name="Rectangle 45"/>
            <p:cNvSpPr>
              <a:spLocks noChangeArrowheads="1"/>
            </p:cNvSpPr>
            <p:nvPr/>
          </p:nvSpPr>
          <p:spPr bwMode="auto">
            <a:xfrm>
              <a:off x="375" y="4052"/>
              <a:ext cx="90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r>
                <a:rPr kumimoji="0" lang="en-US" altLang="en-US" sz="2000"/>
                <a:t>BEGIN</a:t>
              </a:r>
            </a:p>
          </p:txBody>
        </p:sp>
        <p:sp>
          <p:nvSpPr>
            <p:cNvPr id="79902" name="Rectangle 46"/>
            <p:cNvSpPr>
              <a:spLocks noChangeArrowheads="1"/>
            </p:cNvSpPr>
            <p:nvPr/>
          </p:nvSpPr>
          <p:spPr bwMode="auto">
            <a:xfrm>
              <a:off x="4311" y="4052"/>
              <a:ext cx="67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r>
                <a:rPr kumimoji="0" lang="en-US" altLang="en-US" sz="2000"/>
                <a:t>END</a:t>
              </a:r>
            </a:p>
          </p:txBody>
        </p:sp>
        <p:sp>
          <p:nvSpPr>
            <p:cNvPr id="79903" name="Rectangle 47"/>
            <p:cNvSpPr>
              <a:spLocks noChangeArrowheads="1"/>
            </p:cNvSpPr>
            <p:nvPr/>
          </p:nvSpPr>
          <p:spPr bwMode="auto">
            <a:xfrm>
              <a:off x="135" y="2228"/>
              <a:ext cx="1113" cy="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r>
                <a:rPr kumimoji="0" lang="en-US" altLang="en-US" sz="2000"/>
                <a:t>number of locks</a:t>
              </a:r>
            </a:p>
          </p:txBody>
        </p:sp>
      </p:grpSp>
    </p:spTree>
    <p:extLst>
      <p:ext uri="{BB962C8B-B14F-4D97-AF65-F5344CB8AC3E}">
        <p14:creationId xmlns:p14="http://schemas.microsoft.com/office/powerpoint/2010/main" val="3924705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838200" y="419100"/>
            <a:ext cx="7772400" cy="369888"/>
          </a:xfrm>
        </p:spPr>
        <p:txBody>
          <a:bodyPr/>
          <a:lstStyle/>
          <a:p>
            <a:pPr>
              <a:defRPr/>
            </a:pPr>
            <a:r>
              <a:rPr lang="en-US" dirty="0"/>
              <a:t>Recoverable Schedules</a:t>
            </a:r>
          </a:p>
        </p:txBody>
      </p:sp>
      <p:sp>
        <p:nvSpPr>
          <p:cNvPr id="59395" name="Rectangle 3"/>
          <p:cNvSpPr>
            <a:spLocks noGrp="1" noChangeArrowheads="1"/>
          </p:cNvSpPr>
          <p:nvPr>
            <p:ph idx="1"/>
          </p:nvPr>
        </p:nvSpPr>
        <p:spPr>
          <a:xfrm>
            <a:off x="417513" y="1670050"/>
            <a:ext cx="8345487" cy="4954588"/>
          </a:xfrm>
        </p:spPr>
        <p:txBody>
          <a:bodyPr/>
          <a:lstStyle/>
          <a:p>
            <a:pPr>
              <a:tabLst>
                <a:tab pos="2395538" algn="l"/>
                <a:tab pos="2857500" algn="l"/>
                <a:tab pos="3549650" algn="l"/>
                <a:tab pos="3997325" algn="l"/>
              </a:tabLst>
            </a:pPr>
            <a:r>
              <a:rPr lang="en-US" altLang="en-US" sz="2000" b="1" smtClean="0">
                <a:solidFill>
                  <a:schemeClr val="tx2"/>
                </a:solidFill>
              </a:rPr>
              <a:t>Recoverable</a:t>
            </a:r>
            <a:r>
              <a:rPr lang="en-US" altLang="en-US" sz="2000" b="1" i="1" smtClean="0">
                <a:solidFill>
                  <a:schemeClr val="tx2"/>
                </a:solidFill>
              </a:rPr>
              <a:t> </a:t>
            </a:r>
            <a:r>
              <a:rPr lang="en-US" altLang="en-US" sz="2000" b="1" smtClean="0">
                <a:solidFill>
                  <a:schemeClr val="tx2"/>
                </a:solidFill>
              </a:rPr>
              <a:t>schedule</a:t>
            </a:r>
            <a:r>
              <a:rPr lang="en-US" altLang="en-US" sz="2000" smtClean="0"/>
              <a:t> — if a transaction </a:t>
            </a:r>
            <a:r>
              <a:rPr lang="en-US" altLang="en-US" sz="2000" i="1" smtClean="0"/>
              <a:t>T</a:t>
            </a:r>
            <a:r>
              <a:rPr lang="en-US" altLang="en-US" sz="2000" i="1" baseline="-25000" smtClean="0"/>
              <a:t>j</a:t>
            </a:r>
            <a:r>
              <a:rPr lang="en-US" altLang="en-US" sz="2000" smtClean="0"/>
              <a:t> reads a data item previously written by a transaction </a:t>
            </a:r>
            <a:r>
              <a:rPr lang="en-US" altLang="en-US" sz="2000" i="1" smtClean="0"/>
              <a:t>T</a:t>
            </a:r>
            <a:r>
              <a:rPr lang="en-US" altLang="en-US" sz="2000" i="1" baseline="-25000" smtClean="0"/>
              <a:t>i </a:t>
            </a:r>
            <a:r>
              <a:rPr lang="en-US" altLang="en-US" sz="2000" smtClean="0"/>
              <a:t>, then the commit operation of </a:t>
            </a:r>
            <a:r>
              <a:rPr lang="en-US" altLang="en-US" sz="2000" i="1" smtClean="0"/>
              <a:t>T</a:t>
            </a:r>
            <a:r>
              <a:rPr lang="en-US" altLang="en-US" sz="2000" i="1" baseline="-25000" smtClean="0"/>
              <a:t>i</a:t>
            </a:r>
            <a:r>
              <a:rPr lang="en-US" altLang="en-US" sz="2000" i="1" smtClean="0"/>
              <a:t> </a:t>
            </a:r>
            <a:r>
              <a:rPr lang="en-US" altLang="en-US" sz="2000" smtClean="0"/>
              <a:t> appears before the commit operation of </a:t>
            </a:r>
            <a:r>
              <a:rPr lang="en-US" altLang="en-US" sz="2000" i="1" smtClean="0"/>
              <a:t>T</a:t>
            </a:r>
            <a:r>
              <a:rPr lang="en-US" altLang="en-US" sz="2000" i="1" baseline="-25000" smtClean="0"/>
              <a:t>j</a:t>
            </a:r>
            <a:r>
              <a:rPr lang="en-US" altLang="en-US" sz="2000" i="1" smtClean="0"/>
              <a:t>.</a:t>
            </a:r>
            <a:endParaRPr lang="en-US" altLang="en-US" sz="2000" smtClean="0"/>
          </a:p>
          <a:p>
            <a:pPr>
              <a:tabLst>
                <a:tab pos="2395538" algn="l"/>
                <a:tab pos="2857500" algn="l"/>
                <a:tab pos="3549650" algn="l"/>
                <a:tab pos="3997325" algn="l"/>
              </a:tabLst>
            </a:pPr>
            <a:r>
              <a:rPr lang="en-US" altLang="en-US" sz="2000" smtClean="0"/>
              <a:t>The following schedule (Schedule 11) is not recoverable if </a:t>
            </a:r>
            <a:r>
              <a:rPr lang="en-US" altLang="en-US" sz="2000" i="1" smtClean="0"/>
              <a:t>T</a:t>
            </a:r>
            <a:r>
              <a:rPr lang="en-US" altLang="en-US" sz="2000" i="1" baseline="-25000" smtClean="0"/>
              <a:t>9</a:t>
            </a:r>
            <a:r>
              <a:rPr lang="en-US" altLang="en-US" sz="2000" i="1" smtClean="0"/>
              <a:t> </a:t>
            </a:r>
            <a:r>
              <a:rPr lang="en-US" altLang="en-US" sz="2000" smtClean="0"/>
              <a:t>commits immediately after the read</a:t>
            </a:r>
            <a:br>
              <a:rPr lang="en-US" altLang="en-US" sz="2000" smtClean="0"/>
            </a:br>
            <a:r>
              <a:rPr lang="en-US" altLang="en-US" sz="2000" smtClean="0"/>
              <a:t>		</a:t>
            </a:r>
          </a:p>
          <a:p>
            <a:pPr>
              <a:tabLst>
                <a:tab pos="2395538" algn="l"/>
                <a:tab pos="2857500" algn="l"/>
                <a:tab pos="3549650" algn="l"/>
                <a:tab pos="3997325" algn="l"/>
              </a:tabLst>
            </a:pPr>
            <a:endParaRPr lang="en-US" altLang="en-US" sz="2000" smtClean="0"/>
          </a:p>
          <a:p>
            <a:pPr>
              <a:tabLst>
                <a:tab pos="2395538" algn="l"/>
                <a:tab pos="2857500" algn="l"/>
                <a:tab pos="3549650" algn="l"/>
                <a:tab pos="3997325" algn="l"/>
              </a:tabLst>
            </a:pPr>
            <a:endParaRPr lang="en-US" altLang="en-US" sz="2000" smtClean="0"/>
          </a:p>
          <a:p>
            <a:pPr>
              <a:tabLst>
                <a:tab pos="2395538" algn="l"/>
                <a:tab pos="2857500" algn="l"/>
                <a:tab pos="3549650" algn="l"/>
                <a:tab pos="3997325" algn="l"/>
              </a:tabLst>
            </a:pPr>
            <a:endParaRPr lang="en-US" altLang="en-US" sz="2000" smtClean="0"/>
          </a:p>
          <a:p>
            <a:pPr>
              <a:tabLst>
                <a:tab pos="2395538" algn="l"/>
                <a:tab pos="2857500" algn="l"/>
                <a:tab pos="3549650" algn="l"/>
                <a:tab pos="3997325" algn="l"/>
              </a:tabLst>
            </a:pPr>
            <a:endParaRPr lang="en-US" altLang="en-US" sz="2000" smtClean="0"/>
          </a:p>
          <a:p>
            <a:pPr>
              <a:tabLst>
                <a:tab pos="2395538" algn="l"/>
                <a:tab pos="2857500" algn="l"/>
                <a:tab pos="3549650" algn="l"/>
                <a:tab pos="3997325" algn="l"/>
              </a:tabLst>
            </a:pPr>
            <a:r>
              <a:rPr lang="en-US" altLang="en-US" sz="2000" smtClean="0"/>
              <a:t>If </a:t>
            </a:r>
            <a:r>
              <a:rPr lang="en-US" altLang="en-US" sz="2000" i="1" smtClean="0"/>
              <a:t>T</a:t>
            </a:r>
            <a:r>
              <a:rPr lang="en-US" altLang="en-US" sz="2000" baseline="-25000" smtClean="0"/>
              <a:t>8</a:t>
            </a:r>
            <a:r>
              <a:rPr lang="en-US" altLang="en-US" sz="2000" smtClean="0"/>
              <a:t> should abort, </a:t>
            </a:r>
            <a:r>
              <a:rPr lang="en-US" altLang="en-US" sz="2000" i="1" smtClean="0"/>
              <a:t>T</a:t>
            </a:r>
            <a:r>
              <a:rPr lang="en-US" altLang="en-US" sz="2000" baseline="-25000" smtClean="0"/>
              <a:t>9</a:t>
            </a:r>
            <a:r>
              <a:rPr lang="en-US" altLang="en-US" sz="2000" smtClean="0"/>
              <a:t> would have read (and possibly shown to the user) an inconsistent database state.  Hence, database must ensure that schedules are recoverable.</a:t>
            </a:r>
          </a:p>
        </p:txBody>
      </p:sp>
      <p:sp>
        <p:nvSpPr>
          <p:cNvPr id="59396" name="Text Box 6"/>
          <p:cNvSpPr txBox="1">
            <a:spLocks noChangeArrowheads="1"/>
          </p:cNvSpPr>
          <p:nvPr/>
        </p:nvSpPr>
        <p:spPr bwMode="auto">
          <a:xfrm>
            <a:off x="436563" y="788988"/>
            <a:ext cx="75866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spcBef>
                <a:spcPct val="50000"/>
              </a:spcBef>
              <a:buClrTx/>
              <a:buSzTx/>
              <a:buFontTx/>
              <a:buNone/>
            </a:pPr>
            <a:r>
              <a:rPr kumimoji="0" lang="en-US" altLang="en-US" sz="2000"/>
              <a:t>Need to address the effect of transaction failures on concurrently </a:t>
            </a:r>
            <a:br>
              <a:rPr kumimoji="0" lang="en-US" altLang="en-US" sz="2000"/>
            </a:br>
            <a:r>
              <a:rPr kumimoji="0" lang="en-US" altLang="en-US" sz="2000"/>
              <a:t>running transactions.</a:t>
            </a:r>
          </a:p>
        </p:txBody>
      </p:sp>
      <p:pic>
        <p:nvPicPr>
          <p:cNvPr id="59397" name="Picture 8"/>
          <p:cNvPicPr>
            <a:picLocks noChangeAspect="1" noChangeArrowheads="1"/>
          </p:cNvPicPr>
          <p:nvPr/>
        </p:nvPicPr>
        <p:blipFill>
          <a:blip r:embed="rId3">
            <a:extLst>
              <a:ext uri="{28A0092B-C50C-407E-A947-70E740481C1C}">
                <a14:useLocalDpi xmlns:a14="http://schemas.microsoft.com/office/drawing/2010/main" val="0"/>
              </a:ext>
            </a:extLst>
          </a:blip>
          <a:srcRect l="462" t="5855" r="1155" b="6161"/>
          <a:stretch>
            <a:fillRect/>
          </a:stretch>
        </p:blipFill>
        <p:spPr bwMode="auto">
          <a:xfrm>
            <a:off x="3303588" y="3408363"/>
            <a:ext cx="2379662" cy="1595437"/>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851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3400" y="304800"/>
            <a:ext cx="8153400" cy="579438"/>
          </a:xfrm>
        </p:spPr>
        <p:txBody>
          <a:bodyPr>
            <a:normAutofit fontScale="90000"/>
          </a:bodyPr>
          <a:lstStyle/>
          <a:p>
            <a:pPr>
              <a:defRPr/>
            </a:pPr>
            <a:r>
              <a:rPr lang="en-US" sz="4000"/>
              <a:t>Two-Phasing Locking</a:t>
            </a:r>
          </a:p>
        </p:txBody>
      </p:sp>
      <p:sp>
        <p:nvSpPr>
          <p:cNvPr id="80899" name="Rectangle 3"/>
          <p:cNvSpPr>
            <a:spLocks noGrp="1" noChangeArrowheads="1"/>
          </p:cNvSpPr>
          <p:nvPr>
            <p:ph idx="1"/>
          </p:nvPr>
        </p:nvSpPr>
        <p:spPr>
          <a:xfrm>
            <a:off x="381000" y="1219200"/>
            <a:ext cx="8229600" cy="1212850"/>
          </a:xfrm>
        </p:spPr>
        <p:txBody>
          <a:bodyPr/>
          <a:lstStyle/>
          <a:p>
            <a:r>
              <a:rPr lang="en-US" altLang="en-US" sz="2400" smtClean="0"/>
              <a:t>Strict 2PL a transaction does not release any of its exclusive locks until after it commits or aborts</a:t>
            </a:r>
          </a:p>
          <a:p>
            <a:r>
              <a:rPr lang="en-US" altLang="en-US" sz="2400" smtClean="0"/>
              <a:t>leads to a strict schedule for recovery</a:t>
            </a:r>
          </a:p>
        </p:txBody>
      </p:sp>
      <p:sp>
        <p:nvSpPr>
          <p:cNvPr id="80900" name="Rectangle 4"/>
          <p:cNvSpPr>
            <a:spLocks noChangeArrowheads="1"/>
          </p:cNvSpPr>
          <p:nvPr/>
        </p:nvSpPr>
        <p:spPr bwMode="auto">
          <a:xfrm>
            <a:off x="685800" y="1447800"/>
            <a:ext cx="77724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endParaRPr kumimoji="0" lang="en-GB" altLang="en-US" sz="2400">
              <a:latin typeface="Times New Roman" panose="02020603050405020304" pitchFamily="18" charset="0"/>
            </a:endParaRPr>
          </a:p>
        </p:txBody>
      </p:sp>
      <p:sp>
        <p:nvSpPr>
          <p:cNvPr id="80901" name="Line 5"/>
          <p:cNvSpPr>
            <a:spLocks noChangeShapeType="1"/>
          </p:cNvSpPr>
          <p:nvPr/>
        </p:nvSpPr>
        <p:spPr bwMode="auto">
          <a:xfrm>
            <a:off x="1684338" y="2755900"/>
            <a:ext cx="0" cy="2416175"/>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2" name="Line 6"/>
          <p:cNvSpPr>
            <a:spLocks noChangeShapeType="1"/>
          </p:cNvSpPr>
          <p:nvPr/>
        </p:nvSpPr>
        <p:spPr bwMode="auto">
          <a:xfrm>
            <a:off x="1689100" y="5175250"/>
            <a:ext cx="45862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80903" name="Group 7"/>
          <p:cNvGrpSpPr>
            <a:grpSpLocks/>
          </p:cNvGrpSpPr>
          <p:nvPr/>
        </p:nvGrpSpPr>
        <p:grpSpPr bwMode="auto">
          <a:xfrm>
            <a:off x="1689100" y="4810125"/>
            <a:ext cx="481013" cy="369888"/>
            <a:chOff x="628" y="3212"/>
            <a:chExt cx="428" cy="344"/>
          </a:xfrm>
        </p:grpSpPr>
        <p:sp>
          <p:nvSpPr>
            <p:cNvPr id="80925" name="Line 8"/>
            <p:cNvSpPr>
              <a:spLocks noChangeShapeType="1"/>
            </p:cNvSpPr>
            <p:nvPr/>
          </p:nvSpPr>
          <p:spPr bwMode="auto">
            <a:xfrm>
              <a:off x="628" y="3552"/>
              <a:ext cx="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26" name="Line 9"/>
            <p:cNvSpPr>
              <a:spLocks noChangeShapeType="1"/>
            </p:cNvSpPr>
            <p:nvPr/>
          </p:nvSpPr>
          <p:spPr bwMode="auto">
            <a:xfrm flipV="1">
              <a:off x="1056" y="3212"/>
              <a:ext cx="0" cy="3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0904" name="Group 10"/>
          <p:cNvGrpSpPr>
            <a:grpSpLocks/>
          </p:cNvGrpSpPr>
          <p:nvPr/>
        </p:nvGrpSpPr>
        <p:grpSpPr bwMode="auto">
          <a:xfrm>
            <a:off x="3201988" y="3727450"/>
            <a:ext cx="482600" cy="369888"/>
            <a:chOff x="1972" y="2204"/>
            <a:chExt cx="428" cy="344"/>
          </a:xfrm>
        </p:grpSpPr>
        <p:sp>
          <p:nvSpPr>
            <p:cNvPr id="80923" name="Line 11"/>
            <p:cNvSpPr>
              <a:spLocks noChangeShapeType="1"/>
            </p:cNvSpPr>
            <p:nvPr/>
          </p:nvSpPr>
          <p:spPr bwMode="auto">
            <a:xfrm>
              <a:off x="1972" y="2544"/>
              <a:ext cx="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24" name="Line 12"/>
            <p:cNvSpPr>
              <a:spLocks noChangeShapeType="1"/>
            </p:cNvSpPr>
            <p:nvPr/>
          </p:nvSpPr>
          <p:spPr bwMode="auto">
            <a:xfrm flipV="1">
              <a:off x="2400" y="2204"/>
              <a:ext cx="0" cy="3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0905" name="Group 13"/>
          <p:cNvGrpSpPr>
            <a:grpSpLocks/>
          </p:cNvGrpSpPr>
          <p:nvPr/>
        </p:nvGrpSpPr>
        <p:grpSpPr bwMode="auto">
          <a:xfrm>
            <a:off x="2716213" y="4087813"/>
            <a:ext cx="481012" cy="369887"/>
            <a:chOff x="1540" y="2540"/>
            <a:chExt cx="428" cy="344"/>
          </a:xfrm>
        </p:grpSpPr>
        <p:sp>
          <p:nvSpPr>
            <p:cNvPr id="80921" name="Line 14"/>
            <p:cNvSpPr>
              <a:spLocks noChangeShapeType="1"/>
            </p:cNvSpPr>
            <p:nvPr/>
          </p:nvSpPr>
          <p:spPr bwMode="auto">
            <a:xfrm>
              <a:off x="1540" y="2880"/>
              <a:ext cx="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22" name="Line 15"/>
            <p:cNvSpPr>
              <a:spLocks noChangeShapeType="1"/>
            </p:cNvSpPr>
            <p:nvPr/>
          </p:nvSpPr>
          <p:spPr bwMode="auto">
            <a:xfrm flipV="1">
              <a:off x="1968" y="2540"/>
              <a:ext cx="0" cy="3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0906" name="Group 16"/>
          <p:cNvGrpSpPr>
            <a:grpSpLocks/>
          </p:cNvGrpSpPr>
          <p:nvPr/>
        </p:nvGrpSpPr>
        <p:grpSpPr bwMode="auto">
          <a:xfrm>
            <a:off x="2174875" y="4449763"/>
            <a:ext cx="482600" cy="369887"/>
            <a:chOff x="1060" y="2876"/>
            <a:chExt cx="428" cy="344"/>
          </a:xfrm>
        </p:grpSpPr>
        <p:sp>
          <p:nvSpPr>
            <p:cNvPr id="80919" name="Line 17"/>
            <p:cNvSpPr>
              <a:spLocks noChangeShapeType="1"/>
            </p:cNvSpPr>
            <p:nvPr/>
          </p:nvSpPr>
          <p:spPr bwMode="auto">
            <a:xfrm>
              <a:off x="1060" y="3216"/>
              <a:ext cx="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20" name="Line 18"/>
            <p:cNvSpPr>
              <a:spLocks noChangeShapeType="1"/>
            </p:cNvSpPr>
            <p:nvPr/>
          </p:nvSpPr>
          <p:spPr bwMode="auto">
            <a:xfrm flipV="1">
              <a:off x="1488" y="2876"/>
              <a:ext cx="0" cy="3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80907" name="Line 19"/>
          <p:cNvSpPr>
            <a:spLocks noChangeShapeType="1"/>
          </p:cNvSpPr>
          <p:nvPr/>
        </p:nvSpPr>
        <p:spPr bwMode="auto">
          <a:xfrm>
            <a:off x="3689350" y="3732213"/>
            <a:ext cx="1828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8" name="Line 20"/>
          <p:cNvSpPr>
            <a:spLocks noChangeShapeType="1"/>
          </p:cNvSpPr>
          <p:nvPr/>
        </p:nvSpPr>
        <p:spPr bwMode="auto">
          <a:xfrm>
            <a:off x="5522913" y="3735388"/>
            <a:ext cx="0" cy="14366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909" name="Line 21"/>
          <p:cNvSpPr>
            <a:spLocks noChangeShapeType="1"/>
          </p:cNvSpPr>
          <p:nvPr/>
        </p:nvSpPr>
        <p:spPr bwMode="auto">
          <a:xfrm>
            <a:off x="3684588" y="4097338"/>
            <a:ext cx="0" cy="107473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0" name="Line 22"/>
          <p:cNvSpPr>
            <a:spLocks noChangeShapeType="1"/>
          </p:cNvSpPr>
          <p:nvPr/>
        </p:nvSpPr>
        <p:spPr bwMode="auto">
          <a:xfrm flipV="1">
            <a:off x="5954713" y="2438400"/>
            <a:ext cx="0" cy="317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911" name="Rectangle 23"/>
          <p:cNvSpPr>
            <a:spLocks noChangeArrowheads="1"/>
          </p:cNvSpPr>
          <p:nvPr/>
        </p:nvSpPr>
        <p:spPr bwMode="auto">
          <a:xfrm>
            <a:off x="5999163" y="2566988"/>
            <a:ext cx="13954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r>
              <a:rPr kumimoji="0" lang="en-US" altLang="en-US" sz="2000"/>
              <a:t>obtain lock</a:t>
            </a:r>
          </a:p>
        </p:txBody>
      </p:sp>
      <p:sp>
        <p:nvSpPr>
          <p:cNvPr id="80912" name="Line 24"/>
          <p:cNvSpPr>
            <a:spLocks noChangeShapeType="1"/>
          </p:cNvSpPr>
          <p:nvPr/>
        </p:nvSpPr>
        <p:spPr bwMode="auto">
          <a:xfrm>
            <a:off x="5954713" y="2962275"/>
            <a:ext cx="0" cy="3016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913" name="Rectangle 25"/>
          <p:cNvSpPr>
            <a:spLocks noChangeArrowheads="1"/>
          </p:cNvSpPr>
          <p:nvPr/>
        </p:nvSpPr>
        <p:spPr bwMode="auto">
          <a:xfrm>
            <a:off x="6053138" y="3032125"/>
            <a:ext cx="1536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r>
              <a:rPr kumimoji="0" lang="en-US" altLang="en-US" sz="2000"/>
              <a:t>release lock</a:t>
            </a:r>
          </a:p>
        </p:txBody>
      </p:sp>
      <p:sp>
        <p:nvSpPr>
          <p:cNvPr id="80914" name="Rectangle 26"/>
          <p:cNvSpPr>
            <a:spLocks noChangeArrowheads="1"/>
          </p:cNvSpPr>
          <p:nvPr/>
        </p:nvSpPr>
        <p:spPr bwMode="auto">
          <a:xfrm>
            <a:off x="1836738" y="5300663"/>
            <a:ext cx="971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r>
              <a:rPr kumimoji="0" lang="en-US" altLang="en-US" sz="2000"/>
              <a:t>BEGIN</a:t>
            </a:r>
          </a:p>
        </p:txBody>
      </p:sp>
      <p:sp>
        <p:nvSpPr>
          <p:cNvPr id="80915" name="Rectangle 27"/>
          <p:cNvSpPr>
            <a:spLocks noChangeArrowheads="1"/>
          </p:cNvSpPr>
          <p:nvPr/>
        </p:nvSpPr>
        <p:spPr bwMode="auto">
          <a:xfrm>
            <a:off x="5295900" y="5300663"/>
            <a:ext cx="7191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r>
              <a:rPr kumimoji="0" lang="en-US" altLang="en-US" sz="2000"/>
              <a:t>END</a:t>
            </a:r>
          </a:p>
        </p:txBody>
      </p:sp>
      <p:sp>
        <p:nvSpPr>
          <p:cNvPr id="80916" name="Rectangle 28"/>
          <p:cNvSpPr>
            <a:spLocks noChangeArrowheads="1"/>
          </p:cNvSpPr>
          <p:nvPr/>
        </p:nvSpPr>
        <p:spPr bwMode="auto">
          <a:xfrm>
            <a:off x="1295400" y="3082925"/>
            <a:ext cx="12541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r>
              <a:rPr kumimoji="0" lang="en-US" altLang="en-US" sz="2000"/>
              <a:t>number of locks</a:t>
            </a:r>
          </a:p>
        </p:txBody>
      </p:sp>
      <p:sp>
        <p:nvSpPr>
          <p:cNvPr id="80917" name="Rectangle 29"/>
          <p:cNvSpPr>
            <a:spLocks noChangeArrowheads="1"/>
          </p:cNvSpPr>
          <p:nvPr/>
        </p:nvSpPr>
        <p:spPr bwMode="auto">
          <a:xfrm>
            <a:off x="6161088" y="4938713"/>
            <a:ext cx="199231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r>
              <a:rPr kumimoji="0" lang="en-US" altLang="en-US" sz="2000"/>
              <a:t>Transaction duration</a:t>
            </a:r>
          </a:p>
        </p:txBody>
      </p:sp>
      <p:sp>
        <p:nvSpPr>
          <p:cNvPr id="80918" name="Rectangle 30"/>
          <p:cNvSpPr>
            <a:spLocks noChangeArrowheads="1"/>
          </p:cNvSpPr>
          <p:nvPr/>
        </p:nvSpPr>
        <p:spPr bwMode="auto">
          <a:xfrm>
            <a:off x="3733800" y="5257800"/>
            <a:ext cx="17399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r>
              <a:rPr kumimoji="0" lang="en-US" altLang="en-US" sz="1600"/>
              <a:t>period of data item use</a:t>
            </a:r>
          </a:p>
        </p:txBody>
      </p:sp>
    </p:spTree>
    <p:extLst>
      <p:ext uri="{BB962C8B-B14F-4D97-AF65-F5344CB8AC3E}">
        <p14:creationId xmlns:p14="http://schemas.microsoft.com/office/powerpoint/2010/main" val="4066553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703263" y="1752600"/>
            <a:ext cx="7737475" cy="19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tabLst>
                <a:tab pos="685800" algn="l"/>
                <a:tab pos="9032875" algn="r"/>
              </a:tabLst>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tabLst>
                <a:tab pos="685800" algn="l"/>
                <a:tab pos="9032875" algn="r"/>
              </a:tabLst>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tabLst>
                <a:tab pos="685800" algn="l"/>
                <a:tab pos="9032875" algn="r"/>
              </a:tabLst>
              <a:defRPr kumimoji="1" sz="2400">
                <a:solidFill>
                  <a:schemeClr val="tx1"/>
                </a:solidFill>
                <a:latin typeface="Helvetica" panose="020B0604020202020204" pitchFamily="34" charset="0"/>
              </a:defRPr>
            </a:lvl3pPr>
            <a:lvl4pPr marL="1600200" indent="-228600">
              <a:spcBef>
                <a:spcPct val="35000"/>
              </a:spcBef>
              <a:buClr>
                <a:schemeClr val="hlink"/>
              </a:buClr>
              <a:buChar char="–"/>
              <a:tabLst>
                <a:tab pos="685800" algn="l"/>
                <a:tab pos="9032875" algn="r"/>
              </a:tabLst>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tabLst>
                <a:tab pos="685800" algn="l"/>
                <a:tab pos="9032875" algn="r"/>
              </a:tabLst>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tabLst>
                <a:tab pos="685800" algn="l"/>
                <a:tab pos="9032875" algn="r"/>
              </a:tabLst>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tabLst>
                <a:tab pos="685800" algn="l"/>
                <a:tab pos="9032875" algn="r"/>
              </a:tabLst>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tabLst>
                <a:tab pos="685800" algn="l"/>
                <a:tab pos="9032875" algn="r"/>
              </a:tabLst>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tabLst>
                <a:tab pos="685800" algn="l"/>
                <a:tab pos="9032875" algn="r"/>
              </a:tabLst>
              <a:defRPr kumimoji="1" sz="2000">
                <a:solidFill>
                  <a:schemeClr val="tx1"/>
                </a:solidFill>
                <a:latin typeface="Helvetica" panose="020B0604020202020204" pitchFamily="34" charset="0"/>
              </a:defRPr>
            </a:lvl9pPr>
          </a:lstStyle>
          <a:p>
            <a:pPr>
              <a:spcBef>
                <a:spcPts val="600"/>
              </a:spcBef>
              <a:spcAft>
                <a:spcPts val="900"/>
              </a:spcAft>
              <a:buClrTx/>
              <a:buSzTx/>
              <a:buFontTx/>
              <a:buNone/>
            </a:pPr>
            <a:r>
              <a:rPr kumimoji="0" lang="en-US" altLang="zh-TW" sz="2000">
                <a:latin typeface="Times New Roman" panose="02020603050405020304" pitchFamily="18" charset="0"/>
                <a:ea typeface="新細明體" pitchFamily="18" charset="-120"/>
              </a:rPr>
              <a:t>T</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	{R</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 x = x+1, W</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 C</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a:t>
            </a:r>
          </a:p>
          <a:p>
            <a:pPr>
              <a:spcBef>
                <a:spcPts val="600"/>
              </a:spcBef>
              <a:spcAft>
                <a:spcPts val="900"/>
              </a:spcAft>
              <a:buClrTx/>
              <a:buSzTx/>
              <a:buFontTx/>
              <a:buNone/>
            </a:pPr>
            <a:r>
              <a:rPr kumimoji="0" lang="en-US" altLang="zh-TW" sz="2000">
                <a:latin typeface="Times New Roman" panose="02020603050405020304" pitchFamily="18" charset="0"/>
                <a:ea typeface="新細明體" pitchFamily="18" charset="-120"/>
              </a:rPr>
              <a:t>T</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	{R</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 x = x+1, W</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 C</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a:t>
            </a:r>
          </a:p>
          <a:p>
            <a:pPr>
              <a:spcBef>
                <a:spcPts val="600"/>
              </a:spcBef>
              <a:spcAft>
                <a:spcPts val="900"/>
              </a:spcAft>
              <a:buClrTx/>
              <a:buSzTx/>
              <a:buFontTx/>
              <a:buNone/>
            </a:pPr>
            <a:r>
              <a:rPr kumimoji="0" lang="en-US" altLang="zh-TW" sz="2000">
                <a:latin typeface="Times New Roman" panose="02020603050405020304" pitchFamily="18" charset="0"/>
                <a:ea typeface="新細明體" pitchFamily="18" charset="-120"/>
              </a:rPr>
              <a:t>Conflicting operations between T</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 and T</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a:t>
            </a:r>
          </a:p>
          <a:p>
            <a:pPr>
              <a:spcBef>
                <a:spcPts val="600"/>
              </a:spcBef>
              <a:spcAft>
                <a:spcPts val="900"/>
              </a:spcAft>
              <a:buClrTx/>
              <a:buSzTx/>
              <a:buFontTx/>
              <a:buNone/>
            </a:pPr>
            <a:r>
              <a:rPr kumimoji="0" lang="en-US" altLang="zh-TW" sz="2000">
                <a:latin typeface="Times New Roman" panose="02020603050405020304" pitchFamily="18" charset="0"/>
                <a:ea typeface="新細明體" pitchFamily="18" charset="-120"/>
              </a:rPr>
              <a:t>{ (R</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 W</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 , (R</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 W</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 , (W</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(x),W</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 }</a:t>
            </a:r>
          </a:p>
        </p:txBody>
      </p:sp>
      <p:sp>
        <p:nvSpPr>
          <p:cNvPr id="41987" name="Text Box 3"/>
          <p:cNvSpPr txBox="1">
            <a:spLocks noChangeArrowheads="1"/>
          </p:cNvSpPr>
          <p:nvPr/>
        </p:nvSpPr>
        <p:spPr bwMode="auto">
          <a:xfrm>
            <a:off x="703263" y="3810000"/>
            <a:ext cx="513556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tabLst>
                <a:tab pos="9032875" algn="r"/>
              </a:tabLst>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tabLst>
                <a:tab pos="9032875" algn="r"/>
              </a:tabLst>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tabLst>
                <a:tab pos="9032875" algn="r"/>
              </a:tabLst>
              <a:defRPr kumimoji="1" sz="2400">
                <a:solidFill>
                  <a:schemeClr val="tx1"/>
                </a:solidFill>
                <a:latin typeface="Helvetica" panose="020B0604020202020204" pitchFamily="34" charset="0"/>
              </a:defRPr>
            </a:lvl3pPr>
            <a:lvl4pPr marL="1600200" indent="-228600">
              <a:spcBef>
                <a:spcPct val="35000"/>
              </a:spcBef>
              <a:buClr>
                <a:schemeClr val="hlink"/>
              </a:buClr>
              <a:buChar char="–"/>
              <a:tabLst>
                <a:tab pos="9032875" algn="r"/>
              </a:tabLst>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tabLst>
                <a:tab pos="9032875" algn="r"/>
              </a:tabLst>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tabLst>
                <a:tab pos="9032875" algn="r"/>
              </a:tabLst>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tabLst>
                <a:tab pos="9032875" algn="r"/>
              </a:tabLst>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tabLst>
                <a:tab pos="9032875" algn="r"/>
              </a:tabLst>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tabLst>
                <a:tab pos="9032875" algn="r"/>
              </a:tabLst>
              <a:defRPr kumimoji="1" sz="2000">
                <a:solidFill>
                  <a:schemeClr val="tx1"/>
                </a:solidFill>
                <a:latin typeface="Helvetica" panose="020B0604020202020204" pitchFamily="34" charset="0"/>
              </a:defRPr>
            </a:lvl9pPr>
          </a:lstStyle>
          <a:p>
            <a:pPr algn="r">
              <a:spcBef>
                <a:spcPts val="600"/>
              </a:spcBef>
              <a:spcAft>
                <a:spcPts val="900"/>
              </a:spcAft>
              <a:buClrTx/>
              <a:buSzTx/>
              <a:buFontTx/>
              <a:buNone/>
            </a:pPr>
            <a:r>
              <a:rPr kumimoji="0" lang="en-US" altLang="zh-TW" sz="2000">
                <a:latin typeface="Times New Roman" panose="02020603050405020304" pitchFamily="18" charset="0"/>
                <a:ea typeface="新細明體" pitchFamily="18" charset="-120"/>
              </a:rPr>
              <a:t>We need to order these conflicting operations, e.g.,</a:t>
            </a:r>
            <a:endParaRPr kumimoji="0" lang="en-US" altLang="zh-TW" sz="2400">
              <a:latin typeface="Times New Roman" panose="02020603050405020304" pitchFamily="18" charset="0"/>
              <a:ea typeface="新細明體" pitchFamily="18" charset="-120"/>
            </a:endParaRPr>
          </a:p>
        </p:txBody>
      </p:sp>
      <p:sp>
        <p:nvSpPr>
          <p:cNvPr id="81924" name="Rectangle 4"/>
          <p:cNvSpPr>
            <a:spLocks noChangeArrowheads="1"/>
          </p:cNvSpPr>
          <p:nvPr/>
        </p:nvSpPr>
        <p:spPr bwMode="auto">
          <a:xfrm>
            <a:off x="703263" y="762000"/>
            <a:ext cx="7173912" cy="717550"/>
          </a:xfrm>
          <a:prstGeom prst="rect">
            <a:avLst/>
          </a:prstGeom>
          <a:solidFill>
            <a:srgbClr val="00CC99"/>
          </a:solidFill>
          <a:ln>
            <a:noFill/>
          </a:ln>
          <a:effectLst>
            <a:outerShdw dist="117088" dir="2436078"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4400">
                <a:solidFill>
                  <a:schemeClr val="tx2"/>
                </a:solidFill>
                <a:latin typeface="Times New Roman" panose="02020603050405020304" pitchFamily="18" charset="0"/>
                <a:ea typeface="新細明體" pitchFamily="18" charset="-120"/>
              </a:rPr>
              <a:t>Example 1</a:t>
            </a:r>
            <a:endParaRPr kumimoji="0" lang="en-US" altLang="zh-TW" sz="4400" b="1">
              <a:solidFill>
                <a:schemeClr val="tx2"/>
              </a:solidFill>
              <a:latin typeface="Times New Roman" panose="02020603050405020304" pitchFamily="18" charset="0"/>
              <a:ea typeface="新細明體" pitchFamily="18" charset="-120"/>
            </a:endParaRPr>
          </a:p>
        </p:txBody>
      </p:sp>
      <p:sp>
        <p:nvSpPr>
          <p:cNvPr id="41989" name="Text Box 5"/>
          <p:cNvSpPr txBox="1">
            <a:spLocks noChangeArrowheads="1"/>
          </p:cNvSpPr>
          <p:nvPr/>
        </p:nvSpPr>
        <p:spPr bwMode="auto">
          <a:xfrm>
            <a:off x="984250" y="4419600"/>
            <a:ext cx="260350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ts val="600"/>
              </a:spcBef>
              <a:buClrTx/>
              <a:buSzTx/>
              <a:buFontTx/>
              <a:buNone/>
            </a:pPr>
            <a:r>
              <a:rPr kumimoji="0" lang="en-US" altLang="zh-TW" sz="2400">
                <a:latin typeface="Times New Roman" panose="02020603050405020304" pitchFamily="18" charset="0"/>
                <a:ea typeface="新細明體" pitchFamily="18" charset="-120"/>
              </a:rPr>
              <a:t>R</a:t>
            </a:r>
            <a:r>
              <a:rPr kumimoji="0" lang="en-US" altLang="zh-TW" sz="2400" baseline="-25000">
                <a:latin typeface="Times New Roman" panose="02020603050405020304" pitchFamily="18" charset="0"/>
                <a:ea typeface="新細明體" pitchFamily="18" charset="-120"/>
              </a:rPr>
              <a:t>1</a:t>
            </a:r>
            <a:r>
              <a:rPr kumimoji="0" lang="en-US" altLang="zh-TW" sz="2400">
                <a:latin typeface="Times New Roman" panose="02020603050405020304" pitchFamily="18" charset="0"/>
                <a:ea typeface="新細明體" pitchFamily="18" charset="-120"/>
              </a:rPr>
              <a:t>(x) </a:t>
            </a:r>
            <a:r>
              <a:rPr kumimoji="0" lang="en-US" altLang="zh-TW" sz="2400">
                <a:latin typeface="Times New Roman" panose="02020603050405020304" pitchFamily="18" charset="0"/>
                <a:ea typeface="新細明體" pitchFamily="18" charset="-120"/>
                <a:sym typeface="Symbol" panose="05050102010706020507" pitchFamily="18" charset="2"/>
              </a:rPr>
              <a:t></a:t>
            </a:r>
            <a:r>
              <a:rPr kumimoji="0" lang="en-US" altLang="zh-TW" sz="2400">
                <a:latin typeface="Times New Roman" panose="02020603050405020304" pitchFamily="18" charset="0"/>
                <a:ea typeface="新細明體" pitchFamily="18" charset="-120"/>
              </a:rPr>
              <a:t>  W</a:t>
            </a:r>
            <a:r>
              <a:rPr kumimoji="0" lang="en-US" altLang="zh-TW" sz="2400" baseline="-25000">
                <a:latin typeface="Times New Roman" panose="02020603050405020304" pitchFamily="18" charset="0"/>
                <a:ea typeface="新細明體" pitchFamily="18" charset="-120"/>
              </a:rPr>
              <a:t>2</a:t>
            </a:r>
            <a:r>
              <a:rPr kumimoji="0" lang="en-US" altLang="zh-TW" sz="2400">
                <a:latin typeface="Times New Roman" panose="02020603050405020304" pitchFamily="18" charset="0"/>
                <a:ea typeface="新細明體" pitchFamily="18" charset="-120"/>
              </a:rPr>
              <a:t>(x)</a:t>
            </a:r>
          </a:p>
          <a:p>
            <a:pPr algn="r">
              <a:spcBef>
                <a:spcPts val="600"/>
              </a:spcBef>
              <a:buClrTx/>
              <a:buSzTx/>
              <a:buFontTx/>
              <a:buNone/>
            </a:pPr>
            <a:r>
              <a:rPr kumimoji="0" lang="en-US" altLang="zh-TW" sz="2400">
                <a:latin typeface="Times New Roman" panose="02020603050405020304" pitchFamily="18" charset="0"/>
                <a:ea typeface="新細明體" pitchFamily="18" charset="-120"/>
              </a:rPr>
              <a:t>R</a:t>
            </a:r>
            <a:r>
              <a:rPr kumimoji="0" lang="en-US" altLang="zh-TW" sz="2400" baseline="-25000">
                <a:latin typeface="Times New Roman" panose="02020603050405020304" pitchFamily="18" charset="0"/>
                <a:ea typeface="新細明體" pitchFamily="18" charset="-120"/>
              </a:rPr>
              <a:t>2</a:t>
            </a:r>
            <a:r>
              <a:rPr kumimoji="0" lang="en-US" altLang="zh-TW" sz="2400">
                <a:latin typeface="Times New Roman" panose="02020603050405020304" pitchFamily="18" charset="0"/>
                <a:ea typeface="新細明體" pitchFamily="18" charset="-120"/>
              </a:rPr>
              <a:t>(x) </a:t>
            </a:r>
            <a:r>
              <a:rPr kumimoji="0" lang="en-US" altLang="zh-TW" sz="2400">
                <a:latin typeface="Times New Roman" panose="02020603050405020304" pitchFamily="18" charset="0"/>
                <a:ea typeface="新細明體" pitchFamily="18" charset="-120"/>
                <a:sym typeface="Symbol" panose="05050102010706020507" pitchFamily="18" charset="2"/>
              </a:rPr>
              <a:t></a:t>
            </a:r>
            <a:r>
              <a:rPr kumimoji="0" lang="en-US" altLang="zh-TW" sz="2400">
                <a:latin typeface="Times New Roman" panose="02020603050405020304" pitchFamily="18" charset="0"/>
                <a:ea typeface="新細明體" pitchFamily="18" charset="-120"/>
              </a:rPr>
              <a:t>  W</a:t>
            </a:r>
            <a:r>
              <a:rPr kumimoji="0" lang="en-US" altLang="zh-TW" sz="2400" baseline="-25000">
                <a:latin typeface="Times New Roman" panose="02020603050405020304" pitchFamily="18" charset="0"/>
                <a:ea typeface="新細明體" pitchFamily="18" charset="-120"/>
              </a:rPr>
              <a:t>1</a:t>
            </a:r>
            <a:r>
              <a:rPr kumimoji="0" lang="en-US" altLang="zh-TW" sz="2400">
                <a:latin typeface="Times New Roman" panose="02020603050405020304" pitchFamily="18" charset="0"/>
                <a:ea typeface="新細明體" pitchFamily="18" charset="-120"/>
              </a:rPr>
              <a:t>(x)</a:t>
            </a:r>
          </a:p>
          <a:p>
            <a:pPr algn="r">
              <a:spcBef>
                <a:spcPts val="600"/>
              </a:spcBef>
              <a:buClrTx/>
              <a:buSzTx/>
              <a:buFontTx/>
              <a:buNone/>
            </a:pPr>
            <a:r>
              <a:rPr kumimoji="0" lang="en-US" altLang="zh-TW" sz="2400">
                <a:latin typeface="Times New Roman" panose="02020603050405020304" pitchFamily="18" charset="0"/>
                <a:ea typeface="新細明體" pitchFamily="18" charset="-120"/>
              </a:rPr>
              <a:t>W</a:t>
            </a:r>
            <a:r>
              <a:rPr kumimoji="0" lang="en-US" altLang="zh-TW" sz="2400" baseline="-25000">
                <a:latin typeface="Times New Roman" panose="02020603050405020304" pitchFamily="18" charset="0"/>
                <a:ea typeface="新細明體" pitchFamily="18" charset="-120"/>
              </a:rPr>
              <a:t>2</a:t>
            </a:r>
            <a:r>
              <a:rPr kumimoji="0" lang="en-US" altLang="zh-TW" sz="2400">
                <a:latin typeface="Times New Roman" panose="02020603050405020304" pitchFamily="18" charset="0"/>
                <a:ea typeface="新細明體" pitchFamily="18" charset="-120"/>
              </a:rPr>
              <a:t>(x) </a:t>
            </a:r>
            <a:r>
              <a:rPr kumimoji="0" lang="en-US" altLang="zh-TW" sz="2400">
                <a:latin typeface="Times New Roman" panose="02020603050405020304" pitchFamily="18" charset="0"/>
                <a:ea typeface="新細明體" pitchFamily="18" charset="-120"/>
                <a:sym typeface="Symbol" panose="05050102010706020507" pitchFamily="18" charset="2"/>
              </a:rPr>
              <a:t></a:t>
            </a:r>
            <a:r>
              <a:rPr kumimoji="0" lang="en-US" altLang="zh-TW" sz="2400">
                <a:latin typeface="Times New Roman" panose="02020603050405020304" pitchFamily="18" charset="0"/>
                <a:ea typeface="新細明體" pitchFamily="18" charset="-120"/>
              </a:rPr>
              <a:t>  W</a:t>
            </a:r>
            <a:r>
              <a:rPr kumimoji="0" lang="en-US" altLang="zh-TW" sz="2400" baseline="-25000">
                <a:latin typeface="Times New Roman" panose="02020603050405020304" pitchFamily="18" charset="0"/>
                <a:ea typeface="新細明體" pitchFamily="18" charset="-120"/>
              </a:rPr>
              <a:t>1</a:t>
            </a:r>
            <a:r>
              <a:rPr kumimoji="0" lang="en-US" altLang="zh-TW" sz="2400">
                <a:latin typeface="Times New Roman" panose="02020603050405020304" pitchFamily="18" charset="0"/>
                <a:ea typeface="新細明體" pitchFamily="18" charset="-120"/>
              </a:rPr>
              <a:t>(x)</a:t>
            </a:r>
          </a:p>
        </p:txBody>
      </p:sp>
      <p:grpSp>
        <p:nvGrpSpPr>
          <p:cNvPr id="2" name="Group 6"/>
          <p:cNvGrpSpPr>
            <a:grpSpLocks/>
          </p:cNvGrpSpPr>
          <p:nvPr/>
        </p:nvGrpSpPr>
        <p:grpSpPr bwMode="auto">
          <a:xfrm>
            <a:off x="4360863" y="3505200"/>
            <a:ext cx="4010025" cy="2590800"/>
            <a:chOff x="2976" y="2208"/>
            <a:chExt cx="2736" cy="1632"/>
          </a:xfrm>
        </p:grpSpPr>
        <p:sp>
          <p:nvSpPr>
            <p:cNvPr id="81927" name="Rectangle 7"/>
            <p:cNvSpPr>
              <a:spLocks noChangeArrowheads="1"/>
            </p:cNvSpPr>
            <p:nvPr/>
          </p:nvSpPr>
          <p:spPr bwMode="auto">
            <a:xfrm>
              <a:off x="2976" y="2688"/>
              <a:ext cx="2736" cy="1152"/>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endParaRPr kumimoji="0" lang="en-US" altLang="en-US" sz="1600"/>
            </a:p>
          </p:txBody>
        </p:sp>
        <p:sp>
          <p:nvSpPr>
            <p:cNvPr id="81928" name="Text Box 8"/>
            <p:cNvSpPr txBox="1">
              <a:spLocks noChangeArrowheads="1"/>
            </p:cNvSpPr>
            <p:nvPr/>
          </p:nvSpPr>
          <p:spPr bwMode="auto">
            <a:xfrm>
              <a:off x="3024" y="2768"/>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T</a:t>
              </a:r>
              <a:r>
                <a:rPr kumimoji="0" lang="en-US" altLang="zh-TW" sz="2000" baseline="-25000">
                  <a:latin typeface="Times New Roman" panose="02020603050405020304" pitchFamily="18" charset="0"/>
                  <a:ea typeface="新細明體" pitchFamily="18" charset="-120"/>
                </a:rPr>
                <a:t>1</a:t>
              </a:r>
              <a:endParaRPr kumimoji="0" lang="en-US" altLang="zh-TW" sz="2000">
                <a:latin typeface="Times New Roman" panose="02020603050405020304" pitchFamily="18" charset="0"/>
                <a:ea typeface="新細明體" pitchFamily="18" charset="-120"/>
              </a:endParaRPr>
            </a:p>
          </p:txBody>
        </p:sp>
        <p:sp>
          <p:nvSpPr>
            <p:cNvPr id="81929" name="Text Box 9"/>
            <p:cNvSpPr txBox="1">
              <a:spLocks noChangeArrowheads="1"/>
            </p:cNvSpPr>
            <p:nvPr/>
          </p:nvSpPr>
          <p:spPr bwMode="auto">
            <a:xfrm>
              <a:off x="3295" y="2784"/>
              <a:ext cx="4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R</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a:t>
              </a:r>
            </a:p>
          </p:txBody>
        </p:sp>
        <p:sp>
          <p:nvSpPr>
            <p:cNvPr id="81930" name="Text Box 10"/>
            <p:cNvSpPr txBox="1">
              <a:spLocks noChangeArrowheads="1"/>
            </p:cNvSpPr>
            <p:nvPr/>
          </p:nvSpPr>
          <p:spPr bwMode="auto">
            <a:xfrm>
              <a:off x="4368" y="2784"/>
              <a:ext cx="5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a:t>
              </a:r>
            </a:p>
          </p:txBody>
        </p:sp>
        <p:sp>
          <p:nvSpPr>
            <p:cNvPr id="81931" name="Text Box 11"/>
            <p:cNvSpPr txBox="1">
              <a:spLocks noChangeArrowheads="1"/>
            </p:cNvSpPr>
            <p:nvPr/>
          </p:nvSpPr>
          <p:spPr bwMode="auto">
            <a:xfrm>
              <a:off x="3286" y="3470"/>
              <a:ext cx="4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R</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a:t>
              </a:r>
            </a:p>
          </p:txBody>
        </p:sp>
        <p:sp>
          <p:nvSpPr>
            <p:cNvPr id="81932" name="Text Box 12"/>
            <p:cNvSpPr txBox="1">
              <a:spLocks noChangeArrowheads="1"/>
            </p:cNvSpPr>
            <p:nvPr/>
          </p:nvSpPr>
          <p:spPr bwMode="auto">
            <a:xfrm>
              <a:off x="4359" y="3470"/>
              <a:ext cx="5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a:t>
              </a:r>
            </a:p>
          </p:txBody>
        </p:sp>
        <p:sp>
          <p:nvSpPr>
            <p:cNvPr id="81933" name="Text Box 13"/>
            <p:cNvSpPr txBox="1">
              <a:spLocks noChangeArrowheads="1"/>
            </p:cNvSpPr>
            <p:nvPr/>
          </p:nvSpPr>
          <p:spPr bwMode="auto">
            <a:xfrm>
              <a:off x="5388" y="3470"/>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2</a:t>
              </a:r>
              <a:endParaRPr kumimoji="0" lang="en-US" altLang="zh-TW" sz="2000">
                <a:latin typeface="Times New Roman" panose="02020603050405020304" pitchFamily="18" charset="0"/>
                <a:ea typeface="新細明體" pitchFamily="18" charset="-120"/>
              </a:endParaRPr>
            </a:p>
          </p:txBody>
        </p:sp>
        <p:sp>
          <p:nvSpPr>
            <p:cNvPr id="81934" name="Text Box 14"/>
            <p:cNvSpPr txBox="1">
              <a:spLocks noChangeArrowheads="1"/>
            </p:cNvSpPr>
            <p:nvPr/>
          </p:nvSpPr>
          <p:spPr bwMode="auto">
            <a:xfrm>
              <a:off x="5388" y="2797"/>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1</a:t>
              </a:r>
              <a:endParaRPr kumimoji="0" lang="en-US" altLang="zh-TW" sz="2000">
                <a:latin typeface="Times New Roman" panose="02020603050405020304" pitchFamily="18" charset="0"/>
                <a:ea typeface="新細明體" pitchFamily="18" charset="-120"/>
              </a:endParaRPr>
            </a:p>
          </p:txBody>
        </p:sp>
        <p:sp>
          <p:nvSpPr>
            <p:cNvPr id="81935" name="Text Box 15"/>
            <p:cNvSpPr txBox="1">
              <a:spLocks noChangeArrowheads="1"/>
            </p:cNvSpPr>
            <p:nvPr/>
          </p:nvSpPr>
          <p:spPr bwMode="auto">
            <a:xfrm>
              <a:off x="3024" y="3452"/>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T</a:t>
              </a:r>
              <a:r>
                <a:rPr kumimoji="0" lang="en-US" altLang="zh-TW" sz="2000" baseline="-25000">
                  <a:latin typeface="Times New Roman" panose="02020603050405020304" pitchFamily="18" charset="0"/>
                  <a:ea typeface="新細明體" pitchFamily="18" charset="-120"/>
                </a:rPr>
                <a:t>2</a:t>
              </a:r>
              <a:endParaRPr kumimoji="0" lang="en-US" altLang="zh-TW" sz="2000">
                <a:latin typeface="Times New Roman" panose="02020603050405020304" pitchFamily="18" charset="0"/>
                <a:ea typeface="新細明體" pitchFamily="18" charset="-120"/>
              </a:endParaRPr>
            </a:p>
          </p:txBody>
        </p:sp>
        <p:cxnSp>
          <p:nvCxnSpPr>
            <p:cNvPr id="81936" name="AutoShape 16"/>
            <p:cNvCxnSpPr>
              <a:cxnSpLocks noChangeShapeType="1"/>
            </p:cNvCxnSpPr>
            <p:nvPr/>
          </p:nvCxnSpPr>
          <p:spPr bwMode="auto">
            <a:xfrm>
              <a:off x="3792" y="2880"/>
              <a:ext cx="571"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37" name="AutoShape 17"/>
            <p:cNvCxnSpPr>
              <a:cxnSpLocks noChangeShapeType="1"/>
              <a:stCxn id="81930" idx="3"/>
              <a:endCxn id="81934" idx="1"/>
            </p:cNvCxnSpPr>
            <p:nvPr/>
          </p:nvCxnSpPr>
          <p:spPr bwMode="auto">
            <a:xfrm>
              <a:off x="4909" y="2909"/>
              <a:ext cx="479" cy="13"/>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38" name="AutoShape 18"/>
            <p:cNvCxnSpPr>
              <a:cxnSpLocks noChangeShapeType="1"/>
              <a:stCxn id="81931" idx="3"/>
              <a:endCxn id="81932" idx="1"/>
            </p:cNvCxnSpPr>
            <p:nvPr/>
          </p:nvCxnSpPr>
          <p:spPr bwMode="auto">
            <a:xfrm>
              <a:off x="3788" y="3555"/>
              <a:ext cx="571"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39" name="AutoShape 19"/>
            <p:cNvCxnSpPr>
              <a:cxnSpLocks noChangeShapeType="1"/>
              <a:stCxn id="81932" idx="3"/>
              <a:endCxn id="81933" idx="1"/>
            </p:cNvCxnSpPr>
            <p:nvPr/>
          </p:nvCxnSpPr>
          <p:spPr bwMode="auto">
            <a:xfrm>
              <a:off x="4901" y="3555"/>
              <a:ext cx="481"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40" name="AutoShape 20"/>
            <p:cNvCxnSpPr>
              <a:cxnSpLocks noChangeShapeType="1"/>
              <a:stCxn id="81929" idx="2"/>
              <a:endCxn id="81932" idx="0"/>
            </p:cNvCxnSpPr>
            <p:nvPr/>
          </p:nvCxnSpPr>
          <p:spPr bwMode="auto">
            <a:xfrm>
              <a:off x="3544" y="3034"/>
              <a:ext cx="1086" cy="436"/>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41" name="AutoShape 21"/>
            <p:cNvCxnSpPr>
              <a:cxnSpLocks noChangeShapeType="1"/>
              <a:stCxn id="81931" idx="0"/>
              <a:endCxn id="81930" idx="2"/>
            </p:cNvCxnSpPr>
            <p:nvPr/>
          </p:nvCxnSpPr>
          <p:spPr bwMode="auto">
            <a:xfrm flipV="1">
              <a:off x="3535" y="3034"/>
              <a:ext cx="1104" cy="436"/>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42" name="AutoShape 22"/>
            <p:cNvCxnSpPr>
              <a:cxnSpLocks noChangeShapeType="1"/>
              <a:stCxn id="81932" idx="0"/>
              <a:endCxn id="81930" idx="2"/>
            </p:cNvCxnSpPr>
            <p:nvPr/>
          </p:nvCxnSpPr>
          <p:spPr bwMode="auto">
            <a:xfrm flipV="1">
              <a:off x="4630" y="3034"/>
              <a:ext cx="9" cy="436"/>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1943" name="Text Box 23"/>
            <p:cNvSpPr txBox="1">
              <a:spLocks noChangeArrowheads="1"/>
            </p:cNvSpPr>
            <p:nvPr/>
          </p:nvSpPr>
          <p:spPr bwMode="auto">
            <a:xfrm>
              <a:off x="4689" y="2208"/>
              <a:ext cx="84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r>
                <a:rPr kumimoji="0" lang="en-US" altLang="zh-TW" sz="2000">
                  <a:latin typeface="Times New Roman" panose="02020603050405020304" pitchFamily="18" charset="0"/>
                  <a:ea typeface="新細明體" pitchFamily="18" charset="-120"/>
                </a:rPr>
                <a:t>Complete Schedule</a:t>
              </a:r>
            </a:p>
          </p:txBody>
        </p:sp>
      </p:grpSp>
    </p:spTree>
    <p:extLst>
      <p:ext uri="{BB962C8B-B14F-4D97-AF65-F5344CB8AC3E}">
        <p14:creationId xmlns:p14="http://schemas.microsoft.com/office/powerpoint/2010/main" val="39335427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 calcmode="lin" valueType="num">
                                      <p:cBhvr additive="base">
                                        <p:cTn id="7" dur="500" fill="hold"/>
                                        <p:tgtEl>
                                          <p:spTgt spid="41986"/>
                                        </p:tgtEl>
                                        <p:attrNameLst>
                                          <p:attrName>ppt_x</p:attrName>
                                        </p:attrNameLst>
                                      </p:cBhvr>
                                      <p:tavLst>
                                        <p:tav tm="0">
                                          <p:val>
                                            <p:strVal val="0-#ppt_w/2"/>
                                          </p:val>
                                        </p:tav>
                                        <p:tav tm="100000">
                                          <p:val>
                                            <p:strVal val="#ppt_x"/>
                                          </p:val>
                                        </p:tav>
                                      </p:tavLst>
                                    </p:anim>
                                    <p:anim calcmode="lin" valueType="num">
                                      <p:cBhvr additive="base">
                                        <p:cTn id="8" dur="500" fill="hold"/>
                                        <p:tgtEl>
                                          <p:spTgt spid="419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987"/>
                                        </p:tgtEl>
                                        <p:attrNameLst>
                                          <p:attrName>style.visibility</p:attrName>
                                        </p:attrNameLst>
                                      </p:cBhvr>
                                      <p:to>
                                        <p:strVal val="visible"/>
                                      </p:to>
                                    </p:set>
                                    <p:anim calcmode="lin" valueType="num">
                                      <p:cBhvr additive="base">
                                        <p:cTn id="13" dur="500" fill="hold"/>
                                        <p:tgtEl>
                                          <p:spTgt spid="41987"/>
                                        </p:tgtEl>
                                        <p:attrNameLst>
                                          <p:attrName>ppt_x</p:attrName>
                                        </p:attrNameLst>
                                      </p:cBhvr>
                                      <p:tavLst>
                                        <p:tav tm="0">
                                          <p:val>
                                            <p:strVal val="0-#ppt_w/2"/>
                                          </p:val>
                                        </p:tav>
                                        <p:tav tm="100000">
                                          <p:val>
                                            <p:strVal val="#ppt_x"/>
                                          </p:val>
                                        </p:tav>
                                      </p:tavLst>
                                    </p:anim>
                                    <p:anim calcmode="lin" valueType="num">
                                      <p:cBhvr additive="base">
                                        <p:cTn id="14" dur="500" fill="hold"/>
                                        <p:tgtEl>
                                          <p:spTgt spid="4198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989"/>
                                        </p:tgtEl>
                                        <p:attrNameLst>
                                          <p:attrName>style.visibility</p:attrName>
                                        </p:attrNameLst>
                                      </p:cBhvr>
                                      <p:to>
                                        <p:strVal val="visible"/>
                                      </p:to>
                                    </p:set>
                                    <p:anim calcmode="lin" valueType="num">
                                      <p:cBhvr additive="base">
                                        <p:cTn id="19" dur="500" fill="hold"/>
                                        <p:tgtEl>
                                          <p:spTgt spid="41989"/>
                                        </p:tgtEl>
                                        <p:attrNameLst>
                                          <p:attrName>ppt_x</p:attrName>
                                        </p:attrNameLst>
                                      </p:cBhvr>
                                      <p:tavLst>
                                        <p:tav tm="0">
                                          <p:val>
                                            <p:strVal val="0-#ppt_w/2"/>
                                          </p:val>
                                        </p:tav>
                                        <p:tav tm="100000">
                                          <p:val>
                                            <p:strVal val="#ppt_x"/>
                                          </p:val>
                                        </p:tav>
                                      </p:tavLst>
                                    </p:anim>
                                    <p:anim calcmode="lin" valueType="num">
                                      <p:cBhvr additive="base">
                                        <p:cTn id="20" dur="500" fill="hold"/>
                                        <p:tgtEl>
                                          <p:spTgt spid="4198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out)">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7" grpId="0" autoUpdateAnimBg="0"/>
      <p:bldP spid="4198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773113" y="1828800"/>
            <a:ext cx="4010025" cy="18288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endParaRPr kumimoji="0" lang="en-US" altLang="en-US" sz="1600"/>
          </a:p>
        </p:txBody>
      </p:sp>
      <p:sp>
        <p:nvSpPr>
          <p:cNvPr id="45059" name="Rectangle 3"/>
          <p:cNvSpPr>
            <a:spLocks noChangeArrowheads="1"/>
          </p:cNvSpPr>
          <p:nvPr/>
        </p:nvSpPr>
        <p:spPr bwMode="auto">
          <a:xfrm rot="1389491">
            <a:off x="1617663" y="2590800"/>
            <a:ext cx="1406525" cy="152400"/>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endParaRPr kumimoji="0" lang="en-US" altLang="en-US" sz="1600"/>
          </a:p>
        </p:txBody>
      </p:sp>
      <p:sp>
        <p:nvSpPr>
          <p:cNvPr id="45060" name="Rectangle 4"/>
          <p:cNvSpPr>
            <a:spLocks noChangeArrowheads="1"/>
          </p:cNvSpPr>
          <p:nvPr/>
        </p:nvSpPr>
        <p:spPr bwMode="auto">
          <a:xfrm>
            <a:off x="3165475" y="2438400"/>
            <a:ext cx="69850" cy="609600"/>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endParaRPr kumimoji="0" lang="en-US" altLang="en-US" sz="1600"/>
          </a:p>
        </p:txBody>
      </p:sp>
      <p:sp>
        <p:nvSpPr>
          <p:cNvPr id="83973" name="Rectangle 5"/>
          <p:cNvSpPr>
            <a:spLocks noChangeArrowheads="1"/>
          </p:cNvSpPr>
          <p:nvPr/>
        </p:nvSpPr>
        <p:spPr bwMode="auto">
          <a:xfrm>
            <a:off x="685800" y="381000"/>
            <a:ext cx="7983538" cy="717550"/>
          </a:xfrm>
          <a:prstGeom prst="rect">
            <a:avLst/>
          </a:prstGeom>
          <a:solidFill>
            <a:srgbClr val="00CC99"/>
          </a:solidFill>
          <a:ln>
            <a:noFill/>
          </a:ln>
          <a:effectLst>
            <a:outerShdw dist="117088" dir="2436078"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3600">
                <a:solidFill>
                  <a:schemeClr val="tx2"/>
                </a:solidFill>
                <a:latin typeface="Times New Roman" panose="02020603050405020304" pitchFamily="18" charset="0"/>
                <a:ea typeface="新細明體" pitchFamily="18" charset="-120"/>
              </a:rPr>
              <a:t>Another Way of Representing Schedules</a:t>
            </a:r>
            <a:endParaRPr kumimoji="0" lang="en-US" altLang="zh-TW" sz="3600" b="1">
              <a:solidFill>
                <a:schemeClr val="tx2"/>
              </a:solidFill>
              <a:latin typeface="Times New Roman" panose="02020603050405020304" pitchFamily="18" charset="0"/>
              <a:ea typeface="新細明體" pitchFamily="18" charset="-120"/>
            </a:endParaRPr>
          </a:p>
        </p:txBody>
      </p:sp>
      <p:sp>
        <p:nvSpPr>
          <p:cNvPr id="83974" name="Text Box 6"/>
          <p:cNvSpPr txBox="1">
            <a:spLocks noChangeArrowheads="1"/>
          </p:cNvSpPr>
          <p:nvPr/>
        </p:nvSpPr>
        <p:spPr bwMode="auto">
          <a:xfrm>
            <a:off x="844550" y="1955800"/>
            <a:ext cx="388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T</a:t>
            </a:r>
            <a:r>
              <a:rPr kumimoji="0" lang="en-US" altLang="zh-TW" sz="2000" baseline="-25000">
                <a:latin typeface="Times New Roman" panose="02020603050405020304" pitchFamily="18" charset="0"/>
                <a:ea typeface="新細明體" pitchFamily="18" charset="-120"/>
              </a:rPr>
              <a:t>1</a:t>
            </a:r>
            <a:endParaRPr kumimoji="0" lang="en-US" altLang="zh-TW" sz="2000">
              <a:latin typeface="Times New Roman" panose="02020603050405020304" pitchFamily="18" charset="0"/>
              <a:ea typeface="新細明體" pitchFamily="18" charset="-120"/>
            </a:endParaRPr>
          </a:p>
        </p:txBody>
      </p:sp>
      <p:sp>
        <p:nvSpPr>
          <p:cNvPr id="83975" name="Text Box 7"/>
          <p:cNvSpPr txBox="1">
            <a:spLocks noChangeArrowheads="1"/>
          </p:cNvSpPr>
          <p:nvPr/>
        </p:nvSpPr>
        <p:spPr bwMode="auto">
          <a:xfrm>
            <a:off x="1241425" y="1981200"/>
            <a:ext cx="7286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R</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a:t>
            </a:r>
          </a:p>
        </p:txBody>
      </p:sp>
      <p:sp>
        <p:nvSpPr>
          <p:cNvPr id="83976" name="Text Box 8"/>
          <p:cNvSpPr txBox="1">
            <a:spLocks noChangeArrowheads="1"/>
          </p:cNvSpPr>
          <p:nvPr/>
        </p:nvSpPr>
        <p:spPr bwMode="auto">
          <a:xfrm>
            <a:off x="2813050" y="1981200"/>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a:t>
            </a:r>
          </a:p>
        </p:txBody>
      </p:sp>
      <p:sp>
        <p:nvSpPr>
          <p:cNvPr id="83977" name="Text Box 9"/>
          <p:cNvSpPr txBox="1">
            <a:spLocks noChangeArrowheads="1"/>
          </p:cNvSpPr>
          <p:nvPr/>
        </p:nvSpPr>
        <p:spPr bwMode="auto">
          <a:xfrm>
            <a:off x="1228725" y="3070225"/>
            <a:ext cx="727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R</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a:t>
            </a:r>
          </a:p>
        </p:txBody>
      </p:sp>
      <p:sp>
        <p:nvSpPr>
          <p:cNvPr id="83978" name="Text Box 10"/>
          <p:cNvSpPr txBox="1">
            <a:spLocks noChangeArrowheads="1"/>
          </p:cNvSpPr>
          <p:nvPr/>
        </p:nvSpPr>
        <p:spPr bwMode="auto">
          <a:xfrm>
            <a:off x="2800350" y="3070225"/>
            <a:ext cx="792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a:t>
            </a:r>
          </a:p>
        </p:txBody>
      </p:sp>
      <p:sp>
        <p:nvSpPr>
          <p:cNvPr id="83979" name="Text Box 11"/>
          <p:cNvSpPr txBox="1">
            <a:spLocks noChangeArrowheads="1"/>
          </p:cNvSpPr>
          <p:nvPr/>
        </p:nvSpPr>
        <p:spPr bwMode="auto">
          <a:xfrm>
            <a:off x="4308475" y="3070225"/>
            <a:ext cx="403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2</a:t>
            </a:r>
            <a:endParaRPr kumimoji="0" lang="en-US" altLang="zh-TW" sz="2000">
              <a:latin typeface="Times New Roman" panose="02020603050405020304" pitchFamily="18" charset="0"/>
              <a:ea typeface="新細明體" pitchFamily="18" charset="-120"/>
            </a:endParaRPr>
          </a:p>
        </p:txBody>
      </p:sp>
      <p:sp>
        <p:nvSpPr>
          <p:cNvPr id="83980" name="Text Box 12"/>
          <p:cNvSpPr txBox="1">
            <a:spLocks noChangeArrowheads="1"/>
          </p:cNvSpPr>
          <p:nvPr/>
        </p:nvSpPr>
        <p:spPr bwMode="auto">
          <a:xfrm>
            <a:off x="4308475" y="2001838"/>
            <a:ext cx="403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1</a:t>
            </a:r>
            <a:endParaRPr kumimoji="0" lang="en-US" altLang="zh-TW" sz="2000">
              <a:latin typeface="Times New Roman" panose="02020603050405020304" pitchFamily="18" charset="0"/>
              <a:ea typeface="新細明體" pitchFamily="18" charset="-120"/>
            </a:endParaRPr>
          </a:p>
        </p:txBody>
      </p:sp>
      <p:sp>
        <p:nvSpPr>
          <p:cNvPr id="83981" name="Text Box 13"/>
          <p:cNvSpPr txBox="1">
            <a:spLocks noChangeArrowheads="1"/>
          </p:cNvSpPr>
          <p:nvPr/>
        </p:nvSpPr>
        <p:spPr bwMode="auto">
          <a:xfrm>
            <a:off x="844550" y="3041650"/>
            <a:ext cx="388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T</a:t>
            </a:r>
            <a:r>
              <a:rPr kumimoji="0" lang="en-US" altLang="zh-TW" sz="2000" baseline="-25000">
                <a:latin typeface="Times New Roman" panose="02020603050405020304" pitchFamily="18" charset="0"/>
                <a:ea typeface="新細明體" pitchFamily="18" charset="-120"/>
              </a:rPr>
              <a:t>2</a:t>
            </a:r>
            <a:endParaRPr kumimoji="0" lang="en-US" altLang="zh-TW" sz="2000">
              <a:latin typeface="Times New Roman" panose="02020603050405020304" pitchFamily="18" charset="0"/>
              <a:ea typeface="新細明體" pitchFamily="18" charset="-120"/>
            </a:endParaRPr>
          </a:p>
        </p:txBody>
      </p:sp>
      <p:cxnSp>
        <p:nvCxnSpPr>
          <p:cNvPr id="83982" name="AutoShape 14"/>
          <p:cNvCxnSpPr>
            <a:cxnSpLocks noChangeShapeType="1"/>
          </p:cNvCxnSpPr>
          <p:nvPr/>
        </p:nvCxnSpPr>
        <p:spPr bwMode="auto">
          <a:xfrm>
            <a:off x="2133600" y="2133600"/>
            <a:ext cx="906463"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3983" name="AutoShape 15"/>
          <p:cNvCxnSpPr>
            <a:cxnSpLocks noChangeShapeType="1"/>
            <a:stCxn id="83976" idx="3"/>
            <a:endCxn id="83980" idx="1"/>
          </p:cNvCxnSpPr>
          <p:nvPr/>
        </p:nvCxnSpPr>
        <p:spPr bwMode="auto">
          <a:xfrm>
            <a:off x="3906838" y="2179638"/>
            <a:ext cx="760412" cy="2063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3984" name="AutoShape 16"/>
          <p:cNvCxnSpPr>
            <a:cxnSpLocks noChangeShapeType="1"/>
            <a:stCxn id="83977" idx="3"/>
            <a:endCxn id="83978" idx="1"/>
          </p:cNvCxnSpPr>
          <p:nvPr/>
        </p:nvCxnSpPr>
        <p:spPr bwMode="auto">
          <a:xfrm>
            <a:off x="2127250" y="3205163"/>
            <a:ext cx="906463"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3985" name="AutoShape 17"/>
          <p:cNvCxnSpPr>
            <a:cxnSpLocks noChangeShapeType="1"/>
            <a:stCxn id="83978" idx="3"/>
            <a:endCxn id="83979" idx="1"/>
          </p:cNvCxnSpPr>
          <p:nvPr/>
        </p:nvCxnSpPr>
        <p:spPr bwMode="auto">
          <a:xfrm>
            <a:off x="3894138" y="3205163"/>
            <a:ext cx="763587"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3986" name="AutoShape 18"/>
          <p:cNvCxnSpPr>
            <a:cxnSpLocks noChangeShapeType="1"/>
            <a:stCxn id="83975" idx="2"/>
            <a:endCxn id="83978" idx="0"/>
          </p:cNvCxnSpPr>
          <p:nvPr/>
        </p:nvCxnSpPr>
        <p:spPr bwMode="auto">
          <a:xfrm>
            <a:off x="1739900" y="2378075"/>
            <a:ext cx="1724025" cy="6921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3987" name="AutoShape 19"/>
          <p:cNvCxnSpPr>
            <a:cxnSpLocks noChangeShapeType="1"/>
            <a:stCxn id="83977" idx="0"/>
            <a:endCxn id="83976" idx="2"/>
          </p:cNvCxnSpPr>
          <p:nvPr/>
        </p:nvCxnSpPr>
        <p:spPr bwMode="auto">
          <a:xfrm flipV="1">
            <a:off x="1725613" y="2378075"/>
            <a:ext cx="1752600" cy="6921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3988" name="AutoShape 20"/>
          <p:cNvCxnSpPr>
            <a:cxnSpLocks noChangeShapeType="1"/>
            <a:stCxn id="83978" idx="0"/>
            <a:endCxn id="83976" idx="2"/>
          </p:cNvCxnSpPr>
          <p:nvPr/>
        </p:nvCxnSpPr>
        <p:spPr bwMode="auto">
          <a:xfrm flipV="1">
            <a:off x="3463925" y="2378075"/>
            <a:ext cx="14288" cy="6921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83989" name="Object 2"/>
          <p:cNvGraphicFramePr>
            <a:graphicFrameLocks noChangeAspect="1"/>
          </p:cNvGraphicFramePr>
          <p:nvPr/>
        </p:nvGraphicFramePr>
        <p:xfrm>
          <a:off x="5486400" y="2895600"/>
          <a:ext cx="2486025" cy="2006600"/>
        </p:xfrm>
        <a:graphic>
          <a:graphicData uri="http://schemas.openxmlformats.org/presentationml/2006/ole">
            <mc:AlternateContent xmlns:mc="http://schemas.openxmlformats.org/markup-compatibility/2006">
              <mc:Choice xmlns:v="urn:schemas-microsoft-com:vml" Requires="v">
                <p:oleObj spid="_x0000_s3074" name="文件" r:id="rId4" imgW="2700528" imgH="2010156" progId="Word.Document.8">
                  <p:embed/>
                </p:oleObj>
              </mc:Choice>
              <mc:Fallback>
                <p:oleObj name="文件" r:id="rId4" imgW="2700528" imgH="2010156"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2895600"/>
                        <a:ext cx="2486025" cy="200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90" name="Line 22"/>
          <p:cNvSpPr>
            <a:spLocks noChangeShapeType="1"/>
          </p:cNvSpPr>
          <p:nvPr/>
        </p:nvSpPr>
        <p:spPr bwMode="auto">
          <a:xfrm flipH="1">
            <a:off x="6330950" y="3886200"/>
            <a:ext cx="422275"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9" name="Line 23"/>
          <p:cNvSpPr>
            <a:spLocks noChangeShapeType="1"/>
          </p:cNvSpPr>
          <p:nvPr/>
        </p:nvSpPr>
        <p:spPr bwMode="auto">
          <a:xfrm>
            <a:off x="6330950" y="3581400"/>
            <a:ext cx="422275" cy="5334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80" name="Line 24"/>
          <p:cNvSpPr>
            <a:spLocks noChangeShapeType="1"/>
          </p:cNvSpPr>
          <p:nvPr/>
        </p:nvSpPr>
        <p:spPr bwMode="auto">
          <a:xfrm flipH="1">
            <a:off x="6400800" y="4192588"/>
            <a:ext cx="352425" cy="230187"/>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3993" name="Line 25"/>
          <p:cNvSpPr>
            <a:spLocks noChangeShapeType="1"/>
          </p:cNvSpPr>
          <p:nvPr/>
        </p:nvSpPr>
        <p:spPr bwMode="auto">
          <a:xfrm>
            <a:off x="5697538" y="3657600"/>
            <a:ext cx="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3994" name="Freeform 26"/>
          <p:cNvSpPr>
            <a:spLocks/>
          </p:cNvSpPr>
          <p:nvPr/>
        </p:nvSpPr>
        <p:spPr bwMode="auto">
          <a:xfrm>
            <a:off x="7596188" y="3733800"/>
            <a:ext cx="165100" cy="457200"/>
          </a:xfrm>
          <a:custGeom>
            <a:avLst/>
            <a:gdLst>
              <a:gd name="T0" fmla="*/ 0 w 112"/>
              <a:gd name="T1" fmla="*/ 0 h 288"/>
              <a:gd name="T2" fmla="*/ 2147483646 w 112"/>
              <a:gd name="T3" fmla="*/ 2147483646 h 288"/>
              <a:gd name="T4" fmla="*/ 2147483646 w 112"/>
              <a:gd name="T5" fmla="*/ 2147483646 h 288"/>
              <a:gd name="T6" fmla="*/ 0 w 112"/>
              <a:gd name="T7" fmla="*/ 2147483646 h 288"/>
              <a:gd name="T8" fmla="*/ 0 60000 65536"/>
              <a:gd name="T9" fmla="*/ 0 60000 65536"/>
              <a:gd name="T10" fmla="*/ 0 60000 65536"/>
              <a:gd name="T11" fmla="*/ 0 60000 65536"/>
              <a:gd name="T12" fmla="*/ 0 w 112"/>
              <a:gd name="T13" fmla="*/ 0 h 288"/>
              <a:gd name="T14" fmla="*/ 112 w 112"/>
              <a:gd name="T15" fmla="*/ 288 h 288"/>
            </a:gdLst>
            <a:ahLst/>
            <a:cxnLst>
              <a:cxn ang="T8">
                <a:pos x="T0" y="T1"/>
              </a:cxn>
              <a:cxn ang="T9">
                <a:pos x="T2" y="T3"/>
              </a:cxn>
              <a:cxn ang="T10">
                <a:pos x="T4" y="T5"/>
              </a:cxn>
              <a:cxn ang="T11">
                <a:pos x="T6" y="T7"/>
              </a:cxn>
            </a:cxnLst>
            <a:rect l="T12" t="T13" r="T14" b="T15"/>
            <a:pathLst>
              <a:path w="112" h="288">
                <a:moveTo>
                  <a:pt x="0" y="0"/>
                </a:moveTo>
                <a:cubicBezTo>
                  <a:pt x="40" y="28"/>
                  <a:pt x="80" y="56"/>
                  <a:pt x="96" y="96"/>
                </a:cubicBezTo>
                <a:cubicBezTo>
                  <a:pt x="112" y="136"/>
                  <a:pt x="112" y="208"/>
                  <a:pt x="96" y="240"/>
                </a:cubicBezTo>
                <a:cubicBezTo>
                  <a:pt x="80" y="272"/>
                  <a:pt x="40" y="280"/>
                  <a:pt x="0" y="288"/>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83" name="Text Box 27"/>
          <p:cNvSpPr txBox="1">
            <a:spLocks noChangeArrowheads="1"/>
          </p:cNvSpPr>
          <p:nvPr/>
        </p:nvSpPr>
        <p:spPr bwMode="auto">
          <a:xfrm>
            <a:off x="2284413" y="5184775"/>
            <a:ext cx="4044950" cy="366713"/>
          </a:xfrm>
          <a:prstGeom prst="rect">
            <a:avLst/>
          </a:prstGeom>
          <a:noFill/>
          <a:ln w="12700">
            <a:noFill/>
            <a:miter lim="800000"/>
            <a:headEnd/>
            <a:tailEnd/>
          </a:ln>
          <a:effectLst/>
        </p:spPr>
        <p:txBody>
          <a:bodyPr wrap="none">
            <a:spAutoFit/>
          </a:bodyPr>
          <a:lstStyle/>
          <a:p>
            <a:pPr algn="ctr">
              <a:defRPr/>
            </a:pPr>
            <a:r>
              <a:rPr lang="en-US" altLang="zh-TW">
                <a:effectLst>
                  <a:outerShdw blurRad="38100" dist="38100" dir="2700000" algn="tl">
                    <a:srgbClr val="C0C0C0"/>
                  </a:outerShdw>
                </a:effectLst>
                <a:latin typeface="Times New Roman" pitchFamily="18" charset="0"/>
                <a:ea typeface="新細明體" pitchFamily="18" charset="-120"/>
              </a:rPr>
              <a:t>Note the explicit ordering of R</a:t>
            </a:r>
            <a:r>
              <a:rPr lang="en-US" altLang="zh-TW" baseline="-25000">
                <a:effectLst>
                  <a:outerShdw blurRad="38100" dist="38100" dir="2700000" algn="tl">
                    <a:srgbClr val="C0C0C0"/>
                  </a:outerShdw>
                </a:effectLst>
                <a:latin typeface="Times New Roman" pitchFamily="18" charset="0"/>
                <a:ea typeface="新細明體" pitchFamily="18" charset="-120"/>
              </a:rPr>
              <a:t>1</a:t>
            </a:r>
            <a:r>
              <a:rPr lang="en-US" altLang="zh-TW">
                <a:effectLst>
                  <a:outerShdw blurRad="38100" dist="38100" dir="2700000" algn="tl">
                    <a:srgbClr val="C0C0C0"/>
                  </a:outerShdw>
                </a:effectLst>
                <a:latin typeface="Times New Roman" pitchFamily="18" charset="0"/>
                <a:ea typeface="新細明體" pitchFamily="18" charset="-120"/>
              </a:rPr>
              <a:t>(X) and R</a:t>
            </a:r>
            <a:r>
              <a:rPr lang="en-US" altLang="zh-TW" baseline="-25000">
                <a:effectLst>
                  <a:outerShdw blurRad="38100" dist="38100" dir="2700000" algn="tl">
                    <a:srgbClr val="C0C0C0"/>
                  </a:outerShdw>
                </a:effectLst>
                <a:latin typeface="Times New Roman" pitchFamily="18" charset="0"/>
                <a:ea typeface="新細明體" pitchFamily="18" charset="-120"/>
              </a:rPr>
              <a:t>2</a:t>
            </a:r>
            <a:r>
              <a:rPr lang="en-US" altLang="zh-TW">
                <a:effectLst>
                  <a:outerShdw blurRad="38100" dist="38100" dir="2700000" algn="tl">
                    <a:srgbClr val="C0C0C0"/>
                  </a:outerShdw>
                </a:effectLst>
                <a:latin typeface="Times New Roman" pitchFamily="18" charset="0"/>
                <a:ea typeface="新細明體" pitchFamily="18" charset="-120"/>
              </a:rPr>
              <a:t>(X)</a:t>
            </a:r>
          </a:p>
        </p:txBody>
      </p:sp>
    </p:spTree>
    <p:extLst>
      <p:ext uri="{BB962C8B-B14F-4D97-AF65-F5344CB8AC3E}">
        <p14:creationId xmlns:p14="http://schemas.microsoft.com/office/powerpoint/2010/main" val="28643578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 calcmode="lin" valueType="num">
                                      <p:cBhvr>
                                        <p:cTn id="7" dur="500" fill="hold"/>
                                        <p:tgtEl>
                                          <p:spTgt spid="45059"/>
                                        </p:tgtEl>
                                        <p:attrNameLst>
                                          <p:attrName>ppt_x</p:attrName>
                                        </p:attrNameLst>
                                      </p:cBhvr>
                                      <p:tavLst>
                                        <p:tav tm="0">
                                          <p:val>
                                            <p:strVal val="#ppt_x-#ppt_w/2"/>
                                          </p:val>
                                        </p:tav>
                                        <p:tav tm="100000">
                                          <p:val>
                                            <p:strVal val="#ppt_x"/>
                                          </p:val>
                                        </p:tav>
                                      </p:tavLst>
                                    </p:anim>
                                    <p:anim calcmode="lin" valueType="num">
                                      <p:cBhvr>
                                        <p:cTn id="8" dur="500" fill="hold"/>
                                        <p:tgtEl>
                                          <p:spTgt spid="45059"/>
                                        </p:tgtEl>
                                        <p:attrNameLst>
                                          <p:attrName>ppt_y</p:attrName>
                                        </p:attrNameLst>
                                      </p:cBhvr>
                                      <p:tavLst>
                                        <p:tav tm="0">
                                          <p:val>
                                            <p:strVal val="#ppt_y"/>
                                          </p:val>
                                        </p:tav>
                                        <p:tav tm="100000">
                                          <p:val>
                                            <p:strVal val="#ppt_y"/>
                                          </p:val>
                                        </p:tav>
                                      </p:tavLst>
                                    </p:anim>
                                    <p:anim calcmode="lin" valueType="num">
                                      <p:cBhvr>
                                        <p:cTn id="9" dur="500" fill="hold"/>
                                        <p:tgtEl>
                                          <p:spTgt spid="45059"/>
                                        </p:tgtEl>
                                        <p:attrNameLst>
                                          <p:attrName>ppt_w</p:attrName>
                                        </p:attrNameLst>
                                      </p:cBhvr>
                                      <p:tavLst>
                                        <p:tav tm="0">
                                          <p:val>
                                            <p:fltVal val="0"/>
                                          </p:val>
                                        </p:tav>
                                        <p:tav tm="100000">
                                          <p:val>
                                            <p:strVal val="#ppt_w"/>
                                          </p:val>
                                        </p:tav>
                                      </p:tavLst>
                                    </p:anim>
                                    <p:anim calcmode="lin" valueType="num">
                                      <p:cBhvr>
                                        <p:cTn id="10" dur="500" fill="hold"/>
                                        <p:tgtEl>
                                          <p:spTgt spid="45059"/>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7" presetClass="entr" presetSubtype="8" fill="hold" grpId="0" nodeType="afterEffect">
                                  <p:stCondLst>
                                    <p:cond delay="500"/>
                                  </p:stCondLst>
                                  <p:childTnLst>
                                    <p:set>
                                      <p:cBhvr>
                                        <p:cTn id="13" dur="1" fill="hold">
                                          <p:stCondLst>
                                            <p:cond delay="0"/>
                                          </p:stCondLst>
                                        </p:cTn>
                                        <p:tgtEl>
                                          <p:spTgt spid="45079"/>
                                        </p:tgtEl>
                                        <p:attrNameLst>
                                          <p:attrName>style.visibility</p:attrName>
                                        </p:attrNameLst>
                                      </p:cBhvr>
                                      <p:to>
                                        <p:strVal val="visible"/>
                                      </p:to>
                                    </p:set>
                                    <p:anim calcmode="lin" valueType="num">
                                      <p:cBhvr>
                                        <p:cTn id="14" dur="500" fill="hold"/>
                                        <p:tgtEl>
                                          <p:spTgt spid="45079"/>
                                        </p:tgtEl>
                                        <p:attrNameLst>
                                          <p:attrName>ppt_x</p:attrName>
                                        </p:attrNameLst>
                                      </p:cBhvr>
                                      <p:tavLst>
                                        <p:tav tm="0">
                                          <p:val>
                                            <p:strVal val="#ppt_x-#ppt_w/2"/>
                                          </p:val>
                                        </p:tav>
                                        <p:tav tm="100000">
                                          <p:val>
                                            <p:strVal val="#ppt_x"/>
                                          </p:val>
                                        </p:tav>
                                      </p:tavLst>
                                    </p:anim>
                                    <p:anim calcmode="lin" valueType="num">
                                      <p:cBhvr>
                                        <p:cTn id="15" dur="500" fill="hold"/>
                                        <p:tgtEl>
                                          <p:spTgt spid="45079"/>
                                        </p:tgtEl>
                                        <p:attrNameLst>
                                          <p:attrName>ppt_y</p:attrName>
                                        </p:attrNameLst>
                                      </p:cBhvr>
                                      <p:tavLst>
                                        <p:tav tm="0">
                                          <p:val>
                                            <p:strVal val="#ppt_y"/>
                                          </p:val>
                                        </p:tav>
                                        <p:tav tm="100000">
                                          <p:val>
                                            <p:strVal val="#ppt_y"/>
                                          </p:val>
                                        </p:tav>
                                      </p:tavLst>
                                    </p:anim>
                                    <p:anim calcmode="lin" valueType="num">
                                      <p:cBhvr>
                                        <p:cTn id="16" dur="500" fill="hold"/>
                                        <p:tgtEl>
                                          <p:spTgt spid="45079"/>
                                        </p:tgtEl>
                                        <p:attrNameLst>
                                          <p:attrName>ppt_w</p:attrName>
                                        </p:attrNameLst>
                                      </p:cBhvr>
                                      <p:tavLst>
                                        <p:tav tm="0">
                                          <p:val>
                                            <p:fltVal val="0"/>
                                          </p:val>
                                        </p:tav>
                                        <p:tav tm="100000">
                                          <p:val>
                                            <p:strVal val="#ppt_w"/>
                                          </p:val>
                                        </p:tav>
                                      </p:tavLst>
                                    </p:anim>
                                    <p:anim calcmode="lin" valueType="num">
                                      <p:cBhvr>
                                        <p:cTn id="17" dur="500" fill="hold"/>
                                        <p:tgtEl>
                                          <p:spTgt spid="45079"/>
                                        </p:tgtEl>
                                        <p:attrNameLst>
                                          <p:attrName>ppt_h</p:attrName>
                                        </p:attrNameLst>
                                      </p:cBhvr>
                                      <p:tavLst>
                                        <p:tav tm="0">
                                          <p:val>
                                            <p:strVal val="#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4" fill="hold" grpId="0" nodeType="clickEffect">
                                  <p:stCondLst>
                                    <p:cond delay="0"/>
                                  </p:stCondLst>
                                  <p:childTnLst>
                                    <p:set>
                                      <p:cBhvr>
                                        <p:cTn id="21" dur="1" fill="hold">
                                          <p:stCondLst>
                                            <p:cond delay="0"/>
                                          </p:stCondLst>
                                        </p:cTn>
                                        <p:tgtEl>
                                          <p:spTgt spid="45060"/>
                                        </p:tgtEl>
                                        <p:attrNameLst>
                                          <p:attrName>style.visibility</p:attrName>
                                        </p:attrNameLst>
                                      </p:cBhvr>
                                      <p:to>
                                        <p:strVal val="visible"/>
                                      </p:to>
                                    </p:set>
                                    <p:anim calcmode="lin" valueType="num">
                                      <p:cBhvr>
                                        <p:cTn id="22" dur="500" fill="hold"/>
                                        <p:tgtEl>
                                          <p:spTgt spid="45060"/>
                                        </p:tgtEl>
                                        <p:attrNameLst>
                                          <p:attrName>ppt_x</p:attrName>
                                        </p:attrNameLst>
                                      </p:cBhvr>
                                      <p:tavLst>
                                        <p:tav tm="0">
                                          <p:val>
                                            <p:strVal val="#ppt_x"/>
                                          </p:val>
                                        </p:tav>
                                        <p:tav tm="100000">
                                          <p:val>
                                            <p:strVal val="#ppt_x"/>
                                          </p:val>
                                        </p:tav>
                                      </p:tavLst>
                                    </p:anim>
                                    <p:anim calcmode="lin" valueType="num">
                                      <p:cBhvr>
                                        <p:cTn id="23" dur="500" fill="hold"/>
                                        <p:tgtEl>
                                          <p:spTgt spid="45060"/>
                                        </p:tgtEl>
                                        <p:attrNameLst>
                                          <p:attrName>ppt_y</p:attrName>
                                        </p:attrNameLst>
                                      </p:cBhvr>
                                      <p:tavLst>
                                        <p:tav tm="0">
                                          <p:val>
                                            <p:strVal val="#ppt_y+#ppt_h/2"/>
                                          </p:val>
                                        </p:tav>
                                        <p:tav tm="100000">
                                          <p:val>
                                            <p:strVal val="#ppt_y"/>
                                          </p:val>
                                        </p:tav>
                                      </p:tavLst>
                                    </p:anim>
                                    <p:anim calcmode="lin" valueType="num">
                                      <p:cBhvr>
                                        <p:cTn id="24" dur="500" fill="hold"/>
                                        <p:tgtEl>
                                          <p:spTgt spid="45060"/>
                                        </p:tgtEl>
                                        <p:attrNameLst>
                                          <p:attrName>ppt_w</p:attrName>
                                        </p:attrNameLst>
                                      </p:cBhvr>
                                      <p:tavLst>
                                        <p:tav tm="0">
                                          <p:val>
                                            <p:strVal val="#ppt_w"/>
                                          </p:val>
                                        </p:tav>
                                        <p:tav tm="100000">
                                          <p:val>
                                            <p:strVal val="#ppt_w"/>
                                          </p:val>
                                        </p:tav>
                                      </p:tavLst>
                                    </p:anim>
                                    <p:anim calcmode="lin" valueType="num">
                                      <p:cBhvr>
                                        <p:cTn id="25" dur="500" fill="hold"/>
                                        <p:tgtEl>
                                          <p:spTgt spid="45060"/>
                                        </p:tgtEl>
                                        <p:attrNameLst>
                                          <p:attrName>ppt_h</p:attrName>
                                        </p:attrNameLst>
                                      </p:cBhvr>
                                      <p:tavLst>
                                        <p:tav tm="0">
                                          <p:val>
                                            <p:fltVal val="0"/>
                                          </p:val>
                                        </p:tav>
                                        <p:tav tm="100000">
                                          <p:val>
                                            <p:strVal val="#ppt_h"/>
                                          </p:val>
                                        </p:tav>
                                      </p:tavLst>
                                    </p:anim>
                                  </p:childTnLst>
                                </p:cTn>
                              </p:par>
                            </p:childTnLst>
                          </p:cTn>
                        </p:par>
                        <p:par>
                          <p:cTn id="26" fill="hold" nodeType="afterGroup">
                            <p:stCondLst>
                              <p:cond delay="500"/>
                            </p:stCondLst>
                            <p:childTnLst>
                              <p:par>
                                <p:cTn id="27" presetID="17" presetClass="entr" presetSubtype="2" fill="hold" grpId="0" nodeType="afterEffect">
                                  <p:stCondLst>
                                    <p:cond delay="0"/>
                                  </p:stCondLst>
                                  <p:childTnLst>
                                    <p:set>
                                      <p:cBhvr>
                                        <p:cTn id="28" dur="1" fill="hold">
                                          <p:stCondLst>
                                            <p:cond delay="0"/>
                                          </p:stCondLst>
                                        </p:cTn>
                                        <p:tgtEl>
                                          <p:spTgt spid="45080"/>
                                        </p:tgtEl>
                                        <p:attrNameLst>
                                          <p:attrName>style.visibility</p:attrName>
                                        </p:attrNameLst>
                                      </p:cBhvr>
                                      <p:to>
                                        <p:strVal val="visible"/>
                                      </p:to>
                                    </p:set>
                                    <p:anim calcmode="lin" valueType="num">
                                      <p:cBhvr>
                                        <p:cTn id="29" dur="500" fill="hold"/>
                                        <p:tgtEl>
                                          <p:spTgt spid="45080"/>
                                        </p:tgtEl>
                                        <p:attrNameLst>
                                          <p:attrName>ppt_x</p:attrName>
                                        </p:attrNameLst>
                                      </p:cBhvr>
                                      <p:tavLst>
                                        <p:tav tm="0">
                                          <p:val>
                                            <p:strVal val="#ppt_x+#ppt_w/2"/>
                                          </p:val>
                                        </p:tav>
                                        <p:tav tm="100000">
                                          <p:val>
                                            <p:strVal val="#ppt_x"/>
                                          </p:val>
                                        </p:tav>
                                      </p:tavLst>
                                    </p:anim>
                                    <p:anim calcmode="lin" valueType="num">
                                      <p:cBhvr>
                                        <p:cTn id="30" dur="500" fill="hold"/>
                                        <p:tgtEl>
                                          <p:spTgt spid="45080"/>
                                        </p:tgtEl>
                                        <p:attrNameLst>
                                          <p:attrName>ppt_y</p:attrName>
                                        </p:attrNameLst>
                                      </p:cBhvr>
                                      <p:tavLst>
                                        <p:tav tm="0">
                                          <p:val>
                                            <p:strVal val="#ppt_y"/>
                                          </p:val>
                                        </p:tav>
                                        <p:tav tm="100000">
                                          <p:val>
                                            <p:strVal val="#ppt_y"/>
                                          </p:val>
                                        </p:tav>
                                      </p:tavLst>
                                    </p:anim>
                                    <p:anim calcmode="lin" valueType="num">
                                      <p:cBhvr>
                                        <p:cTn id="31" dur="500" fill="hold"/>
                                        <p:tgtEl>
                                          <p:spTgt spid="45080"/>
                                        </p:tgtEl>
                                        <p:attrNameLst>
                                          <p:attrName>ppt_w</p:attrName>
                                        </p:attrNameLst>
                                      </p:cBhvr>
                                      <p:tavLst>
                                        <p:tav tm="0">
                                          <p:val>
                                            <p:fltVal val="0"/>
                                          </p:val>
                                        </p:tav>
                                        <p:tav tm="100000">
                                          <p:val>
                                            <p:strVal val="#ppt_w"/>
                                          </p:val>
                                        </p:tav>
                                      </p:tavLst>
                                    </p:anim>
                                    <p:anim calcmode="lin" valueType="num">
                                      <p:cBhvr>
                                        <p:cTn id="32" dur="500" fill="hold"/>
                                        <p:tgtEl>
                                          <p:spTgt spid="4508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nimBg="1"/>
      <p:bldP spid="45060" grpId="0" animBg="1"/>
      <p:bldP spid="45079" grpId="0" animBg="1"/>
      <p:bldP spid="4508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844550" y="1828800"/>
            <a:ext cx="6149975"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spcBef>
                <a:spcPts val="600"/>
              </a:spcBef>
              <a:buClrTx/>
              <a:buSzTx/>
              <a:buFontTx/>
              <a:buNone/>
            </a:pPr>
            <a:r>
              <a:rPr kumimoji="0" lang="en-US" altLang="zh-TW" sz="2400">
                <a:latin typeface="Times New Roman" panose="02020603050405020304" pitchFamily="18" charset="0"/>
                <a:ea typeface="新細明體" pitchFamily="18" charset="-120"/>
              </a:rPr>
              <a:t>T</a:t>
            </a:r>
            <a:r>
              <a:rPr kumimoji="0" lang="en-US" altLang="zh-TW" sz="2400" baseline="-25000">
                <a:latin typeface="Times New Roman" panose="02020603050405020304" pitchFamily="18" charset="0"/>
                <a:ea typeface="新細明體" pitchFamily="18" charset="-120"/>
              </a:rPr>
              <a:t>1</a:t>
            </a:r>
            <a:r>
              <a:rPr kumimoji="0" lang="en-US" altLang="zh-TW" sz="2400">
                <a:latin typeface="Times New Roman" panose="02020603050405020304" pitchFamily="18" charset="0"/>
                <a:ea typeface="新細明體" pitchFamily="18" charset="-120"/>
              </a:rPr>
              <a:t> = R</a:t>
            </a:r>
            <a:r>
              <a:rPr kumimoji="0" lang="en-US" altLang="zh-TW" sz="2400" baseline="-25000">
                <a:latin typeface="Times New Roman" panose="02020603050405020304" pitchFamily="18" charset="0"/>
                <a:ea typeface="新細明體" pitchFamily="18" charset="-120"/>
              </a:rPr>
              <a:t>1</a:t>
            </a:r>
            <a:r>
              <a:rPr kumimoji="0" lang="en-US" altLang="zh-TW" sz="2400">
                <a:latin typeface="Times New Roman" panose="02020603050405020304" pitchFamily="18" charset="0"/>
                <a:ea typeface="新細明體" pitchFamily="18" charset="-120"/>
              </a:rPr>
              <a:t>(x)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 W</a:t>
            </a:r>
            <a:r>
              <a:rPr kumimoji="0" lang="en-US" altLang="zh-TW" sz="2400" baseline="-25000">
                <a:latin typeface="Times New Roman" panose="02020603050405020304" pitchFamily="18" charset="0"/>
                <a:ea typeface="新細明體" pitchFamily="18" charset="-120"/>
              </a:rPr>
              <a:t>1</a:t>
            </a:r>
            <a:r>
              <a:rPr kumimoji="0" lang="en-US" altLang="zh-TW" sz="2400">
                <a:latin typeface="Times New Roman" panose="02020603050405020304" pitchFamily="18" charset="0"/>
                <a:ea typeface="新細明體" pitchFamily="18" charset="-120"/>
              </a:rPr>
              <a:t>(x)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C</a:t>
            </a:r>
            <a:r>
              <a:rPr kumimoji="0" lang="en-US" altLang="zh-TW" sz="2400" baseline="-25000">
                <a:latin typeface="Times New Roman" panose="02020603050405020304" pitchFamily="18" charset="0"/>
                <a:ea typeface="新細明體" pitchFamily="18" charset="-120"/>
              </a:rPr>
              <a:t>1</a:t>
            </a:r>
            <a:endParaRPr kumimoji="0" lang="en-US" altLang="zh-TW" sz="2400">
              <a:latin typeface="Times New Roman" panose="02020603050405020304" pitchFamily="18" charset="0"/>
              <a:ea typeface="新細明體" pitchFamily="18" charset="-120"/>
            </a:endParaRPr>
          </a:p>
          <a:p>
            <a:pPr>
              <a:spcBef>
                <a:spcPts val="600"/>
              </a:spcBef>
              <a:buClrTx/>
              <a:buSzTx/>
              <a:buFontTx/>
              <a:buNone/>
            </a:pPr>
            <a:r>
              <a:rPr kumimoji="0" lang="en-US" altLang="zh-TW" sz="2400">
                <a:latin typeface="Times New Roman" panose="02020603050405020304" pitchFamily="18" charset="0"/>
                <a:ea typeface="新細明體" pitchFamily="18" charset="-120"/>
              </a:rPr>
              <a:t>T</a:t>
            </a:r>
            <a:r>
              <a:rPr kumimoji="0" lang="en-US" altLang="zh-TW" sz="2400" baseline="-25000">
                <a:latin typeface="Times New Roman" panose="02020603050405020304" pitchFamily="18" charset="0"/>
                <a:ea typeface="新細明體" pitchFamily="18" charset="-120"/>
              </a:rPr>
              <a:t>2</a:t>
            </a:r>
            <a:r>
              <a:rPr kumimoji="0" lang="en-US" altLang="zh-TW" sz="2400">
                <a:latin typeface="Times New Roman" panose="02020603050405020304" pitchFamily="18" charset="0"/>
                <a:ea typeface="新細明體" pitchFamily="18" charset="-120"/>
              </a:rPr>
              <a:t> = R</a:t>
            </a:r>
            <a:r>
              <a:rPr kumimoji="0" lang="en-US" altLang="zh-TW" sz="2400" baseline="-25000">
                <a:latin typeface="Times New Roman" panose="02020603050405020304" pitchFamily="18" charset="0"/>
                <a:ea typeface="新細明體" pitchFamily="18" charset="-120"/>
              </a:rPr>
              <a:t>2</a:t>
            </a:r>
            <a:r>
              <a:rPr kumimoji="0" lang="en-US" altLang="zh-TW" sz="2400">
                <a:latin typeface="Times New Roman" panose="02020603050405020304" pitchFamily="18" charset="0"/>
                <a:ea typeface="新細明體" pitchFamily="18" charset="-120"/>
              </a:rPr>
              <a:t>(x)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W</a:t>
            </a:r>
            <a:r>
              <a:rPr kumimoji="0" lang="en-US" altLang="zh-TW" sz="2400" baseline="-25000">
                <a:latin typeface="Times New Roman" panose="02020603050405020304" pitchFamily="18" charset="0"/>
                <a:ea typeface="新細明體" pitchFamily="18" charset="-120"/>
              </a:rPr>
              <a:t>2</a:t>
            </a:r>
            <a:r>
              <a:rPr kumimoji="0" lang="en-US" altLang="zh-TW" sz="2400">
                <a:latin typeface="Times New Roman" panose="02020603050405020304" pitchFamily="18" charset="0"/>
                <a:ea typeface="新細明體" pitchFamily="18" charset="-120"/>
              </a:rPr>
              <a:t>(y)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W</a:t>
            </a:r>
            <a:r>
              <a:rPr kumimoji="0" lang="en-US" altLang="zh-TW" sz="2400" baseline="-25000">
                <a:latin typeface="Times New Roman" panose="02020603050405020304" pitchFamily="18" charset="0"/>
                <a:ea typeface="新細明體" pitchFamily="18" charset="-120"/>
              </a:rPr>
              <a:t>2</a:t>
            </a:r>
            <a:r>
              <a:rPr kumimoji="0" lang="en-US" altLang="zh-TW" sz="2400">
                <a:latin typeface="Times New Roman" panose="02020603050405020304" pitchFamily="18" charset="0"/>
                <a:ea typeface="新細明體" pitchFamily="18" charset="-120"/>
              </a:rPr>
              <a:t>(x)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C</a:t>
            </a:r>
            <a:r>
              <a:rPr kumimoji="0" lang="en-US" altLang="zh-TW" sz="2400" baseline="-25000">
                <a:latin typeface="Times New Roman" panose="02020603050405020304" pitchFamily="18" charset="0"/>
                <a:ea typeface="新細明體" pitchFamily="18" charset="-120"/>
              </a:rPr>
              <a:t>2</a:t>
            </a:r>
            <a:endParaRPr kumimoji="0" lang="en-US" altLang="zh-TW" sz="2400">
              <a:latin typeface="Times New Roman" panose="02020603050405020304" pitchFamily="18" charset="0"/>
              <a:ea typeface="新細明體" pitchFamily="18" charset="-120"/>
            </a:endParaRPr>
          </a:p>
          <a:p>
            <a:pPr>
              <a:spcBef>
                <a:spcPts val="600"/>
              </a:spcBef>
              <a:buClrTx/>
              <a:buSzTx/>
              <a:buFontTx/>
              <a:buNone/>
            </a:pPr>
            <a:r>
              <a:rPr kumimoji="0" lang="en-US" altLang="zh-TW" sz="2400">
                <a:latin typeface="Times New Roman" panose="02020603050405020304" pitchFamily="18" charset="0"/>
                <a:ea typeface="新細明體" pitchFamily="18" charset="-120"/>
              </a:rPr>
              <a:t>T</a:t>
            </a:r>
            <a:r>
              <a:rPr kumimoji="0" lang="en-US" altLang="zh-TW" sz="2400" baseline="-25000">
                <a:latin typeface="Times New Roman" panose="02020603050405020304" pitchFamily="18" charset="0"/>
                <a:ea typeface="新細明體" pitchFamily="18" charset="-120"/>
              </a:rPr>
              <a:t>3</a:t>
            </a:r>
            <a:r>
              <a:rPr kumimoji="0" lang="en-US" altLang="zh-TW" sz="2400">
                <a:latin typeface="Times New Roman" panose="02020603050405020304" pitchFamily="18" charset="0"/>
                <a:ea typeface="新細明體" pitchFamily="18" charset="-120"/>
              </a:rPr>
              <a:t> = R</a:t>
            </a:r>
            <a:r>
              <a:rPr kumimoji="0" lang="en-US" altLang="zh-TW" sz="2400" baseline="-25000">
                <a:latin typeface="Times New Roman" panose="02020603050405020304" pitchFamily="18" charset="0"/>
                <a:ea typeface="新細明體" pitchFamily="18" charset="-120"/>
              </a:rPr>
              <a:t>3</a:t>
            </a:r>
            <a:r>
              <a:rPr kumimoji="0" lang="en-US" altLang="zh-TW" sz="2400">
                <a:latin typeface="Times New Roman" panose="02020603050405020304" pitchFamily="18" charset="0"/>
                <a:ea typeface="新細明體" pitchFamily="18" charset="-120"/>
              </a:rPr>
              <a:t>(y)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W</a:t>
            </a:r>
            <a:r>
              <a:rPr kumimoji="0" lang="en-US" altLang="zh-TW" sz="2400" baseline="-25000">
                <a:latin typeface="Times New Roman" panose="02020603050405020304" pitchFamily="18" charset="0"/>
                <a:ea typeface="新細明體" pitchFamily="18" charset="-120"/>
              </a:rPr>
              <a:t>3</a:t>
            </a:r>
            <a:r>
              <a:rPr kumimoji="0" lang="en-US" altLang="zh-TW" sz="2400">
                <a:latin typeface="Times New Roman" panose="02020603050405020304" pitchFamily="18" charset="0"/>
                <a:ea typeface="新細明體" pitchFamily="18" charset="-120"/>
              </a:rPr>
              <a:t>(x)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W</a:t>
            </a:r>
            <a:r>
              <a:rPr kumimoji="0" lang="en-US" altLang="zh-TW" sz="2400" baseline="-25000">
                <a:latin typeface="Times New Roman" panose="02020603050405020304" pitchFamily="18" charset="0"/>
                <a:ea typeface="新細明體" pitchFamily="18" charset="-120"/>
              </a:rPr>
              <a:t>3</a:t>
            </a:r>
            <a:r>
              <a:rPr kumimoji="0" lang="en-US" altLang="zh-TW" sz="2400">
                <a:latin typeface="Times New Roman" panose="02020603050405020304" pitchFamily="18" charset="0"/>
                <a:ea typeface="新細明體" pitchFamily="18" charset="-120"/>
              </a:rPr>
              <a:t>(y)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W</a:t>
            </a:r>
            <a:r>
              <a:rPr kumimoji="0" lang="en-US" altLang="zh-TW" sz="2400" baseline="-25000">
                <a:latin typeface="Times New Roman" panose="02020603050405020304" pitchFamily="18" charset="0"/>
                <a:ea typeface="新細明體" pitchFamily="18" charset="-120"/>
              </a:rPr>
              <a:t>3</a:t>
            </a:r>
            <a:r>
              <a:rPr kumimoji="0" lang="en-US" altLang="zh-TW" sz="2400">
                <a:latin typeface="Times New Roman" panose="02020603050405020304" pitchFamily="18" charset="0"/>
                <a:ea typeface="新細明體" pitchFamily="18" charset="-120"/>
              </a:rPr>
              <a:t>(z)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C</a:t>
            </a:r>
            <a:r>
              <a:rPr kumimoji="0" lang="en-US" altLang="zh-TW" sz="2400" baseline="-25000">
                <a:latin typeface="Times New Roman" panose="02020603050405020304" pitchFamily="18" charset="0"/>
                <a:ea typeface="新細明體" pitchFamily="18" charset="-120"/>
              </a:rPr>
              <a:t>3</a:t>
            </a:r>
          </a:p>
        </p:txBody>
      </p:sp>
      <p:grpSp>
        <p:nvGrpSpPr>
          <p:cNvPr id="2" name="Group 3"/>
          <p:cNvGrpSpPr>
            <a:grpSpLocks/>
          </p:cNvGrpSpPr>
          <p:nvPr/>
        </p:nvGrpSpPr>
        <p:grpSpPr bwMode="auto">
          <a:xfrm>
            <a:off x="2039938" y="3656013"/>
            <a:ext cx="5626100" cy="2286000"/>
            <a:chOff x="1392" y="2303"/>
            <a:chExt cx="3839" cy="1440"/>
          </a:xfrm>
        </p:grpSpPr>
        <p:sp>
          <p:nvSpPr>
            <p:cNvPr id="86021" name="Rectangle 4"/>
            <p:cNvSpPr>
              <a:spLocks noChangeArrowheads="1"/>
            </p:cNvSpPr>
            <p:nvPr/>
          </p:nvSpPr>
          <p:spPr bwMode="auto">
            <a:xfrm>
              <a:off x="1679" y="2303"/>
              <a:ext cx="3552" cy="1440"/>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endParaRPr kumimoji="0" lang="en-US" altLang="en-US" sz="1600"/>
            </a:p>
          </p:txBody>
        </p:sp>
        <p:sp>
          <p:nvSpPr>
            <p:cNvPr id="86022" name="Text Box 5"/>
            <p:cNvSpPr txBox="1">
              <a:spLocks noChangeArrowheads="1"/>
            </p:cNvSpPr>
            <p:nvPr/>
          </p:nvSpPr>
          <p:spPr bwMode="auto">
            <a:xfrm>
              <a:off x="2373" y="2304"/>
              <a:ext cx="26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400">
                  <a:latin typeface="Times New Roman" panose="02020603050405020304" pitchFamily="18" charset="0"/>
                  <a:ea typeface="新細明體" pitchFamily="18" charset="-120"/>
                </a:rPr>
                <a:t>R</a:t>
              </a:r>
              <a:r>
                <a:rPr kumimoji="0" lang="en-US" altLang="zh-TW" sz="2400" baseline="-25000">
                  <a:latin typeface="Times New Roman" panose="02020603050405020304" pitchFamily="18" charset="0"/>
                  <a:ea typeface="新細明體" pitchFamily="18" charset="-120"/>
                </a:rPr>
                <a:t>2</a:t>
              </a:r>
              <a:r>
                <a:rPr kumimoji="0" lang="en-US" altLang="zh-TW" sz="2400">
                  <a:latin typeface="Times New Roman" panose="02020603050405020304" pitchFamily="18" charset="0"/>
                  <a:ea typeface="新細明體" pitchFamily="18" charset="-120"/>
                </a:rPr>
                <a:t>(x)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W</a:t>
              </a:r>
              <a:r>
                <a:rPr kumimoji="0" lang="en-US" altLang="zh-TW" sz="2400" baseline="-25000">
                  <a:latin typeface="Times New Roman" panose="02020603050405020304" pitchFamily="18" charset="0"/>
                  <a:ea typeface="新細明體" pitchFamily="18" charset="-120"/>
                </a:rPr>
                <a:t>2</a:t>
              </a:r>
              <a:r>
                <a:rPr kumimoji="0" lang="en-US" altLang="zh-TW" sz="2400">
                  <a:latin typeface="Times New Roman" panose="02020603050405020304" pitchFamily="18" charset="0"/>
                  <a:ea typeface="新細明體" pitchFamily="18" charset="-120"/>
                </a:rPr>
                <a:t>(y)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W</a:t>
              </a:r>
              <a:r>
                <a:rPr kumimoji="0" lang="en-US" altLang="zh-TW" sz="2400" baseline="-25000">
                  <a:latin typeface="Times New Roman" panose="02020603050405020304" pitchFamily="18" charset="0"/>
                  <a:ea typeface="新細明體" pitchFamily="18" charset="-120"/>
                </a:rPr>
                <a:t>2</a:t>
              </a:r>
              <a:r>
                <a:rPr kumimoji="0" lang="en-US" altLang="zh-TW" sz="2400">
                  <a:latin typeface="Times New Roman" panose="02020603050405020304" pitchFamily="18" charset="0"/>
                  <a:ea typeface="新細明體" pitchFamily="18" charset="-120"/>
                </a:rPr>
                <a:t>(x)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C</a:t>
              </a:r>
              <a:r>
                <a:rPr kumimoji="0" lang="en-US" altLang="zh-TW" sz="2400" baseline="-25000">
                  <a:latin typeface="Times New Roman" panose="02020603050405020304" pitchFamily="18" charset="0"/>
                  <a:ea typeface="新細明體" pitchFamily="18" charset="-120"/>
                </a:rPr>
                <a:t>2</a:t>
              </a:r>
            </a:p>
          </p:txBody>
        </p:sp>
        <p:sp>
          <p:nvSpPr>
            <p:cNvPr id="86023" name="Text Box 6"/>
            <p:cNvSpPr txBox="1">
              <a:spLocks noChangeArrowheads="1"/>
            </p:cNvSpPr>
            <p:nvPr/>
          </p:nvSpPr>
          <p:spPr bwMode="auto">
            <a:xfrm>
              <a:off x="1708" y="2848"/>
              <a:ext cx="3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400">
                  <a:latin typeface="Times New Roman" panose="02020603050405020304" pitchFamily="18" charset="0"/>
                  <a:ea typeface="新細明體" pitchFamily="18" charset="-120"/>
                </a:rPr>
                <a:t>R</a:t>
              </a:r>
              <a:r>
                <a:rPr kumimoji="0" lang="en-US" altLang="zh-TW" sz="2400" baseline="-25000">
                  <a:latin typeface="Times New Roman" panose="02020603050405020304" pitchFamily="18" charset="0"/>
                  <a:ea typeface="新細明體" pitchFamily="18" charset="-120"/>
                </a:rPr>
                <a:t>3</a:t>
              </a:r>
              <a:r>
                <a:rPr kumimoji="0" lang="en-US" altLang="zh-TW" sz="2400">
                  <a:latin typeface="Times New Roman" panose="02020603050405020304" pitchFamily="18" charset="0"/>
                  <a:ea typeface="新細明體" pitchFamily="18" charset="-120"/>
                </a:rPr>
                <a:t>(y)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W</a:t>
              </a:r>
              <a:r>
                <a:rPr kumimoji="0" lang="en-US" altLang="zh-TW" sz="2400" baseline="-25000">
                  <a:latin typeface="Times New Roman" panose="02020603050405020304" pitchFamily="18" charset="0"/>
                  <a:ea typeface="新細明體" pitchFamily="18" charset="-120"/>
                </a:rPr>
                <a:t>3</a:t>
              </a:r>
              <a:r>
                <a:rPr kumimoji="0" lang="en-US" altLang="zh-TW" sz="2400">
                  <a:latin typeface="Times New Roman" panose="02020603050405020304" pitchFamily="18" charset="0"/>
                  <a:ea typeface="新細明體" pitchFamily="18" charset="-120"/>
                </a:rPr>
                <a:t>(x)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W</a:t>
              </a:r>
              <a:r>
                <a:rPr kumimoji="0" lang="en-US" altLang="zh-TW" sz="2400" baseline="-25000">
                  <a:latin typeface="Times New Roman" panose="02020603050405020304" pitchFamily="18" charset="0"/>
                  <a:ea typeface="新細明體" pitchFamily="18" charset="-120"/>
                </a:rPr>
                <a:t>3</a:t>
              </a:r>
              <a:r>
                <a:rPr kumimoji="0" lang="en-US" altLang="zh-TW" sz="2400">
                  <a:latin typeface="Times New Roman" panose="02020603050405020304" pitchFamily="18" charset="0"/>
                  <a:ea typeface="新細明體" pitchFamily="18" charset="-120"/>
                </a:rPr>
                <a:t>(y)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W</a:t>
              </a:r>
              <a:r>
                <a:rPr kumimoji="0" lang="en-US" altLang="zh-TW" sz="2400" baseline="-25000">
                  <a:latin typeface="Times New Roman" panose="02020603050405020304" pitchFamily="18" charset="0"/>
                  <a:ea typeface="新細明體" pitchFamily="18" charset="-120"/>
                </a:rPr>
                <a:t>3</a:t>
              </a:r>
              <a:r>
                <a:rPr kumimoji="0" lang="en-US" altLang="zh-TW" sz="2400">
                  <a:latin typeface="Times New Roman" panose="02020603050405020304" pitchFamily="18" charset="0"/>
                  <a:ea typeface="新細明體" pitchFamily="18" charset="-120"/>
                </a:rPr>
                <a:t>(z)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C</a:t>
              </a:r>
              <a:r>
                <a:rPr kumimoji="0" lang="en-US" altLang="zh-TW" sz="2400" baseline="-25000">
                  <a:latin typeface="Times New Roman" panose="02020603050405020304" pitchFamily="18" charset="0"/>
                  <a:ea typeface="新細明體" pitchFamily="18" charset="-120"/>
                </a:rPr>
                <a:t>3</a:t>
              </a:r>
            </a:p>
          </p:txBody>
        </p:sp>
        <p:sp>
          <p:nvSpPr>
            <p:cNvPr id="86024" name="Text Box 7"/>
            <p:cNvSpPr txBox="1">
              <a:spLocks noChangeArrowheads="1"/>
            </p:cNvSpPr>
            <p:nvPr/>
          </p:nvSpPr>
          <p:spPr bwMode="auto">
            <a:xfrm>
              <a:off x="1790" y="3376"/>
              <a:ext cx="18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400">
                  <a:latin typeface="Times New Roman" panose="02020603050405020304" pitchFamily="18" charset="0"/>
                  <a:ea typeface="新細明體" pitchFamily="18" charset="-120"/>
                </a:rPr>
                <a:t>R</a:t>
              </a:r>
              <a:r>
                <a:rPr kumimoji="0" lang="en-US" altLang="zh-TW" sz="2400" baseline="-25000">
                  <a:latin typeface="Times New Roman" panose="02020603050405020304" pitchFamily="18" charset="0"/>
                  <a:ea typeface="新細明體" pitchFamily="18" charset="-120"/>
                </a:rPr>
                <a:t>1</a:t>
              </a:r>
              <a:r>
                <a:rPr kumimoji="0" lang="en-US" altLang="zh-TW" sz="2400">
                  <a:latin typeface="Times New Roman" panose="02020603050405020304" pitchFamily="18" charset="0"/>
                  <a:ea typeface="新細明體" pitchFamily="18" charset="-120"/>
                </a:rPr>
                <a:t>(x)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W</a:t>
              </a:r>
              <a:r>
                <a:rPr kumimoji="0" lang="en-US" altLang="zh-TW" sz="2400" baseline="-25000">
                  <a:latin typeface="Times New Roman" panose="02020603050405020304" pitchFamily="18" charset="0"/>
                  <a:ea typeface="新細明體" pitchFamily="18" charset="-120"/>
                </a:rPr>
                <a:t>1</a:t>
              </a:r>
              <a:r>
                <a:rPr kumimoji="0" lang="en-US" altLang="zh-TW" sz="2400">
                  <a:latin typeface="Times New Roman" panose="02020603050405020304" pitchFamily="18" charset="0"/>
                  <a:ea typeface="新細明體" pitchFamily="18" charset="-120"/>
                </a:rPr>
                <a:t>(x)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C</a:t>
              </a:r>
              <a:r>
                <a:rPr kumimoji="0" lang="en-US" altLang="zh-TW" sz="2400" baseline="-25000">
                  <a:latin typeface="Times New Roman" panose="02020603050405020304" pitchFamily="18" charset="0"/>
                  <a:ea typeface="新細明體" pitchFamily="18" charset="-120"/>
                </a:rPr>
                <a:t>1</a:t>
              </a:r>
            </a:p>
          </p:txBody>
        </p:sp>
        <p:sp>
          <p:nvSpPr>
            <p:cNvPr id="86025" name="Line 8"/>
            <p:cNvSpPr>
              <a:spLocks noChangeShapeType="1"/>
            </p:cNvSpPr>
            <p:nvPr/>
          </p:nvSpPr>
          <p:spPr bwMode="auto">
            <a:xfrm flipV="1">
              <a:off x="2688" y="2608"/>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26" name="Line 9"/>
            <p:cNvSpPr>
              <a:spLocks noChangeShapeType="1"/>
            </p:cNvSpPr>
            <p:nvPr/>
          </p:nvSpPr>
          <p:spPr bwMode="auto">
            <a:xfrm flipV="1">
              <a:off x="2688" y="3136"/>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27" name="Line 10"/>
            <p:cNvSpPr>
              <a:spLocks noChangeShapeType="1"/>
            </p:cNvSpPr>
            <p:nvPr/>
          </p:nvSpPr>
          <p:spPr bwMode="auto">
            <a:xfrm flipV="1">
              <a:off x="3360" y="2608"/>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28" name="Rectangle 11"/>
            <p:cNvSpPr>
              <a:spLocks noChangeArrowheads="1"/>
            </p:cNvSpPr>
            <p:nvPr/>
          </p:nvSpPr>
          <p:spPr bwMode="auto">
            <a:xfrm>
              <a:off x="1392" y="3360"/>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400">
                  <a:latin typeface="Times New Roman" panose="02020603050405020304" pitchFamily="18" charset="0"/>
                  <a:ea typeface="新細明體" pitchFamily="18" charset="-120"/>
                </a:rPr>
                <a:t>T</a:t>
              </a:r>
              <a:r>
                <a:rPr kumimoji="0" lang="en-US" altLang="zh-TW" sz="2400" baseline="-25000">
                  <a:latin typeface="Times New Roman" panose="02020603050405020304" pitchFamily="18" charset="0"/>
                  <a:ea typeface="新細明體" pitchFamily="18" charset="-120"/>
                </a:rPr>
                <a:t>1</a:t>
              </a:r>
            </a:p>
          </p:txBody>
        </p:sp>
        <p:sp>
          <p:nvSpPr>
            <p:cNvPr id="86029" name="Rectangle 12"/>
            <p:cNvSpPr>
              <a:spLocks noChangeArrowheads="1"/>
            </p:cNvSpPr>
            <p:nvPr/>
          </p:nvSpPr>
          <p:spPr bwMode="auto">
            <a:xfrm>
              <a:off x="1392" y="2304"/>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400">
                  <a:latin typeface="Times New Roman" panose="02020603050405020304" pitchFamily="18" charset="0"/>
                  <a:ea typeface="新細明體" pitchFamily="18" charset="-120"/>
                </a:rPr>
                <a:t>T</a:t>
              </a:r>
              <a:r>
                <a:rPr kumimoji="0" lang="en-US" altLang="zh-TW" sz="2400" baseline="-25000">
                  <a:latin typeface="Times New Roman" panose="02020603050405020304" pitchFamily="18" charset="0"/>
                  <a:ea typeface="新細明體" pitchFamily="18" charset="-120"/>
                </a:rPr>
                <a:t>2</a:t>
              </a:r>
            </a:p>
          </p:txBody>
        </p:sp>
        <p:sp>
          <p:nvSpPr>
            <p:cNvPr id="86030" name="Rectangle 13"/>
            <p:cNvSpPr>
              <a:spLocks noChangeArrowheads="1"/>
            </p:cNvSpPr>
            <p:nvPr/>
          </p:nvSpPr>
          <p:spPr bwMode="auto">
            <a:xfrm>
              <a:off x="1392" y="283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400">
                  <a:latin typeface="Times New Roman" panose="02020603050405020304" pitchFamily="18" charset="0"/>
                  <a:ea typeface="新細明體" pitchFamily="18" charset="-120"/>
                </a:rPr>
                <a:t>T</a:t>
              </a:r>
              <a:r>
                <a:rPr kumimoji="0" lang="en-US" altLang="zh-TW" sz="2400" baseline="-25000">
                  <a:latin typeface="Times New Roman" panose="02020603050405020304" pitchFamily="18" charset="0"/>
                  <a:ea typeface="新細明體" pitchFamily="18" charset="-120"/>
                </a:rPr>
                <a:t>3</a:t>
              </a:r>
            </a:p>
          </p:txBody>
        </p:sp>
      </p:grpSp>
      <p:sp>
        <p:nvSpPr>
          <p:cNvPr id="86020" name="Rectangle 14"/>
          <p:cNvSpPr>
            <a:spLocks noChangeArrowheads="1"/>
          </p:cNvSpPr>
          <p:nvPr/>
        </p:nvSpPr>
        <p:spPr bwMode="auto">
          <a:xfrm>
            <a:off x="703263" y="762000"/>
            <a:ext cx="7173912" cy="717550"/>
          </a:xfrm>
          <a:prstGeom prst="rect">
            <a:avLst/>
          </a:prstGeom>
          <a:solidFill>
            <a:srgbClr val="00CC99"/>
          </a:solidFill>
          <a:ln>
            <a:noFill/>
          </a:ln>
          <a:effectLst>
            <a:outerShdw dist="117088" dir="2436078"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4400">
                <a:solidFill>
                  <a:schemeClr val="tx2"/>
                </a:solidFill>
                <a:ea typeface="新細明體" pitchFamily="18" charset="-120"/>
              </a:rPr>
              <a:t>Example 2</a:t>
            </a:r>
            <a:endParaRPr kumimoji="0" lang="en-US" altLang="zh-TW" sz="4400" b="1">
              <a:solidFill>
                <a:schemeClr val="tx2"/>
              </a:solidFill>
              <a:latin typeface="Times" panose="02020603050405020304" pitchFamily="18" charset="0"/>
              <a:ea typeface="新細明體" pitchFamily="18" charset="-120"/>
            </a:endParaRPr>
          </a:p>
        </p:txBody>
      </p:sp>
    </p:spTree>
    <p:extLst>
      <p:ext uri="{BB962C8B-B14F-4D97-AF65-F5344CB8AC3E}">
        <p14:creationId xmlns:p14="http://schemas.microsoft.com/office/powerpoint/2010/main" val="33172073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additive="base">
                                        <p:cTn id="7" dur="500" fill="hold"/>
                                        <p:tgtEl>
                                          <p:spTgt spid="47106"/>
                                        </p:tgtEl>
                                        <p:attrNameLst>
                                          <p:attrName>ppt_x</p:attrName>
                                        </p:attrNameLst>
                                      </p:cBhvr>
                                      <p:tavLst>
                                        <p:tav tm="0">
                                          <p:val>
                                            <p:strVal val="0-#ppt_w/2"/>
                                          </p:val>
                                        </p:tav>
                                        <p:tav tm="100000">
                                          <p:val>
                                            <p:strVal val="#ppt_x"/>
                                          </p:val>
                                        </p:tav>
                                      </p:tavLst>
                                    </p:anim>
                                    <p:anim calcmode="lin" valueType="num">
                                      <p:cBhvr additive="base">
                                        <p:cTn id="8" dur="500" fill="hold"/>
                                        <p:tgtEl>
                                          <p:spTgt spid="471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22275" y="1752600"/>
            <a:ext cx="4860925" cy="1828800"/>
            <a:chOff x="1386" y="2303"/>
            <a:chExt cx="3845" cy="1440"/>
          </a:xfrm>
        </p:grpSpPr>
        <p:sp>
          <p:nvSpPr>
            <p:cNvPr id="88072" name="Rectangle 3"/>
            <p:cNvSpPr>
              <a:spLocks noChangeArrowheads="1"/>
            </p:cNvSpPr>
            <p:nvPr/>
          </p:nvSpPr>
          <p:spPr bwMode="auto">
            <a:xfrm>
              <a:off x="1679" y="2303"/>
              <a:ext cx="3552" cy="1440"/>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endParaRPr kumimoji="0" lang="en-US" altLang="en-US" sz="1600"/>
            </a:p>
          </p:txBody>
        </p:sp>
        <p:sp>
          <p:nvSpPr>
            <p:cNvPr id="88073" name="Text Box 4"/>
            <p:cNvSpPr txBox="1">
              <a:spLocks noChangeArrowheads="1"/>
            </p:cNvSpPr>
            <p:nvPr/>
          </p:nvSpPr>
          <p:spPr bwMode="auto">
            <a:xfrm>
              <a:off x="2410" y="2343"/>
              <a:ext cx="2587"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R</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(y)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2</a:t>
              </a:r>
            </a:p>
          </p:txBody>
        </p:sp>
        <p:sp>
          <p:nvSpPr>
            <p:cNvPr id="88074" name="Text Box 5"/>
            <p:cNvSpPr txBox="1">
              <a:spLocks noChangeArrowheads="1"/>
            </p:cNvSpPr>
            <p:nvPr/>
          </p:nvSpPr>
          <p:spPr bwMode="auto">
            <a:xfrm>
              <a:off x="1760" y="2887"/>
              <a:ext cx="335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R</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(y)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(y)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(z)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3</a:t>
              </a:r>
            </a:p>
          </p:txBody>
        </p:sp>
        <p:sp>
          <p:nvSpPr>
            <p:cNvPr id="88075" name="Text Box 6"/>
            <p:cNvSpPr txBox="1">
              <a:spLocks noChangeArrowheads="1"/>
            </p:cNvSpPr>
            <p:nvPr/>
          </p:nvSpPr>
          <p:spPr bwMode="auto">
            <a:xfrm>
              <a:off x="1813" y="3414"/>
              <a:ext cx="181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R</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1</a:t>
              </a:r>
            </a:p>
          </p:txBody>
        </p:sp>
        <p:sp>
          <p:nvSpPr>
            <p:cNvPr id="88076" name="Line 7"/>
            <p:cNvSpPr>
              <a:spLocks noChangeShapeType="1"/>
            </p:cNvSpPr>
            <p:nvPr/>
          </p:nvSpPr>
          <p:spPr bwMode="auto">
            <a:xfrm flipV="1">
              <a:off x="2688" y="2608"/>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8077" name="Line 8"/>
            <p:cNvSpPr>
              <a:spLocks noChangeShapeType="1"/>
            </p:cNvSpPr>
            <p:nvPr/>
          </p:nvSpPr>
          <p:spPr bwMode="auto">
            <a:xfrm flipV="1">
              <a:off x="2688" y="3136"/>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8078" name="Line 9"/>
            <p:cNvSpPr>
              <a:spLocks noChangeShapeType="1"/>
            </p:cNvSpPr>
            <p:nvPr/>
          </p:nvSpPr>
          <p:spPr bwMode="auto">
            <a:xfrm flipV="1">
              <a:off x="3360" y="2608"/>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8079" name="Rectangle 10"/>
            <p:cNvSpPr>
              <a:spLocks noChangeArrowheads="1"/>
            </p:cNvSpPr>
            <p:nvPr/>
          </p:nvSpPr>
          <p:spPr bwMode="auto">
            <a:xfrm>
              <a:off x="1386" y="3399"/>
              <a:ext cx="30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T</a:t>
              </a:r>
              <a:r>
                <a:rPr kumimoji="0" lang="en-US" altLang="zh-TW" sz="2000" baseline="-25000">
                  <a:latin typeface="Times New Roman" panose="02020603050405020304" pitchFamily="18" charset="0"/>
                  <a:ea typeface="新細明體" pitchFamily="18" charset="-120"/>
                </a:rPr>
                <a:t>1</a:t>
              </a:r>
            </a:p>
          </p:txBody>
        </p:sp>
        <p:sp>
          <p:nvSpPr>
            <p:cNvPr id="88080" name="Rectangle 11"/>
            <p:cNvSpPr>
              <a:spLocks noChangeArrowheads="1"/>
            </p:cNvSpPr>
            <p:nvPr/>
          </p:nvSpPr>
          <p:spPr bwMode="auto">
            <a:xfrm>
              <a:off x="1386" y="2343"/>
              <a:ext cx="30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T</a:t>
              </a:r>
              <a:r>
                <a:rPr kumimoji="0" lang="en-US" altLang="zh-TW" sz="2000" baseline="-25000">
                  <a:latin typeface="Times New Roman" panose="02020603050405020304" pitchFamily="18" charset="0"/>
                  <a:ea typeface="新細明體" pitchFamily="18" charset="-120"/>
                </a:rPr>
                <a:t>2</a:t>
              </a:r>
            </a:p>
          </p:txBody>
        </p:sp>
        <p:sp>
          <p:nvSpPr>
            <p:cNvPr id="88081" name="Rectangle 12"/>
            <p:cNvSpPr>
              <a:spLocks noChangeArrowheads="1"/>
            </p:cNvSpPr>
            <p:nvPr/>
          </p:nvSpPr>
          <p:spPr bwMode="auto">
            <a:xfrm>
              <a:off x="1386" y="2871"/>
              <a:ext cx="30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T</a:t>
              </a:r>
              <a:r>
                <a:rPr kumimoji="0" lang="en-US" altLang="zh-TW" sz="2000" baseline="-25000">
                  <a:latin typeface="Times New Roman" panose="02020603050405020304" pitchFamily="18" charset="0"/>
                  <a:ea typeface="新細明體" pitchFamily="18" charset="-120"/>
                </a:rPr>
                <a:t>3</a:t>
              </a:r>
            </a:p>
          </p:txBody>
        </p:sp>
      </p:grpSp>
      <p:sp>
        <p:nvSpPr>
          <p:cNvPr id="88067" name="Rectangle 13"/>
          <p:cNvSpPr>
            <a:spLocks noChangeArrowheads="1"/>
          </p:cNvSpPr>
          <p:nvPr/>
        </p:nvSpPr>
        <p:spPr bwMode="auto">
          <a:xfrm>
            <a:off x="703263" y="762000"/>
            <a:ext cx="7173912" cy="717550"/>
          </a:xfrm>
          <a:prstGeom prst="rect">
            <a:avLst/>
          </a:prstGeom>
          <a:solidFill>
            <a:srgbClr val="00CC99"/>
          </a:solidFill>
          <a:ln>
            <a:noFill/>
          </a:ln>
          <a:effectLst>
            <a:outerShdw dist="117088" dir="2436078"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4400">
                <a:solidFill>
                  <a:schemeClr val="tx2"/>
                </a:solidFill>
                <a:ea typeface="新細明體" pitchFamily="18" charset="-120"/>
              </a:rPr>
              <a:t>Example 2 in Table Form</a:t>
            </a:r>
            <a:endParaRPr kumimoji="0" lang="en-US" altLang="zh-TW" sz="4400" b="1">
              <a:solidFill>
                <a:schemeClr val="tx2"/>
              </a:solidFill>
              <a:latin typeface="Times" panose="02020603050405020304" pitchFamily="18" charset="0"/>
              <a:ea typeface="新細明體" pitchFamily="18" charset="-120"/>
            </a:endParaRPr>
          </a:p>
        </p:txBody>
      </p:sp>
      <p:graphicFrame>
        <p:nvGraphicFramePr>
          <p:cNvPr id="49166" name="Object 2"/>
          <p:cNvGraphicFramePr>
            <a:graphicFrameLocks noChangeAspect="1"/>
          </p:cNvGraphicFramePr>
          <p:nvPr/>
        </p:nvGraphicFramePr>
        <p:xfrm>
          <a:off x="5275263" y="2057400"/>
          <a:ext cx="4852987" cy="4635500"/>
        </p:xfrm>
        <a:graphic>
          <a:graphicData uri="http://schemas.openxmlformats.org/presentationml/2006/ole">
            <mc:AlternateContent xmlns:mc="http://schemas.openxmlformats.org/markup-compatibility/2006">
              <mc:Choice xmlns:v="urn:schemas-microsoft-com:vml" Requires="v">
                <p:oleObj spid="_x0000_s4098" name="文件" r:id="rId5" imgW="6589776" imgH="4636008" progId="Word.Document.8">
                  <p:embed/>
                </p:oleObj>
              </mc:Choice>
              <mc:Fallback>
                <p:oleObj name="文件" r:id="rId5" imgW="6589776" imgH="4636008"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5263" y="2057400"/>
                        <a:ext cx="4852987" cy="463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7" name="Line 15"/>
          <p:cNvSpPr>
            <a:spLocks noChangeShapeType="1"/>
          </p:cNvSpPr>
          <p:nvPr/>
        </p:nvSpPr>
        <p:spPr bwMode="auto">
          <a:xfrm>
            <a:off x="5838825" y="3048000"/>
            <a:ext cx="1898650" cy="30480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8" name="Line 16"/>
          <p:cNvSpPr>
            <a:spLocks noChangeShapeType="1"/>
          </p:cNvSpPr>
          <p:nvPr/>
        </p:nvSpPr>
        <p:spPr bwMode="auto">
          <a:xfrm flipH="1">
            <a:off x="6962775" y="3429000"/>
            <a:ext cx="704850" cy="15240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9" name="Line 17"/>
          <p:cNvSpPr>
            <a:spLocks noChangeShapeType="1"/>
          </p:cNvSpPr>
          <p:nvPr/>
        </p:nvSpPr>
        <p:spPr bwMode="auto">
          <a:xfrm flipH="1">
            <a:off x="6962775" y="3962400"/>
            <a:ext cx="704850" cy="22860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9830697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9166"/>
                                        </p:tgtEl>
                                        <p:attrNameLst>
                                          <p:attrName>style.visibility</p:attrName>
                                        </p:attrNameLst>
                                      </p:cBhvr>
                                      <p:to>
                                        <p:strVal val="visible"/>
                                      </p:to>
                                    </p:set>
                                    <p:anim calcmode="lin" valueType="num">
                                      <p:cBhvr additive="base">
                                        <p:cTn id="13" dur="500" fill="hold"/>
                                        <p:tgtEl>
                                          <p:spTgt spid="49166"/>
                                        </p:tgtEl>
                                        <p:attrNameLst>
                                          <p:attrName>ppt_x</p:attrName>
                                        </p:attrNameLst>
                                      </p:cBhvr>
                                      <p:tavLst>
                                        <p:tav tm="0">
                                          <p:val>
                                            <p:strVal val="1+#ppt_w/2"/>
                                          </p:val>
                                        </p:tav>
                                        <p:tav tm="100000">
                                          <p:val>
                                            <p:strVal val="#ppt_x"/>
                                          </p:val>
                                        </p:tav>
                                      </p:tavLst>
                                    </p:anim>
                                    <p:anim calcmode="lin" valueType="num">
                                      <p:cBhvr additive="base">
                                        <p:cTn id="14" dur="500" fill="hold"/>
                                        <p:tgtEl>
                                          <p:spTgt spid="4916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49167"/>
                                        </p:tgtEl>
                                        <p:attrNameLst>
                                          <p:attrName>style.visibility</p:attrName>
                                        </p:attrNameLst>
                                      </p:cBhvr>
                                      <p:to>
                                        <p:strVal val="visible"/>
                                      </p:to>
                                    </p:set>
                                    <p:animEffect transition="in" filter="strips(downRight)">
                                      <p:cBhvr>
                                        <p:cTn id="19" dur="500"/>
                                        <p:tgtEl>
                                          <p:spTgt spid="4916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12" fill="hold" grpId="0" nodeType="clickEffect">
                                  <p:stCondLst>
                                    <p:cond delay="0"/>
                                  </p:stCondLst>
                                  <p:childTnLst>
                                    <p:set>
                                      <p:cBhvr>
                                        <p:cTn id="23" dur="1" fill="hold">
                                          <p:stCondLst>
                                            <p:cond delay="0"/>
                                          </p:stCondLst>
                                        </p:cTn>
                                        <p:tgtEl>
                                          <p:spTgt spid="49168"/>
                                        </p:tgtEl>
                                        <p:attrNameLst>
                                          <p:attrName>style.visibility</p:attrName>
                                        </p:attrNameLst>
                                      </p:cBhvr>
                                      <p:to>
                                        <p:strVal val="visible"/>
                                      </p:to>
                                    </p:set>
                                    <p:animEffect transition="in" filter="strips(downLeft)">
                                      <p:cBhvr>
                                        <p:cTn id="24" dur="500"/>
                                        <p:tgtEl>
                                          <p:spTgt spid="4916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49169"/>
                                        </p:tgtEl>
                                        <p:attrNameLst>
                                          <p:attrName>style.visibility</p:attrName>
                                        </p:attrNameLst>
                                      </p:cBhvr>
                                      <p:to>
                                        <p:strVal val="visible"/>
                                      </p:to>
                                    </p:set>
                                    <p:animEffect transition="in" filter="strips(downLeft)">
                                      <p:cBhvr>
                                        <p:cTn id="29" dur="500"/>
                                        <p:tgtEl>
                                          <p:spTgt spid="49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7" grpId="0" animBg="1"/>
      <p:bldP spid="49168" grpId="0" animBg="1"/>
      <p:bldP spid="4916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633413" y="1447800"/>
            <a:ext cx="7877175" cy="250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292100" indent="-292100">
              <a:defRPr sz="1600">
                <a:solidFill>
                  <a:schemeClr val="tx1"/>
                </a:solidFill>
                <a:latin typeface="Helvetica" panose="020B0604020202020204" pitchFamily="34" charset="0"/>
              </a:defRPr>
            </a:lvl1pPr>
            <a:lvl2pPr marL="685800" indent="-20320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nSpc>
                <a:spcPct val="85000"/>
              </a:lnSpc>
              <a:spcBef>
                <a:spcPts val="600"/>
              </a:spcBef>
              <a:buFontTx/>
              <a:buChar char="•"/>
            </a:pPr>
            <a:r>
              <a:rPr lang="en-US" altLang="zh-TW" sz="2400">
                <a:latin typeface="Times New Roman" panose="02020603050405020304" pitchFamily="18" charset="0"/>
                <a:ea typeface="新細明體" pitchFamily="18" charset="-120"/>
              </a:rPr>
              <a:t>A set of transactions may have many possible schedules, which ones are correct?</a:t>
            </a:r>
          </a:p>
          <a:p>
            <a:pPr lvl="1">
              <a:lnSpc>
                <a:spcPct val="85000"/>
              </a:lnSpc>
              <a:spcBef>
                <a:spcPts val="600"/>
              </a:spcBef>
              <a:buFontTx/>
              <a:buChar char="•"/>
            </a:pPr>
            <a:r>
              <a:rPr lang="en-US" altLang="zh-TW" sz="2000">
                <a:latin typeface="Times New Roman" panose="02020603050405020304" pitchFamily="18" charset="0"/>
                <a:ea typeface="新細明體" pitchFamily="18" charset="-120"/>
              </a:rPr>
              <a:t>Answer: use </a:t>
            </a:r>
            <a:r>
              <a:rPr lang="en-US" altLang="zh-TW" sz="2000" i="1">
                <a:solidFill>
                  <a:srgbClr val="FF0000"/>
                </a:solidFill>
                <a:latin typeface="Times New Roman" panose="02020603050405020304" pitchFamily="18" charset="0"/>
                <a:ea typeface="新細明體" pitchFamily="18" charset="-120"/>
              </a:rPr>
              <a:t>precedence graph</a:t>
            </a:r>
          </a:p>
          <a:p>
            <a:pPr>
              <a:lnSpc>
                <a:spcPct val="85000"/>
              </a:lnSpc>
              <a:spcBef>
                <a:spcPts val="600"/>
              </a:spcBef>
              <a:buFontTx/>
              <a:buChar char="•"/>
            </a:pPr>
            <a:r>
              <a:rPr lang="en-US" altLang="zh-TW" sz="2400">
                <a:latin typeface="Times New Roman" panose="02020603050405020304" pitchFamily="18" charset="0"/>
                <a:ea typeface="新細明體" pitchFamily="18" charset="-120"/>
              </a:rPr>
              <a:t>Precedence graph is a directed graph:</a:t>
            </a:r>
          </a:p>
          <a:p>
            <a:pPr lvl="1">
              <a:spcBef>
                <a:spcPts val="600"/>
              </a:spcBef>
              <a:buFontTx/>
              <a:buChar char="•"/>
            </a:pPr>
            <a:r>
              <a:rPr lang="en-US" altLang="zh-TW" sz="2000">
                <a:latin typeface="Times New Roman" panose="02020603050405020304" pitchFamily="18" charset="0"/>
                <a:ea typeface="新細明體" pitchFamily="18" charset="-120"/>
              </a:rPr>
              <a:t>nodes/vertices as transactions</a:t>
            </a:r>
          </a:p>
          <a:p>
            <a:pPr lvl="1">
              <a:spcBef>
                <a:spcPts val="600"/>
              </a:spcBef>
              <a:buFontTx/>
              <a:buChar char="•"/>
            </a:pPr>
            <a:r>
              <a:rPr lang="en-US" altLang="zh-TW" sz="2000">
                <a:latin typeface="Times New Roman" panose="02020603050405020304" pitchFamily="18" charset="0"/>
                <a:ea typeface="新細明體" pitchFamily="18" charset="-120"/>
              </a:rPr>
              <a:t>edges denoting precedence relationship between conflicting operations of different transactions.</a:t>
            </a:r>
          </a:p>
        </p:txBody>
      </p:sp>
      <p:sp>
        <p:nvSpPr>
          <p:cNvPr id="51203" name="Text Box 3"/>
          <p:cNvSpPr txBox="1">
            <a:spLocks noChangeArrowheads="1"/>
          </p:cNvSpPr>
          <p:nvPr/>
        </p:nvSpPr>
        <p:spPr bwMode="auto">
          <a:xfrm>
            <a:off x="633413" y="3886200"/>
            <a:ext cx="78073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defRPr>
            </a:lvl1pPr>
            <a:lvl2pPr marL="854075" indent="-396875">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spcBef>
                <a:spcPts val="600"/>
              </a:spcBef>
              <a:spcAft>
                <a:spcPts val="900"/>
              </a:spcAft>
            </a:pPr>
            <a:r>
              <a:rPr lang="en-US" altLang="zh-TW" sz="2400">
                <a:latin typeface="Times New Roman" panose="02020603050405020304" pitchFamily="18" charset="0"/>
                <a:ea typeface="新細明體" pitchFamily="18" charset="-120"/>
              </a:rPr>
              <a:t>For a pair of conflicting operations O</a:t>
            </a:r>
            <a:r>
              <a:rPr lang="en-US" altLang="zh-TW" sz="2400" baseline="-25000">
                <a:solidFill>
                  <a:srgbClr val="FF0000"/>
                </a:solidFill>
                <a:latin typeface="Times New Roman" panose="02020603050405020304" pitchFamily="18" charset="0"/>
                <a:ea typeface="新細明體" pitchFamily="18" charset="-120"/>
              </a:rPr>
              <a:t>i</a:t>
            </a:r>
            <a:r>
              <a:rPr lang="en-US" altLang="zh-TW" sz="2400" baseline="-25000">
                <a:latin typeface="Times New Roman" panose="02020603050405020304" pitchFamily="18" charset="0"/>
                <a:ea typeface="新細明體" pitchFamily="18" charset="-120"/>
              </a:rPr>
              <a:t>j</a:t>
            </a:r>
            <a:r>
              <a:rPr lang="en-US" altLang="zh-TW" sz="2400">
                <a:latin typeface="Times New Roman" panose="02020603050405020304" pitchFamily="18" charset="0"/>
                <a:ea typeface="新細明體" pitchFamily="18" charset="-120"/>
              </a:rPr>
              <a:t> </a:t>
            </a:r>
            <a:r>
              <a:rPr lang="en-US" altLang="zh-TW" sz="2400">
                <a:latin typeface="Times New Roman" panose="02020603050405020304" pitchFamily="18" charset="0"/>
                <a:ea typeface="新細明體" pitchFamily="18" charset="-120"/>
                <a:sym typeface="Symbol" panose="05050102010706020507" pitchFamily="18" charset="2"/>
              </a:rPr>
              <a:t></a:t>
            </a:r>
            <a:r>
              <a:rPr lang="en-US" altLang="zh-TW" sz="2400">
                <a:latin typeface="Times New Roman" panose="02020603050405020304" pitchFamily="18" charset="0"/>
                <a:ea typeface="新細明體" pitchFamily="18" charset="-120"/>
              </a:rPr>
              <a:t> T</a:t>
            </a:r>
            <a:r>
              <a:rPr lang="en-US" altLang="zh-TW" sz="2400" baseline="-25000">
                <a:solidFill>
                  <a:srgbClr val="FF0000"/>
                </a:solidFill>
                <a:latin typeface="Times New Roman" panose="02020603050405020304" pitchFamily="18" charset="0"/>
                <a:ea typeface="新細明體" pitchFamily="18" charset="-120"/>
              </a:rPr>
              <a:t>i</a:t>
            </a:r>
            <a:r>
              <a:rPr lang="en-US" altLang="zh-TW" sz="2400" baseline="-25000">
                <a:latin typeface="Times New Roman" panose="02020603050405020304" pitchFamily="18" charset="0"/>
                <a:ea typeface="新細明體" pitchFamily="18" charset="-120"/>
              </a:rPr>
              <a:t> </a:t>
            </a:r>
            <a:r>
              <a:rPr lang="en-US" altLang="zh-TW" sz="2400">
                <a:latin typeface="Times New Roman" panose="02020603050405020304" pitchFamily="18" charset="0"/>
                <a:ea typeface="新細明體" pitchFamily="18" charset="-120"/>
              </a:rPr>
              <a:t>and O</a:t>
            </a:r>
            <a:r>
              <a:rPr lang="en-US" altLang="zh-TW" sz="2400" baseline="-25000">
                <a:solidFill>
                  <a:srgbClr val="FF0000"/>
                </a:solidFill>
                <a:latin typeface="Times New Roman" panose="02020603050405020304" pitchFamily="18" charset="0"/>
                <a:ea typeface="新細明體" pitchFamily="18" charset="-120"/>
              </a:rPr>
              <a:t>k</a:t>
            </a:r>
            <a:r>
              <a:rPr lang="en-US" altLang="zh-TW" sz="2400" baseline="-25000">
                <a:latin typeface="Times New Roman" panose="02020603050405020304" pitchFamily="18" charset="0"/>
                <a:ea typeface="新細明體" pitchFamily="18" charset="-120"/>
              </a:rPr>
              <a:t>l </a:t>
            </a:r>
            <a:r>
              <a:rPr lang="en-US" altLang="zh-TW" sz="2400">
                <a:latin typeface="Times New Roman" panose="02020603050405020304" pitchFamily="18" charset="0"/>
                <a:ea typeface="新細明體" pitchFamily="18" charset="-120"/>
                <a:sym typeface="Symbol" panose="05050102010706020507" pitchFamily="18" charset="2"/>
              </a:rPr>
              <a:t></a:t>
            </a:r>
            <a:r>
              <a:rPr lang="en-US" altLang="zh-TW" sz="2400">
                <a:latin typeface="Times New Roman" panose="02020603050405020304" pitchFamily="18" charset="0"/>
                <a:ea typeface="新細明體" pitchFamily="18" charset="-120"/>
              </a:rPr>
              <a:t> T</a:t>
            </a:r>
            <a:r>
              <a:rPr lang="en-US" altLang="zh-TW" sz="2400" baseline="-25000">
                <a:solidFill>
                  <a:srgbClr val="FF0000"/>
                </a:solidFill>
                <a:latin typeface="Times New Roman" panose="02020603050405020304" pitchFamily="18" charset="0"/>
                <a:ea typeface="新細明體" pitchFamily="18" charset="-120"/>
              </a:rPr>
              <a:t>k</a:t>
            </a:r>
            <a:r>
              <a:rPr lang="en-US" altLang="zh-TW" sz="2400">
                <a:latin typeface="Times New Roman" panose="02020603050405020304" pitchFamily="18" charset="0"/>
                <a:ea typeface="新細明體" pitchFamily="18" charset="-120"/>
              </a:rPr>
              <a:t>, </a:t>
            </a:r>
          </a:p>
          <a:p>
            <a:pPr lvl="1">
              <a:spcBef>
                <a:spcPts val="600"/>
              </a:spcBef>
              <a:spcAft>
                <a:spcPts val="600"/>
              </a:spcAft>
              <a:buFontTx/>
              <a:buChar char="•"/>
            </a:pPr>
            <a:r>
              <a:rPr lang="en-US" altLang="zh-TW" sz="2400">
                <a:latin typeface="Times New Roman" panose="02020603050405020304" pitchFamily="18" charset="0"/>
                <a:ea typeface="新細明體" pitchFamily="18" charset="-120"/>
              </a:rPr>
              <a:t>if O</a:t>
            </a:r>
            <a:r>
              <a:rPr lang="en-US" altLang="zh-TW" sz="2400" baseline="-25000">
                <a:latin typeface="Times New Roman" panose="02020603050405020304" pitchFamily="18" charset="0"/>
                <a:ea typeface="新細明體" pitchFamily="18" charset="-120"/>
              </a:rPr>
              <a:t>ij</a:t>
            </a:r>
            <a:r>
              <a:rPr lang="en-US" altLang="zh-TW" sz="2400">
                <a:latin typeface="Times New Roman" panose="02020603050405020304" pitchFamily="18" charset="0"/>
                <a:ea typeface="新細明體" pitchFamily="18" charset="-120"/>
              </a:rPr>
              <a:t> </a:t>
            </a:r>
            <a:r>
              <a:rPr lang="en-US" altLang="zh-TW" sz="2400">
                <a:latin typeface="Times New Roman" panose="02020603050405020304" pitchFamily="18" charset="0"/>
                <a:ea typeface="新細明體" pitchFamily="18" charset="-120"/>
                <a:sym typeface="Symbol" panose="05050102010706020507" pitchFamily="18" charset="2"/>
              </a:rPr>
              <a:t> </a:t>
            </a:r>
            <a:r>
              <a:rPr lang="en-US" altLang="zh-TW" sz="2400">
                <a:latin typeface="Times New Roman" panose="02020603050405020304" pitchFamily="18" charset="0"/>
                <a:ea typeface="新細明體" pitchFamily="18" charset="-120"/>
              </a:rPr>
              <a:t>O</a:t>
            </a:r>
            <a:r>
              <a:rPr lang="en-US" altLang="zh-TW" sz="2400" baseline="-25000">
                <a:latin typeface="Times New Roman" panose="02020603050405020304" pitchFamily="18" charset="0"/>
                <a:ea typeface="新細明體" pitchFamily="18" charset="-120"/>
              </a:rPr>
              <a:t>kl</a:t>
            </a:r>
            <a:r>
              <a:rPr lang="en-US" altLang="zh-TW" sz="2400">
                <a:latin typeface="Times New Roman" panose="02020603050405020304" pitchFamily="18" charset="0"/>
                <a:ea typeface="新細明體" pitchFamily="18" charset="-120"/>
              </a:rPr>
              <a:t> then have an edge from T</a:t>
            </a:r>
            <a:r>
              <a:rPr lang="en-US" altLang="zh-TW" sz="2400" baseline="-25000">
                <a:latin typeface="Times New Roman" panose="02020603050405020304" pitchFamily="18" charset="0"/>
                <a:ea typeface="新細明體" pitchFamily="18" charset="-120"/>
              </a:rPr>
              <a:t>i</a:t>
            </a:r>
            <a:r>
              <a:rPr lang="en-US" altLang="zh-TW" sz="2400">
                <a:latin typeface="Times New Roman" panose="02020603050405020304" pitchFamily="18" charset="0"/>
                <a:ea typeface="新細明體" pitchFamily="18" charset="-120"/>
              </a:rPr>
              <a:t> to T</a:t>
            </a:r>
            <a:r>
              <a:rPr lang="en-US" altLang="zh-TW" sz="2400" baseline="-25000">
                <a:latin typeface="Times New Roman" panose="02020603050405020304" pitchFamily="18" charset="0"/>
                <a:ea typeface="新細明體" pitchFamily="18" charset="-120"/>
              </a:rPr>
              <a:t>k</a:t>
            </a:r>
            <a:r>
              <a:rPr lang="en-US" altLang="zh-TW" sz="2400">
                <a:latin typeface="Times New Roman" panose="02020603050405020304" pitchFamily="18" charset="0"/>
                <a:ea typeface="新細明體" pitchFamily="18" charset="-120"/>
              </a:rPr>
              <a:t>, </a:t>
            </a:r>
            <a:r>
              <a:rPr lang="en-US" altLang="zh-TW" sz="2400" u="sng">
                <a:solidFill>
                  <a:srgbClr val="FF0000"/>
                </a:solidFill>
                <a:latin typeface="Times New Roman" panose="02020603050405020304" pitchFamily="18" charset="0"/>
                <a:ea typeface="新細明體" pitchFamily="18" charset="-120"/>
              </a:rPr>
              <a:t>else</a:t>
            </a:r>
            <a:endParaRPr lang="en-US" altLang="zh-TW" sz="2400">
              <a:solidFill>
                <a:srgbClr val="FF0000"/>
              </a:solidFill>
              <a:latin typeface="Times New Roman" panose="02020603050405020304" pitchFamily="18" charset="0"/>
              <a:ea typeface="新細明體" pitchFamily="18" charset="-120"/>
            </a:endParaRPr>
          </a:p>
          <a:p>
            <a:pPr lvl="1">
              <a:spcBef>
                <a:spcPts val="600"/>
              </a:spcBef>
              <a:spcAft>
                <a:spcPts val="600"/>
              </a:spcAft>
              <a:buFontTx/>
              <a:buChar char="•"/>
            </a:pPr>
            <a:r>
              <a:rPr lang="en-US" altLang="zh-TW" sz="2400">
                <a:latin typeface="Times New Roman" panose="02020603050405020304" pitchFamily="18" charset="0"/>
                <a:ea typeface="新細明體" pitchFamily="18" charset="-120"/>
              </a:rPr>
              <a:t>if O</a:t>
            </a:r>
            <a:r>
              <a:rPr lang="en-US" altLang="zh-TW" sz="2400" baseline="-25000">
                <a:latin typeface="Times New Roman" panose="02020603050405020304" pitchFamily="18" charset="0"/>
                <a:ea typeface="新細明體" pitchFamily="18" charset="-120"/>
              </a:rPr>
              <a:t>kl</a:t>
            </a:r>
            <a:r>
              <a:rPr lang="en-US" altLang="zh-TW" sz="2400">
                <a:latin typeface="Times New Roman" panose="02020603050405020304" pitchFamily="18" charset="0"/>
                <a:ea typeface="新細明體" pitchFamily="18" charset="-120"/>
              </a:rPr>
              <a:t> </a:t>
            </a:r>
            <a:r>
              <a:rPr lang="en-US" altLang="zh-TW" sz="2400">
                <a:latin typeface="Times New Roman" panose="02020603050405020304" pitchFamily="18" charset="0"/>
                <a:ea typeface="新細明體" pitchFamily="18" charset="-120"/>
                <a:sym typeface="Symbol" panose="05050102010706020507" pitchFamily="18" charset="2"/>
              </a:rPr>
              <a:t> </a:t>
            </a:r>
            <a:r>
              <a:rPr lang="en-US" altLang="zh-TW" sz="2400">
                <a:latin typeface="Times New Roman" panose="02020603050405020304" pitchFamily="18" charset="0"/>
                <a:ea typeface="新細明體" pitchFamily="18" charset="-120"/>
              </a:rPr>
              <a:t>O</a:t>
            </a:r>
            <a:r>
              <a:rPr lang="en-US" altLang="zh-TW" sz="2400" baseline="-25000">
                <a:latin typeface="Times New Roman" panose="02020603050405020304" pitchFamily="18" charset="0"/>
                <a:ea typeface="新細明體" pitchFamily="18" charset="-120"/>
              </a:rPr>
              <a:t>ij </a:t>
            </a:r>
            <a:r>
              <a:rPr lang="en-US" altLang="zh-TW" sz="2400">
                <a:latin typeface="Times New Roman" panose="02020603050405020304" pitchFamily="18" charset="0"/>
                <a:ea typeface="新細明體" pitchFamily="18" charset="-120"/>
              </a:rPr>
              <a:t>then have an edge from T</a:t>
            </a:r>
            <a:r>
              <a:rPr lang="en-US" altLang="zh-TW" sz="2400" baseline="-25000">
                <a:latin typeface="Times New Roman" panose="02020603050405020304" pitchFamily="18" charset="0"/>
                <a:ea typeface="新細明體" pitchFamily="18" charset="-120"/>
              </a:rPr>
              <a:t>k</a:t>
            </a:r>
            <a:r>
              <a:rPr lang="en-US" altLang="zh-TW" sz="2400">
                <a:latin typeface="Times New Roman" panose="02020603050405020304" pitchFamily="18" charset="0"/>
                <a:ea typeface="新細明體" pitchFamily="18" charset="-120"/>
              </a:rPr>
              <a:t> to T</a:t>
            </a:r>
            <a:r>
              <a:rPr lang="en-US" altLang="zh-TW" sz="2400" baseline="-25000">
                <a:latin typeface="Times New Roman" panose="02020603050405020304" pitchFamily="18" charset="0"/>
                <a:ea typeface="新細明體" pitchFamily="18" charset="-120"/>
              </a:rPr>
              <a:t>i</a:t>
            </a:r>
            <a:endParaRPr lang="en-US" altLang="zh-TW" sz="2400">
              <a:latin typeface="Times New Roman" panose="02020603050405020304" pitchFamily="18" charset="0"/>
              <a:ea typeface="新細明體" pitchFamily="18" charset="-120"/>
            </a:endParaRPr>
          </a:p>
          <a:p>
            <a:pPr>
              <a:spcBef>
                <a:spcPts val="600"/>
              </a:spcBef>
              <a:spcAft>
                <a:spcPts val="900"/>
              </a:spcAft>
            </a:pPr>
            <a:r>
              <a:rPr lang="en-US" altLang="zh-TW" sz="2400">
                <a:latin typeface="Times New Roman" panose="02020603050405020304" pitchFamily="18" charset="0"/>
                <a:ea typeface="新細明體" pitchFamily="18" charset="-120"/>
              </a:rPr>
              <a:t>If there are more than one edge between two nodes, retain only one of the edges</a:t>
            </a:r>
          </a:p>
        </p:txBody>
      </p:sp>
      <p:sp>
        <p:nvSpPr>
          <p:cNvPr id="90116" name="Rectangle 4"/>
          <p:cNvSpPr>
            <a:spLocks noChangeArrowheads="1"/>
          </p:cNvSpPr>
          <p:nvPr/>
        </p:nvSpPr>
        <p:spPr bwMode="auto">
          <a:xfrm>
            <a:off x="703263" y="479425"/>
            <a:ext cx="7173912" cy="717550"/>
          </a:xfrm>
          <a:prstGeom prst="rect">
            <a:avLst/>
          </a:prstGeom>
          <a:solidFill>
            <a:srgbClr val="00CC99"/>
          </a:solidFill>
          <a:ln>
            <a:noFill/>
          </a:ln>
          <a:effectLst>
            <a:outerShdw dist="117088" dir="2436078"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4400">
                <a:solidFill>
                  <a:schemeClr val="tx2"/>
                </a:solidFill>
                <a:latin typeface="Times New Roman" panose="02020603050405020304" pitchFamily="18" charset="0"/>
                <a:ea typeface="新細明體" pitchFamily="18" charset="-120"/>
              </a:rPr>
              <a:t>Precedence Graph</a:t>
            </a:r>
            <a:endParaRPr kumimoji="0" lang="en-US" altLang="zh-TW" sz="4400" b="1">
              <a:solidFill>
                <a:schemeClr val="tx2"/>
              </a:solidFill>
              <a:latin typeface="Times New Roman" panose="02020603050405020304" pitchFamily="18" charset="0"/>
              <a:ea typeface="新細明體" pitchFamily="18" charset="-120"/>
            </a:endParaRPr>
          </a:p>
        </p:txBody>
      </p:sp>
    </p:spTree>
    <p:extLst>
      <p:ext uri="{BB962C8B-B14F-4D97-AF65-F5344CB8AC3E}">
        <p14:creationId xmlns:p14="http://schemas.microsoft.com/office/powerpoint/2010/main" val="30812009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additive="base">
                                        <p:cTn id="7" dur="500" fill="hold"/>
                                        <p:tgtEl>
                                          <p:spTgt spid="51202"/>
                                        </p:tgtEl>
                                        <p:attrNameLst>
                                          <p:attrName>ppt_x</p:attrName>
                                        </p:attrNameLst>
                                      </p:cBhvr>
                                      <p:tavLst>
                                        <p:tav tm="0">
                                          <p:val>
                                            <p:strVal val="0-#ppt_w/2"/>
                                          </p:val>
                                        </p:tav>
                                        <p:tav tm="100000">
                                          <p:val>
                                            <p:strVal val="#ppt_x"/>
                                          </p:val>
                                        </p:tav>
                                      </p:tavLst>
                                    </p:anim>
                                    <p:anim calcmode="lin" valueType="num">
                                      <p:cBhvr additive="base">
                                        <p:cTn id="8" dur="500" fill="hold"/>
                                        <p:tgtEl>
                                          <p:spTgt spid="512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03"/>
                                        </p:tgtEl>
                                        <p:attrNameLst>
                                          <p:attrName>style.visibility</p:attrName>
                                        </p:attrNameLst>
                                      </p:cBhvr>
                                      <p:to>
                                        <p:strVal val="visible"/>
                                      </p:to>
                                    </p:set>
                                    <p:anim calcmode="lin" valueType="num">
                                      <p:cBhvr additive="base">
                                        <p:cTn id="13" dur="500" fill="hold"/>
                                        <p:tgtEl>
                                          <p:spTgt spid="51203"/>
                                        </p:tgtEl>
                                        <p:attrNameLst>
                                          <p:attrName>ppt_x</p:attrName>
                                        </p:attrNameLst>
                                      </p:cBhvr>
                                      <p:tavLst>
                                        <p:tav tm="0">
                                          <p:val>
                                            <p:strVal val="0-#ppt_w/2"/>
                                          </p:val>
                                        </p:tav>
                                        <p:tav tm="100000">
                                          <p:val>
                                            <p:strVal val="#ppt_x"/>
                                          </p:val>
                                        </p:tav>
                                      </p:tavLst>
                                    </p:anim>
                                    <p:anim calcmode="lin" valueType="num">
                                      <p:cBhvr additive="base">
                                        <p:cTn id="14" dur="500" fill="hold"/>
                                        <p:tgtEl>
                                          <p:spTgt spid="512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P spid="5120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4713288" y="1905000"/>
            <a:ext cx="3938587" cy="139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spcBef>
                <a:spcPts val="600"/>
              </a:spcBef>
              <a:spcAft>
                <a:spcPts val="900"/>
              </a:spcAft>
              <a:buClrTx/>
              <a:buSzTx/>
              <a:buFontTx/>
              <a:buNone/>
            </a:pPr>
            <a:r>
              <a:rPr kumimoji="0" lang="en-US" altLang="zh-TW" sz="2400">
                <a:latin typeface="Times New Roman" panose="02020603050405020304" pitchFamily="18" charset="0"/>
                <a:ea typeface="新細明體" pitchFamily="18" charset="-120"/>
              </a:rPr>
              <a:t>Since there are two transactions,</a:t>
            </a:r>
          </a:p>
          <a:p>
            <a:pPr>
              <a:spcBef>
                <a:spcPts val="600"/>
              </a:spcBef>
              <a:spcAft>
                <a:spcPts val="900"/>
              </a:spcAft>
              <a:buClrTx/>
              <a:buSzTx/>
              <a:buFontTx/>
              <a:buNone/>
            </a:pPr>
            <a:r>
              <a:rPr kumimoji="0" lang="en-US" altLang="zh-TW" sz="2400">
                <a:latin typeface="Times New Roman" panose="02020603050405020304" pitchFamily="18" charset="0"/>
                <a:ea typeface="新細明體" pitchFamily="18" charset="-120"/>
              </a:rPr>
              <a:t>we have two nodes T</a:t>
            </a:r>
            <a:r>
              <a:rPr kumimoji="0" lang="en-US" altLang="zh-TW" sz="2400" baseline="-25000">
                <a:latin typeface="Times New Roman" panose="02020603050405020304" pitchFamily="18" charset="0"/>
                <a:ea typeface="新細明體" pitchFamily="18" charset="-120"/>
              </a:rPr>
              <a:t>1</a:t>
            </a:r>
            <a:r>
              <a:rPr kumimoji="0" lang="en-US" altLang="zh-TW" sz="2400">
                <a:latin typeface="Times New Roman" panose="02020603050405020304" pitchFamily="18" charset="0"/>
                <a:ea typeface="新細明體" pitchFamily="18" charset="-120"/>
              </a:rPr>
              <a:t> and T</a:t>
            </a:r>
            <a:r>
              <a:rPr kumimoji="0" lang="en-US" altLang="zh-TW" sz="2400" baseline="-25000">
                <a:latin typeface="Times New Roman" panose="02020603050405020304" pitchFamily="18" charset="0"/>
                <a:ea typeface="新細明體" pitchFamily="18" charset="-120"/>
              </a:rPr>
              <a:t>2</a:t>
            </a:r>
            <a:r>
              <a:rPr kumimoji="0" lang="en-US" altLang="zh-TW" sz="2400">
                <a:latin typeface="Times New Roman" panose="02020603050405020304" pitchFamily="18" charset="0"/>
                <a:ea typeface="新細明體" pitchFamily="18" charset="-120"/>
              </a:rPr>
              <a:t> </a:t>
            </a:r>
          </a:p>
        </p:txBody>
      </p:sp>
      <p:sp>
        <p:nvSpPr>
          <p:cNvPr id="53251" name="Oval 3"/>
          <p:cNvSpPr>
            <a:spLocks noChangeArrowheads="1"/>
          </p:cNvSpPr>
          <p:nvPr/>
        </p:nvSpPr>
        <p:spPr bwMode="auto">
          <a:xfrm>
            <a:off x="5199063" y="4233863"/>
            <a:ext cx="492125" cy="533400"/>
          </a:xfrm>
          <a:prstGeom prst="ellipse">
            <a:avLst/>
          </a:prstGeom>
          <a:noFill/>
          <a:ln w="28575">
            <a:solidFill>
              <a:schemeClr val="tx1"/>
            </a:solidFill>
            <a:round/>
            <a:headEnd/>
            <a:tailEnd/>
          </a:ln>
          <a:effectLst/>
        </p:spPr>
        <p:txBody>
          <a:bodyPr wrap="none" anchor="ctr"/>
          <a:lstStyle/>
          <a:p>
            <a:pPr algn="ctr">
              <a:defRPr/>
            </a:pPr>
            <a:r>
              <a:rPr lang="en-US" altLang="zh-TW" sz="2400">
                <a:effectLst>
                  <a:outerShdw blurRad="38100" dist="38100" dir="2700000" algn="tl">
                    <a:srgbClr val="C0C0C0"/>
                  </a:outerShdw>
                </a:effectLst>
                <a:latin typeface="Arial Narrow" pitchFamily="34" charset="0"/>
                <a:ea typeface="新細明體" pitchFamily="18" charset="-120"/>
              </a:rPr>
              <a:t>T1</a:t>
            </a:r>
            <a:endParaRPr lang="en-US" altLang="zh-TW">
              <a:effectLst>
                <a:outerShdw blurRad="38100" dist="38100" dir="2700000" algn="tl">
                  <a:srgbClr val="C0C0C0"/>
                </a:outerShdw>
              </a:effectLst>
              <a:latin typeface="Arial Narrow" pitchFamily="34" charset="0"/>
              <a:ea typeface="新細明體" pitchFamily="18" charset="-120"/>
            </a:endParaRPr>
          </a:p>
        </p:txBody>
      </p:sp>
      <p:cxnSp>
        <p:nvCxnSpPr>
          <p:cNvPr id="53252" name="AutoShape 4"/>
          <p:cNvCxnSpPr>
            <a:cxnSpLocks noChangeShapeType="1"/>
          </p:cNvCxnSpPr>
          <p:nvPr/>
        </p:nvCxnSpPr>
        <p:spPr bwMode="auto">
          <a:xfrm rot="5400000" flipV="1">
            <a:off x="6807994" y="3021806"/>
            <a:ext cx="33338" cy="2524125"/>
          </a:xfrm>
          <a:prstGeom prst="curvedConnector3">
            <a:avLst>
              <a:gd name="adj1" fmla="val -876190"/>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53" name="AutoShape 5"/>
          <p:cNvCxnSpPr>
            <a:cxnSpLocks noChangeShapeType="1"/>
          </p:cNvCxnSpPr>
          <p:nvPr/>
        </p:nvCxnSpPr>
        <p:spPr bwMode="auto">
          <a:xfrm rot="16200000" flipV="1">
            <a:off x="6807994" y="3479006"/>
            <a:ext cx="33338" cy="2524125"/>
          </a:xfrm>
          <a:prstGeom prst="curvedConnector3">
            <a:avLst>
              <a:gd name="adj1" fmla="val -876190"/>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54" name="Text Box 6"/>
          <p:cNvSpPr txBox="1">
            <a:spLocks noChangeArrowheads="1"/>
          </p:cNvSpPr>
          <p:nvPr/>
        </p:nvSpPr>
        <p:spPr bwMode="auto">
          <a:xfrm>
            <a:off x="633413" y="5257800"/>
            <a:ext cx="7877175" cy="830263"/>
          </a:xfrm>
          <a:prstGeom prst="rect">
            <a:avLst/>
          </a:prstGeom>
          <a:noFill/>
          <a:ln w="12700">
            <a:noFill/>
            <a:miter lim="800000"/>
            <a:headEnd/>
            <a:tailEnd/>
          </a:ln>
          <a:effectLst/>
        </p:spPr>
        <p:txBody>
          <a:bodyPr>
            <a:spAutoFit/>
          </a:bodyPr>
          <a:lstStyle/>
          <a:p>
            <a:pPr>
              <a:spcBef>
                <a:spcPts val="600"/>
              </a:spcBef>
              <a:defRPr/>
            </a:pPr>
            <a:r>
              <a:rPr lang="en-US" altLang="zh-TW" sz="2400" dirty="0">
                <a:latin typeface="Times New Roman" pitchFamily="18" charset="0"/>
                <a:ea typeface="新細明體" pitchFamily="18" charset="-120"/>
              </a:rPr>
              <a:t>A cycle in Precedence Graph implies </a:t>
            </a:r>
            <a:r>
              <a:rPr lang="en-US" altLang="zh-TW" sz="2400" dirty="0">
                <a:solidFill>
                  <a:srgbClr val="FF0000"/>
                </a:solidFill>
                <a:latin typeface="Times New Roman" pitchFamily="18" charset="0"/>
                <a:ea typeface="新細明體" pitchFamily="18" charset="-120"/>
              </a:rPr>
              <a:t>potential</a:t>
            </a:r>
            <a:r>
              <a:rPr lang="en-US" altLang="zh-TW" sz="2400" dirty="0">
                <a:latin typeface="Times New Roman" pitchFamily="18" charset="0"/>
                <a:ea typeface="新細明體" pitchFamily="18" charset="-120"/>
              </a:rPr>
              <a:t> for database </a:t>
            </a:r>
            <a:r>
              <a:rPr lang="en-US" altLang="zh-TW" sz="2400" dirty="0">
                <a:solidFill>
                  <a:srgbClr val="FF0000"/>
                </a:solidFill>
                <a:latin typeface="Times New Roman" pitchFamily="18" charset="0"/>
                <a:ea typeface="新細明體" pitchFamily="18" charset="-120"/>
              </a:rPr>
              <a:t>inconsistency</a:t>
            </a:r>
            <a:endParaRPr lang="en-US" altLang="zh-TW" sz="2400" dirty="0">
              <a:solidFill>
                <a:srgbClr val="FF0000"/>
              </a:solidFill>
              <a:effectLst>
                <a:outerShdw blurRad="38100" dist="38100" dir="2700000" algn="tl">
                  <a:srgbClr val="C0C0C0"/>
                </a:outerShdw>
              </a:effectLst>
              <a:latin typeface="Times New Roman" pitchFamily="18" charset="0"/>
              <a:ea typeface="新細明體" pitchFamily="18" charset="-120"/>
            </a:endParaRPr>
          </a:p>
        </p:txBody>
      </p:sp>
      <p:sp>
        <p:nvSpPr>
          <p:cNvPr id="53255" name="Oval 7"/>
          <p:cNvSpPr>
            <a:spLocks noChangeArrowheads="1"/>
          </p:cNvSpPr>
          <p:nvPr/>
        </p:nvSpPr>
        <p:spPr bwMode="auto">
          <a:xfrm>
            <a:off x="7877175" y="4267200"/>
            <a:ext cx="493713" cy="533400"/>
          </a:xfrm>
          <a:prstGeom prst="ellipse">
            <a:avLst/>
          </a:prstGeom>
          <a:noFill/>
          <a:ln w="28575">
            <a:solidFill>
              <a:schemeClr val="tx1"/>
            </a:solidFill>
            <a:round/>
            <a:headEnd/>
            <a:tailEnd/>
          </a:ln>
          <a:effectLst/>
        </p:spPr>
        <p:txBody>
          <a:bodyPr wrap="none" anchor="ctr"/>
          <a:lstStyle/>
          <a:p>
            <a:pPr algn="ctr">
              <a:defRPr/>
            </a:pPr>
            <a:r>
              <a:rPr lang="en-US" altLang="zh-TW" sz="2400">
                <a:effectLst>
                  <a:outerShdw blurRad="38100" dist="38100" dir="2700000" algn="tl">
                    <a:srgbClr val="C0C0C0"/>
                  </a:outerShdw>
                </a:effectLst>
                <a:latin typeface="Arial Narrow" pitchFamily="34" charset="0"/>
                <a:ea typeface="新細明體" pitchFamily="18" charset="-120"/>
              </a:rPr>
              <a:t>T2</a:t>
            </a:r>
            <a:endParaRPr lang="en-US" altLang="zh-TW">
              <a:effectLst>
                <a:outerShdw blurRad="38100" dist="38100" dir="2700000" algn="tl">
                  <a:srgbClr val="C0C0C0"/>
                </a:outerShdw>
              </a:effectLst>
              <a:latin typeface="Arial Narrow" pitchFamily="34" charset="0"/>
              <a:ea typeface="新細明體" pitchFamily="18" charset="-120"/>
            </a:endParaRPr>
          </a:p>
        </p:txBody>
      </p:sp>
      <p:sp>
        <p:nvSpPr>
          <p:cNvPr id="53256" name="Text Box 8"/>
          <p:cNvSpPr txBox="1">
            <a:spLocks noChangeArrowheads="1"/>
          </p:cNvSpPr>
          <p:nvPr/>
        </p:nvSpPr>
        <p:spPr bwMode="auto">
          <a:xfrm>
            <a:off x="561975" y="3657600"/>
            <a:ext cx="46434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ts val="600"/>
              </a:spcBef>
              <a:spcAft>
                <a:spcPts val="900"/>
              </a:spcAft>
              <a:buClrTx/>
              <a:buSzTx/>
              <a:buFontTx/>
              <a:buNone/>
            </a:pPr>
            <a:r>
              <a:rPr kumimoji="0" lang="en-US" altLang="zh-TW" sz="2400">
                <a:latin typeface="Times New Roman" panose="02020603050405020304" pitchFamily="18" charset="0"/>
                <a:ea typeface="新細明體" pitchFamily="18" charset="-120"/>
              </a:rPr>
              <a:t>R</a:t>
            </a:r>
            <a:r>
              <a:rPr kumimoji="0" lang="en-US" altLang="zh-TW" sz="2400" baseline="-25000">
                <a:latin typeface="Times New Roman" panose="02020603050405020304" pitchFamily="18" charset="0"/>
                <a:ea typeface="新細明體" pitchFamily="18" charset="-120"/>
              </a:rPr>
              <a:t>1</a:t>
            </a:r>
            <a:r>
              <a:rPr kumimoji="0" lang="en-US" altLang="zh-TW" sz="2400">
                <a:latin typeface="Times New Roman" panose="02020603050405020304" pitchFamily="18" charset="0"/>
                <a:ea typeface="新細明體" pitchFamily="18" charset="-120"/>
              </a:rPr>
              <a:t>(X)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W</a:t>
            </a:r>
            <a:r>
              <a:rPr kumimoji="0" lang="en-US" altLang="zh-TW" sz="2400" baseline="-25000">
                <a:latin typeface="Times New Roman" panose="02020603050405020304" pitchFamily="18" charset="0"/>
                <a:ea typeface="新細明體" pitchFamily="18" charset="-120"/>
              </a:rPr>
              <a:t>2</a:t>
            </a:r>
            <a:r>
              <a:rPr kumimoji="0" lang="en-US" altLang="zh-TW" sz="2400">
                <a:latin typeface="Times New Roman" panose="02020603050405020304" pitchFamily="18" charset="0"/>
                <a:ea typeface="新細明體" pitchFamily="18" charset="-120"/>
              </a:rPr>
              <a:t>(X) </a:t>
            </a:r>
            <a:r>
              <a:rPr kumimoji="0" lang="en-US" altLang="zh-TW" sz="2400">
                <a:latin typeface="Times New Roman" panose="02020603050405020304" pitchFamily="18" charset="0"/>
                <a:ea typeface="新細明體" pitchFamily="18" charset="-120"/>
                <a:sym typeface="Symbol" panose="05050102010706020507" pitchFamily="18" charset="2"/>
              </a:rPr>
              <a:t></a:t>
            </a:r>
            <a:r>
              <a:rPr kumimoji="0" lang="en-US" altLang="zh-TW" sz="2400">
                <a:latin typeface="Times New Roman" panose="02020603050405020304" pitchFamily="18" charset="0"/>
                <a:ea typeface="新細明體" pitchFamily="18" charset="-120"/>
              </a:rPr>
              <a:t>  edge T</a:t>
            </a:r>
            <a:r>
              <a:rPr kumimoji="0" lang="en-US" altLang="zh-TW" sz="2400" baseline="-25000">
                <a:latin typeface="Times New Roman" panose="02020603050405020304" pitchFamily="18" charset="0"/>
                <a:ea typeface="新細明體" pitchFamily="18" charset="-120"/>
              </a:rPr>
              <a:t>1</a:t>
            </a:r>
            <a:r>
              <a:rPr kumimoji="0" lang="en-US" altLang="zh-TW" sz="2400">
                <a:latin typeface="Times New Roman" panose="02020603050405020304" pitchFamily="18" charset="0"/>
                <a:ea typeface="新細明體" pitchFamily="18" charset="-120"/>
              </a:rPr>
              <a:t>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 T</a:t>
            </a:r>
            <a:r>
              <a:rPr kumimoji="0" lang="en-US" altLang="zh-TW" sz="2400" baseline="-25000">
                <a:latin typeface="Times New Roman" panose="02020603050405020304" pitchFamily="18" charset="0"/>
                <a:ea typeface="新細明體" pitchFamily="18" charset="-120"/>
              </a:rPr>
              <a:t>2</a:t>
            </a:r>
            <a:r>
              <a:rPr kumimoji="0" lang="en-US" altLang="zh-TW" sz="2400">
                <a:latin typeface="Times New Roman" panose="02020603050405020304" pitchFamily="18" charset="0"/>
                <a:ea typeface="新細明體" pitchFamily="18" charset="-120"/>
              </a:rPr>
              <a:t>; </a:t>
            </a:r>
          </a:p>
        </p:txBody>
      </p:sp>
      <p:sp>
        <p:nvSpPr>
          <p:cNvPr id="53257" name="Text Box 9"/>
          <p:cNvSpPr txBox="1">
            <a:spLocks noChangeArrowheads="1"/>
          </p:cNvSpPr>
          <p:nvPr/>
        </p:nvSpPr>
        <p:spPr bwMode="auto">
          <a:xfrm>
            <a:off x="561975" y="4121150"/>
            <a:ext cx="4695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ts val="600"/>
              </a:spcBef>
              <a:spcAft>
                <a:spcPts val="900"/>
              </a:spcAft>
              <a:buClrTx/>
              <a:buSzTx/>
              <a:buFontTx/>
              <a:buNone/>
            </a:pPr>
            <a:r>
              <a:rPr kumimoji="0" lang="en-US" altLang="zh-TW" sz="2400">
                <a:latin typeface="Times New Roman" panose="02020603050405020304" pitchFamily="18" charset="0"/>
                <a:ea typeface="新細明體" pitchFamily="18" charset="-120"/>
              </a:rPr>
              <a:t>R</a:t>
            </a:r>
            <a:r>
              <a:rPr kumimoji="0" lang="en-US" altLang="zh-TW" sz="2400" baseline="-25000">
                <a:latin typeface="Times New Roman" panose="02020603050405020304" pitchFamily="18" charset="0"/>
                <a:ea typeface="新細明體" pitchFamily="18" charset="-120"/>
              </a:rPr>
              <a:t>2</a:t>
            </a:r>
            <a:r>
              <a:rPr kumimoji="0" lang="en-US" altLang="zh-TW" sz="2400">
                <a:latin typeface="Times New Roman" panose="02020603050405020304" pitchFamily="18" charset="0"/>
                <a:ea typeface="新細明體" pitchFamily="18" charset="-120"/>
              </a:rPr>
              <a:t>(X)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W</a:t>
            </a:r>
            <a:r>
              <a:rPr kumimoji="0" lang="en-US" altLang="zh-TW" sz="2400" baseline="-25000">
                <a:latin typeface="Times New Roman" panose="02020603050405020304" pitchFamily="18" charset="0"/>
                <a:ea typeface="新細明體" pitchFamily="18" charset="-120"/>
              </a:rPr>
              <a:t>1</a:t>
            </a:r>
            <a:r>
              <a:rPr kumimoji="0" lang="en-US" altLang="zh-TW" sz="2400">
                <a:latin typeface="Times New Roman" panose="02020603050405020304" pitchFamily="18" charset="0"/>
                <a:ea typeface="新細明體" pitchFamily="18" charset="-120"/>
              </a:rPr>
              <a:t>(X)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 edge T</a:t>
            </a:r>
            <a:r>
              <a:rPr kumimoji="0" lang="en-US" altLang="zh-TW" sz="2400" baseline="-25000">
                <a:latin typeface="Times New Roman" panose="02020603050405020304" pitchFamily="18" charset="0"/>
                <a:ea typeface="新細明體" pitchFamily="18" charset="-120"/>
              </a:rPr>
              <a:t>2</a:t>
            </a:r>
            <a:r>
              <a:rPr kumimoji="0" lang="en-US" altLang="zh-TW" sz="2400">
                <a:latin typeface="Times New Roman" panose="02020603050405020304" pitchFamily="18" charset="0"/>
                <a:ea typeface="新細明體" pitchFamily="18" charset="-120"/>
              </a:rPr>
              <a:t> </a:t>
            </a:r>
            <a:r>
              <a:rPr kumimoji="0" lang="en-US" altLang="zh-TW" sz="2400">
                <a:latin typeface="Times New Roman" panose="02020603050405020304" pitchFamily="18" charset="0"/>
                <a:ea typeface="新細明體" pitchFamily="18" charset="-120"/>
                <a:sym typeface="Symbol" panose="05050102010706020507" pitchFamily="18" charset="2"/>
              </a:rPr>
              <a:t></a:t>
            </a:r>
            <a:r>
              <a:rPr kumimoji="0" lang="en-US" altLang="zh-TW" sz="2400">
                <a:latin typeface="Times New Roman" panose="02020603050405020304" pitchFamily="18" charset="0"/>
                <a:ea typeface="新細明體" pitchFamily="18" charset="-120"/>
              </a:rPr>
              <a:t>  T</a:t>
            </a:r>
            <a:r>
              <a:rPr kumimoji="0" lang="en-US" altLang="zh-TW" sz="2400" baseline="-25000">
                <a:latin typeface="Times New Roman" panose="02020603050405020304" pitchFamily="18" charset="0"/>
                <a:ea typeface="新細明體" pitchFamily="18" charset="-120"/>
              </a:rPr>
              <a:t>1</a:t>
            </a:r>
            <a:r>
              <a:rPr kumimoji="0" lang="en-US" altLang="zh-TW" sz="2400">
                <a:latin typeface="Times New Roman" panose="02020603050405020304" pitchFamily="18" charset="0"/>
                <a:ea typeface="新細明體" pitchFamily="18" charset="-120"/>
              </a:rPr>
              <a:t>, </a:t>
            </a:r>
          </a:p>
        </p:txBody>
      </p:sp>
      <p:sp>
        <p:nvSpPr>
          <p:cNvPr id="53258" name="Text Box 10"/>
          <p:cNvSpPr txBox="1">
            <a:spLocks noChangeArrowheads="1"/>
          </p:cNvSpPr>
          <p:nvPr/>
        </p:nvSpPr>
        <p:spPr bwMode="auto">
          <a:xfrm>
            <a:off x="561975" y="4572000"/>
            <a:ext cx="4267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ts val="600"/>
              </a:spcBef>
              <a:spcAft>
                <a:spcPts val="900"/>
              </a:spcAft>
              <a:buClrTx/>
              <a:buSzTx/>
              <a:buFontTx/>
              <a:buNone/>
            </a:pPr>
            <a:r>
              <a:rPr kumimoji="0" lang="en-US" altLang="zh-TW" sz="2400">
                <a:latin typeface="Times New Roman" panose="02020603050405020304" pitchFamily="18" charset="0"/>
                <a:ea typeface="新細明體" pitchFamily="18" charset="-120"/>
              </a:rPr>
              <a:t>W</a:t>
            </a:r>
            <a:r>
              <a:rPr kumimoji="0" lang="en-US" altLang="zh-TW" sz="2400" baseline="-25000">
                <a:latin typeface="Times New Roman" panose="02020603050405020304" pitchFamily="18" charset="0"/>
                <a:ea typeface="新細明體" pitchFamily="18" charset="-120"/>
              </a:rPr>
              <a:t>2</a:t>
            </a:r>
            <a:r>
              <a:rPr kumimoji="0" lang="en-US" altLang="zh-TW" sz="2400">
                <a:latin typeface="Times New Roman" panose="02020603050405020304" pitchFamily="18" charset="0"/>
                <a:ea typeface="新細明體" pitchFamily="18" charset="-120"/>
              </a:rPr>
              <a:t>(X)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W</a:t>
            </a:r>
            <a:r>
              <a:rPr kumimoji="0" lang="en-US" altLang="zh-TW" sz="2400" baseline="-25000">
                <a:latin typeface="Times New Roman" panose="02020603050405020304" pitchFamily="18" charset="0"/>
                <a:ea typeface="新細明體" pitchFamily="18" charset="-120"/>
              </a:rPr>
              <a:t>1</a:t>
            </a:r>
            <a:r>
              <a:rPr kumimoji="0" lang="en-US" altLang="zh-TW" sz="2400">
                <a:latin typeface="Times New Roman" panose="02020603050405020304" pitchFamily="18" charset="0"/>
                <a:ea typeface="新細明體" pitchFamily="18" charset="-120"/>
              </a:rPr>
              <a:t>(X)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 edge T</a:t>
            </a:r>
            <a:r>
              <a:rPr kumimoji="0" lang="en-US" altLang="zh-TW" sz="2400" baseline="-25000">
                <a:latin typeface="Times New Roman" panose="02020603050405020304" pitchFamily="18" charset="0"/>
                <a:ea typeface="新細明體" pitchFamily="18" charset="-120"/>
              </a:rPr>
              <a:t>2</a:t>
            </a:r>
            <a:r>
              <a:rPr kumimoji="0" lang="en-US" altLang="zh-TW" sz="2400">
                <a:latin typeface="Times New Roman" panose="02020603050405020304" pitchFamily="18" charset="0"/>
                <a:ea typeface="新細明體" pitchFamily="18" charset="-120"/>
              </a:rPr>
              <a:t> </a:t>
            </a:r>
            <a:r>
              <a:rPr kumimoji="0" lang="en-US" altLang="zh-TW" sz="2400">
                <a:latin typeface="Times New Roman" panose="02020603050405020304" pitchFamily="18" charset="0"/>
                <a:ea typeface="新細明體" pitchFamily="18" charset="-120"/>
                <a:sym typeface="Symbol" panose="05050102010706020507" pitchFamily="18" charset="2"/>
              </a:rPr>
              <a:t>  </a:t>
            </a:r>
            <a:r>
              <a:rPr kumimoji="0" lang="en-US" altLang="zh-TW" sz="2400">
                <a:latin typeface="Times New Roman" panose="02020603050405020304" pitchFamily="18" charset="0"/>
                <a:ea typeface="新細明體" pitchFamily="18" charset="-120"/>
              </a:rPr>
              <a:t>T</a:t>
            </a:r>
            <a:r>
              <a:rPr kumimoji="0" lang="en-US" altLang="zh-TW" sz="2400" baseline="-25000">
                <a:latin typeface="Times New Roman" panose="02020603050405020304" pitchFamily="18" charset="0"/>
                <a:ea typeface="新細明體" pitchFamily="18" charset="-120"/>
              </a:rPr>
              <a:t>1</a:t>
            </a:r>
          </a:p>
        </p:txBody>
      </p:sp>
      <p:grpSp>
        <p:nvGrpSpPr>
          <p:cNvPr id="92171" name="Group 11"/>
          <p:cNvGrpSpPr>
            <a:grpSpLocks/>
          </p:cNvGrpSpPr>
          <p:nvPr/>
        </p:nvGrpSpPr>
        <p:grpSpPr bwMode="auto">
          <a:xfrm>
            <a:off x="773113" y="1828800"/>
            <a:ext cx="3722687" cy="1401763"/>
            <a:chOff x="2890" y="1008"/>
            <a:chExt cx="2642" cy="957"/>
          </a:xfrm>
        </p:grpSpPr>
        <p:sp>
          <p:nvSpPr>
            <p:cNvPr id="92173" name="Text Box 12"/>
            <p:cNvSpPr txBox="1">
              <a:spLocks noChangeArrowheads="1"/>
            </p:cNvSpPr>
            <p:nvPr/>
          </p:nvSpPr>
          <p:spPr bwMode="auto">
            <a:xfrm>
              <a:off x="2890" y="1039"/>
              <a:ext cx="27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T</a:t>
              </a:r>
              <a:r>
                <a:rPr kumimoji="0" lang="en-US" altLang="zh-TW" sz="2000" baseline="-25000">
                  <a:latin typeface="Times New Roman" panose="02020603050405020304" pitchFamily="18" charset="0"/>
                  <a:ea typeface="新細明體" pitchFamily="18" charset="-120"/>
                </a:rPr>
                <a:t>1</a:t>
              </a:r>
              <a:endParaRPr kumimoji="0" lang="en-US" altLang="zh-TW" sz="2000">
                <a:latin typeface="Times New Roman" panose="02020603050405020304" pitchFamily="18" charset="0"/>
                <a:ea typeface="新細明體" pitchFamily="18" charset="-120"/>
              </a:endParaRPr>
            </a:p>
          </p:txBody>
        </p:sp>
        <p:sp>
          <p:nvSpPr>
            <p:cNvPr id="92174" name="Text Box 13"/>
            <p:cNvSpPr txBox="1">
              <a:spLocks noChangeArrowheads="1"/>
            </p:cNvSpPr>
            <p:nvPr/>
          </p:nvSpPr>
          <p:spPr bwMode="auto">
            <a:xfrm>
              <a:off x="3146" y="1008"/>
              <a:ext cx="51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R</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a:t>
              </a:r>
            </a:p>
          </p:txBody>
        </p:sp>
        <p:sp>
          <p:nvSpPr>
            <p:cNvPr id="92175" name="Text Box 14"/>
            <p:cNvSpPr txBox="1">
              <a:spLocks noChangeArrowheads="1"/>
            </p:cNvSpPr>
            <p:nvPr/>
          </p:nvSpPr>
          <p:spPr bwMode="auto">
            <a:xfrm>
              <a:off x="4213" y="1008"/>
              <a:ext cx="56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a:t>
              </a:r>
            </a:p>
          </p:txBody>
        </p:sp>
        <p:sp>
          <p:nvSpPr>
            <p:cNvPr id="92176" name="Text Box 15"/>
            <p:cNvSpPr txBox="1">
              <a:spLocks noChangeArrowheads="1"/>
            </p:cNvSpPr>
            <p:nvPr/>
          </p:nvSpPr>
          <p:spPr bwMode="auto">
            <a:xfrm>
              <a:off x="3147" y="1694"/>
              <a:ext cx="51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R</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a:t>
              </a:r>
            </a:p>
          </p:txBody>
        </p:sp>
        <p:sp>
          <p:nvSpPr>
            <p:cNvPr id="92177" name="Text Box 16"/>
            <p:cNvSpPr txBox="1">
              <a:spLocks noChangeArrowheads="1"/>
            </p:cNvSpPr>
            <p:nvPr/>
          </p:nvSpPr>
          <p:spPr bwMode="auto">
            <a:xfrm>
              <a:off x="4214" y="1694"/>
              <a:ext cx="56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a:t>
              </a:r>
            </a:p>
          </p:txBody>
        </p:sp>
        <p:sp>
          <p:nvSpPr>
            <p:cNvPr id="92178" name="Text Box 17"/>
            <p:cNvSpPr txBox="1">
              <a:spLocks noChangeArrowheads="1"/>
            </p:cNvSpPr>
            <p:nvPr/>
          </p:nvSpPr>
          <p:spPr bwMode="auto">
            <a:xfrm>
              <a:off x="5246" y="1694"/>
              <a:ext cx="28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2</a:t>
              </a:r>
              <a:endParaRPr kumimoji="0" lang="en-US" altLang="zh-TW" sz="2000">
                <a:latin typeface="Times New Roman" panose="02020603050405020304" pitchFamily="18" charset="0"/>
                <a:ea typeface="新細明體" pitchFamily="18" charset="-120"/>
              </a:endParaRPr>
            </a:p>
          </p:txBody>
        </p:sp>
        <p:sp>
          <p:nvSpPr>
            <p:cNvPr id="92179" name="Text Box 18"/>
            <p:cNvSpPr txBox="1">
              <a:spLocks noChangeArrowheads="1"/>
            </p:cNvSpPr>
            <p:nvPr/>
          </p:nvSpPr>
          <p:spPr bwMode="auto">
            <a:xfrm>
              <a:off x="5226" y="1008"/>
              <a:ext cx="28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1</a:t>
              </a:r>
              <a:endParaRPr kumimoji="0" lang="en-US" altLang="zh-TW" sz="2000">
                <a:latin typeface="Times New Roman" panose="02020603050405020304" pitchFamily="18" charset="0"/>
                <a:ea typeface="新細明體" pitchFamily="18" charset="-120"/>
              </a:endParaRPr>
            </a:p>
          </p:txBody>
        </p:sp>
        <p:sp>
          <p:nvSpPr>
            <p:cNvPr id="92180" name="Text Box 19"/>
            <p:cNvSpPr txBox="1">
              <a:spLocks noChangeArrowheads="1"/>
            </p:cNvSpPr>
            <p:nvPr/>
          </p:nvSpPr>
          <p:spPr bwMode="auto">
            <a:xfrm>
              <a:off x="2890" y="1680"/>
              <a:ext cx="27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T</a:t>
              </a:r>
              <a:r>
                <a:rPr kumimoji="0" lang="en-US" altLang="zh-TW" sz="2000" baseline="-25000">
                  <a:latin typeface="Times New Roman" panose="02020603050405020304" pitchFamily="18" charset="0"/>
                  <a:ea typeface="新細明體" pitchFamily="18" charset="-120"/>
                </a:rPr>
                <a:t>2</a:t>
              </a:r>
              <a:endParaRPr kumimoji="0" lang="en-US" altLang="zh-TW" sz="2000">
                <a:latin typeface="Times New Roman" panose="02020603050405020304" pitchFamily="18" charset="0"/>
                <a:ea typeface="新細明體" pitchFamily="18" charset="-120"/>
              </a:endParaRPr>
            </a:p>
          </p:txBody>
        </p:sp>
        <p:cxnSp>
          <p:nvCxnSpPr>
            <p:cNvPr id="92181" name="AutoShape 20"/>
            <p:cNvCxnSpPr>
              <a:cxnSpLocks noChangeShapeType="1"/>
              <a:stCxn id="92174" idx="3"/>
              <a:endCxn id="92175" idx="1"/>
            </p:cNvCxnSpPr>
            <p:nvPr/>
          </p:nvCxnSpPr>
          <p:spPr bwMode="auto">
            <a:xfrm>
              <a:off x="3652" y="1133"/>
              <a:ext cx="572"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82" name="AutoShape 21"/>
            <p:cNvCxnSpPr>
              <a:cxnSpLocks noChangeShapeType="1"/>
              <a:stCxn id="92175" idx="3"/>
              <a:endCxn id="92179" idx="1"/>
            </p:cNvCxnSpPr>
            <p:nvPr/>
          </p:nvCxnSpPr>
          <p:spPr bwMode="auto">
            <a:xfrm>
              <a:off x="4765" y="1133"/>
              <a:ext cx="467"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83" name="AutoShape 22"/>
            <p:cNvCxnSpPr>
              <a:cxnSpLocks noChangeShapeType="1"/>
              <a:stCxn id="92176" idx="3"/>
              <a:endCxn id="92177" idx="1"/>
            </p:cNvCxnSpPr>
            <p:nvPr/>
          </p:nvCxnSpPr>
          <p:spPr bwMode="auto">
            <a:xfrm>
              <a:off x="3653" y="1819"/>
              <a:ext cx="572"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84" name="AutoShape 23"/>
            <p:cNvCxnSpPr>
              <a:cxnSpLocks noChangeShapeType="1"/>
              <a:stCxn id="92177" idx="3"/>
              <a:endCxn id="92178" idx="1"/>
            </p:cNvCxnSpPr>
            <p:nvPr/>
          </p:nvCxnSpPr>
          <p:spPr bwMode="auto">
            <a:xfrm>
              <a:off x="4766" y="1819"/>
              <a:ext cx="48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85" name="AutoShape 24"/>
            <p:cNvCxnSpPr>
              <a:cxnSpLocks noChangeShapeType="1"/>
              <a:stCxn id="92174" idx="2"/>
              <a:endCxn id="92177" idx="0"/>
            </p:cNvCxnSpPr>
            <p:nvPr/>
          </p:nvCxnSpPr>
          <p:spPr bwMode="auto">
            <a:xfrm>
              <a:off x="3404" y="1258"/>
              <a:ext cx="1092" cy="436"/>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86" name="AutoShape 25"/>
            <p:cNvCxnSpPr>
              <a:cxnSpLocks noChangeShapeType="1"/>
              <a:stCxn id="92176" idx="0"/>
              <a:endCxn id="92175" idx="2"/>
            </p:cNvCxnSpPr>
            <p:nvPr/>
          </p:nvCxnSpPr>
          <p:spPr bwMode="auto">
            <a:xfrm flipV="1">
              <a:off x="3405" y="1258"/>
              <a:ext cx="1090" cy="436"/>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87" name="AutoShape 26"/>
            <p:cNvCxnSpPr>
              <a:cxnSpLocks noChangeShapeType="1"/>
            </p:cNvCxnSpPr>
            <p:nvPr/>
          </p:nvCxnSpPr>
          <p:spPr bwMode="auto">
            <a:xfrm flipV="1">
              <a:off x="4567" y="1276"/>
              <a:ext cx="0" cy="356"/>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92172" name="Rectangle 27"/>
          <p:cNvSpPr>
            <a:spLocks noChangeArrowheads="1"/>
          </p:cNvSpPr>
          <p:nvPr/>
        </p:nvSpPr>
        <p:spPr bwMode="auto">
          <a:xfrm>
            <a:off x="703263" y="762000"/>
            <a:ext cx="7173912" cy="717550"/>
          </a:xfrm>
          <a:prstGeom prst="rect">
            <a:avLst/>
          </a:prstGeom>
          <a:solidFill>
            <a:srgbClr val="00CC99"/>
          </a:solidFill>
          <a:ln>
            <a:noFill/>
          </a:ln>
          <a:effectLst>
            <a:outerShdw dist="117088" dir="2436078"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3600">
                <a:solidFill>
                  <a:schemeClr val="tx2"/>
                </a:solidFill>
                <a:latin typeface="Times New Roman" panose="02020603050405020304" pitchFamily="18" charset="0"/>
                <a:ea typeface="新細明體" pitchFamily="18" charset="-120"/>
              </a:rPr>
              <a:t>Precedence Graph of Example 1</a:t>
            </a:r>
            <a:endParaRPr kumimoji="0" lang="en-US" altLang="zh-TW" sz="3600" b="1">
              <a:solidFill>
                <a:schemeClr val="tx2"/>
              </a:solidFill>
              <a:latin typeface="Times New Roman" panose="02020603050405020304" pitchFamily="18" charset="0"/>
              <a:ea typeface="新細明體" pitchFamily="18" charset="-120"/>
            </a:endParaRPr>
          </a:p>
        </p:txBody>
      </p:sp>
    </p:spTree>
    <p:extLst>
      <p:ext uri="{BB962C8B-B14F-4D97-AF65-F5344CB8AC3E}">
        <p14:creationId xmlns:p14="http://schemas.microsoft.com/office/powerpoint/2010/main" val="370960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 calcmode="lin" valueType="num">
                                      <p:cBhvr additive="base">
                                        <p:cTn id="7" dur="500" fill="hold"/>
                                        <p:tgtEl>
                                          <p:spTgt spid="53250"/>
                                        </p:tgtEl>
                                        <p:attrNameLst>
                                          <p:attrName>ppt_x</p:attrName>
                                        </p:attrNameLst>
                                      </p:cBhvr>
                                      <p:tavLst>
                                        <p:tav tm="0">
                                          <p:val>
                                            <p:strVal val="0-#ppt_w/2"/>
                                          </p:val>
                                        </p:tav>
                                        <p:tav tm="100000">
                                          <p:val>
                                            <p:strVal val="#ppt_x"/>
                                          </p:val>
                                        </p:tav>
                                      </p:tavLst>
                                    </p:anim>
                                    <p:anim calcmode="lin" valueType="num">
                                      <p:cBhvr additive="base">
                                        <p:cTn id="8" dur="500" fill="hold"/>
                                        <p:tgtEl>
                                          <p:spTgt spid="5325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3251"/>
                                        </p:tgtEl>
                                        <p:attrNameLst>
                                          <p:attrName>style.visibility</p:attrName>
                                        </p:attrNameLst>
                                      </p:cBhvr>
                                      <p:to>
                                        <p:strVal val="visible"/>
                                      </p:to>
                                    </p:set>
                                    <p:anim calcmode="lin" valueType="num">
                                      <p:cBhvr additive="base">
                                        <p:cTn id="12" dur="500" fill="hold"/>
                                        <p:tgtEl>
                                          <p:spTgt spid="53251"/>
                                        </p:tgtEl>
                                        <p:attrNameLst>
                                          <p:attrName>ppt_x</p:attrName>
                                        </p:attrNameLst>
                                      </p:cBhvr>
                                      <p:tavLst>
                                        <p:tav tm="0">
                                          <p:val>
                                            <p:strVal val="0-#ppt_w/2"/>
                                          </p:val>
                                        </p:tav>
                                        <p:tav tm="100000">
                                          <p:val>
                                            <p:strVal val="#ppt_x"/>
                                          </p:val>
                                        </p:tav>
                                      </p:tavLst>
                                    </p:anim>
                                    <p:anim calcmode="lin" valueType="num">
                                      <p:cBhvr additive="base">
                                        <p:cTn id="13" dur="500" fill="hold"/>
                                        <p:tgtEl>
                                          <p:spTgt spid="5325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3255"/>
                                        </p:tgtEl>
                                        <p:attrNameLst>
                                          <p:attrName>style.visibility</p:attrName>
                                        </p:attrNameLst>
                                      </p:cBhvr>
                                      <p:to>
                                        <p:strVal val="visible"/>
                                      </p:to>
                                    </p:set>
                                    <p:anim calcmode="lin" valueType="num">
                                      <p:cBhvr additive="base">
                                        <p:cTn id="17" dur="500" fill="hold"/>
                                        <p:tgtEl>
                                          <p:spTgt spid="53255"/>
                                        </p:tgtEl>
                                        <p:attrNameLst>
                                          <p:attrName>ppt_x</p:attrName>
                                        </p:attrNameLst>
                                      </p:cBhvr>
                                      <p:tavLst>
                                        <p:tav tm="0">
                                          <p:val>
                                            <p:strVal val="0-#ppt_w/2"/>
                                          </p:val>
                                        </p:tav>
                                        <p:tav tm="100000">
                                          <p:val>
                                            <p:strVal val="#ppt_x"/>
                                          </p:val>
                                        </p:tav>
                                      </p:tavLst>
                                    </p:anim>
                                    <p:anim calcmode="lin" valueType="num">
                                      <p:cBhvr additive="base">
                                        <p:cTn id="18" dur="500" fill="hold"/>
                                        <p:tgtEl>
                                          <p:spTgt spid="53255"/>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3256"/>
                                        </p:tgtEl>
                                        <p:attrNameLst>
                                          <p:attrName>style.visibility</p:attrName>
                                        </p:attrNameLst>
                                      </p:cBhvr>
                                      <p:to>
                                        <p:strVal val="visible"/>
                                      </p:to>
                                    </p:set>
                                    <p:anim calcmode="lin" valueType="num">
                                      <p:cBhvr additive="base">
                                        <p:cTn id="23" dur="500" fill="hold"/>
                                        <p:tgtEl>
                                          <p:spTgt spid="53256"/>
                                        </p:tgtEl>
                                        <p:attrNameLst>
                                          <p:attrName>ppt_x</p:attrName>
                                        </p:attrNameLst>
                                      </p:cBhvr>
                                      <p:tavLst>
                                        <p:tav tm="0">
                                          <p:val>
                                            <p:strVal val="0-#ppt_w/2"/>
                                          </p:val>
                                        </p:tav>
                                        <p:tav tm="100000">
                                          <p:val>
                                            <p:strVal val="#ppt_x"/>
                                          </p:val>
                                        </p:tav>
                                      </p:tavLst>
                                    </p:anim>
                                    <p:anim calcmode="lin" valueType="num">
                                      <p:cBhvr additive="base">
                                        <p:cTn id="24" dur="500" fill="hold"/>
                                        <p:tgtEl>
                                          <p:spTgt spid="53256"/>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nodeType="clickEffect">
                                  <p:stCondLst>
                                    <p:cond delay="0"/>
                                  </p:stCondLst>
                                  <p:childTnLst>
                                    <p:set>
                                      <p:cBhvr>
                                        <p:cTn id="28" dur="1" fill="hold">
                                          <p:stCondLst>
                                            <p:cond delay="0"/>
                                          </p:stCondLst>
                                        </p:cTn>
                                        <p:tgtEl>
                                          <p:spTgt spid="53252"/>
                                        </p:tgtEl>
                                        <p:attrNameLst>
                                          <p:attrName>style.visibility</p:attrName>
                                        </p:attrNameLst>
                                      </p:cBhvr>
                                      <p:to>
                                        <p:strVal val="visible"/>
                                      </p:to>
                                    </p:set>
                                    <p:animEffect transition="in" filter="strips(downRight)">
                                      <p:cBhvr>
                                        <p:cTn id="29" dur="500"/>
                                        <p:tgtEl>
                                          <p:spTgt spid="5325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53257"/>
                                        </p:tgtEl>
                                        <p:attrNameLst>
                                          <p:attrName>style.visibility</p:attrName>
                                        </p:attrNameLst>
                                      </p:cBhvr>
                                      <p:to>
                                        <p:strVal val="visible"/>
                                      </p:to>
                                    </p:set>
                                    <p:anim calcmode="lin" valueType="num">
                                      <p:cBhvr additive="base">
                                        <p:cTn id="34" dur="500" fill="hold"/>
                                        <p:tgtEl>
                                          <p:spTgt spid="53257"/>
                                        </p:tgtEl>
                                        <p:attrNameLst>
                                          <p:attrName>ppt_x</p:attrName>
                                        </p:attrNameLst>
                                      </p:cBhvr>
                                      <p:tavLst>
                                        <p:tav tm="0">
                                          <p:val>
                                            <p:strVal val="0-#ppt_w/2"/>
                                          </p:val>
                                        </p:tav>
                                        <p:tav tm="100000">
                                          <p:val>
                                            <p:strVal val="#ppt_x"/>
                                          </p:val>
                                        </p:tav>
                                      </p:tavLst>
                                    </p:anim>
                                    <p:anim calcmode="lin" valueType="num">
                                      <p:cBhvr additive="base">
                                        <p:cTn id="35" dur="500" fill="hold"/>
                                        <p:tgtEl>
                                          <p:spTgt spid="53257"/>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53258"/>
                                        </p:tgtEl>
                                        <p:attrNameLst>
                                          <p:attrName>style.visibility</p:attrName>
                                        </p:attrNameLst>
                                      </p:cBhvr>
                                      <p:to>
                                        <p:strVal val="visible"/>
                                      </p:to>
                                    </p:set>
                                    <p:anim calcmode="lin" valueType="num">
                                      <p:cBhvr additive="base">
                                        <p:cTn id="40" dur="500" fill="hold"/>
                                        <p:tgtEl>
                                          <p:spTgt spid="53258"/>
                                        </p:tgtEl>
                                        <p:attrNameLst>
                                          <p:attrName>ppt_x</p:attrName>
                                        </p:attrNameLst>
                                      </p:cBhvr>
                                      <p:tavLst>
                                        <p:tav tm="0">
                                          <p:val>
                                            <p:strVal val="0-#ppt_w/2"/>
                                          </p:val>
                                        </p:tav>
                                        <p:tav tm="100000">
                                          <p:val>
                                            <p:strVal val="#ppt_x"/>
                                          </p:val>
                                        </p:tav>
                                      </p:tavLst>
                                    </p:anim>
                                    <p:anim calcmode="lin" valueType="num">
                                      <p:cBhvr additive="base">
                                        <p:cTn id="41" dur="500" fill="hold"/>
                                        <p:tgtEl>
                                          <p:spTgt spid="53258"/>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2" fill="hold" nodeType="clickEffect">
                                  <p:stCondLst>
                                    <p:cond delay="0"/>
                                  </p:stCondLst>
                                  <p:childTnLst>
                                    <p:set>
                                      <p:cBhvr>
                                        <p:cTn id="45" dur="1" fill="hold">
                                          <p:stCondLst>
                                            <p:cond delay="0"/>
                                          </p:stCondLst>
                                        </p:cTn>
                                        <p:tgtEl>
                                          <p:spTgt spid="53253"/>
                                        </p:tgtEl>
                                        <p:attrNameLst>
                                          <p:attrName>style.visibility</p:attrName>
                                        </p:attrNameLst>
                                      </p:cBhvr>
                                      <p:to>
                                        <p:strVal val="visible"/>
                                      </p:to>
                                    </p:set>
                                    <p:anim calcmode="lin" valueType="num">
                                      <p:cBhvr>
                                        <p:cTn id="46" dur="500" fill="hold"/>
                                        <p:tgtEl>
                                          <p:spTgt spid="53253"/>
                                        </p:tgtEl>
                                        <p:attrNameLst>
                                          <p:attrName>ppt_x</p:attrName>
                                        </p:attrNameLst>
                                      </p:cBhvr>
                                      <p:tavLst>
                                        <p:tav tm="0">
                                          <p:val>
                                            <p:strVal val="#ppt_x+#ppt_w/2"/>
                                          </p:val>
                                        </p:tav>
                                        <p:tav tm="100000">
                                          <p:val>
                                            <p:strVal val="#ppt_x"/>
                                          </p:val>
                                        </p:tav>
                                      </p:tavLst>
                                    </p:anim>
                                    <p:anim calcmode="lin" valueType="num">
                                      <p:cBhvr>
                                        <p:cTn id="47" dur="500" fill="hold"/>
                                        <p:tgtEl>
                                          <p:spTgt spid="53253"/>
                                        </p:tgtEl>
                                        <p:attrNameLst>
                                          <p:attrName>ppt_y</p:attrName>
                                        </p:attrNameLst>
                                      </p:cBhvr>
                                      <p:tavLst>
                                        <p:tav tm="0">
                                          <p:val>
                                            <p:strVal val="#ppt_y"/>
                                          </p:val>
                                        </p:tav>
                                        <p:tav tm="100000">
                                          <p:val>
                                            <p:strVal val="#ppt_y"/>
                                          </p:val>
                                        </p:tav>
                                      </p:tavLst>
                                    </p:anim>
                                    <p:anim calcmode="lin" valueType="num">
                                      <p:cBhvr>
                                        <p:cTn id="48" dur="500" fill="hold"/>
                                        <p:tgtEl>
                                          <p:spTgt spid="53253"/>
                                        </p:tgtEl>
                                        <p:attrNameLst>
                                          <p:attrName>ppt_w</p:attrName>
                                        </p:attrNameLst>
                                      </p:cBhvr>
                                      <p:tavLst>
                                        <p:tav tm="0">
                                          <p:val>
                                            <p:fltVal val="0"/>
                                          </p:val>
                                        </p:tav>
                                        <p:tav tm="100000">
                                          <p:val>
                                            <p:strVal val="#ppt_w"/>
                                          </p:val>
                                        </p:tav>
                                      </p:tavLst>
                                    </p:anim>
                                    <p:anim calcmode="lin" valueType="num">
                                      <p:cBhvr>
                                        <p:cTn id="49" dur="500" fill="hold"/>
                                        <p:tgtEl>
                                          <p:spTgt spid="53253"/>
                                        </p:tgtEl>
                                        <p:attrNameLst>
                                          <p:attrName>ppt_h</p:attrName>
                                        </p:attrNameLst>
                                      </p:cBhvr>
                                      <p:tavLst>
                                        <p:tav tm="0">
                                          <p:val>
                                            <p:strVal val="#ppt_h"/>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53254"/>
                                        </p:tgtEl>
                                        <p:attrNameLst>
                                          <p:attrName>style.visibility</p:attrName>
                                        </p:attrNameLst>
                                      </p:cBhvr>
                                      <p:to>
                                        <p:strVal val="visible"/>
                                      </p:to>
                                    </p:set>
                                    <p:anim calcmode="lin" valueType="num">
                                      <p:cBhvr additive="base">
                                        <p:cTn id="54" dur="500" fill="hold"/>
                                        <p:tgtEl>
                                          <p:spTgt spid="53254"/>
                                        </p:tgtEl>
                                        <p:attrNameLst>
                                          <p:attrName>ppt_x</p:attrName>
                                        </p:attrNameLst>
                                      </p:cBhvr>
                                      <p:tavLst>
                                        <p:tav tm="0">
                                          <p:val>
                                            <p:strVal val="0-#ppt_w/2"/>
                                          </p:val>
                                        </p:tav>
                                        <p:tav tm="100000">
                                          <p:val>
                                            <p:strVal val="#ppt_x"/>
                                          </p:val>
                                        </p:tav>
                                      </p:tavLst>
                                    </p:anim>
                                    <p:anim calcmode="lin" valueType="num">
                                      <p:cBhvr additive="base">
                                        <p:cTn id="55" dur="500" fill="hold"/>
                                        <p:tgtEl>
                                          <p:spTgt spid="532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251" grpId="0" animBg="1" autoUpdateAnimBg="0"/>
      <p:bldP spid="53254" grpId="0" autoUpdateAnimBg="0"/>
      <p:bldP spid="53255" grpId="0" animBg="1" autoUpdateAnimBg="0"/>
      <p:bldP spid="53256" grpId="0" autoUpdateAnimBg="0"/>
      <p:bldP spid="53257" grpId="0" autoUpdateAnimBg="0"/>
      <p:bldP spid="5325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291013" y="4038600"/>
            <a:ext cx="633412"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endParaRPr kumimoji="0" lang="en-US" altLang="en-US" sz="1600"/>
          </a:p>
        </p:txBody>
      </p:sp>
      <p:sp>
        <p:nvSpPr>
          <p:cNvPr id="55299" name="Rectangle 3"/>
          <p:cNvSpPr>
            <a:spLocks noChangeArrowheads="1"/>
          </p:cNvSpPr>
          <p:nvPr/>
        </p:nvSpPr>
        <p:spPr bwMode="auto">
          <a:xfrm>
            <a:off x="1336675" y="4876800"/>
            <a:ext cx="1547813" cy="381000"/>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endParaRPr kumimoji="0" lang="en-US" altLang="en-US" sz="1600"/>
          </a:p>
        </p:txBody>
      </p:sp>
      <p:sp>
        <p:nvSpPr>
          <p:cNvPr id="55300" name="Freeform 4"/>
          <p:cNvSpPr>
            <a:spLocks/>
          </p:cNvSpPr>
          <p:nvPr/>
        </p:nvSpPr>
        <p:spPr bwMode="auto">
          <a:xfrm>
            <a:off x="6189663" y="2743200"/>
            <a:ext cx="1555750" cy="373063"/>
          </a:xfrm>
          <a:custGeom>
            <a:avLst/>
            <a:gdLst>
              <a:gd name="T0" fmla="*/ 0 w 1062"/>
              <a:gd name="T1" fmla="*/ 2147483646 h 235"/>
              <a:gd name="T2" fmla="*/ 2147483646 w 1062"/>
              <a:gd name="T3" fmla="*/ 2147483646 h 235"/>
              <a:gd name="T4" fmla="*/ 2147483646 w 1062"/>
              <a:gd name="T5" fmla="*/ 2147483646 h 235"/>
              <a:gd name="T6" fmla="*/ 2147483646 w 1062"/>
              <a:gd name="T7" fmla="*/ 2147483646 h 235"/>
              <a:gd name="T8" fmla="*/ 0 60000 65536"/>
              <a:gd name="T9" fmla="*/ 0 60000 65536"/>
              <a:gd name="T10" fmla="*/ 0 60000 65536"/>
              <a:gd name="T11" fmla="*/ 0 60000 65536"/>
              <a:gd name="T12" fmla="*/ 0 w 1062"/>
              <a:gd name="T13" fmla="*/ 0 h 235"/>
              <a:gd name="T14" fmla="*/ 1062 w 1062"/>
              <a:gd name="T15" fmla="*/ 235 h 235"/>
            </a:gdLst>
            <a:ahLst/>
            <a:cxnLst>
              <a:cxn ang="T8">
                <a:pos x="T0" y="T1"/>
              </a:cxn>
              <a:cxn ang="T9">
                <a:pos x="T2" y="T3"/>
              </a:cxn>
              <a:cxn ang="T10">
                <a:pos x="T4" y="T5"/>
              </a:cxn>
              <a:cxn ang="T11">
                <a:pos x="T6" y="T7"/>
              </a:cxn>
            </a:cxnLst>
            <a:rect l="T12" t="T13" r="T14" b="T15"/>
            <a:pathLst>
              <a:path w="1062" h="235">
                <a:moveTo>
                  <a:pt x="0" y="229"/>
                </a:moveTo>
                <a:cubicBezTo>
                  <a:pt x="50" y="196"/>
                  <a:pt x="171" y="62"/>
                  <a:pt x="300" y="31"/>
                </a:cubicBezTo>
                <a:cubicBezTo>
                  <a:pt x="429" y="0"/>
                  <a:pt x="645" y="6"/>
                  <a:pt x="772" y="40"/>
                </a:cubicBezTo>
                <a:cubicBezTo>
                  <a:pt x="899" y="74"/>
                  <a:pt x="1002" y="195"/>
                  <a:pt x="1062" y="235"/>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5301" name="Text Box 5"/>
          <p:cNvSpPr txBox="1">
            <a:spLocks noChangeArrowheads="1"/>
          </p:cNvSpPr>
          <p:nvPr/>
        </p:nvSpPr>
        <p:spPr bwMode="auto">
          <a:xfrm>
            <a:off x="633413" y="1752600"/>
            <a:ext cx="4703762"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ts val="600"/>
              </a:spcBef>
              <a:buClrTx/>
              <a:buSzTx/>
              <a:buFontTx/>
              <a:buNone/>
            </a:pPr>
            <a:r>
              <a:rPr kumimoji="0" lang="en-US" altLang="zh-TW" sz="2000">
                <a:latin typeface="Times New Roman" panose="02020603050405020304" pitchFamily="18" charset="0"/>
                <a:ea typeface="新細明體" pitchFamily="18" charset="-120"/>
              </a:rPr>
              <a:t>T</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 = R</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 W</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1</a:t>
            </a:r>
            <a:endParaRPr kumimoji="0" lang="en-US" altLang="zh-TW" sz="2000">
              <a:latin typeface="Times New Roman" panose="02020603050405020304" pitchFamily="18" charset="0"/>
              <a:ea typeface="新細明體" pitchFamily="18" charset="-120"/>
            </a:endParaRPr>
          </a:p>
          <a:p>
            <a:pPr algn="r">
              <a:spcBef>
                <a:spcPts val="600"/>
              </a:spcBef>
              <a:buClrTx/>
              <a:buSzTx/>
              <a:buFontTx/>
              <a:buNone/>
            </a:pPr>
            <a:r>
              <a:rPr kumimoji="0" lang="en-US" altLang="zh-TW" sz="2000">
                <a:latin typeface="Times New Roman" panose="02020603050405020304" pitchFamily="18" charset="0"/>
                <a:ea typeface="新細明體" pitchFamily="18" charset="-120"/>
              </a:rPr>
              <a:t>T</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 = R</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(y)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2</a:t>
            </a:r>
            <a:endParaRPr kumimoji="0" lang="en-US" altLang="zh-TW" sz="2000">
              <a:latin typeface="Times New Roman" panose="02020603050405020304" pitchFamily="18" charset="0"/>
              <a:ea typeface="新細明體" pitchFamily="18" charset="-120"/>
            </a:endParaRPr>
          </a:p>
          <a:p>
            <a:pPr algn="r">
              <a:spcBef>
                <a:spcPts val="600"/>
              </a:spcBef>
              <a:buClrTx/>
              <a:buSzTx/>
              <a:buFontTx/>
              <a:buNone/>
            </a:pPr>
            <a:r>
              <a:rPr kumimoji="0" lang="en-US" altLang="zh-TW" sz="2000">
                <a:latin typeface="Times New Roman" panose="02020603050405020304" pitchFamily="18" charset="0"/>
                <a:ea typeface="新細明體" pitchFamily="18" charset="-120"/>
              </a:rPr>
              <a:t>T</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 = R</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(y)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(y)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(z)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3</a:t>
            </a:r>
          </a:p>
        </p:txBody>
      </p:sp>
      <p:sp>
        <p:nvSpPr>
          <p:cNvPr id="94214" name="Rectangle 6"/>
          <p:cNvSpPr>
            <a:spLocks noChangeArrowheads="1"/>
          </p:cNvSpPr>
          <p:nvPr/>
        </p:nvSpPr>
        <p:spPr bwMode="auto">
          <a:xfrm>
            <a:off x="773113" y="762000"/>
            <a:ext cx="7175500" cy="717550"/>
          </a:xfrm>
          <a:prstGeom prst="rect">
            <a:avLst/>
          </a:prstGeom>
          <a:solidFill>
            <a:srgbClr val="00CC99"/>
          </a:solidFill>
          <a:ln>
            <a:noFill/>
          </a:ln>
          <a:effectLst>
            <a:outerShdw dist="117088" dir="2436078"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3600">
                <a:solidFill>
                  <a:schemeClr val="tx2"/>
                </a:solidFill>
                <a:latin typeface="Times New Roman" panose="02020603050405020304" pitchFamily="18" charset="0"/>
                <a:ea typeface="新細明體" pitchFamily="18" charset="-120"/>
              </a:rPr>
              <a:t>Precedence Graph of Example 2</a:t>
            </a:r>
            <a:endParaRPr kumimoji="0" lang="en-US" altLang="zh-TW" sz="3600" b="1">
              <a:solidFill>
                <a:schemeClr val="tx2"/>
              </a:solidFill>
              <a:latin typeface="Times New Roman" panose="02020603050405020304" pitchFamily="18" charset="0"/>
              <a:ea typeface="新細明體" pitchFamily="18" charset="-120"/>
            </a:endParaRPr>
          </a:p>
        </p:txBody>
      </p:sp>
      <p:sp>
        <p:nvSpPr>
          <p:cNvPr id="55303" name="Text Box 7"/>
          <p:cNvSpPr txBox="1">
            <a:spLocks noChangeArrowheads="1"/>
          </p:cNvSpPr>
          <p:nvPr/>
        </p:nvSpPr>
        <p:spPr bwMode="auto">
          <a:xfrm>
            <a:off x="4641850" y="4648200"/>
            <a:ext cx="4079875" cy="15430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lnSpc>
                <a:spcPct val="80000"/>
              </a:lnSpc>
              <a:spcBef>
                <a:spcPts val="600"/>
              </a:spcBef>
              <a:buClrTx/>
              <a:buSzTx/>
              <a:buFontTx/>
              <a:buNone/>
            </a:pPr>
            <a:r>
              <a:rPr kumimoji="0" lang="en-US" altLang="zh-TW" sz="2000">
                <a:latin typeface="Times New Roman" panose="02020603050405020304" pitchFamily="18" charset="0"/>
                <a:ea typeface="新細明體" pitchFamily="18" charset="-120"/>
              </a:rPr>
              <a:t>T1 </a:t>
            </a:r>
            <a:r>
              <a:rPr kumimoji="0" lang="en-US" altLang="zh-TW" sz="2000">
                <a:latin typeface="Times New Roman" panose="02020603050405020304" pitchFamily="18" charset="0"/>
                <a:ea typeface="新細明體" pitchFamily="18" charset="-120"/>
                <a:sym typeface="Symbol" panose="05050102010706020507" pitchFamily="18" charset="2"/>
              </a:rPr>
              <a:t></a:t>
            </a:r>
            <a:r>
              <a:rPr kumimoji="0" lang="en-US" altLang="zh-TW" sz="2000">
                <a:latin typeface="Times New Roman" panose="02020603050405020304" pitchFamily="18" charset="0"/>
                <a:ea typeface="新細明體" pitchFamily="18" charset="-120"/>
              </a:rPr>
              <a:t>  T3 because W</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a:t>
            </a:r>
            <a:r>
              <a:rPr kumimoji="0" lang="en-US" altLang="zh-TW" sz="2000">
                <a:latin typeface="Times New Roman" panose="02020603050405020304" pitchFamily="18" charset="0"/>
                <a:ea typeface="新細明體" pitchFamily="18" charset="-120"/>
              </a:rPr>
              <a:t> W</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(x);</a:t>
            </a:r>
          </a:p>
          <a:p>
            <a:pPr algn="r">
              <a:lnSpc>
                <a:spcPct val="80000"/>
              </a:lnSpc>
              <a:spcBef>
                <a:spcPts val="600"/>
              </a:spcBef>
              <a:buClrTx/>
              <a:buSzTx/>
              <a:buFontTx/>
              <a:buNone/>
            </a:pPr>
            <a:r>
              <a:rPr kumimoji="0" lang="en-US" altLang="zh-TW" sz="2000">
                <a:latin typeface="Times New Roman" panose="02020603050405020304" pitchFamily="18" charset="0"/>
                <a:ea typeface="新細明體" pitchFamily="18" charset="-120"/>
              </a:rPr>
              <a:t>T3 </a:t>
            </a:r>
            <a:r>
              <a:rPr kumimoji="0" lang="en-US" altLang="zh-TW" sz="2000">
                <a:latin typeface="Times New Roman" panose="02020603050405020304" pitchFamily="18" charset="0"/>
                <a:ea typeface="新細明體" pitchFamily="18" charset="-120"/>
                <a:sym typeface="Symbol" panose="05050102010706020507" pitchFamily="18" charset="2"/>
              </a:rPr>
              <a:t></a:t>
            </a:r>
            <a:r>
              <a:rPr kumimoji="0" lang="en-US" altLang="zh-TW" sz="2000">
                <a:latin typeface="Times New Roman" panose="02020603050405020304" pitchFamily="18" charset="0"/>
                <a:ea typeface="新細明體" pitchFamily="18" charset="-120"/>
              </a:rPr>
              <a:t>  T2 because W</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a:t>
            </a:r>
            <a:r>
              <a:rPr kumimoji="0" lang="en-US" altLang="zh-TW" sz="2000">
                <a:latin typeface="Times New Roman" panose="02020603050405020304" pitchFamily="18" charset="0"/>
                <a:ea typeface="新細明體" pitchFamily="18" charset="-120"/>
              </a:rPr>
              <a:t> R</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a:t>
            </a:r>
          </a:p>
          <a:p>
            <a:pPr algn="r">
              <a:lnSpc>
                <a:spcPct val="80000"/>
              </a:lnSpc>
              <a:spcBef>
                <a:spcPts val="600"/>
              </a:spcBef>
              <a:buClrTx/>
              <a:buSzTx/>
              <a:buFontTx/>
              <a:buNone/>
            </a:pPr>
            <a:r>
              <a:rPr kumimoji="0" lang="en-US" altLang="zh-TW" sz="2000">
                <a:latin typeface="Times New Roman" panose="02020603050405020304" pitchFamily="18" charset="0"/>
                <a:ea typeface="新細明體" pitchFamily="18" charset="-120"/>
              </a:rPr>
              <a:t>T1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 T2 because W</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a:t>
            </a:r>
          </a:p>
          <a:p>
            <a:pPr algn="r">
              <a:lnSpc>
                <a:spcPct val="80000"/>
              </a:lnSpc>
              <a:spcBef>
                <a:spcPts val="600"/>
              </a:spcBef>
              <a:buClrTx/>
              <a:buSzTx/>
              <a:buFontTx/>
              <a:buNone/>
            </a:pPr>
            <a:r>
              <a:rPr kumimoji="0" lang="en-US" altLang="zh-TW" sz="2000">
                <a:solidFill>
                  <a:srgbClr val="FF0000"/>
                </a:solidFill>
                <a:latin typeface="Times New Roman" panose="02020603050405020304" pitchFamily="18" charset="0"/>
                <a:ea typeface="新細明體" pitchFamily="18" charset="-120"/>
              </a:rPr>
              <a:t>No cycle in precedence graph so no database inconsistency.</a:t>
            </a:r>
          </a:p>
        </p:txBody>
      </p:sp>
      <p:sp>
        <p:nvSpPr>
          <p:cNvPr id="55304" name="Rectangle 8"/>
          <p:cNvSpPr>
            <a:spLocks noChangeArrowheads="1"/>
          </p:cNvSpPr>
          <p:nvPr/>
        </p:nvSpPr>
        <p:spPr bwMode="auto">
          <a:xfrm>
            <a:off x="2252663" y="3043238"/>
            <a:ext cx="700087" cy="1444625"/>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endParaRPr kumimoji="0" lang="en-US" altLang="en-US" sz="1600"/>
          </a:p>
        </p:txBody>
      </p:sp>
      <p:sp>
        <p:nvSpPr>
          <p:cNvPr id="55305" name="Rectangle 9"/>
          <p:cNvSpPr>
            <a:spLocks noChangeArrowheads="1"/>
          </p:cNvSpPr>
          <p:nvPr/>
        </p:nvSpPr>
        <p:spPr bwMode="auto">
          <a:xfrm>
            <a:off x="4149725" y="3124200"/>
            <a:ext cx="703263" cy="381000"/>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endParaRPr kumimoji="0" lang="en-US" altLang="en-US" sz="1600"/>
          </a:p>
        </p:txBody>
      </p:sp>
      <p:sp>
        <p:nvSpPr>
          <p:cNvPr id="55306" name="Rectangle 10"/>
          <p:cNvSpPr>
            <a:spLocks noChangeArrowheads="1"/>
          </p:cNvSpPr>
          <p:nvPr/>
        </p:nvSpPr>
        <p:spPr bwMode="auto">
          <a:xfrm>
            <a:off x="1336675" y="3962400"/>
            <a:ext cx="703263"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endParaRPr kumimoji="0" lang="en-US" altLang="en-US" sz="1600"/>
          </a:p>
        </p:txBody>
      </p:sp>
      <p:sp>
        <p:nvSpPr>
          <p:cNvPr id="55307" name="Rectangle 11"/>
          <p:cNvSpPr>
            <a:spLocks noChangeArrowheads="1"/>
          </p:cNvSpPr>
          <p:nvPr/>
        </p:nvSpPr>
        <p:spPr bwMode="auto">
          <a:xfrm>
            <a:off x="3235325" y="4038600"/>
            <a:ext cx="703263"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endParaRPr kumimoji="0" lang="en-US" altLang="en-US" sz="1600"/>
          </a:p>
        </p:txBody>
      </p:sp>
      <p:sp>
        <p:nvSpPr>
          <p:cNvPr id="55308" name="Rectangle 12"/>
          <p:cNvSpPr>
            <a:spLocks noChangeArrowheads="1"/>
          </p:cNvSpPr>
          <p:nvPr/>
        </p:nvSpPr>
        <p:spPr bwMode="auto">
          <a:xfrm>
            <a:off x="3165475" y="3124200"/>
            <a:ext cx="703263"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endParaRPr kumimoji="0" lang="en-US" altLang="en-US" sz="1600"/>
          </a:p>
        </p:txBody>
      </p:sp>
      <p:grpSp>
        <p:nvGrpSpPr>
          <p:cNvPr id="2" name="Group 13"/>
          <p:cNvGrpSpPr>
            <a:grpSpLocks/>
          </p:cNvGrpSpPr>
          <p:nvPr/>
        </p:nvGrpSpPr>
        <p:grpSpPr bwMode="auto">
          <a:xfrm>
            <a:off x="633413" y="3124200"/>
            <a:ext cx="4946650" cy="2209800"/>
            <a:chOff x="432" y="1968"/>
            <a:chExt cx="3376" cy="1392"/>
          </a:xfrm>
        </p:grpSpPr>
        <p:sp>
          <p:nvSpPr>
            <p:cNvPr id="94230" name="Rectangle 14"/>
            <p:cNvSpPr>
              <a:spLocks noChangeArrowheads="1"/>
            </p:cNvSpPr>
            <p:nvPr/>
          </p:nvSpPr>
          <p:spPr bwMode="auto">
            <a:xfrm>
              <a:off x="432" y="1968"/>
              <a:ext cx="3360"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endParaRPr kumimoji="0" lang="en-US" altLang="en-US" sz="1600"/>
            </a:p>
          </p:txBody>
        </p:sp>
        <p:grpSp>
          <p:nvGrpSpPr>
            <p:cNvPr id="94231" name="Group 15"/>
            <p:cNvGrpSpPr>
              <a:grpSpLocks/>
            </p:cNvGrpSpPr>
            <p:nvPr/>
          </p:nvGrpSpPr>
          <p:grpSpPr bwMode="auto">
            <a:xfrm>
              <a:off x="432" y="1968"/>
              <a:ext cx="3376" cy="1322"/>
              <a:chOff x="1035" y="2273"/>
              <a:chExt cx="3376" cy="1322"/>
            </a:xfrm>
          </p:grpSpPr>
          <p:sp>
            <p:nvSpPr>
              <p:cNvPr id="94232" name="Text Box 16"/>
              <p:cNvSpPr txBox="1">
                <a:spLocks noChangeArrowheads="1"/>
              </p:cNvSpPr>
              <p:nvPr/>
            </p:nvSpPr>
            <p:spPr bwMode="auto">
              <a:xfrm>
                <a:off x="2119" y="2273"/>
                <a:ext cx="2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R</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(y)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2</a:t>
                </a:r>
              </a:p>
            </p:txBody>
          </p:sp>
          <p:sp>
            <p:nvSpPr>
              <p:cNvPr id="94233" name="Text Box 17"/>
              <p:cNvSpPr txBox="1">
                <a:spLocks noChangeArrowheads="1"/>
              </p:cNvSpPr>
              <p:nvPr/>
            </p:nvSpPr>
            <p:spPr bwMode="auto">
              <a:xfrm>
                <a:off x="1521" y="2817"/>
                <a:ext cx="28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R</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(y)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(y)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(z)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3</a:t>
                </a:r>
              </a:p>
            </p:txBody>
          </p:sp>
          <p:sp>
            <p:nvSpPr>
              <p:cNvPr id="94234" name="Text Box 18"/>
              <p:cNvSpPr txBox="1">
                <a:spLocks noChangeArrowheads="1"/>
              </p:cNvSpPr>
              <p:nvPr/>
            </p:nvSpPr>
            <p:spPr bwMode="auto">
              <a:xfrm>
                <a:off x="1469" y="3345"/>
                <a:ext cx="1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R</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1</a:t>
                </a:r>
              </a:p>
            </p:txBody>
          </p:sp>
          <p:sp>
            <p:nvSpPr>
              <p:cNvPr id="94235" name="Line 19"/>
              <p:cNvSpPr>
                <a:spLocks noChangeShapeType="1"/>
              </p:cNvSpPr>
              <p:nvPr/>
            </p:nvSpPr>
            <p:spPr bwMode="auto">
              <a:xfrm flipV="1">
                <a:off x="2220" y="2546"/>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236" name="Line 20"/>
              <p:cNvSpPr>
                <a:spLocks noChangeShapeType="1"/>
              </p:cNvSpPr>
              <p:nvPr/>
            </p:nvSpPr>
            <p:spPr bwMode="auto">
              <a:xfrm flipV="1">
                <a:off x="2220" y="3074"/>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237" name="Line 21"/>
              <p:cNvSpPr>
                <a:spLocks noChangeShapeType="1"/>
              </p:cNvSpPr>
              <p:nvPr/>
            </p:nvSpPr>
            <p:spPr bwMode="auto">
              <a:xfrm flipV="1">
                <a:off x="2892" y="2546"/>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238" name="Rectangle 22"/>
              <p:cNvSpPr>
                <a:spLocks noChangeArrowheads="1"/>
              </p:cNvSpPr>
              <p:nvPr/>
            </p:nvSpPr>
            <p:spPr bwMode="auto">
              <a:xfrm>
                <a:off x="1035" y="3345"/>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T</a:t>
                </a:r>
                <a:r>
                  <a:rPr kumimoji="0" lang="en-US" altLang="zh-TW" sz="2000" baseline="-25000">
                    <a:latin typeface="Times New Roman" panose="02020603050405020304" pitchFamily="18" charset="0"/>
                    <a:ea typeface="新細明體" pitchFamily="18" charset="-120"/>
                  </a:rPr>
                  <a:t>1</a:t>
                </a:r>
              </a:p>
            </p:txBody>
          </p:sp>
          <p:sp>
            <p:nvSpPr>
              <p:cNvPr id="94239" name="Rectangle 23"/>
              <p:cNvSpPr>
                <a:spLocks noChangeArrowheads="1"/>
              </p:cNvSpPr>
              <p:nvPr/>
            </p:nvSpPr>
            <p:spPr bwMode="auto">
              <a:xfrm>
                <a:off x="1035" y="2289"/>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T</a:t>
                </a:r>
                <a:r>
                  <a:rPr kumimoji="0" lang="en-US" altLang="zh-TW" sz="2000" baseline="-25000">
                    <a:latin typeface="Times New Roman" panose="02020603050405020304" pitchFamily="18" charset="0"/>
                    <a:ea typeface="新細明體" pitchFamily="18" charset="-120"/>
                  </a:rPr>
                  <a:t>2</a:t>
                </a:r>
              </a:p>
            </p:txBody>
          </p:sp>
          <p:sp>
            <p:nvSpPr>
              <p:cNvPr id="94240" name="Rectangle 24"/>
              <p:cNvSpPr>
                <a:spLocks noChangeArrowheads="1"/>
              </p:cNvSpPr>
              <p:nvPr/>
            </p:nvSpPr>
            <p:spPr bwMode="auto">
              <a:xfrm>
                <a:off x="1035" y="2817"/>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T</a:t>
                </a:r>
                <a:r>
                  <a:rPr kumimoji="0" lang="en-US" altLang="zh-TW" sz="2000" baseline="-25000">
                    <a:latin typeface="Times New Roman" panose="02020603050405020304" pitchFamily="18" charset="0"/>
                    <a:ea typeface="新細明體" pitchFamily="18" charset="-120"/>
                  </a:rPr>
                  <a:t>3</a:t>
                </a:r>
              </a:p>
            </p:txBody>
          </p:sp>
        </p:grpSp>
      </p:grpSp>
      <p:sp>
        <p:nvSpPr>
          <p:cNvPr id="55321" name="Oval 25"/>
          <p:cNvSpPr>
            <a:spLocks noChangeArrowheads="1"/>
          </p:cNvSpPr>
          <p:nvPr/>
        </p:nvSpPr>
        <p:spPr bwMode="auto">
          <a:xfrm>
            <a:off x="5846763" y="3040063"/>
            <a:ext cx="422275" cy="457200"/>
          </a:xfrm>
          <a:prstGeom prst="ellipse">
            <a:avLst/>
          </a:prstGeom>
          <a:noFill/>
          <a:ln w="28575">
            <a:solidFill>
              <a:schemeClr val="tx1"/>
            </a:solidFill>
            <a:round/>
            <a:headEnd/>
            <a:tailEnd/>
          </a:ln>
          <a:effectLst/>
        </p:spPr>
        <p:txBody>
          <a:bodyPr wrap="none" anchor="ctr"/>
          <a:lstStyle/>
          <a:p>
            <a:pPr algn="ctr">
              <a:defRPr/>
            </a:pPr>
            <a:r>
              <a:rPr lang="en-US" altLang="zh-TW" sz="2000">
                <a:effectLst>
                  <a:outerShdw blurRad="38100" dist="38100" dir="2700000" algn="tl">
                    <a:srgbClr val="C0C0C0"/>
                  </a:outerShdw>
                </a:effectLst>
                <a:latin typeface="Arial Narrow" pitchFamily="34" charset="0"/>
                <a:ea typeface="新細明體" pitchFamily="18" charset="-120"/>
              </a:rPr>
              <a:t>T1</a:t>
            </a:r>
          </a:p>
        </p:txBody>
      </p:sp>
      <p:sp>
        <p:nvSpPr>
          <p:cNvPr id="55322" name="Oval 26"/>
          <p:cNvSpPr>
            <a:spLocks noChangeArrowheads="1"/>
          </p:cNvSpPr>
          <p:nvPr/>
        </p:nvSpPr>
        <p:spPr bwMode="auto">
          <a:xfrm>
            <a:off x="7675563" y="3040063"/>
            <a:ext cx="422275" cy="457200"/>
          </a:xfrm>
          <a:prstGeom prst="ellipse">
            <a:avLst/>
          </a:prstGeom>
          <a:noFill/>
          <a:ln w="28575">
            <a:solidFill>
              <a:schemeClr val="tx1"/>
            </a:solidFill>
            <a:round/>
            <a:headEnd/>
            <a:tailEnd/>
          </a:ln>
          <a:effectLst/>
        </p:spPr>
        <p:txBody>
          <a:bodyPr wrap="none" anchor="ctr"/>
          <a:lstStyle/>
          <a:p>
            <a:pPr algn="ctr">
              <a:defRPr/>
            </a:pPr>
            <a:r>
              <a:rPr lang="en-US" altLang="zh-TW" sz="2000">
                <a:effectLst>
                  <a:outerShdw blurRad="38100" dist="38100" dir="2700000" algn="tl">
                    <a:srgbClr val="C0C0C0"/>
                  </a:outerShdw>
                </a:effectLst>
                <a:latin typeface="Arial Narrow" pitchFamily="34" charset="0"/>
                <a:ea typeface="新細明體" pitchFamily="18" charset="-120"/>
              </a:rPr>
              <a:t>T2</a:t>
            </a:r>
          </a:p>
        </p:txBody>
      </p:sp>
      <p:sp>
        <p:nvSpPr>
          <p:cNvPr id="55323" name="Oval 27"/>
          <p:cNvSpPr>
            <a:spLocks noChangeArrowheads="1"/>
          </p:cNvSpPr>
          <p:nvPr/>
        </p:nvSpPr>
        <p:spPr bwMode="auto">
          <a:xfrm>
            <a:off x="6761163" y="3040063"/>
            <a:ext cx="422275" cy="457200"/>
          </a:xfrm>
          <a:prstGeom prst="ellipse">
            <a:avLst/>
          </a:prstGeom>
          <a:noFill/>
          <a:ln w="28575">
            <a:solidFill>
              <a:schemeClr val="tx1"/>
            </a:solidFill>
            <a:round/>
            <a:headEnd/>
            <a:tailEnd/>
          </a:ln>
          <a:effectLst/>
        </p:spPr>
        <p:txBody>
          <a:bodyPr wrap="none" anchor="ctr"/>
          <a:lstStyle/>
          <a:p>
            <a:pPr algn="ctr">
              <a:defRPr/>
            </a:pPr>
            <a:r>
              <a:rPr lang="en-US" altLang="zh-TW" sz="2000">
                <a:effectLst>
                  <a:outerShdw blurRad="38100" dist="38100" dir="2700000" algn="tl">
                    <a:srgbClr val="C0C0C0"/>
                  </a:outerShdw>
                </a:effectLst>
                <a:latin typeface="Arial Narrow" pitchFamily="34" charset="0"/>
                <a:ea typeface="新細明體" pitchFamily="18" charset="-120"/>
              </a:rPr>
              <a:t>T3</a:t>
            </a:r>
          </a:p>
        </p:txBody>
      </p:sp>
      <p:sp>
        <p:nvSpPr>
          <p:cNvPr id="55324" name="Line 28"/>
          <p:cNvSpPr>
            <a:spLocks noChangeShapeType="1"/>
          </p:cNvSpPr>
          <p:nvPr/>
        </p:nvSpPr>
        <p:spPr bwMode="auto">
          <a:xfrm>
            <a:off x="6269038" y="3268663"/>
            <a:ext cx="49212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25" name="Line 29"/>
          <p:cNvSpPr>
            <a:spLocks noChangeShapeType="1"/>
          </p:cNvSpPr>
          <p:nvPr/>
        </p:nvSpPr>
        <p:spPr bwMode="auto">
          <a:xfrm>
            <a:off x="7183438" y="3268663"/>
            <a:ext cx="49212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26" name="Oval 30"/>
          <p:cNvSpPr>
            <a:spLocks noChangeArrowheads="1"/>
          </p:cNvSpPr>
          <p:nvPr/>
        </p:nvSpPr>
        <p:spPr bwMode="auto">
          <a:xfrm>
            <a:off x="2181225" y="2971800"/>
            <a:ext cx="773113" cy="2362200"/>
          </a:xfrm>
          <a:prstGeom prst="ellipse">
            <a:avLst/>
          </a:pr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endParaRPr kumimoji="0" lang="en-US" altLang="en-US" sz="1600"/>
          </a:p>
        </p:txBody>
      </p:sp>
      <p:sp>
        <p:nvSpPr>
          <p:cNvPr id="55327" name="Oval 31"/>
          <p:cNvSpPr>
            <a:spLocks noChangeArrowheads="1"/>
          </p:cNvSpPr>
          <p:nvPr/>
        </p:nvSpPr>
        <p:spPr bwMode="auto">
          <a:xfrm>
            <a:off x="3165475" y="2971800"/>
            <a:ext cx="773113" cy="1524000"/>
          </a:xfrm>
          <a:prstGeom prst="ellipse">
            <a:avLst/>
          </a:pr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endParaRPr kumimoji="0" lang="en-US" altLang="en-US" sz="1600"/>
          </a:p>
        </p:txBody>
      </p:sp>
      <p:sp>
        <p:nvSpPr>
          <p:cNvPr id="55328" name="Oval 32"/>
          <p:cNvSpPr>
            <a:spLocks noChangeArrowheads="1"/>
          </p:cNvSpPr>
          <p:nvPr/>
        </p:nvSpPr>
        <p:spPr bwMode="auto">
          <a:xfrm rot="3329417">
            <a:off x="3009106" y="2323307"/>
            <a:ext cx="1055687" cy="3587750"/>
          </a:xfrm>
          <a:prstGeom prst="ellipse">
            <a:avLst/>
          </a:pr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endParaRPr kumimoji="0" lang="en-US" altLang="en-US" sz="1600"/>
          </a:p>
        </p:txBody>
      </p:sp>
    </p:spTree>
    <p:extLst>
      <p:ext uri="{BB962C8B-B14F-4D97-AF65-F5344CB8AC3E}">
        <p14:creationId xmlns:p14="http://schemas.microsoft.com/office/powerpoint/2010/main" val="37298729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301"/>
                                        </p:tgtEl>
                                        <p:attrNameLst>
                                          <p:attrName>style.visibility</p:attrName>
                                        </p:attrNameLst>
                                      </p:cBhvr>
                                      <p:to>
                                        <p:strVal val="visible"/>
                                      </p:to>
                                    </p:set>
                                    <p:anim calcmode="lin" valueType="num">
                                      <p:cBhvr additive="base">
                                        <p:cTn id="7" dur="500" fill="hold"/>
                                        <p:tgtEl>
                                          <p:spTgt spid="55301"/>
                                        </p:tgtEl>
                                        <p:attrNameLst>
                                          <p:attrName>ppt_x</p:attrName>
                                        </p:attrNameLst>
                                      </p:cBhvr>
                                      <p:tavLst>
                                        <p:tav tm="0">
                                          <p:val>
                                            <p:strVal val="0-#ppt_w/2"/>
                                          </p:val>
                                        </p:tav>
                                        <p:tav tm="100000">
                                          <p:val>
                                            <p:strVal val="#ppt_x"/>
                                          </p:val>
                                        </p:tav>
                                      </p:tavLst>
                                    </p:anim>
                                    <p:anim calcmode="lin" valueType="num">
                                      <p:cBhvr additive="base">
                                        <p:cTn id="8" dur="500" fill="hold"/>
                                        <p:tgtEl>
                                          <p:spTgt spid="5530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55299"/>
                                        </p:tgtEl>
                                        <p:attrNameLst>
                                          <p:attrName>style.visibility</p:attrName>
                                        </p:attrNameLst>
                                      </p:cBhvr>
                                      <p:to>
                                        <p:strVal val="visible"/>
                                      </p:to>
                                    </p:set>
                                    <p:animEffect transition="in" filter="checkerboard(across)">
                                      <p:cBhvr>
                                        <p:cTn id="18" dur="500"/>
                                        <p:tgtEl>
                                          <p:spTgt spid="55299"/>
                                        </p:tgtEl>
                                      </p:cBhvr>
                                    </p:animEffect>
                                  </p:childTnLst>
                                </p:cTn>
                              </p:par>
                            </p:childTnLst>
                          </p:cTn>
                        </p:par>
                        <p:par>
                          <p:cTn id="19" fill="hold" nodeType="afterGroup">
                            <p:stCondLst>
                              <p:cond delay="500"/>
                            </p:stCondLst>
                            <p:childTnLst>
                              <p:par>
                                <p:cTn id="20" presetID="5" presetClass="entr" presetSubtype="10" fill="hold" grpId="0" nodeType="afterEffect">
                                  <p:stCondLst>
                                    <p:cond delay="0"/>
                                  </p:stCondLst>
                                  <p:childTnLst>
                                    <p:set>
                                      <p:cBhvr>
                                        <p:cTn id="21" dur="1" fill="hold">
                                          <p:stCondLst>
                                            <p:cond delay="0"/>
                                          </p:stCondLst>
                                        </p:cTn>
                                        <p:tgtEl>
                                          <p:spTgt spid="55304"/>
                                        </p:tgtEl>
                                        <p:attrNameLst>
                                          <p:attrName>style.visibility</p:attrName>
                                        </p:attrNameLst>
                                      </p:cBhvr>
                                      <p:to>
                                        <p:strVal val="visible"/>
                                      </p:to>
                                    </p:set>
                                    <p:animEffect transition="in" filter="checkerboard(across)">
                                      <p:cBhvr>
                                        <p:cTn id="22" dur="500"/>
                                        <p:tgtEl>
                                          <p:spTgt spid="55304"/>
                                        </p:tgtEl>
                                      </p:cBhvr>
                                    </p:animEffect>
                                  </p:childTnLst>
                                </p:cTn>
                              </p:par>
                            </p:childTnLst>
                          </p:cTn>
                        </p:par>
                        <p:par>
                          <p:cTn id="23" fill="hold" nodeType="afterGroup">
                            <p:stCondLst>
                              <p:cond delay="1000"/>
                            </p:stCondLst>
                            <p:childTnLst>
                              <p:par>
                                <p:cTn id="24" presetID="5" presetClass="entr" presetSubtype="10" fill="hold" grpId="0" nodeType="afterEffect">
                                  <p:stCondLst>
                                    <p:cond delay="0"/>
                                  </p:stCondLst>
                                  <p:childTnLst>
                                    <p:set>
                                      <p:cBhvr>
                                        <p:cTn id="25" dur="1" fill="hold">
                                          <p:stCondLst>
                                            <p:cond delay="0"/>
                                          </p:stCondLst>
                                        </p:cTn>
                                        <p:tgtEl>
                                          <p:spTgt spid="55305"/>
                                        </p:tgtEl>
                                        <p:attrNameLst>
                                          <p:attrName>style.visibility</p:attrName>
                                        </p:attrNameLst>
                                      </p:cBhvr>
                                      <p:to>
                                        <p:strVal val="visible"/>
                                      </p:to>
                                    </p:set>
                                    <p:animEffect transition="in" filter="checkerboard(across)">
                                      <p:cBhvr>
                                        <p:cTn id="26" dur="500"/>
                                        <p:tgtEl>
                                          <p:spTgt spid="5530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55306"/>
                                        </p:tgtEl>
                                        <p:attrNameLst>
                                          <p:attrName>style.visibility</p:attrName>
                                        </p:attrNameLst>
                                      </p:cBhvr>
                                      <p:to>
                                        <p:strVal val="visible"/>
                                      </p:to>
                                    </p:set>
                                    <p:animEffect transition="in" filter="checkerboard(across)">
                                      <p:cBhvr>
                                        <p:cTn id="31" dur="500"/>
                                        <p:tgtEl>
                                          <p:spTgt spid="55306"/>
                                        </p:tgtEl>
                                      </p:cBhvr>
                                    </p:animEffect>
                                  </p:childTnLst>
                                </p:cTn>
                              </p:par>
                            </p:childTnLst>
                          </p:cTn>
                        </p:par>
                        <p:par>
                          <p:cTn id="32" fill="hold" nodeType="afterGroup">
                            <p:stCondLst>
                              <p:cond delay="500"/>
                            </p:stCondLst>
                            <p:childTnLst>
                              <p:par>
                                <p:cTn id="33" presetID="5" presetClass="entr" presetSubtype="10" fill="hold" grpId="0" nodeType="afterEffect">
                                  <p:stCondLst>
                                    <p:cond delay="0"/>
                                  </p:stCondLst>
                                  <p:childTnLst>
                                    <p:set>
                                      <p:cBhvr>
                                        <p:cTn id="34" dur="1" fill="hold">
                                          <p:stCondLst>
                                            <p:cond delay="0"/>
                                          </p:stCondLst>
                                        </p:cTn>
                                        <p:tgtEl>
                                          <p:spTgt spid="55307"/>
                                        </p:tgtEl>
                                        <p:attrNameLst>
                                          <p:attrName>style.visibility</p:attrName>
                                        </p:attrNameLst>
                                      </p:cBhvr>
                                      <p:to>
                                        <p:strVal val="visible"/>
                                      </p:to>
                                    </p:set>
                                    <p:animEffect transition="in" filter="checkerboard(across)">
                                      <p:cBhvr>
                                        <p:cTn id="35" dur="500"/>
                                        <p:tgtEl>
                                          <p:spTgt spid="55307"/>
                                        </p:tgtEl>
                                      </p:cBhvr>
                                    </p:animEffect>
                                  </p:childTnLst>
                                </p:cTn>
                              </p:par>
                            </p:childTnLst>
                          </p:cTn>
                        </p:par>
                        <p:par>
                          <p:cTn id="36" fill="hold" nodeType="afterGroup">
                            <p:stCondLst>
                              <p:cond delay="1000"/>
                            </p:stCondLst>
                            <p:childTnLst>
                              <p:par>
                                <p:cTn id="37" presetID="5" presetClass="entr" presetSubtype="10" fill="hold" grpId="0" nodeType="afterEffect">
                                  <p:stCondLst>
                                    <p:cond delay="0"/>
                                  </p:stCondLst>
                                  <p:childTnLst>
                                    <p:set>
                                      <p:cBhvr>
                                        <p:cTn id="38" dur="1" fill="hold">
                                          <p:stCondLst>
                                            <p:cond delay="0"/>
                                          </p:stCondLst>
                                        </p:cTn>
                                        <p:tgtEl>
                                          <p:spTgt spid="55308"/>
                                        </p:tgtEl>
                                        <p:attrNameLst>
                                          <p:attrName>style.visibility</p:attrName>
                                        </p:attrNameLst>
                                      </p:cBhvr>
                                      <p:to>
                                        <p:strVal val="visible"/>
                                      </p:to>
                                    </p:set>
                                    <p:animEffect transition="in" filter="checkerboard(across)">
                                      <p:cBhvr>
                                        <p:cTn id="39" dur="500"/>
                                        <p:tgtEl>
                                          <p:spTgt spid="5530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55298"/>
                                        </p:tgtEl>
                                        <p:attrNameLst>
                                          <p:attrName>style.visibility</p:attrName>
                                        </p:attrNameLst>
                                      </p:cBhvr>
                                      <p:to>
                                        <p:strVal val="visible"/>
                                      </p:to>
                                    </p:set>
                                    <p:animEffect transition="in" filter="checkerboard(across)">
                                      <p:cBhvr>
                                        <p:cTn id="44" dur="500"/>
                                        <p:tgtEl>
                                          <p:spTgt spid="5529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5321"/>
                                        </p:tgtEl>
                                        <p:attrNameLst>
                                          <p:attrName>style.visibility</p:attrName>
                                        </p:attrNameLst>
                                      </p:cBhvr>
                                      <p:to>
                                        <p:strVal val="visible"/>
                                      </p:to>
                                    </p:set>
                                    <p:anim calcmode="lin" valueType="num">
                                      <p:cBhvr additive="base">
                                        <p:cTn id="49" dur="500" fill="hold"/>
                                        <p:tgtEl>
                                          <p:spTgt spid="55321"/>
                                        </p:tgtEl>
                                        <p:attrNameLst>
                                          <p:attrName>ppt_x</p:attrName>
                                        </p:attrNameLst>
                                      </p:cBhvr>
                                      <p:tavLst>
                                        <p:tav tm="0">
                                          <p:val>
                                            <p:strVal val="0-#ppt_w/2"/>
                                          </p:val>
                                        </p:tav>
                                        <p:tav tm="100000">
                                          <p:val>
                                            <p:strVal val="#ppt_x"/>
                                          </p:val>
                                        </p:tav>
                                      </p:tavLst>
                                    </p:anim>
                                    <p:anim calcmode="lin" valueType="num">
                                      <p:cBhvr additive="base">
                                        <p:cTn id="50" dur="500" fill="hold"/>
                                        <p:tgtEl>
                                          <p:spTgt spid="55321"/>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2" presetClass="entr" presetSubtype="8" fill="hold" grpId="0" nodeType="afterEffect">
                                  <p:stCondLst>
                                    <p:cond delay="0"/>
                                  </p:stCondLst>
                                  <p:childTnLst>
                                    <p:set>
                                      <p:cBhvr>
                                        <p:cTn id="53" dur="1" fill="hold">
                                          <p:stCondLst>
                                            <p:cond delay="0"/>
                                          </p:stCondLst>
                                        </p:cTn>
                                        <p:tgtEl>
                                          <p:spTgt spid="55323"/>
                                        </p:tgtEl>
                                        <p:attrNameLst>
                                          <p:attrName>style.visibility</p:attrName>
                                        </p:attrNameLst>
                                      </p:cBhvr>
                                      <p:to>
                                        <p:strVal val="visible"/>
                                      </p:to>
                                    </p:set>
                                    <p:anim calcmode="lin" valueType="num">
                                      <p:cBhvr additive="base">
                                        <p:cTn id="54" dur="500" fill="hold"/>
                                        <p:tgtEl>
                                          <p:spTgt spid="55323"/>
                                        </p:tgtEl>
                                        <p:attrNameLst>
                                          <p:attrName>ppt_x</p:attrName>
                                        </p:attrNameLst>
                                      </p:cBhvr>
                                      <p:tavLst>
                                        <p:tav tm="0">
                                          <p:val>
                                            <p:strVal val="0-#ppt_w/2"/>
                                          </p:val>
                                        </p:tav>
                                        <p:tav tm="100000">
                                          <p:val>
                                            <p:strVal val="#ppt_x"/>
                                          </p:val>
                                        </p:tav>
                                      </p:tavLst>
                                    </p:anim>
                                    <p:anim calcmode="lin" valueType="num">
                                      <p:cBhvr additive="base">
                                        <p:cTn id="55" dur="500" fill="hold"/>
                                        <p:tgtEl>
                                          <p:spTgt spid="55323"/>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1000"/>
                            </p:stCondLst>
                            <p:childTnLst>
                              <p:par>
                                <p:cTn id="57" presetID="2" presetClass="entr" presetSubtype="8" fill="hold" grpId="0" nodeType="afterEffect">
                                  <p:stCondLst>
                                    <p:cond delay="0"/>
                                  </p:stCondLst>
                                  <p:childTnLst>
                                    <p:set>
                                      <p:cBhvr>
                                        <p:cTn id="58" dur="1" fill="hold">
                                          <p:stCondLst>
                                            <p:cond delay="0"/>
                                          </p:stCondLst>
                                        </p:cTn>
                                        <p:tgtEl>
                                          <p:spTgt spid="55322"/>
                                        </p:tgtEl>
                                        <p:attrNameLst>
                                          <p:attrName>style.visibility</p:attrName>
                                        </p:attrNameLst>
                                      </p:cBhvr>
                                      <p:to>
                                        <p:strVal val="visible"/>
                                      </p:to>
                                    </p:set>
                                    <p:anim calcmode="lin" valueType="num">
                                      <p:cBhvr additive="base">
                                        <p:cTn id="59" dur="500" fill="hold"/>
                                        <p:tgtEl>
                                          <p:spTgt spid="55322"/>
                                        </p:tgtEl>
                                        <p:attrNameLst>
                                          <p:attrName>ppt_x</p:attrName>
                                        </p:attrNameLst>
                                      </p:cBhvr>
                                      <p:tavLst>
                                        <p:tav tm="0">
                                          <p:val>
                                            <p:strVal val="0-#ppt_w/2"/>
                                          </p:val>
                                        </p:tav>
                                        <p:tav tm="100000">
                                          <p:val>
                                            <p:strVal val="#ppt_x"/>
                                          </p:val>
                                        </p:tav>
                                      </p:tavLst>
                                    </p:anim>
                                    <p:anim calcmode="lin" valueType="num">
                                      <p:cBhvr additive="base">
                                        <p:cTn id="60" dur="500" fill="hold"/>
                                        <p:tgtEl>
                                          <p:spTgt spid="55322"/>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55326"/>
                                        </p:tgtEl>
                                        <p:attrNameLst>
                                          <p:attrName>style.visibility</p:attrName>
                                        </p:attrNameLst>
                                      </p:cBhvr>
                                      <p:to>
                                        <p:strVal val="visible"/>
                                      </p:to>
                                    </p:set>
                                    <p:animEffect transition="in" filter="box(in)">
                                      <p:cBhvr>
                                        <p:cTn id="65" dur="500"/>
                                        <p:tgtEl>
                                          <p:spTgt spid="55326"/>
                                        </p:tgtEl>
                                      </p:cBhvr>
                                    </p:animEffect>
                                  </p:childTnLst>
                                </p:cTn>
                              </p:par>
                            </p:childTnLst>
                          </p:cTn>
                        </p:par>
                        <p:par>
                          <p:cTn id="66" fill="hold" nodeType="afterGroup">
                            <p:stCondLst>
                              <p:cond delay="500"/>
                            </p:stCondLst>
                            <p:childTnLst>
                              <p:par>
                                <p:cTn id="67" presetID="18" presetClass="entr" presetSubtype="6" fill="hold" grpId="0" nodeType="afterEffect">
                                  <p:stCondLst>
                                    <p:cond delay="0"/>
                                  </p:stCondLst>
                                  <p:childTnLst>
                                    <p:set>
                                      <p:cBhvr>
                                        <p:cTn id="68" dur="1" fill="hold">
                                          <p:stCondLst>
                                            <p:cond delay="0"/>
                                          </p:stCondLst>
                                        </p:cTn>
                                        <p:tgtEl>
                                          <p:spTgt spid="55324"/>
                                        </p:tgtEl>
                                        <p:attrNameLst>
                                          <p:attrName>style.visibility</p:attrName>
                                        </p:attrNameLst>
                                      </p:cBhvr>
                                      <p:to>
                                        <p:strVal val="visible"/>
                                      </p:to>
                                    </p:set>
                                    <p:animEffect transition="in" filter="strips(downRight)">
                                      <p:cBhvr>
                                        <p:cTn id="69" dur="500"/>
                                        <p:tgtEl>
                                          <p:spTgt spid="55324"/>
                                        </p:tgtEl>
                                      </p:cBhvr>
                                    </p:animEffect>
                                  </p:childTnLst>
                                </p:cTn>
                              </p:par>
                            </p:childTnLst>
                          </p:cTn>
                        </p:par>
                        <p:par>
                          <p:cTn id="70" fill="hold" nodeType="afterGroup">
                            <p:stCondLst>
                              <p:cond delay="1000"/>
                            </p:stCondLst>
                            <p:childTnLst>
                              <p:par>
                                <p:cTn id="71" presetID="18" presetClass="entr" presetSubtype="6" fill="hold" grpId="0" nodeType="afterEffect">
                                  <p:stCondLst>
                                    <p:cond delay="0"/>
                                  </p:stCondLst>
                                  <p:childTnLst>
                                    <p:set>
                                      <p:cBhvr>
                                        <p:cTn id="72" dur="1" fill="hold">
                                          <p:stCondLst>
                                            <p:cond delay="0"/>
                                          </p:stCondLst>
                                        </p:cTn>
                                        <p:tgtEl>
                                          <p:spTgt spid="55325"/>
                                        </p:tgtEl>
                                        <p:attrNameLst>
                                          <p:attrName>style.visibility</p:attrName>
                                        </p:attrNameLst>
                                      </p:cBhvr>
                                      <p:to>
                                        <p:strVal val="visible"/>
                                      </p:to>
                                    </p:set>
                                    <p:animEffect transition="in" filter="strips(downRight)">
                                      <p:cBhvr>
                                        <p:cTn id="73" dur="500"/>
                                        <p:tgtEl>
                                          <p:spTgt spid="5532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55327"/>
                                        </p:tgtEl>
                                        <p:attrNameLst>
                                          <p:attrName>style.visibility</p:attrName>
                                        </p:attrNameLst>
                                      </p:cBhvr>
                                      <p:to>
                                        <p:strVal val="visible"/>
                                      </p:to>
                                    </p:set>
                                    <p:animEffect transition="in" filter="box(out)">
                                      <p:cBhvr>
                                        <p:cTn id="78" dur="500"/>
                                        <p:tgtEl>
                                          <p:spTgt spid="5532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55328"/>
                                        </p:tgtEl>
                                        <p:attrNameLst>
                                          <p:attrName>style.visibility</p:attrName>
                                        </p:attrNameLst>
                                      </p:cBhvr>
                                      <p:to>
                                        <p:strVal val="visible"/>
                                      </p:to>
                                    </p:set>
                                    <p:animEffect transition="in" filter="box(in)">
                                      <p:cBhvr>
                                        <p:cTn id="83" dur="500"/>
                                        <p:tgtEl>
                                          <p:spTgt spid="55328"/>
                                        </p:tgtEl>
                                      </p:cBhvr>
                                    </p:animEffect>
                                  </p:childTnLst>
                                </p:cTn>
                              </p:par>
                              <p:par>
                                <p:cTn id="84" presetID="18" presetClass="entr" presetSubtype="3" fill="hold" grpId="0" nodeType="withEffect">
                                  <p:stCondLst>
                                    <p:cond delay="0"/>
                                  </p:stCondLst>
                                  <p:childTnLst>
                                    <p:set>
                                      <p:cBhvr>
                                        <p:cTn id="85" dur="1" fill="hold">
                                          <p:stCondLst>
                                            <p:cond delay="0"/>
                                          </p:stCondLst>
                                        </p:cTn>
                                        <p:tgtEl>
                                          <p:spTgt spid="55300"/>
                                        </p:tgtEl>
                                        <p:attrNameLst>
                                          <p:attrName>style.visibility</p:attrName>
                                        </p:attrNameLst>
                                      </p:cBhvr>
                                      <p:to>
                                        <p:strVal val="visible"/>
                                      </p:to>
                                    </p:set>
                                    <p:animEffect transition="in" filter="strips(upRight)">
                                      <p:cBhvr>
                                        <p:cTn id="86" dur="500"/>
                                        <p:tgtEl>
                                          <p:spTgt spid="5530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55303"/>
                                        </p:tgtEl>
                                        <p:attrNameLst>
                                          <p:attrName>style.visibility</p:attrName>
                                        </p:attrNameLst>
                                      </p:cBhvr>
                                      <p:to>
                                        <p:strVal val="visible"/>
                                      </p:to>
                                    </p:set>
                                    <p:anim calcmode="lin" valueType="num">
                                      <p:cBhvr additive="base">
                                        <p:cTn id="91" dur="500" fill="hold"/>
                                        <p:tgtEl>
                                          <p:spTgt spid="55303"/>
                                        </p:tgtEl>
                                        <p:attrNameLst>
                                          <p:attrName>ppt_x</p:attrName>
                                        </p:attrNameLst>
                                      </p:cBhvr>
                                      <p:tavLst>
                                        <p:tav tm="0">
                                          <p:val>
                                            <p:strVal val="0-#ppt_w/2"/>
                                          </p:val>
                                        </p:tav>
                                        <p:tav tm="100000">
                                          <p:val>
                                            <p:strVal val="#ppt_x"/>
                                          </p:val>
                                        </p:tav>
                                      </p:tavLst>
                                    </p:anim>
                                    <p:anim calcmode="lin" valueType="num">
                                      <p:cBhvr additive="base">
                                        <p:cTn id="92" dur="500" fill="hold"/>
                                        <p:tgtEl>
                                          <p:spTgt spid="553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nimBg="1"/>
      <p:bldP spid="55299" grpId="0" animBg="1"/>
      <p:bldP spid="55300" grpId="0" animBg="1"/>
      <p:bldP spid="55301" grpId="0" autoUpdateAnimBg="0"/>
      <p:bldP spid="55303" grpId="0" animBg="1" autoUpdateAnimBg="0"/>
      <p:bldP spid="55304" grpId="0" animBg="1"/>
      <p:bldP spid="55305" grpId="0" animBg="1"/>
      <p:bldP spid="55306" grpId="0" animBg="1"/>
      <p:bldP spid="55307" grpId="0" animBg="1"/>
      <p:bldP spid="55308" grpId="0" animBg="1"/>
      <p:bldP spid="55321" grpId="0" animBg="1" autoUpdateAnimBg="0"/>
      <p:bldP spid="55322" grpId="0" animBg="1" autoUpdateAnimBg="0"/>
      <p:bldP spid="55323" grpId="0" animBg="1" autoUpdateAnimBg="0"/>
      <p:bldP spid="55324" grpId="0" animBg="1"/>
      <p:bldP spid="55325" grpId="0" animBg="1"/>
      <p:bldP spid="55326" grpId="0" animBg="1"/>
      <p:bldP spid="55327" grpId="0" animBg="1"/>
      <p:bldP spid="5532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703263" y="5334000"/>
            <a:ext cx="7173912" cy="384175"/>
          </a:xfrm>
          <a:prstGeom prst="rect">
            <a:avLst/>
          </a:prstGeom>
          <a:noFill/>
          <a:ln w="12700">
            <a:noFill/>
            <a:miter lim="800000"/>
            <a:headEnd/>
            <a:tailEnd/>
          </a:ln>
          <a:effectLst/>
        </p:spPr>
        <p:txBody>
          <a:bodyPr>
            <a:spAutoFit/>
          </a:bodyPr>
          <a:lstStyle/>
          <a:p>
            <a:pPr algn="r">
              <a:lnSpc>
                <a:spcPct val="80000"/>
              </a:lnSpc>
              <a:spcBef>
                <a:spcPts val="600"/>
              </a:spcBef>
              <a:defRPr/>
            </a:pPr>
            <a:r>
              <a:rPr lang="en-US" altLang="zh-TW" sz="2400">
                <a:solidFill>
                  <a:srgbClr val="FF0000"/>
                </a:solidFill>
                <a:latin typeface="Times New Roman" pitchFamily="18" charset="0"/>
                <a:ea typeface="新細明體" pitchFamily="18" charset="-120"/>
              </a:rPr>
              <a:t>PG has a cycle; the database may not be consistent</a:t>
            </a:r>
            <a:endParaRPr lang="en-US" altLang="zh-TW" sz="2400">
              <a:solidFill>
                <a:srgbClr val="FF0000"/>
              </a:solidFill>
              <a:effectLst>
                <a:outerShdw blurRad="38100" dist="38100" dir="2700000" algn="tl">
                  <a:srgbClr val="C0C0C0"/>
                </a:outerShdw>
              </a:effectLst>
              <a:latin typeface="Times New Roman" pitchFamily="18" charset="0"/>
              <a:ea typeface="新細明體" pitchFamily="18" charset="-120"/>
            </a:endParaRPr>
          </a:p>
        </p:txBody>
      </p:sp>
      <p:grpSp>
        <p:nvGrpSpPr>
          <p:cNvPr id="2" name="Group 3"/>
          <p:cNvGrpSpPr>
            <a:grpSpLocks/>
          </p:cNvGrpSpPr>
          <p:nvPr/>
        </p:nvGrpSpPr>
        <p:grpSpPr bwMode="auto">
          <a:xfrm>
            <a:off x="1216025" y="3505200"/>
            <a:ext cx="1943100" cy="1079500"/>
            <a:chOff x="830" y="2016"/>
            <a:chExt cx="1326" cy="680"/>
          </a:xfrm>
        </p:grpSpPr>
        <p:sp>
          <p:nvSpPr>
            <p:cNvPr id="57348" name="Text Box 4"/>
            <p:cNvSpPr txBox="1">
              <a:spLocks noChangeArrowheads="1"/>
            </p:cNvSpPr>
            <p:nvPr/>
          </p:nvSpPr>
          <p:spPr bwMode="auto">
            <a:xfrm>
              <a:off x="830" y="2208"/>
              <a:ext cx="1326" cy="288"/>
            </a:xfrm>
            <a:prstGeom prst="rect">
              <a:avLst/>
            </a:prstGeom>
            <a:noFill/>
            <a:ln w="12700">
              <a:noFill/>
              <a:miter lim="800000"/>
              <a:headEnd/>
              <a:tailEnd/>
            </a:ln>
            <a:effectLst/>
          </p:spPr>
          <p:txBody>
            <a:bodyPr wrap="none">
              <a:spAutoFit/>
            </a:bodyPr>
            <a:lstStyle/>
            <a:p>
              <a:pPr algn="ctr">
                <a:defRPr/>
              </a:pPr>
              <a:r>
                <a:rPr lang="en-US" altLang="zh-TW" sz="2400" b="1">
                  <a:effectLst>
                    <a:outerShdw blurRad="38100" dist="38100" dir="2700000" algn="tl">
                      <a:srgbClr val="C0C0C0"/>
                    </a:outerShdw>
                  </a:effectLst>
                  <a:latin typeface="Times New Roman" pitchFamily="18" charset="0"/>
                  <a:ea typeface="新細明體" pitchFamily="18" charset="-120"/>
                </a:rPr>
                <a:t>T</a:t>
              </a:r>
              <a:r>
                <a:rPr lang="en-US" altLang="zh-TW" sz="2400" b="1" baseline="-25000">
                  <a:latin typeface="Times New Roman" pitchFamily="18" charset="0"/>
                  <a:ea typeface="新細明體" pitchFamily="18" charset="-120"/>
                </a:rPr>
                <a:t>1 </a:t>
              </a:r>
              <a:r>
                <a:rPr lang="en-US" altLang="zh-TW" sz="2400">
                  <a:latin typeface="Times New Roman" pitchFamily="18" charset="0"/>
                  <a:ea typeface="新細明體" pitchFamily="18" charset="-120"/>
                  <a:sym typeface="Symbol" pitchFamily="18" charset="2"/>
                </a:rPr>
                <a:t> </a:t>
              </a:r>
              <a:r>
                <a:rPr lang="en-US" altLang="zh-TW" sz="2400" b="1">
                  <a:effectLst>
                    <a:outerShdw blurRad="38100" dist="38100" dir="2700000" algn="tl">
                      <a:srgbClr val="C0C0C0"/>
                    </a:outerShdw>
                  </a:effectLst>
                  <a:latin typeface="Times New Roman" pitchFamily="18" charset="0"/>
                  <a:ea typeface="新細明體" pitchFamily="18" charset="-120"/>
                </a:rPr>
                <a:t> T</a:t>
              </a:r>
              <a:r>
                <a:rPr lang="en-US" altLang="zh-TW" sz="2400" b="1" baseline="-25000">
                  <a:latin typeface="Times New Roman" pitchFamily="18" charset="0"/>
                  <a:ea typeface="新細明體" pitchFamily="18" charset="-120"/>
                </a:rPr>
                <a:t>3 </a:t>
              </a:r>
              <a:r>
                <a:rPr lang="en-US" altLang="zh-TW" sz="2400">
                  <a:latin typeface="Times New Roman" pitchFamily="18" charset="0"/>
                  <a:ea typeface="新細明體" pitchFamily="18" charset="-120"/>
                  <a:sym typeface="Symbol" pitchFamily="18" charset="2"/>
                </a:rPr>
                <a:t> </a:t>
              </a:r>
              <a:r>
                <a:rPr lang="en-US" altLang="zh-TW" sz="2400" b="1">
                  <a:effectLst>
                    <a:outerShdw blurRad="38100" dist="38100" dir="2700000" algn="tl">
                      <a:srgbClr val="C0C0C0"/>
                    </a:outerShdw>
                  </a:effectLst>
                  <a:latin typeface="Times New Roman" pitchFamily="18" charset="0"/>
                  <a:ea typeface="新細明體" pitchFamily="18" charset="-120"/>
                </a:rPr>
                <a:t> T</a:t>
              </a:r>
              <a:r>
                <a:rPr lang="en-US" altLang="zh-TW" sz="2400" b="1" baseline="-25000">
                  <a:latin typeface="Times New Roman" pitchFamily="18" charset="0"/>
                  <a:ea typeface="新細明體" pitchFamily="18" charset="-120"/>
                </a:rPr>
                <a:t>2</a:t>
              </a:r>
            </a:p>
          </p:txBody>
        </p:sp>
        <p:sp>
          <p:nvSpPr>
            <p:cNvPr id="96271" name="Freeform 5"/>
            <p:cNvSpPr>
              <a:spLocks/>
            </p:cNvSpPr>
            <p:nvPr/>
          </p:nvSpPr>
          <p:spPr bwMode="auto">
            <a:xfrm>
              <a:off x="1248" y="2016"/>
              <a:ext cx="624" cy="248"/>
            </a:xfrm>
            <a:custGeom>
              <a:avLst/>
              <a:gdLst>
                <a:gd name="T0" fmla="*/ 0 w 624"/>
                <a:gd name="T1" fmla="*/ 200 h 248"/>
                <a:gd name="T2" fmla="*/ 240 w 624"/>
                <a:gd name="T3" fmla="*/ 8 h 248"/>
                <a:gd name="T4" fmla="*/ 624 w 624"/>
                <a:gd name="T5" fmla="*/ 248 h 248"/>
                <a:gd name="T6" fmla="*/ 0 60000 65536"/>
                <a:gd name="T7" fmla="*/ 0 60000 65536"/>
                <a:gd name="T8" fmla="*/ 0 60000 65536"/>
                <a:gd name="T9" fmla="*/ 0 w 624"/>
                <a:gd name="T10" fmla="*/ 0 h 248"/>
                <a:gd name="T11" fmla="*/ 624 w 624"/>
                <a:gd name="T12" fmla="*/ 248 h 248"/>
              </a:gdLst>
              <a:ahLst/>
              <a:cxnLst>
                <a:cxn ang="T6">
                  <a:pos x="T0" y="T1"/>
                </a:cxn>
                <a:cxn ang="T7">
                  <a:pos x="T2" y="T3"/>
                </a:cxn>
                <a:cxn ang="T8">
                  <a:pos x="T4" y="T5"/>
                </a:cxn>
              </a:cxnLst>
              <a:rect l="T9" t="T10" r="T11" b="T12"/>
              <a:pathLst>
                <a:path w="624" h="248">
                  <a:moveTo>
                    <a:pt x="0" y="200"/>
                  </a:moveTo>
                  <a:cubicBezTo>
                    <a:pt x="68" y="100"/>
                    <a:pt x="136" y="0"/>
                    <a:pt x="240" y="8"/>
                  </a:cubicBezTo>
                  <a:cubicBezTo>
                    <a:pt x="344" y="16"/>
                    <a:pt x="560" y="208"/>
                    <a:pt x="624" y="248"/>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6272" name="Freeform 6"/>
            <p:cNvSpPr>
              <a:spLocks/>
            </p:cNvSpPr>
            <p:nvPr/>
          </p:nvSpPr>
          <p:spPr bwMode="auto">
            <a:xfrm flipV="1">
              <a:off x="1488" y="2448"/>
              <a:ext cx="432" cy="248"/>
            </a:xfrm>
            <a:custGeom>
              <a:avLst/>
              <a:gdLst>
                <a:gd name="T0" fmla="*/ 0 w 624"/>
                <a:gd name="T1" fmla="*/ 200 h 248"/>
                <a:gd name="T2" fmla="*/ 18 w 624"/>
                <a:gd name="T3" fmla="*/ 8 h 248"/>
                <a:gd name="T4" fmla="*/ 48 w 624"/>
                <a:gd name="T5" fmla="*/ 248 h 248"/>
                <a:gd name="T6" fmla="*/ 0 60000 65536"/>
                <a:gd name="T7" fmla="*/ 0 60000 65536"/>
                <a:gd name="T8" fmla="*/ 0 60000 65536"/>
                <a:gd name="T9" fmla="*/ 0 w 624"/>
                <a:gd name="T10" fmla="*/ 0 h 248"/>
                <a:gd name="T11" fmla="*/ 624 w 624"/>
                <a:gd name="T12" fmla="*/ 248 h 248"/>
              </a:gdLst>
              <a:ahLst/>
              <a:cxnLst>
                <a:cxn ang="T6">
                  <a:pos x="T0" y="T1"/>
                </a:cxn>
                <a:cxn ang="T7">
                  <a:pos x="T2" y="T3"/>
                </a:cxn>
                <a:cxn ang="T8">
                  <a:pos x="T4" y="T5"/>
                </a:cxn>
              </a:cxnLst>
              <a:rect l="T9" t="T10" r="T11" b="T12"/>
              <a:pathLst>
                <a:path w="624" h="248">
                  <a:moveTo>
                    <a:pt x="0" y="200"/>
                  </a:moveTo>
                  <a:cubicBezTo>
                    <a:pt x="68" y="100"/>
                    <a:pt x="136" y="0"/>
                    <a:pt x="240" y="8"/>
                  </a:cubicBezTo>
                  <a:cubicBezTo>
                    <a:pt x="344" y="16"/>
                    <a:pt x="560" y="208"/>
                    <a:pt x="624" y="248"/>
                  </a:cubicBezTo>
                </a:path>
              </a:pathLst>
            </a:cu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3" name="Group 7"/>
          <p:cNvGrpSpPr>
            <a:grpSpLocks/>
          </p:cNvGrpSpPr>
          <p:nvPr/>
        </p:nvGrpSpPr>
        <p:grpSpPr bwMode="auto">
          <a:xfrm>
            <a:off x="4219575" y="2971800"/>
            <a:ext cx="4375150" cy="2133600"/>
            <a:chOff x="2880" y="1872"/>
            <a:chExt cx="2985" cy="1344"/>
          </a:xfrm>
        </p:grpSpPr>
        <p:sp>
          <p:nvSpPr>
            <p:cNvPr id="96263" name="Rectangle 8"/>
            <p:cNvSpPr>
              <a:spLocks noChangeArrowheads="1"/>
            </p:cNvSpPr>
            <p:nvPr/>
          </p:nvSpPr>
          <p:spPr bwMode="auto">
            <a:xfrm>
              <a:off x="2880" y="1872"/>
              <a:ext cx="2976" cy="1344"/>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r">
                <a:spcBef>
                  <a:spcPct val="0"/>
                </a:spcBef>
                <a:buClrTx/>
                <a:buSzTx/>
                <a:buFontTx/>
                <a:buNone/>
              </a:pPr>
              <a:endParaRPr kumimoji="0" lang="en-US" altLang="en-US" sz="1600"/>
            </a:p>
          </p:txBody>
        </p:sp>
        <p:sp>
          <p:nvSpPr>
            <p:cNvPr id="96264" name="Text Box 9"/>
            <p:cNvSpPr txBox="1">
              <a:spLocks noChangeArrowheads="1"/>
            </p:cNvSpPr>
            <p:nvPr/>
          </p:nvSpPr>
          <p:spPr bwMode="auto">
            <a:xfrm>
              <a:off x="3574" y="1872"/>
              <a:ext cx="2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R</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(y)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2</a:t>
              </a:r>
            </a:p>
          </p:txBody>
        </p:sp>
        <p:sp>
          <p:nvSpPr>
            <p:cNvPr id="96265" name="Text Box 10"/>
            <p:cNvSpPr txBox="1">
              <a:spLocks noChangeArrowheads="1"/>
            </p:cNvSpPr>
            <p:nvPr/>
          </p:nvSpPr>
          <p:spPr bwMode="auto">
            <a:xfrm>
              <a:off x="2975" y="2418"/>
              <a:ext cx="28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R</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(y)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(y)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(z)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3</a:t>
              </a:r>
            </a:p>
          </p:txBody>
        </p:sp>
        <p:sp>
          <p:nvSpPr>
            <p:cNvPr id="96266" name="Text Box 11"/>
            <p:cNvSpPr txBox="1">
              <a:spLocks noChangeArrowheads="1"/>
            </p:cNvSpPr>
            <p:nvPr/>
          </p:nvSpPr>
          <p:spPr bwMode="auto">
            <a:xfrm>
              <a:off x="2880" y="2928"/>
              <a:ext cx="1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R</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1</a:t>
              </a:r>
            </a:p>
          </p:txBody>
        </p:sp>
        <p:sp>
          <p:nvSpPr>
            <p:cNvPr id="96267" name="Line 12"/>
            <p:cNvSpPr>
              <a:spLocks noChangeShapeType="1"/>
            </p:cNvSpPr>
            <p:nvPr/>
          </p:nvSpPr>
          <p:spPr bwMode="auto">
            <a:xfrm flipV="1">
              <a:off x="3696" y="2160"/>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6268" name="Line 13"/>
            <p:cNvSpPr>
              <a:spLocks noChangeShapeType="1"/>
            </p:cNvSpPr>
            <p:nvPr/>
          </p:nvSpPr>
          <p:spPr bwMode="auto">
            <a:xfrm>
              <a:off x="4368" y="2112"/>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6269" name="Line 14"/>
            <p:cNvSpPr>
              <a:spLocks noChangeShapeType="1"/>
            </p:cNvSpPr>
            <p:nvPr/>
          </p:nvSpPr>
          <p:spPr bwMode="auto">
            <a:xfrm flipV="1">
              <a:off x="3696" y="2640"/>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7359" name="Text Box 15"/>
          <p:cNvSpPr txBox="1">
            <a:spLocks noChangeArrowheads="1"/>
          </p:cNvSpPr>
          <p:nvPr/>
        </p:nvSpPr>
        <p:spPr bwMode="auto">
          <a:xfrm>
            <a:off x="633413" y="1752600"/>
            <a:ext cx="5154612"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spcBef>
                <a:spcPts val="600"/>
              </a:spcBef>
              <a:buClrTx/>
              <a:buSzTx/>
              <a:buFontTx/>
              <a:buNone/>
            </a:pPr>
            <a:r>
              <a:rPr kumimoji="0" lang="en-US" altLang="zh-TW" sz="2000">
                <a:latin typeface="Times New Roman" panose="02020603050405020304" pitchFamily="18" charset="0"/>
                <a:ea typeface="新細明體" pitchFamily="18" charset="-120"/>
              </a:rPr>
              <a:t>T</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 = R</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 W</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1</a:t>
            </a:r>
            <a:endParaRPr kumimoji="0" lang="en-US" altLang="zh-TW" sz="2000">
              <a:latin typeface="Times New Roman" panose="02020603050405020304" pitchFamily="18" charset="0"/>
              <a:ea typeface="新細明體" pitchFamily="18" charset="-120"/>
            </a:endParaRPr>
          </a:p>
          <a:p>
            <a:pPr>
              <a:spcBef>
                <a:spcPts val="600"/>
              </a:spcBef>
              <a:buClrTx/>
              <a:buSzTx/>
              <a:buFontTx/>
              <a:buNone/>
            </a:pPr>
            <a:r>
              <a:rPr kumimoji="0" lang="en-US" altLang="zh-TW" sz="2000">
                <a:latin typeface="Times New Roman" panose="02020603050405020304" pitchFamily="18" charset="0"/>
                <a:ea typeface="新細明體" pitchFamily="18" charset="-120"/>
              </a:rPr>
              <a:t>T</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 = R</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(y)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2</a:t>
            </a:r>
            <a:endParaRPr kumimoji="0" lang="en-US" altLang="zh-TW" sz="2000">
              <a:latin typeface="Times New Roman" panose="02020603050405020304" pitchFamily="18" charset="0"/>
              <a:ea typeface="新細明體" pitchFamily="18" charset="-120"/>
            </a:endParaRPr>
          </a:p>
          <a:p>
            <a:pPr>
              <a:spcBef>
                <a:spcPts val="600"/>
              </a:spcBef>
              <a:buClrTx/>
              <a:buSzTx/>
              <a:buFontTx/>
              <a:buNone/>
            </a:pPr>
            <a:r>
              <a:rPr kumimoji="0" lang="en-US" altLang="zh-TW" sz="2000">
                <a:latin typeface="Times New Roman" panose="02020603050405020304" pitchFamily="18" charset="0"/>
                <a:ea typeface="新細明體" pitchFamily="18" charset="-120"/>
              </a:rPr>
              <a:t>T</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 = R</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(y)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(y)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(z)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3</a:t>
            </a:r>
          </a:p>
        </p:txBody>
      </p:sp>
      <p:sp>
        <p:nvSpPr>
          <p:cNvPr id="96262" name="Rectangle 16"/>
          <p:cNvSpPr>
            <a:spLocks noChangeArrowheads="1"/>
          </p:cNvSpPr>
          <p:nvPr/>
        </p:nvSpPr>
        <p:spPr bwMode="auto">
          <a:xfrm>
            <a:off x="773113" y="762000"/>
            <a:ext cx="7913687" cy="717550"/>
          </a:xfrm>
          <a:prstGeom prst="rect">
            <a:avLst/>
          </a:prstGeom>
          <a:solidFill>
            <a:srgbClr val="00CC99"/>
          </a:solidFill>
          <a:ln>
            <a:noFill/>
          </a:ln>
          <a:effectLst>
            <a:outerShdw dist="117088" dir="2436078"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3600">
                <a:solidFill>
                  <a:schemeClr val="tx2"/>
                </a:solidFill>
                <a:latin typeface="Times New Roman" panose="02020603050405020304" pitchFamily="18" charset="0"/>
                <a:ea typeface="新細明體" pitchFamily="18" charset="-120"/>
              </a:rPr>
              <a:t>Using Another Schedule for Example 2</a:t>
            </a:r>
            <a:endParaRPr kumimoji="0" lang="en-US" altLang="zh-TW" sz="3600" b="1">
              <a:solidFill>
                <a:schemeClr val="tx2"/>
              </a:solidFill>
              <a:latin typeface="Times New Roman" panose="02020603050405020304" pitchFamily="18" charset="0"/>
              <a:ea typeface="新細明體" pitchFamily="18" charset="-120"/>
            </a:endParaRPr>
          </a:p>
        </p:txBody>
      </p:sp>
    </p:spTree>
    <p:extLst>
      <p:ext uri="{BB962C8B-B14F-4D97-AF65-F5344CB8AC3E}">
        <p14:creationId xmlns:p14="http://schemas.microsoft.com/office/powerpoint/2010/main" val="31867659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59"/>
                                        </p:tgtEl>
                                        <p:attrNameLst>
                                          <p:attrName>style.visibility</p:attrName>
                                        </p:attrNameLst>
                                      </p:cBhvr>
                                      <p:to>
                                        <p:strVal val="visible"/>
                                      </p:to>
                                    </p:set>
                                    <p:anim calcmode="lin" valueType="num">
                                      <p:cBhvr additive="base">
                                        <p:cTn id="7" dur="500" fill="hold"/>
                                        <p:tgtEl>
                                          <p:spTgt spid="57359"/>
                                        </p:tgtEl>
                                        <p:attrNameLst>
                                          <p:attrName>ppt_x</p:attrName>
                                        </p:attrNameLst>
                                      </p:cBhvr>
                                      <p:tavLst>
                                        <p:tav tm="0">
                                          <p:val>
                                            <p:strVal val="0-#ppt_w/2"/>
                                          </p:val>
                                        </p:tav>
                                        <p:tav tm="100000">
                                          <p:val>
                                            <p:strVal val="#ppt_x"/>
                                          </p:val>
                                        </p:tav>
                                      </p:tavLst>
                                    </p:anim>
                                    <p:anim calcmode="lin" valueType="num">
                                      <p:cBhvr additive="base">
                                        <p:cTn id="8" dur="500" fill="hold"/>
                                        <p:tgtEl>
                                          <p:spTgt spid="573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7346"/>
                                        </p:tgtEl>
                                        <p:attrNameLst>
                                          <p:attrName>style.visibility</p:attrName>
                                        </p:attrNameLst>
                                      </p:cBhvr>
                                      <p:to>
                                        <p:strVal val="visible"/>
                                      </p:to>
                                    </p:set>
                                    <p:anim calcmode="lin" valueType="num">
                                      <p:cBhvr additive="base">
                                        <p:cTn id="25" dur="500" fill="hold"/>
                                        <p:tgtEl>
                                          <p:spTgt spid="57346"/>
                                        </p:tgtEl>
                                        <p:attrNameLst>
                                          <p:attrName>ppt_x</p:attrName>
                                        </p:attrNameLst>
                                      </p:cBhvr>
                                      <p:tavLst>
                                        <p:tav tm="0">
                                          <p:val>
                                            <p:strVal val="0-#ppt_w/2"/>
                                          </p:val>
                                        </p:tav>
                                        <p:tav tm="100000">
                                          <p:val>
                                            <p:strVal val="#ppt_x"/>
                                          </p:val>
                                        </p:tav>
                                      </p:tavLst>
                                    </p:anim>
                                    <p:anim calcmode="lin" valueType="num">
                                      <p:cBhvr additive="base">
                                        <p:cTn id="26" dur="500" fill="hold"/>
                                        <p:tgtEl>
                                          <p:spTgt spid="573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P spid="5735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685800" y="533400"/>
            <a:ext cx="7173913" cy="717550"/>
          </a:xfrm>
          <a:prstGeom prst="rect">
            <a:avLst/>
          </a:prstGeom>
          <a:solidFill>
            <a:srgbClr val="00CC99"/>
          </a:solidFill>
          <a:ln>
            <a:noFill/>
          </a:ln>
          <a:effectLst>
            <a:outerShdw dist="117088" dir="2436078"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3600">
                <a:solidFill>
                  <a:schemeClr val="tx2"/>
                </a:solidFill>
                <a:latin typeface="Times New Roman" panose="02020603050405020304" pitchFamily="18" charset="0"/>
                <a:ea typeface="新細明體" pitchFamily="18" charset="-120"/>
              </a:rPr>
              <a:t>Another Example on Serializability</a:t>
            </a:r>
            <a:endParaRPr kumimoji="0" lang="en-US" altLang="zh-TW" sz="3600" b="1">
              <a:solidFill>
                <a:schemeClr val="tx2"/>
              </a:solidFill>
              <a:latin typeface="Times New Roman" panose="02020603050405020304" pitchFamily="18" charset="0"/>
              <a:ea typeface="新細明體" pitchFamily="18" charset="-120"/>
            </a:endParaRPr>
          </a:p>
        </p:txBody>
      </p:sp>
      <p:graphicFrame>
        <p:nvGraphicFramePr>
          <p:cNvPr id="59395" name="Object 2"/>
          <p:cNvGraphicFramePr>
            <a:graphicFrameLocks noChangeAspect="1"/>
          </p:cNvGraphicFramePr>
          <p:nvPr/>
        </p:nvGraphicFramePr>
        <p:xfrm>
          <a:off x="809625" y="1762125"/>
          <a:ext cx="4281488" cy="4371975"/>
        </p:xfrm>
        <a:graphic>
          <a:graphicData uri="http://schemas.openxmlformats.org/presentationml/2006/ole">
            <mc:AlternateContent xmlns:mc="http://schemas.openxmlformats.org/markup-compatibility/2006">
              <mc:Choice xmlns:v="urn:schemas-microsoft-com:vml" Requires="v">
                <p:oleObj spid="_x0000_s5122" name="文件" r:id="rId4" imgW="4549140" imgH="4285488" progId="Word.Document.8">
                  <p:embed/>
                </p:oleObj>
              </mc:Choice>
              <mc:Fallback>
                <p:oleObj name="文件" r:id="rId4" imgW="4549140" imgH="4285488"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625" y="1762125"/>
                        <a:ext cx="4281488" cy="437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4"/>
          <p:cNvGrpSpPr>
            <a:grpSpLocks/>
          </p:cNvGrpSpPr>
          <p:nvPr/>
        </p:nvGrpSpPr>
        <p:grpSpPr bwMode="auto">
          <a:xfrm>
            <a:off x="5243513" y="3033713"/>
            <a:ext cx="2387600" cy="1633537"/>
            <a:chOff x="3578" y="1911"/>
            <a:chExt cx="1630" cy="1029"/>
          </a:xfrm>
        </p:grpSpPr>
        <p:sp>
          <p:nvSpPr>
            <p:cNvPr id="59397" name="Oval 5"/>
            <p:cNvSpPr>
              <a:spLocks noChangeArrowheads="1"/>
            </p:cNvSpPr>
            <p:nvPr/>
          </p:nvSpPr>
          <p:spPr bwMode="auto">
            <a:xfrm>
              <a:off x="3578" y="1911"/>
              <a:ext cx="336" cy="336"/>
            </a:xfrm>
            <a:prstGeom prst="ellipse">
              <a:avLst/>
            </a:prstGeom>
            <a:noFill/>
            <a:ln w="28575">
              <a:solidFill>
                <a:schemeClr val="tx1"/>
              </a:solidFill>
              <a:round/>
              <a:headEnd/>
              <a:tailEnd/>
            </a:ln>
            <a:effectLst/>
          </p:spPr>
          <p:txBody>
            <a:bodyPr wrap="none" anchor="ctr"/>
            <a:lstStyle/>
            <a:p>
              <a:pPr algn="ctr">
                <a:defRPr/>
              </a:pPr>
              <a:r>
                <a:rPr lang="en-US" altLang="zh-TW" sz="2400">
                  <a:effectLst>
                    <a:outerShdw blurRad="38100" dist="38100" dir="2700000" algn="tl">
                      <a:srgbClr val="C0C0C0"/>
                    </a:outerShdw>
                  </a:effectLst>
                  <a:latin typeface="Arial Narrow" pitchFamily="34" charset="0"/>
                  <a:ea typeface="新細明體" pitchFamily="18" charset="-120"/>
                </a:rPr>
                <a:t>T1</a:t>
              </a:r>
              <a:endParaRPr lang="en-US" altLang="zh-TW">
                <a:effectLst>
                  <a:outerShdw blurRad="38100" dist="38100" dir="2700000" algn="tl">
                    <a:srgbClr val="C0C0C0"/>
                  </a:outerShdw>
                </a:effectLst>
                <a:latin typeface="Arial Narrow" pitchFamily="34" charset="0"/>
                <a:ea typeface="新細明體" pitchFamily="18" charset="-120"/>
              </a:endParaRPr>
            </a:p>
          </p:txBody>
        </p:sp>
        <p:sp>
          <p:nvSpPr>
            <p:cNvPr id="59398" name="Oval 6"/>
            <p:cNvSpPr>
              <a:spLocks noChangeArrowheads="1"/>
            </p:cNvSpPr>
            <p:nvPr/>
          </p:nvSpPr>
          <p:spPr bwMode="auto">
            <a:xfrm>
              <a:off x="4872" y="1932"/>
              <a:ext cx="336" cy="336"/>
            </a:xfrm>
            <a:prstGeom prst="ellipse">
              <a:avLst/>
            </a:prstGeom>
            <a:noFill/>
            <a:ln w="28575">
              <a:solidFill>
                <a:schemeClr val="tx1"/>
              </a:solidFill>
              <a:round/>
              <a:headEnd/>
              <a:tailEnd/>
            </a:ln>
            <a:effectLst/>
          </p:spPr>
          <p:txBody>
            <a:bodyPr wrap="none" anchor="ctr"/>
            <a:lstStyle/>
            <a:p>
              <a:pPr algn="ctr">
                <a:defRPr/>
              </a:pPr>
              <a:r>
                <a:rPr lang="en-US" altLang="zh-TW" sz="2400">
                  <a:effectLst>
                    <a:outerShdw blurRad="38100" dist="38100" dir="2700000" algn="tl">
                      <a:srgbClr val="C0C0C0"/>
                    </a:outerShdw>
                  </a:effectLst>
                  <a:latin typeface="Arial Narrow" pitchFamily="34" charset="0"/>
                  <a:ea typeface="新細明體" pitchFamily="18" charset="-120"/>
                </a:rPr>
                <a:t>T2</a:t>
              </a:r>
              <a:endParaRPr lang="en-US" altLang="zh-TW">
                <a:effectLst>
                  <a:outerShdw blurRad="38100" dist="38100" dir="2700000" algn="tl">
                    <a:srgbClr val="C0C0C0"/>
                  </a:outerShdw>
                </a:effectLst>
                <a:latin typeface="Arial Narrow" pitchFamily="34" charset="0"/>
                <a:ea typeface="新細明體" pitchFamily="18" charset="-120"/>
              </a:endParaRPr>
            </a:p>
          </p:txBody>
        </p:sp>
        <p:sp>
          <p:nvSpPr>
            <p:cNvPr id="59399" name="Oval 7"/>
            <p:cNvSpPr>
              <a:spLocks noChangeArrowheads="1"/>
            </p:cNvSpPr>
            <p:nvPr/>
          </p:nvSpPr>
          <p:spPr bwMode="auto">
            <a:xfrm>
              <a:off x="4200" y="2604"/>
              <a:ext cx="336" cy="336"/>
            </a:xfrm>
            <a:prstGeom prst="ellipse">
              <a:avLst/>
            </a:prstGeom>
            <a:noFill/>
            <a:ln w="28575">
              <a:solidFill>
                <a:schemeClr val="tx1"/>
              </a:solidFill>
              <a:round/>
              <a:headEnd/>
              <a:tailEnd/>
            </a:ln>
            <a:effectLst/>
          </p:spPr>
          <p:txBody>
            <a:bodyPr wrap="none" anchor="ctr"/>
            <a:lstStyle/>
            <a:p>
              <a:pPr algn="ctr">
                <a:defRPr/>
              </a:pPr>
              <a:r>
                <a:rPr lang="en-US" altLang="zh-TW" sz="2400">
                  <a:effectLst>
                    <a:outerShdw blurRad="38100" dist="38100" dir="2700000" algn="tl">
                      <a:srgbClr val="C0C0C0"/>
                    </a:outerShdw>
                  </a:effectLst>
                  <a:latin typeface="Arial Narrow" pitchFamily="34" charset="0"/>
                  <a:ea typeface="新細明體" pitchFamily="18" charset="-120"/>
                </a:rPr>
                <a:t>T3</a:t>
              </a:r>
              <a:endParaRPr lang="en-US" altLang="zh-TW">
                <a:effectLst>
                  <a:outerShdw blurRad="38100" dist="38100" dir="2700000" algn="tl">
                    <a:srgbClr val="C0C0C0"/>
                  </a:outerShdw>
                </a:effectLst>
                <a:latin typeface="Arial Narrow" pitchFamily="34" charset="0"/>
                <a:ea typeface="新細明體" pitchFamily="18" charset="-120"/>
              </a:endParaRPr>
            </a:p>
          </p:txBody>
        </p:sp>
      </p:grpSp>
      <p:grpSp>
        <p:nvGrpSpPr>
          <p:cNvPr id="3" name="Group 8"/>
          <p:cNvGrpSpPr>
            <a:grpSpLocks/>
          </p:cNvGrpSpPr>
          <p:nvPr/>
        </p:nvGrpSpPr>
        <p:grpSpPr bwMode="auto">
          <a:xfrm>
            <a:off x="3190875" y="2857500"/>
            <a:ext cx="4019550" cy="1362075"/>
            <a:chOff x="2178" y="1800"/>
            <a:chExt cx="2742" cy="858"/>
          </a:xfrm>
        </p:grpSpPr>
        <p:sp>
          <p:nvSpPr>
            <p:cNvPr id="98321" name="Line 9"/>
            <p:cNvSpPr>
              <a:spLocks noChangeShapeType="1"/>
            </p:cNvSpPr>
            <p:nvPr/>
          </p:nvSpPr>
          <p:spPr bwMode="auto">
            <a:xfrm flipH="1">
              <a:off x="4500" y="2220"/>
              <a:ext cx="420" cy="43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322" name="Line 10"/>
            <p:cNvSpPr>
              <a:spLocks noChangeShapeType="1"/>
            </p:cNvSpPr>
            <p:nvPr/>
          </p:nvSpPr>
          <p:spPr bwMode="auto">
            <a:xfrm>
              <a:off x="2178" y="1800"/>
              <a:ext cx="396" cy="13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9403" name="Line 11"/>
          <p:cNvSpPr>
            <a:spLocks noChangeShapeType="1"/>
          </p:cNvSpPr>
          <p:nvPr/>
        </p:nvSpPr>
        <p:spPr bwMode="auto">
          <a:xfrm>
            <a:off x="3155950" y="2962275"/>
            <a:ext cx="571500" cy="127635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 name="Group 12"/>
          <p:cNvGrpSpPr>
            <a:grpSpLocks/>
          </p:cNvGrpSpPr>
          <p:nvPr/>
        </p:nvGrpSpPr>
        <p:grpSpPr bwMode="auto">
          <a:xfrm>
            <a:off x="1819275" y="3514725"/>
            <a:ext cx="4397375" cy="1657350"/>
            <a:chOff x="1242" y="2214"/>
            <a:chExt cx="3000" cy="1044"/>
          </a:xfrm>
        </p:grpSpPr>
        <p:sp>
          <p:nvSpPr>
            <p:cNvPr id="98319" name="Line 13"/>
            <p:cNvSpPr>
              <a:spLocks noChangeShapeType="1"/>
            </p:cNvSpPr>
            <p:nvPr/>
          </p:nvSpPr>
          <p:spPr bwMode="auto">
            <a:xfrm flipH="1" flipV="1">
              <a:off x="3864" y="2214"/>
              <a:ext cx="378" cy="45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320" name="Line 14"/>
            <p:cNvSpPr>
              <a:spLocks noChangeShapeType="1"/>
            </p:cNvSpPr>
            <p:nvPr/>
          </p:nvSpPr>
          <p:spPr bwMode="auto">
            <a:xfrm flipH="1">
              <a:off x="1242" y="2730"/>
              <a:ext cx="1188" cy="52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15"/>
          <p:cNvGrpSpPr>
            <a:grpSpLocks/>
          </p:cNvGrpSpPr>
          <p:nvPr/>
        </p:nvGrpSpPr>
        <p:grpSpPr bwMode="auto">
          <a:xfrm>
            <a:off x="1873250" y="2914650"/>
            <a:ext cx="5257800" cy="2114550"/>
            <a:chOff x="1278" y="1836"/>
            <a:chExt cx="3588" cy="1332"/>
          </a:xfrm>
        </p:grpSpPr>
        <p:sp>
          <p:nvSpPr>
            <p:cNvPr id="98317" name="Line 16"/>
            <p:cNvSpPr>
              <a:spLocks noChangeShapeType="1"/>
            </p:cNvSpPr>
            <p:nvPr/>
          </p:nvSpPr>
          <p:spPr bwMode="auto">
            <a:xfrm flipH="1">
              <a:off x="3912" y="2094"/>
              <a:ext cx="954"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318" name="Line 17"/>
            <p:cNvSpPr>
              <a:spLocks noChangeShapeType="1"/>
            </p:cNvSpPr>
            <p:nvPr/>
          </p:nvSpPr>
          <p:spPr bwMode="auto">
            <a:xfrm flipH="1">
              <a:off x="1278" y="1836"/>
              <a:ext cx="366" cy="133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18"/>
          <p:cNvGrpSpPr>
            <a:grpSpLocks/>
          </p:cNvGrpSpPr>
          <p:nvPr/>
        </p:nvGrpSpPr>
        <p:grpSpPr bwMode="auto">
          <a:xfrm>
            <a:off x="1846263" y="2735263"/>
            <a:ext cx="5354637" cy="2074862"/>
            <a:chOff x="1260" y="1723"/>
            <a:chExt cx="3654" cy="1307"/>
          </a:xfrm>
        </p:grpSpPr>
        <p:sp>
          <p:nvSpPr>
            <p:cNvPr id="98315" name="Freeform 19"/>
            <p:cNvSpPr>
              <a:spLocks/>
            </p:cNvSpPr>
            <p:nvPr/>
          </p:nvSpPr>
          <p:spPr bwMode="auto">
            <a:xfrm>
              <a:off x="3852" y="1723"/>
              <a:ext cx="1062" cy="251"/>
            </a:xfrm>
            <a:custGeom>
              <a:avLst/>
              <a:gdLst>
                <a:gd name="T0" fmla="*/ 0 w 1062"/>
                <a:gd name="T1" fmla="*/ 221 h 251"/>
                <a:gd name="T2" fmla="*/ 264 w 1062"/>
                <a:gd name="T3" fmla="*/ 41 h 251"/>
                <a:gd name="T4" fmla="*/ 876 w 1062"/>
                <a:gd name="T5" fmla="*/ 35 h 251"/>
                <a:gd name="T6" fmla="*/ 1062 w 1062"/>
                <a:gd name="T7" fmla="*/ 251 h 251"/>
                <a:gd name="T8" fmla="*/ 0 60000 65536"/>
                <a:gd name="T9" fmla="*/ 0 60000 65536"/>
                <a:gd name="T10" fmla="*/ 0 60000 65536"/>
                <a:gd name="T11" fmla="*/ 0 60000 65536"/>
                <a:gd name="T12" fmla="*/ 0 w 1062"/>
                <a:gd name="T13" fmla="*/ 0 h 251"/>
                <a:gd name="T14" fmla="*/ 1062 w 1062"/>
                <a:gd name="T15" fmla="*/ 251 h 251"/>
              </a:gdLst>
              <a:ahLst/>
              <a:cxnLst>
                <a:cxn ang="T8">
                  <a:pos x="T0" y="T1"/>
                </a:cxn>
                <a:cxn ang="T9">
                  <a:pos x="T2" y="T3"/>
                </a:cxn>
                <a:cxn ang="T10">
                  <a:pos x="T4" y="T5"/>
                </a:cxn>
                <a:cxn ang="T11">
                  <a:pos x="T6" y="T7"/>
                </a:cxn>
              </a:cxnLst>
              <a:rect l="T12" t="T13" r="T14" b="T15"/>
              <a:pathLst>
                <a:path w="1062" h="251">
                  <a:moveTo>
                    <a:pt x="0" y="221"/>
                  </a:moveTo>
                  <a:cubicBezTo>
                    <a:pt x="59" y="146"/>
                    <a:pt x="118" y="72"/>
                    <a:pt x="264" y="41"/>
                  </a:cubicBezTo>
                  <a:cubicBezTo>
                    <a:pt x="410" y="10"/>
                    <a:pt x="743" y="0"/>
                    <a:pt x="876" y="35"/>
                  </a:cubicBezTo>
                  <a:cubicBezTo>
                    <a:pt x="1009" y="70"/>
                    <a:pt x="1035" y="160"/>
                    <a:pt x="1062" y="251"/>
                  </a:cubicBezTo>
                </a:path>
              </a:pathLst>
            </a:custGeom>
            <a:noFill/>
            <a:ln w="28575">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8316" name="Line 20"/>
            <p:cNvSpPr>
              <a:spLocks noChangeShapeType="1"/>
            </p:cNvSpPr>
            <p:nvPr/>
          </p:nvSpPr>
          <p:spPr bwMode="auto">
            <a:xfrm>
              <a:off x="1260" y="2550"/>
              <a:ext cx="360" cy="48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9413" name="Text Box 21"/>
          <p:cNvSpPr txBox="1">
            <a:spLocks noChangeArrowheads="1"/>
          </p:cNvSpPr>
          <p:nvPr/>
        </p:nvSpPr>
        <p:spPr bwMode="auto">
          <a:xfrm>
            <a:off x="5430838" y="5245100"/>
            <a:ext cx="2393950" cy="366713"/>
          </a:xfrm>
          <a:prstGeom prst="rect">
            <a:avLst/>
          </a:prstGeom>
          <a:noFill/>
          <a:ln w="28575">
            <a:noFill/>
            <a:miter lim="800000"/>
            <a:headEnd/>
            <a:tailEnd/>
          </a:ln>
          <a:effectLst/>
        </p:spPr>
        <p:txBody>
          <a:bodyPr wrap="none">
            <a:spAutoFit/>
          </a:bodyPr>
          <a:lstStyle/>
          <a:p>
            <a:pPr algn="ctr">
              <a:defRPr/>
            </a:pPr>
            <a:r>
              <a:rPr lang="en-US" altLang="zh-TW">
                <a:effectLst>
                  <a:outerShdw blurRad="38100" dist="38100" dir="2700000" algn="tl">
                    <a:srgbClr val="C0C0C0"/>
                  </a:outerShdw>
                </a:effectLst>
                <a:latin typeface="Arial Narrow" pitchFamily="34" charset="0"/>
                <a:ea typeface="新細明體" pitchFamily="18" charset="-120"/>
              </a:rPr>
              <a:t>Schedule is NOT serializable</a:t>
            </a:r>
          </a:p>
        </p:txBody>
      </p:sp>
    </p:spTree>
    <p:extLst>
      <p:ext uri="{BB962C8B-B14F-4D97-AF65-F5344CB8AC3E}">
        <p14:creationId xmlns:p14="http://schemas.microsoft.com/office/powerpoint/2010/main" val="2181907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9395"/>
                                        </p:tgtEl>
                                        <p:attrNameLst>
                                          <p:attrName>style.visibility</p:attrName>
                                        </p:attrNameLst>
                                      </p:cBhvr>
                                      <p:to>
                                        <p:strVal val="visible"/>
                                      </p:to>
                                    </p:set>
                                    <p:anim calcmode="lin" valueType="num">
                                      <p:cBhvr additive="base">
                                        <p:cTn id="7" dur="500" fill="hold"/>
                                        <p:tgtEl>
                                          <p:spTgt spid="59395"/>
                                        </p:tgtEl>
                                        <p:attrNameLst>
                                          <p:attrName>ppt_x</p:attrName>
                                        </p:attrNameLst>
                                      </p:cBhvr>
                                      <p:tavLst>
                                        <p:tav tm="0">
                                          <p:val>
                                            <p:strVal val="1+#ppt_w/2"/>
                                          </p:val>
                                        </p:tav>
                                        <p:tav tm="100000">
                                          <p:val>
                                            <p:strVal val="#ppt_x"/>
                                          </p:val>
                                        </p:tav>
                                      </p:tavLst>
                                    </p:anim>
                                    <p:anim calcmode="lin" valueType="num">
                                      <p:cBhvr additive="base">
                                        <p:cTn id="8" dur="500" fill="hold"/>
                                        <p:tgtEl>
                                          <p:spTgt spid="593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ou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ox(ou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59403"/>
                                        </p:tgtEl>
                                        <p:attrNameLst>
                                          <p:attrName>style.visibility</p:attrName>
                                        </p:attrNameLst>
                                      </p:cBhvr>
                                      <p:to>
                                        <p:strVal val="visible"/>
                                      </p:to>
                                    </p:set>
                                    <p:animEffect transition="in" filter="box(out)">
                                      <p:cBhvr>
                                        <p:cTn id="23" dur="500"/>
                                        <p:tgtEl>
                                          <p:spTgt spid="5940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ox(out)">
                                      <p:cBhvr>
                                        <p:cTn id="28" dur="500"/>
                                        <p:tgtEl>
                                          <p:spTgt spid="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ox(out)">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ox(out)">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9413"/>
                                        </p:tgtEl>
                                        <p:attrNameLst>
                                          <p:attrName>style.visibility</p:attrName>
                                        </p:attrNameLst>
                                      </p:cBhvr>
                                      <p:to>
                                        <p:strVal val="visible"/>
                                      </p:to>
                                    </p:set>
                                    <p:anim calcmode="lin" valueType="num">
                                      <p:cBhvr additive="base">
                                        <p:cTn id="43" dur="500" fill="hold"/>
                                        <p:tgtEl>
                                          <p:spTgt spid="59413"/>
                                        </p:tgtEl>
                                        <p:attrNameLst>
                                          <p:attrName>ppt_x</p:attrName>
                                        </p:attrNameLst>
                                      </p:cBhvr>
                                      <p:tavLst>
                                        <p:tav tm="0">
                                          <p:val>
                                            <p:strVal val="1+#ppt_w/2"/>
                                          </p:val>
                                        </p:tav>
                                        <p:tav tm="100000">
                                          <p:val>
                                            <p:strVal val="#ppt_x"/>
                                          </p:val>
                                        </p:tav>
                                      </p:tavLst>
                                    </p:anim>
                                    <p:anim calcmode="lin" valueType="num">
                                      <p:cBhvr additive="base">
                                        <p:cTn id="44" dur="500" fill="hold"/>
                                        <p:tgtEl>
                                          <p:spTgt spid="594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3" grpId="0" animBg="1"/>
      <p:bldP spid="5941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838200" y="419100"/>
            <a:ext cx="7772400" cy="266700"/>
          </a:xfrm>
        </p:spPr>
        <p:txBody>
          <a:bodyPr/>
          <a:lstStyle/>
          <a:p>
            <a:pPr>
              <a:defRPr/>
            </a:pPr>
            <a:r>
              <a:rPr lang="en-US" dirty="0" smtClean="0"/>
              <a:t>Cascading Rollbacks</a:t>
            </a:r>
            <a:endParaRPr lang="en-US" dirty="0"/>
          </a:p>
        </p:txBody>
      </p:sp>
      <p:sp>
        <p:nvSpPr>
          <p:cNvPr id="61443" name="Rectangle 3"/>
          <p:cNvSpPr>
            <a:spLocks noGrp="1" noChangeArrowheads="1"/>
          </p:cNvSpPr>
          <p:nvPr>
            <p:ph idx="1"/>
          </p:nvPr>
        </p:nvSpPr>
        <p:spPr>
          <a:xfrm>
            <a:off x="298450" y="854075"/>
            <a:ext cx="8050213" cy="5387975"/>
          </a:xfrm>
        </p:spPr>
        <p:txBody>
          <a:bodyPr/>
          <a:lstStyle/>
          <a:p>
            <a:pPr>
              <a:tabLst>
                <a:tab pos="1658938" algn="l"/>
                <a:tab pos="2120900" algn="l"/>
                <a:tab pos="2684463" algn="l"/>
                <a:tab pos="3030538" algn="l"/>
                <a:tab pos="3767138" algn="l"/>
                <a:tab pos="4056063" algn="l"/>
              </a:tabLst>
            </a:pPr>
            <a:r>
              <a:rPr lang="en-US" altLang="en-US" sz="2200" b="1" dirty="0" smtClean="0">
                <a:solidFill>
                  <a:schemeClr val="tx2"/>
                </a:solidFill>
              </a:rPr>
              <a:t>Cascading rollback</a:t>
            </a:r>
            <a:r>
              <a:rPr lang="en-US" altLang="en-US" sz="2200" dirty="0" smtClean="0"/>
              <a:t> – a single transaction failure leads to a series of transaction rollbacks.  Consider the following schedule where none of the transactions has yet committed (so the schedule is recoverable)</a:t>
            </a:r>
            <a:br>
              <a:rPr lang="en-US" altLang="en-US" sz="2200" dirty="0" smtClean="0"/>
            </a:br>
            <a:r>
              <a:rPr lang="en-US" altLang="en-US" sz="2200" dirty="0" smtClean="0"/>
              <a:t/>
            </a:r>
            <a:br>
              <a:rPr lang="en-US" altLang="en-US" sz="2200" dirty="0" smtClean="0"/>
            </a:br>
            <a:r>
              <a:rPr lang="en-US" altLang="en-US" sz="2200" dirty="0" smtClean="0"/>
              <a:t/>
            </a:r>
            <a:br>
              <a:rPr lang="en-US" altLang="en-US" sz="2200" dirty="0" smtClean="0"/>
            </a:br>
            <a:r>
              <a:rPr lang="en-US" altLang="en-US" sz="2200" dirty="0" smtClean="0"/>
              <a:t/>
            </a:r>
            <a:br>
              <a:rPr lang="en-US" altLang="en-US" sz="2200" dirty="0" smtClean="0"/>
            </a:br>
            <a:r>
              <a:rPr lang="en-US" altLang="en-US" sz="2200" dirty="0" smtClean="0"/>
              <a:t/>
            </a:r>
            <a:br>
              <a:rPr lang="en-US" altLang="en-US" sz="2200" dirty="0" smtClean="0"/>
            </a:br>
            <a:r>
              <a:rPr lang="en-US" altLang="en-US" sz="2200" dirty="0" smtClean="0"/>
              <a:t/>
            </a:r>
            <a:br>
              <a:rPr lang="en-US" altLang="en-US" sz="2200" dirty="0" smtClean="0"/>
            </a:br>
            <a:r>
              <a:rPr lang="en-US" altLang="en-US" sz="2200" dirty="0" smtClean="0"/>
              <a:t/>
            </a:r>
            <a:br>
              <a:rPr lang="en-US" altLang="en-US" sz="2200" dirty="0" smtClean="0"/>
            </a:br>
            <a:r>
              <a:rPr lang="en-US" altLang="en-US" sz="2200" dirty="0" smtClean="0"/>
              <a:t/>
            </a:r>
            <a:br>
              <a:rPr lang="en-US" altLang="en-US" sz="2200" dirty="0" smtClean="0"/>
            </a:br>
            <a:r>
              <a:rPr lang="en-US" altLang="en-US" sz="2200" dirty="0" smtClean="0"/>
              <a:t/>
            </a:r>
            <a:br>
              <a:rPr lang="en-US" altLang="en-US" sz="2200" dirty="0" smtClean="0"/>
            </a:br>
            <a:r>
              <a:rPr lang="en-US" altLang="en-US" sz="2200" dirty="0" smtClean="0"/>
              <a:t/>
            </a:r>
            <a:br>
              <a:rPr lang="en-US" altLang="en-US" sz="2200" dirty="0" smtClean="0"/>
            </a:br>
            <a:r>
              <a:rPr lang="en-US" altLang="en-US" sz="2200" dirty="0" smtClean="0"/>
              <a:t>If </a:t>
            </a:r>
            <a:r>
              <a:rPr lang="en-US" altLang="en-US" sz="2200" i="1" dirty="0" smtClean="0"/>
              <a:t>T</a:t>
            </a:r>
            <a:r>
              <a:rPr lang="en-US" altLang="en-US" sz="2200" baseline="-25000" dirty="0" smtClean="0"/>
              <a:t>10</a:t>
            </a:r>
            <a:r>
              <a:rPr lang="en-US" altLang="en-US" sz="2200" dirty="0" smtClean="0"/>
              <a:t> fails, </a:t>
            </a:r>
            <a:r>
              <a:rPr lang="en-US" altLang="en-US" sz="2200" i="1" dirty="0" smtClean="0"/>
              <a:t>T</a:t>
            </a:r>
            <a:r>
              <a:rPr lang="en-US" altLang="en-US" sz="2200" baseline="-25000" dirty="0" smtClean="0"/>
              <a:t>11</a:t>
            </a:r>
            <a:r>
              <a:rPr lang="en-US" altLang="en-US" sz="2200" dirty="0" smtClean="0"/>
              <a:t> and </a:t>
            </a:r>
            <a:r>
              <a:rPr lang="en-US" altLang="en-US" sz="2200" i="1" dirty="0" smtClean="0"/>
              <a:t>T</a:t>
            </a:r>
            <a:r>
              <a:rPr lang="en-US" altLang="en-US" sz="2200" baseline="-25000" dirty="0" smtClean="0"/>
              <a:t>12</a:t>
            </a:r>
            <a:r>
              <a:rPr lang="en-US" altLang="en-US" sz="2200" dirty="0" smtClean="0"/>
              <a:t> must also be rolled back.</a:t>
            </a:r>
          </a:p>
          <a:p>
            <a:pPr>
              <a:tabLst>
                <a:tab pos="1658938" algn="l"/>
                <a:tab pos="2120900" algn="l"/>
                <a:tab pos="2684463" algn="l"/>
                <a:tab pos="3030538" algn="l"/>
                <a:tab pos="3767138" algn="l"/>
                <a:tab pos="4056063" algn="l"/>
              </a:tabLst>
            </a:pPr>
            <a:r>
              <a:rPr lang="en-US" altLang="en-US" sz="2200" dirty="0" smtClean="0"/>
              <a:t>Can lead to the undoing of a significant amount of work</a:t>
            </a:r>
          </a:p>
        </p:txBody>
      </p:sp>
      <p:pic>
        <p:nvPicPr>
          <p:cNvPr id="6144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l="450" t="9593" r="674" b="9593"/>
          <a:stretch>
            <a:fillRect/>
          </a:stretch>
        </p:blipFill>
        <p:spPr bwMode="auto">
          <a:xfrm>
            <a:off x="2281238" y="2635250"/>
            <a:ext cx="3711575" cy="227647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33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703263" y="1898650"/>
            <a:ext cx="4897437" cy="1169988"/>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spcBef>
                <a:spcPts val="600"/>
              </a:spcBef>
              <a:buClrTx/>
              <a:buSzTx/>
              <a:buFontTx/>
              <a:buNone/>
            </a:pPr>
            <a:r>
              <a:rPr kumimoji="0" lang="en-US" altLang="zh-TW" sz="2000">
                <a:latin typeface="Times New Roman" panose="02020603050405020304" pitchFamily="18" charset="0"/>
                <a:ea typeface="新細明體" pitchFamily="18" charset="-120"/>
              </a:rPr>
              <a:t>T</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 = R</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a:t>
            </a:r>
            <a:r>
              <a:rPr kumimoji="0" lang="en-US" altLang="zh-TW" sz="2000">
                <a:latin typeface="Times New Roman" panose="02020603050405020304" pitchFamily="18" charset="0"/>
                <a:ea typeface="新細明體" pitchFamily="18" charset="-120"/>
              </a:rPr>
              <a:t> W</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1</a:t>
            </a:r>
            <a:endParaRPr kumimoji="0" lang="en-US" altLang="zh-TW" sz="2000">
              <a:latin typeface="Times New Roman" panose="02020603050405020304" pitchFamily="18" charset="0"/>
              <a:ea typeface="新細明體" pitchFamily="18" charset="-120"/>
            </a:endParaRPr>
          </a:p>
          <a:p>
            <a:pPr>
              <a:spcBef>
                <a:spcPts val="600"/>
              </a:spcBef>
              <a:buClrTx/>
              <a:buSzTx/>
              <a:buFontTx/>
              <a:buNone/>
            </a:pPr>
            <a:r>
              <a:rPr kumimoji="0" lang="en-US" altLang="zh-TW" sz="2000">
                <a:latin typeface="Times New Roman" panose="02020603050405020304" pitchFamily="18" charset="0"/>
                <a:ea typeface="新細明體" pitchFamily="18" charset="-120"/>
              </a:rPr>
              <a:t>T</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 = R</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(y)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2</a:t>
            </a:r>
            <a:endParaRPr kumimoji="0" lang="en-US" altLang="zh-TW" sz="2000">
              <a:latin typeface="Times New Roman" panose="02020603050405020304" pitchFamily="18" charset="0"/>
              <a:ea typeface="新細明體" pitchFamily="18" charset="-120"/>
            </a:endParaRPr>
          </a:p>
          <a:p>
            <a:pPr>
              <a:spcBef>
                <a:spcPts val="600"/>
              </a:spcBef>
              <a:buClrTx/>
              <a:buSzTx/>
              <a:buFontTx/>
              <a:buNone/>
            </a:pPr>
            <a:r>
              <a:rPr kumimoji="0" lang="en-US" altLang="zh-TW" sz="2000">
                <a:latin typeface="Times New Roman" panose="02020603050405020304" pitchFamily="18" charset="0"/>
                <a:ea typeface="新細明體" pitchFamily="18" charset="-120"/>
              </a:rPr>
              <a:t>T</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 = R</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(y)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(y)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(z)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3</a:t>
            </a:r>
          </a:p>
        </p:txBody>
      </p:sp>
      <p:sp>
        <p:nvSpPr>
          <p:cNvPr id="61443" name="Text Box 3"/>
          <p:cNvSpPr txBox="1">
            <a:spLocks noChangeArrowheads="1"/>
          </p:cNvSpPr>
          <p:nvPr/>
        </p:nvSpPr>
        <p:spPr bwMode="auto">
          <a:xfrm>
            <a:off x="561975" y="4572000"/>
            <a:ext cx="7808913" cy="1400175"/>
          </a:xfrm>
          <a:prstGeom prst="rect">
            <a:avLst/>
          </a:prstGeom>
          <a:noFill/>
          <a:ln w="12700">
            <a:noFill/>
            <a:miter lim="800000"/>
            <a:headEnd/>
            <a:tailEnd/>
          </a:ln>
          <a:effectLst/>
        </p:spPr>
        <p:txBody>
          <a:bodyPr>
            <a:spAutoFit/>
          </a:bodyPr>
          <a:lstStyle/>
          <a:p>
            <a:pPr marL="292100" indent="-292100">
              <a:spcBef>
                <a:spcPts val="600"/>
              </a:spcBef>
              <a:buFontTx/>
              <a:buChar char="•"/>
              <a:defRPr/>
            </a:pPr>
            <a:r>
              <a:rPr lang="en-US" altLang="zh-TW" sz="2000" dirty="0">
                <a:latin typeface="Times New Roman" pitchFamily="18" charset="0"/>
                <a:ea typeface="新細明體" pitchFamily="18" charset="-120"/>
              </a:rPr>
              <a:t>The scheduler keeps building the Precedence Graph as the operations of active transactions are scheduled so that the PG is </a:t>
            </a:r>
            <a:r>
              <a:rPr lang="en-US" altLang="zh-TW" sz="2000" dirty="0">
                <a:solidFill>
                  <a:schemeClr val="hlink"/>
                </a:solidFill>
                <a:latin typeface="Times New Roman" pitchFamily="18" charset="0"/>
                <a:ea typeface="新細明體" pitchFamily="18" charset="-120"/>
              </a:rPr>
              <a:t>acyclic</a:t>
            </a:r>
            <a:r>
              <a:rPr lang="en-US" altLang="zh-TW" sz="2000" dirty="0">
                <a:latin typeface="Times New Roman" pitchFamily="18" charset="0"/>
                <a:ea typeface="新細明體" pitchFamily="18" charset="-120"/>
              </a:rPr>
              <a:t>. </a:t>
            </a:r>
          </a:p>
          <a:p>
            <a:pPr marL="292100" indent="-292100">
              <a:spcBef>
                <a:spcPts val="600"/>
              </a:spcBef>
              <a:buFontTx/>
              <a:buChar char="•"/>
              <a:defRPr/>
            </a:pPr>
            <a:r>
              <a:rPr lang="en-US" altLang="zh-TW" sz="2000" dirty="0">
                <a:latin typeface="Times New Roman" pitchFamily="18" charset="0"/>
                <a:ea typeface="新細明體" pitchFamily="18" charset="-120"/>
              </a:rPr>
              <a:t>The scheduler delays scheduling those operation that can cause a cycle in PG</a:t>
            </a:r>
            <a:endParaRPr lang="en-US" altLang="zh-TW" sz="2000" dirty="0">
              <a:effectLst>
                <a:outerShdw blurRad="38100" dist="38100" dir="2700000" algn="tl">
                  <a:srgbClr val="C0C0C0"/>
                </a:outerShdw>
              </a:effectLst>
              <a:latin typeface="Times New Roman" pitchFamily="18" charset="0"/>
              <a:ea typeface="新細明體" pitchFamily="18" charset="-120"/>
            </a:endParaRPr>
          </a:p>
        </p:txBody>
      </p:sp>
      <p:sp>
        <p:nvSpPr>
          <p:cNvPr id="100356" name="Rectangle 4"/>
          <p:cNvSpPr>
            <a:spLocks noChangeArrowheads="1"/>
          </p:cNvSpPr>
          <p:nvPr/>
        </p:nvSpPr>
        <p:spPr bwMode="auto">
          <a:xfrm>
            <a:off x="228600" y="381000"/>
            <a:ext cx="8610600" cy="717550"/>
          </a:xfrm>
          <a:prstGeom prst="rect">
            <a:avLst/>
          </a:prstGeom>
          <a:solidFill>
            <a:srgbClr val="00CC99"/>
          </a:solidFill>
          <a:ln>
            <a:noFill/>
          </a:ln>
          <a:effectLst>
            <a:outerShdw dist="117088" dir="2436078"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3600">
                <a:solidFill>
                  <a:schemeClr val="tx2"/>
                </a:solidFill>
                <a:latin typeface="Times New Roman" panose="02020603050405020304" pitchFamily="18" charset="0"/>
                <a:ea typeface="新細明體" pitchFamily="18" charset="-120"/>
              </a:rPr>
              <a:t>Run-time Construction of Precedence Graph</a:t>
            </a:r>
            <a:endParaRPr kumimoji="0" lang="en-US" altLang="zh-TW" sz="3600" b="1">
              <a:solidFill>
                <a:schemeClr val="tx2"/>
              </a:solidFill>
              <a:latin typeface="Times New Roman" panose="02020603050405020304" pitchFamily="18" charset="0"/>
              <a:ea typeface="新細明體" pitchFamily="18" charset="-120"/>
            </a:endParaRPr>
          </a:p>
        </p:txBody>
      </p:sp>
      <p:grpSp>
        <p:nvGrpSpPr>
          <p:cNvPr id="2" name="Group 5"/>
          <p:cNvGrpSpPr>
            <a:grpSpLocks/>
          </p:cNvGrpSpPr>
          <p:nvPr/>
        </p:nvGrpSpPr>
        <p:grpSpPr bwMode="auto">
          <a:xfrm>
            <a:off x="4783138" y="2209800"/>
            <a:ext cx="3621087" cy="2225675"/>
            <a:chOff x="3436" y="1357"/>
            <a:chExt cx="2471" cy="1402"/>
          </a:xfrm>
        </p:grpSpPr>
        <p:sp>
          <p:nvSpPr>
            <p:cNvPr id="100358" name="Text Box 6"/>
            <p:cNvSpPr txBox="1">
              <a:spLocks noChangeArrowheads="1"/>
            </p:cNvSpPr>
            <p:nvPr/>
          </p:nvSpPr>
          <p:spPr bwMode="auto">
            <a:xfrm>
              <a:off x="4811" y="1357"/>
              <a:ext cx="10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R</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a:t>
              </a:r>
              <a:r>
                <a:rPr kumimoji="0" lang="en-US" altLang="zh-TW" sz="2000">
                  <a:latin typeface="Times New Roman" panose="02020603050405020304" pitchFamily="18" charset="0"/>
                  <a:ea typeface="新細明體" pitchFamily="18" charset="-120"/>
                </a:rPr>
                <a:t> W</a:t>
              </a:r>
              <a:r>
                <a:rPr kumimoji="0" lang="en-US" altLang="zh-TW" sz="2000" baseline="-25000">
                  <a:latin typeface="Times New Roman" panose="02020603050405020304" pitchFamily="18" charset="0"/>
                  <a:ea typeface="新細明體" pitchFamily="18" charset="-120"/>
                </a:rPr>
                <a:t>2</a:t>
              </a:r>
              <a:r>
                <a:rPr kumimoji="0" lang="en-US" altLang="zh-TW" sz="2000">
                  <a:latin typeface="Times New Roman" panose="02020603050405020304" pitchFamily="18" charset="0"/>
                  <a:ea typeface="新細明體" pitchFamily="18" charset="-120"/>
                </a:rPr>
                <a:t>(y)</a:t>
              </a:r>
            </a:p>
          </p:txBody>
        </p:sp>
        <p:sp>
          <p:nvSpPr>
            <p:cNvPr id="100359" name="Text Box 7"/>
            <p:cNvSpPr txBox="1">
              <a:spLocks noChangeArrowheads="1"/>
            </p:cNvSpPr>
            <p:nvPr/>
          </p:nvSpPr>
          <p:spPr bwMode="auto">
            <a:xfrm>
              <a:off x="3436" y="2014"/>
              <a:ext cx="24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Schedule = R</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(y)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3</a:t>
              </a:r>
              <a:r>
                <a:rPr kumimoji="0" lang="en-US" altLang="zh-TW" sz="2000">
                  <a:latin typeface="Times New Roman" panose="02020603050405020304" pitchFamily="18" charset="0"/>
                  <a:ea typeface="新細明體" pitchFamily="18" charset="-120"/>
                </a:rPr>
                <a:t>(y)</a:t>
              </a:r>
            </a:p>
          </p:txBody>
        </p:sp>
        <p:sp>
          <p:nvSpPr>
            <p:cNvPr id="100360" name="Text Box 8"/>
            <p:cNvSpPr txBox="1">
              <a:spLocks noChangeArrowheads="1"/>
            </p:cNvSpPr>
            <p:nvPr/>
          </p:nvSpPr>
          <p:spPr bwMode="auto">
            <a:xfrm>
              <a:off x="4284" y="2509"/>
              <a:ext cx="1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defRPr kumimoji="1" sz="28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TW" sz="2000">
                  <a:latin typeface="Times New Roman" panose="02020603050405020304" pitchFamily="18" charset="0"/>
                  <a:ea typeface="新細明體" pitchFamily="18" charset="-120"/>
                </a:rPr>
                <a:t>R</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W</a:t>
              </a:r>
              <a:r>
                <a:rPr kumimoji="0" lang="en-US" altLang="zh-TW" sz="2000" baseline="-25000">
                  <a:latin typeface="Times New Roman" panose="02020603050405020304" pitchFamily="18" charset="0"/>
                  <a:ea typeface="新細明體" pitchFamily="18" charset="-120"/>
                </a:rPr>
                <a:t>1</a:t>
              </a:r>
              <a:r>
                <a:rPr kumimoji="0" lang="en-US" altLang="zh-TW" sz="2000">
                  <a:latin typeface="Times New Roman" panose="02020603050405020304" pitchFamily="18" charset="0"/>
                  <a:ea typeface="新細明體" pitchFamily="18" charset="-120"/>
                </a:rPr>
                <a:t>(x) </a:t>
              </a:r>
              <a:r>
                <a:rPr kumimoji="0" lang="en-US" altLang="zh-TW" sz="2000">
                  <a:latin typeface="Times New Roman" panose="02020603050405020304" pitchFamily="18" charset="0"/>
                  <a:ea typeface="新細明體" pitchFamily="18" charset="-120"/>
                  <a:sym typeface="Symbol" panose="05050102010706020507" pitchFamily="18" charset="2"/>
                </a:rPr>
                <a:t> </a:t>
              </a:r>
              <a:r>
                <a:rPr kumimoji="0" lang="en-US" altLang="zh-TW" sz="2000">
                  <a:latin typeface="Times New Roman" panose="02020603050405020304" pitchFamily="18" charset="0"/>
                  <a:ea typeface="新細明體" pitchFamily="18" charset="-120"/>
                </a:rPr>
                <a:t>C</a:t>
              </a:r>
              <a:r>
                <a:rPr kumimoji="0" lang="en-US" altLang="zh-TW" sz="2000" baseline="-25000">
                  <a:latin typeface="Times New Roman" panose="02020603050405020304" pitchFamily="18" charset="0"/>
                  <a:ea typeface="新細明體" pitchFamily="18" charset="-120"/>
                </a:rPr>
                <a:t>1</a:t>
              </a:r>
            </a:p>
          </p:txBody>
        </p:sp>
        <p:sp>
          <p:nvSpPr>
            <p:cNvPr id="100361" name="Line 9"/>
            <p:cNvSpPr>
              <a:spLocks noChangeShapeType="1"/>
            </p:cNvSpPr>
            <p:nvPr/>
          </p:nvSpPr>
          <p:spPr bwMode="auto">
            <a:xfrm flipV="1">
              <a:off x="4992" y="1632"/>
              <a:ext cx="0" cy="3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362" name="Line 10"/>
            <p:cNvSpPr>
              <a:spLocks noChangeShapeType="1"/>
            </p:cNvSpPr>
            <p:nvPr/>
          </p:nvSpPr>
          <p:spPr bwMode="auto">
            <a:xfrm flipV="1">
              <a:off x="4992" y="2256"/>
              <a:ext cx="0" cy="30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363" name="Line 11"/>
            <p:cNvSpPr>
              <a:spLocks noChangeShapeType="1"/>
            </p:cNvSpPr>
            <p:nvPr/>
          </p:nvSpPr>
          <p:spPr bwMode="auto">
            <a:xfrm flipV="1">
              <a:off x="5520" y="1632"/>
              <a:ext cx="0" cy="3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915369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 calcmode="lin" valueType="num">
                                      <p:cBhvr additive="base">
                                        <p:cTn id="7" dur="500" fill="hold"/>
                                        <p:tgtEl>
                                          <p:spTgt spid="61442"/>
                                        </p:tgtEl>
                                        <p:attrNameLst>
                                          <p:attrName>ppt_x</p:attrName>
                                        </p:attrNameLst>
                                      </p:cBhvr>
                                      <p:tavLst>
                                        <p:tav tm="0">
                                          <p:val>
                                            <p:strVal val="0-#ppt_w/2"/>
                                          </p:val>
                                        </p:tav>
                                        <p:tav tm="100000">
                                          <p:val>
                                            <p:strVal val="#ppt_x"/>
                                          </p:val>
                                        </p:tav>
                                      </p:tavLst>
                                    </p:anim>
                                    <p:anim calcmode="lin" valueType="num">
                                      <p:cBhvr additive="base">
                                        <p:cTn id="8" dur="500" fill="hold"/>
                                        <p:tgtEl>
                                          <p:spTgt spid="614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43"/>
                                        </p:tgtEl>
                                        <p:attrNameLst>
                                          <p:attrName>style.visibility</p:attrName>
                                        </p:attrNameLst>
                                      </p:cBhvr>
                                      <p:to>
                                        <p:strVal val="visible"/>
                                      </p:to>
                                    </p:set>
                                    <p:anim calcmode="lin" valueType="num">
                                      <p:cBhvr additive="base">
                                        <p:cTn id="19" dur="500" fill="hold"/>
                                        <p:tgtEl>
                                          <p:spTgt spid="61443"/>
                                        </p:tgtEl>
                                        <p:attrNameLst>
                                          <p:attrName>ppt_x</p:attrName>
                                        </p:attrNameLst>
                                      </p:cBhvr>
                                      <p:tavLst>
                                        <p:tav tm="0">
                                          <p:val>
                                            <p:strVal val="0-#ppt_w/2"/>
                                          </p:val>
                                        </p:tav>
                                        <p:tav tm="100000">
                                          <p:val>
                                            <p:strVal val="#ppt_x"/>
                                          </p:val>
                                        </p:tav>
                                      </p:tavLst>
                                    </p:anim>
                                    <p:anim calcmode="lin" valueType="num">
                                      <p:cBhvr additive="base">
                                        <p:cTn id="20" dur="500" fill="hold"/>
                                        <p:tgtEl>
                                          <p:spTgt spid="614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nimBg="1" autoUpdateAnimBg="0"/>
      <p:bldP spid="6144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200" y="419100"/>
            <a:ext cx="7772400" cy="419100"/>
          </a:xfrm>
        </p:spPr>
        <p:txBody>
          <a:bodyPr/>
          <a:lstStyle/>
          <a:p>
            <a:pPr>
              <a:defRPr/>
            </a:pPr>
            <a:r>
              <a:rPr lang="en-US" dirty="0"/>
              <a:t>Lock Conversions</a:t>
            </a:r>
          </a:p>
        </p:txBody>
      </p:sp>
      <p:sp>
        <p:nvSpPr>
          <p:cNvPr id="102403" name="Rectangle 3"/>
          <p:cNvSpPr>
            <a:spLocks noGrp="1" noChangeArrowheads="1"/>
          </p:cNvSpPr>
          <p:nvPr>
            <p:ph type="body" idx="4294967295"/>
          </p:nvPr>
        </p:nvSpPr>
        <p:spPr>
          <a:xfrm>
            <a:off x="1295400" y="1079500"/>
            <a:ext cx="7848600" cy="4876800"/>
          </a:xfrm>
          <a:noFill/>
        </p:spPr>
        <p:txBody>
          <a:bodyPr/>
          <a:lstStyle/>
          <a:p>
            <a:r>
              <a:rPr lang="en-US" altLang="en-US" sz="2400" smtClean="0"/>
              <a:t>Two-phase locking with lock conversions:</a:t>
            </a:r>
          </a:p>
          <a:p>
            <a:pPr>
              <a:buFontTx/>
              <a:buNone/>
            </a:pPr>
            <a:r>
              <a:rPr lang="en-US" altLang="en-US" sz="2400" smtClean="0"/>
              <a:t>     –   First Phase:        </a:t>
            </a:r>
          </a:p>
          <a:p>
            <a:pPr lvl="2"/>
            <a:r>
              <a:rPr lang="en-US" altLang="en-US" sz="2000" smtClean="0"/>
              <a:t>can acquire a lock-S on item</a:t>
            </a:r>
          </a:p>
          <a:p>
            <a:pPr lvl="2"/>
            <a:r>
              <a:rPr lang="en-US" altLang="en-US" sz="2000" smtClean="0"/>
              <a:t>can acquire a lock-X on item</a:t>
            </a:r>
          </a:p>
          <a:p>
            <a:pPr lvl="2"/>
            <a:r>
              <a:rPr lang="en-US" altLang="en-US" sz="2000" smtClean="0"/>
              <a:t>can convert a lock-S to a lock-X (upgrade)</a:t>
            </a:r>
          </a:p>
          <a:p>
            <a:pPr>
              <a:buFontTx/>
              <a:buNone/>
            </a:pPr>
            <a:r>
              <a:rPr lang="en-US" altLang="en-US" sz="2400" smtClean="0"/>
              <a:t>     –   Second Phase:</a:t>
            </a:r>
          </a:p>
          <a:p>
            <a:pPr lvl="2"/>
            <a:r>
              <a:rPr lang="en-US" altLang="en-US" sz="2000" smtClean="0"/>
              <a:t>can release a lock-S</a:t>
            </a:r>
          </a:p>
          <a:p>
            <a:pPr lvl="2"/>
            <a:r>
              <a:rPr lang="en-US" altLang="en-US" sz="2000" smtClean="0"/>
              <a:t>can release a lock-X</a:t>
            </a:r>
          </a:p>
          <a:p>
            <a:pPr lvl="2"/>
            <a:r>
              <a:rPr lang="en-US" altLang="en-US" sz="2000" smtClean="0"/>
              <a:t>can convert a lock-X to a lock-S  (downgrade)</a:t>
            </a:r>
          </a:p>
          <a:p>
            <a:r>
              <a:rPr lang="en-US" altLang="en-US" sz="2400" smtClean="0"/>
              <a:t>This protocol assures serializability. But still relies on the programmer to insert the various  locking instructions.</a:t>
            </a:r>
          </a:p>
        </p:txBody>
      </p:sp>
    </p:spTree>
    <p:extLst>
      <p:ext uri="{BB962C8B-B14F-4D97-AF65-F5344CB8AC3E}">
        <p14:creationId xmlns:p14="http://schemas.microsoft.com/office/powerpoint/2010/main" val="27351150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381000"/>
            <a:ext cx="8229600" cy="655638"/>
          </a:xfrm>
        </p:spPr>
        <p:txBody>
          <a:bodyPr/>
          <a:lstStyle/>
          <a:p>
            <a:pPr>
              <a:defRPr/>
            </a:pPr>
            <a:r>
              <a:rPr lang="en-US" sz="4000"/>
              <a:t>Automatic Acquisition of Locks</a:t>
            </a:r>
          </a:p>
        </p:txBody>
      </p:sp>
      <p:sp>
        <p:nvSpPr>
          <p:cNvPr id="103427" name="Rectangle 3"/>
          <p:cNvSpPr>
            <a:spLocks noGrp="1" noChangeArrowheads="1"/>
          </p:cNvSpPr>
          <p:nvPr>
            <p:ph type="body" idx="4294967295"/>
          </p:nvPr>
        </p:nvSpPr>
        <p:spPr>
          <a:xfrm>
            <a:off x="1295400" y="1079500"/>
            <a:ext cx="7848600" cy="5210175"/>
          </a:xfrm>
        </p:spPr>
        <p:txBody>
          <a:bodyPr/>
          <a:lstStyle/>
          <a:p>
            <a:pPr>
              <a:lnSpc>
                <a:spcPct val="110000"/>
              </a:lnSpc>
            </a:pPr>
            <a:r>
              <a:rPr lang="en-US" altLang="en-US" sz="2400" smtClean="0"/>
              <a:t>A transaction </a:t>
            </a:r>
            <a:r>
              <a:rPr lang="en-US" altLang="en-US" sz="2400" i="1" smtClean="0"/>
              <a:t>T</a:t>
            </a:r>
            <a:r>
              <a:rPr lang="en-US" altLang="en-US" sz="2400" baseline="-25000" smtClean="0"/>
              <a:t>i</a:t>
            </a:r>
            <a:r>
              <a:rPr lang="en-US" altLang="en-US" sz="2400" smtClean="0"/>
              <a:t> issues the standard read/write instruction, without explicit locking calls.</a:t>
            </a:r>
          </a:p>
          <a:p>
            <a:r>
              <a:rPr lang="en-US" altLang="en-US" sz="2400" smtClean="0"/>
              <a:t>The operation </a:t>
            </a:r>
            <a:r>
              <a:rPr lang="en-US" altLang="en-US" sz="2400" b="1" smtClean="0"/>
              <a:t>read</a:t>
            </a:r>
            <a:r>
              <a:rPr lang="en-US" altLang="en-US" sz="2400" smtClean="0"/>
              <a:t>(</a:t>
            </a:r>
            <a:r>
              <a:rPr lang="en-US" altLang="en-US" sz="2400" i="1" smtClean="0"/>
              <a:t>D</a:t>
            </a:r>
            <a:r>
              <a:rPr lang="en-US" altLang="en-US" sz="2400" smtClean="0"/>
              <a:t>) is processed as:</a:t>
            </a:r>
          </a:p>
          <a:p>
            <a:pPr>
              <a:buFontTx/>
              <a:buNone/>
            </a:pPr>
            <a:r>
              <a:rPr lang="en-US" altLang="en-US" sz="2400" smtClean="0"/>
              <a:t>                      </a:t>
            </a:r>
            <a:r>
              <a:rPr lang="en-US" altLang="en-US" sz="2400" b="1" smtClean="0"/>
              <a:t>if</a:t>
            </a:r>
            <a:r>
              <a:rPr lang="en-US" altLang="en-US" sz="2400" smtClean="0"/>
              <a:t> </a:t>
            </a:r>
            <a:r>
              <a:rPr lang="en-US" altLang="en-US" sz="2400" i="1" smtClean="0"/>
              <a:t>T</a:t>
            </a:r>
            <a:r>
              <a:rPr lang="en-US" altLang="en-US" sz="2400" i="1" baseline="-25000" smtClean="0"/>
              <a:t>i</a:t>
            </a:r>
            <a:r>
              <a:rPr lang="en-US" altLang="en-US" sz="2400" smtClean="0"/>
              <a:t> has a lock on </a:t>
            </a:r>
            <a:r>
              <a:rPr lang="en-US" altLang="en-US" sz="2400" i="1" smtClean="0"/>
              <a:t>D</a:t>
            </a:r>
            <a:endParaRPr lang="en-US" altLang="en-US" sz="2400" smtClean="0"/>
          </a:p>
          <a:p>
            <a:pPr>
              <a:buFontTx/>
              <a:buNone/>
            </a:pPr>
            <a:r>
              <a:rPr lang="en-US" altLang="en-US" sz="2400" smtClean="0"/>
              <a:t>                         </a:t>
            </a:r>
            <a:r>
              <a:rPr lang="en-US" altLang="en-US" sz="2400" b="1" smtClean="0"/>
              <a:t>then</a:t>
            </a:r>
            <a:endParaRPr lang="en-US" altLang="en-US" sz="2400" smtClean="0"/>
          </a:p>
          <a:p>
            <a:pPr>
              <a:buFontTx/>
              <a:buNone/>
            </a:pPr>
            <a:r>
              <a:rPr lang="en-US" altLang="en-US" sz="2400" smtClean="0"/>
              <a:t>                                read(</a:t>
            </a:r>
            <a:r>
              <a:rPr lang="en-US" altLang="en-US" sz="2400" i="1" smtClean="0"/>
              <a:t>D</a:t>
            </a:r>
            <a:r>
              <a:rPr lang="en-US" altLang="en-US" sz="2400" smtClean="0"/>
              <a:t>) </a:t>
            </a:r>
          </a:p>
          <a:p>
            <a:pPr>
              <a:lnSpc>
                <a:spcPct val="80000"/>
              </a:lnSpc>
              <a:buFontTx/>
              <a:buNone/>
            </a:pPr>
            <a:r>
              <a:rPr lang="en-US" altLang="en-US" sz="2400" b="1" smtClean="0"/>
              <a:t>                         else begin</a:t>
            </a:r>
            <a:r>
              <a:rPr lang="en-US" altLang="en-US" sz="2400" smtClean="0"/>
              <a:t> </a:t>
            </a:r>
          </a:p>
          <a:p>
            <a:pPr>
              <a:buFontTx/>
              <a:buNone/>
            </a:pPr>
            <a:r>
              <a:rPr lang="en-US" altLang="en-US" sz="2400" smtClean="0"/>
              <a:t>                                   if necessary wait until no other  </a:t>
            </a:r>
          </a:p>
          <a:p>
            <a:pPr>
              <a:lnSpc>
                <a:spcPct val="80000"/>
              </a:lnSpc>
              <a:buFontTx/>
              <a:buNone/>
            </a:pPr>
            <a:r>
              <a:rPr lang="en-US" altLang="en-US" sz="2400" smtClean="0"/>
              <a:t>                                       transaction has a </a:t>
            </a:r>
            <a:r>
              <a:rPr lang="en-US" altLang="en-US" sz="2400" b="1" smtClean="0"/>
              <a:t>lock-X</a:t>
            </a:r>
            <a:r>
              <a:rPr lang="en-US" altLang="en-US" sz="2400" smtClean="0"/>
              <a:t> on </a:t>
            </a:r>
            <a:r>
              <a:rPr lang="en-US" altLang="en-US" sz="2400" i="1" smtClean="0"/>
              <a:t>D</a:t>
            </a:r>
            <a:endParaRPr lang="en-US" altLang="en-US" sz="2400" smtClean="0"/>
          </a:p>
          <a:p>
            <a:pPr>
              <a:lnSpc>
                <a:spcPct val="90000"/>
              </a:lnSpc>
              <a:buFontTx/>
              <a:buNone/>
            </a:pPr>
            <a:r>
              <a:rPr lang="en-US" altLang="en-US" sz="2400" smtClean="0"/>
              <a:t>                                   grant </a:t>
            </a:r>
            <a:r>
              <a:rPr lang="en-US" altLang="en-US" sz="2400" i="1" smtClean="0"/>
              <a:t>T</a:t>
            </a:r>
            <a:r>
              <a:rPr lang="en-US" altLang="en-US" sz="2400" i="1" baseline="-25000" smtClean="0"/>
              <a:t>i</a:t>
            </a:r>
            <a:r>
              <a:rPr lang="en-US" altLang="en-US" sz="2400" smtClean="0"/>
              <a:t> a </a:t>
            </a:r>
            <a:r>
              <a:rPr lang="en-US" altLang="en-US" sz="2400" b="1" smtClean="0"/>
              <a:t> lock-S</a:t>
            </a:r>
            <a:r>
              <a:rPr lang="en-US" altLang="en-US" sz="2400" smtClean="0"/>
              <a:t> on </a:t>
            </a:r>
            <a:r>
              <a:rPr lang="en-US" altLang="en-US" sz="2400" i="1" smtClean="0"/>
              <a:t>D</a:t>
            </a:r>
            <a:r>
              <a:rPr lang="en-US" altLang="en-US" sz="2400" smtClean="0"/>
              <a:t>;</a:t>
            </a:r>
          </a:p>
          <a:p>
            <a:pPr>
              <a:buFontTx/>
              <a:buNone/>
            </a:pPr>
            <a:r>
              <a:rPr lang="en-US" altLang="en-US" sz="2400" smtClean="0"/>
              <a:t>                                   read(</a:t>
            </a:r>
            <a:r>
              <a:rPr lang="en-US" altLang="en-US" sz="2400" i="1" smtClean="0"/>
              <a:t>D</a:t>
            </a:r>
            <a:r>
              <a:rPr lang="en-US" altLang="en-US" sz="2400" smtClean="0"/>
              <a:t>)</a:t>
            </a:r>
          </a:p>
          <a:p>
            <a:pPr>
              <a:lnSpc>
                <a:spcPct val="70000"/>
              </a:lnSpc>
              <a:buFontTx/>
              <a:buNone/>
            </a:pPr>
            <a:r>
              <a:rPr lang="en-US" altLang="en-US" sz="2400" b="1" smtClean="0"/>
              <a:t>                                end</a:t>
            </a:r>
            <a:endParaRPr lang="en-US" altLang="en-US" sz="2400" smtClean="0"/>
          </a:p>
        </p:txBody>
      </p:sp>
    </p:spTree>
    <p:extLst>
      <p:ext uri="{BB962C8B-B14F-4D97-AF65-F5344CB8AC3E}">
        <p14:creationId xmlns:p14="http://schemas.microsoft.com/office/powerpoint/2010/main" val="13379283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304800"/>
            <a:ext cx="8229600" cy="228600"/>
          </a:xfrm>
        </p:spPr>
        <p:txBody>
          <a:bodyPr/>
          <a:lstStyle/>
          <a:p>
            <a:pPr>
              <a:defRPr/>
            </a:pPr>
            <a:r>
              <a:rPr lang="en-US" dirty="0"/>
              <a:t>Automatic Acquisition of Locks</a:t>
            </a:r>
          </a:p>
        </p:txBody>
      </p:sp>
      <p:sp>
        <p:nvSpPr>
          <p:cNvPr id="104451" name="Rectangle 3"/>
          <p:cNvSpPr>
            <a:spLocks noGrp="1" noChangeArrowheads="1"/>
          </p:cNvSpPr>
          <p:nvPr>
            <p:ph type="body" idx="4294967295"/>
          </p:nvPr>
        </p:nvSpPr>
        <p:spPr>
          <a:xfrm>
            <a:off x="0" y="739775"/>
            <a:ext cx="8347075" cy="5216525"/>
          </a:xfrm>
        </p:spPr>
        <p:txBody>
          <a:bodyPr>
            <a:normAutofit lnSpcReduction="10000"/>
          </a:bodyPr>
          <a:lstStyle/>
          <a:p>
            <a:r>
              <a:rPr lang="en-US" altLang="en-US" sz="2400" b="1" dirty="0" smtClean="0"/>
              <a:t>write</a:t>
            </a:r>
            <a:r>
              <a:rPr lang="en-US" altLang="en-US" sz="2400" i="1" dirty="0" smtClean="0"/>
              <a:t>(D)</a:t>
            </a:r>
            <a:r>
              <a:rPr lang="en-US" altLang="en-US" sz="2400" dirty="0" smtClean="0"/>
              <a:t> is processed as:</a:t>
            </a:r>
          </a:p>
          <a:p>
            <a:pPr>
              <a:buFontTx/>
              <a:buNone/>
            </a:pPr>
            <a:r>
              <a:rPr lang="en-US" altLang="en-US" sz="2400" dirty="0" smtClean="0"/>
              <a:t>     </a:t>
            </a:r>
            <a:r>
              <a:rPr lang="en-US" altLang="en-US" sz="2400" b="1" dirty="0" smtClean="0"/>
              <a:t>if </a:t>
            </a:r>
            <a:r>
              <a:rPr lang="en-US" altLang="en-US" sz="2400" i="1" dirty="0" smtClean="0"/>
              <a:t>T</a:t>
            </a:r>
            <a:r>
              <a:rPr lang="en-US" altLang="en-US" sz="2400" i="1" baseline="-25000" dirty="0" smtClean="0"/>
              <a:t>i</a:t>
            </a:r>
            <a:r>
              <a:rPr lang="en-US" altLang="en-US" sz="2400" dirty="0" smtClean="0"/>
              <a:t> has a  </a:t>
            </a:r>
            <a:r>
              <a:rPr lang="en-US" altLang="en-US" sz="2400" b="1" dirty="0" smtClean="0"/>
              <a:t>lock-X</a:t>
            </a:r>
            <a:r>
              <a:rPr lang="en-US" altLang="en-US" sz="2400" dirty="0" smtClean="0"/>
              <a:t> on </a:t>
            </a:r>
            <a:r>
              <a:rPr lang="en-US" altLang="en-US" sz="2400" i="1" dirty="0" smtClean="0"/>
              <a:t>D</a:t>
            </a:r>
            <a:r>
              <a:rPr lang="en-US" altLang="en-US" sz="2400" dirty="0" smtClean="0"/>
              <a:t> </a:t>
            </a:r>
          </a:p>
          <a:p>
            <a:pPr>
              <a:lnSpc>
                <a:spcPct val="70000"/>
              </a:lnSpc>
              <a:buFontTx/>
              <a:buNone/>
            </a:pPr>
            <a:r>
              <a:rPr lang="en-US" altLang="en-US" sz="2400" b="1" dirty="0" smtClean="0"/>
              <a:t>        then</a:t>
            </a:r>
            <a:r>
              <a:rPr lang="en-US" altLang="en-US" sz="2400" dirty="0" smtClean="0"/>
              <a:t> </a:t>
            </a:r>
          </a:p>
          <a:p>
            <a:pPr>
              <a:lnSpc>
                <a:spcPct val="60000"/>
              </a:lnSpc>
              <a:buFontTx/>
              <a:buNone/>
            </a:pPr>
            <a:r>
              <a:rPr lang="en-US" altLang="en-US" sz="2400" dirty="0" smtClean="0"/>
              <a:t>          write(</a:t>
            </a:r>
            <a:r>
              <a:rPr lang="en-US" altLang="en-US" sz="2400" i="1" dirty="0" smtClean="0"/>
              <a:t>D</a:t>
            </a:r>
            <a:r>
              <a:rPr lang="en-US" altLang="en-US" sz="2400" dirty="0" smtClean="0"/>
              <a:t>)</a:t>
            </a:r>
          </a:p>
          <a:p>
            <a:pPr>
              <a:lnSpc>
                <a:spcPct val="70000"/>
              </a:lnSpc>
              <a:buFontTx/>
              <a:buNone/>
            </a:pPr>
            <a:r>
              <a:rPr lang="en-US" altLang="en-US" sz="2400" dirty="0" smtClean="0"/>
              <a:t>       </a:t>
            </a:r>
            <a:r>
              <a:rPr lang="en-US" altLang="en-US" sz="2400" b="1" dirty="0" smtClean="0"/>
              <a:t>else begin</a:t>
            </a:r>
            <a:endParaRPr lang="en-US" altLang="en-US" sz="2400" dirty="0" smtClean="0"/>
          </a:p>
          <a:p>
            <a:pPr>
              <a:lnSpc>
                <a:spcPct val="80000"/>
              </a:lnSpc>
              <a:buFontTx/>
              <a:buNone/>
            </a:pPr>
            <a:r>
              <a:rPr lang="en-US" altLang="en-US" sz="2400" dirty="0" smtClean="0"/>
              <a:t>            if necessary wait until no other trans. has any lock on </a:t>
            </a:r>
            <a:r>
              <a:rPr lang="en-US" altLang="en-US" sz="2400" i="1" dirty="0" smtClean="0"/>
              <a:t>D</a:t>
            </a:r>
            <a:r>
              <a:rPr lang="en-US" altLang="en-US" sz="2400" dirty="0" smtClean="0"/>
              <a:t>,</a:t>
            </a:r>
          </a:p>
          <a:p>
            <a:pPr>
              <a:lnSpc>
                <a:spcPct val="80000"/>
              </a:lnSpc>
              <a:buFontTx/>
              <a:buNone/>
            </a:pPr>
            <a:r>
              <a:rPr lang="en-US" altLang="en-US" sz="2400" dirty="0" smtClean="0"/>
              <a:t>            if </a:t>
            </a:r>
            <a:r>
              <a:rPr lang="en-US" altLang="en-US" sz="2400" i="1" dirty="0" smtClean="0"/>
              <a:t>T</a:t>
            </a:r>
            <a:r>
              <a:rPr lang="en-US" altLang="en-US" sz="2400" i="1" baseline="-25000" dirty="0" smtClean="0"/>
              <a:t>i</a:t>
            </a:r>
            <a:r>
              <a:rPr lang="en-US" altLang="en-US" sz="2400" dirty="0" smtClean="0"/>
              <a:t> has a </a:t>
            </a:r>
            <a:r>
              <a:rPr lang="en-US" altLang="en-US" sz="2400" b="1" dirty="0" smtClean="0"/>
              <a:t>lock-S</a:t>
            </a:r>
            <a:r>
              <a:rPr lang="en-US" altLang="en-US" sz="2400" dirty="0" smtClean="0"/>
              <a:t> on </a:t>
            </a:r>
            <a:r>
              <a:rPr lang="en-US" altLang="en-US" sz="2400" i="1" dirty="0" smtClean="0"/>
              <a:t>D</a:t>
            </a:r>
            <a:endParaRPr lang="en-US" altLang="en-US" sz="2400" dirty="0" smtClean="0"/>
          </a:p>
          <a:p>
            <a:pPr>
              <a:lnSpc>
                <a:spcPct val="70000"/>
              </a:lnSpc>
              <a:buFontTx/>
              <a:buNone/>
            </a:pPr>
            <a:r>
              <a:rPr lang="en-US" altLang="en-US" sz="2400" b="1" dirty="0" smtClean="0"/>
              <a:t>                 then</a:t>
            </a:r>
            <a:endParaRPr lang="en-US" altLang="en-US" sz="2400" dirty="0" smtClean="0"/>
          </a:p>
          <a:p>
            <a:pPr>
              <a:lnSpc>
                <a:spcPct val="70000"/>
              </a:lnSpc>
              <a:buFontTx/>
              <a:buNone/>
            </a:pPr>
            <a:r>
              <a:rPr lang="en-US" altLang="en-US" sz="2400" b="1" dirty="0" smtClean="0"/>
              <a:t>                    upgrade</a:t>
            </a:r>
            <a:r>
              <a:rPr lang="en-US" altLang="en-US" sz="2400" dirty="0" smtClean="0"/>
              <a:t> lock on </a:t>
            </a:r>
            <a:r>
              <a:rPr lang="en-US" altLang="en-US" sz="2400" i="1" dirty="0" smtClean="0"/>
              <a:t>D</a:t>
            </a:r>
            <a:r>
              <a:rPr lang="en-US" altLang="en-US" sz="2400" dirty="0" smtClean="0"/>
              <a:t>  to </a:t>
            </a:r>
            <a:r>
              <a:rPr lang="en-US" altLang="en-US" sz="2400" b="1" dirty="0" smtClean="0"/>
              <a:t>lock-X</a:t>
            </a:r>
            <a:endParaRPr lang="en-US" altLang="en-US" sz="2400" dirty="0" smtClean="0"/>
          </a:p>
          <a:p>
            <a:pPr>
              <a:lnSpc>
                <a:spcPct val="70000"/>
              </a:lnSpc>
              <a:buFontTx/>
              <a:buNone/>
            </a:pPr>
            <a:r>
              <a:rPr lang="en-US" altLang="en-US" sz="2400" b="1" dirty="0" smtClean="0"/>
              <a:t>                else</a:t>
            </a:r>
            <a:endParaRPr lang="en-US" altLang="en-US" sz="2400" dirty="0" smtClean="0"/>
          </a:p>
          <a:p>
            <a:pPr>
              <a:lnSpc>
                <a:spcPct val="70000"/>
              </a:lnSpc>
              <a:buFontTx/>
              <a:buNone/>
            </a:pPr>
            <a:r>
              <a:rPr lang="en-US" altLang="en-US" sz="2400" dirty="0" smtClean="0"/>
              <a:t>                    grant </a:t>
            </a:r>
            <a:r>
              <a:rPr lang="en-US" altLang="en-US" sz="2400" i="1" dirty="0" smtClean="0"/>
              <a:t>T</a:t>
            </a:r>
            <a:r>
              <a:rPr lang="en-US" altLang="en-US" sz="2400" i="1" baseline="-25000" dirty="0" smtClean="0"/>
              <a:t>i</a:t>
            </a:r>
            <a:r>
              <a:rPr lang="en-US" altLang="en-US" sz="2400" dirty="0" smtClean="0"/>
              <a:t> a </a:t>
            </a:r>
            <a:r>
              <a:rPr lang="en-US" altLang="en-US" sz="2400" b="1" dirty="0" smtClean="0"/>
              <a:t>lock-X</a:t>
            </a:r>
            <a:r>
              <a:rPr lang="en-US" altLang="en-US" sz="2400" dirty="0" smtClean="0"/>
              <a:t> on </a:t>
            </a:r>
            <a:r>
              <a:rPr lang="en-US" altLang="en-US" sz="2400" i="1" dirty="0" smtClean="0"/>
              <a:t>D</a:t>
            </a:r>
            <a:endParaRPr lang="en-US" altLang="en-US" sz="2400" dirty="0" smtClean="0"/>
          </a:p>
          <a:p>
            <a:pPr>
              <a:buFontTx/>
              <a:buNone/>
            </a:pPr>
            <a:r>
              <a:rPr lang="en-US" altLang="en-US" sz="2400" dirty="0" smtClean="0"/>
              <a:t>                write(</a:t>
            </a:r>
            <a:r>
              <a:rPr lang="en-US" altLang="en-US" sz="2400" i="1" dirty="0" smtClean="0"/>
              <a:t>D</a:t>
            </a:r>
            <a:r>
              <a:rPr lang="en-US" altLang="en-US" sz="2400" dirty="0" smtClean="0"/>
              <a:t>)</a:t>
            </a:r>
          </a:p>
          <a:p>
            <a:pPr>
              <a:lnSpc>
                <a:spcPct val="50000"/>
              </a:lnSpc>
              <a:buFontTx/>
              <a:buNone/>
            </a:pPr>
            <a:r>
              <a:rPr lang="en-US" altLang="en-US" sz="2400" b="1" dirty="0" smtClean="0"/>
              <a:t>         end</a:t>
            </a:r>
            <a:r>
              <a:rPr lang="en-US" altLang="en-US" sz="2400" dirty="0" smtClean="0"/>
              <a:t>;</a:t>
            </a:r>
          </a:p>
          <a:p>
            <a:r>
              <a:rPr lang="en-US" altLang="en-US" sz="2400" dirty="0" smtClean="0"/>
              <a:t>All locks are released after commit or abort</a:t>
            </a:r>
          </a:p>
        </p:txBody>
      </p:sp>
    </p:spTree>
    <p:extLst>
      <p:ext uri="{BB962C8B-B14F-4D97-AF65-F5344CB8AC3E}">
        <p14:creationId xmlns:p14="http://schemas.microsoft.com/office/powerpoint/2010/main" val="18859523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a:t>Implementation of Locking</a:t>
            </a:r>
          </a:p>
        </p:txBody>
      </p:sp>
      <p:sp>
        <p:nvSpPr>
          <p:cNvPr id="105475" name="Rectangle 3"/>
          <p:cNvSpPr>
            <a:spLocks noGrp="1" noChangeArrowheads="1"/>
          </p:cNvSpPr>
          <p:nvPr>
            <p:ph idx="1"/>
          </p:nvPr>
        </p:nvSpPr>
        <p:spPr>
          <a:xfrm>
            <a:off x="685800" y="1954213"/>
            <a:ext cx="7661275" cy="4903787"/>
          </a:xfrm>
        </p:spPr>
        <p:txBody>
          <a:bodyPr/>
          <a:lstStyle/>
          <a:p>
            <a:r>
              <a:rPr lang="en-US" altLang="en-US" sz="2000" smtClean="0"/>
              <a:t>A</a:t>
            </a:r>
            <a:r>
              <a:rPr lang="en-US" altLang="en-US" sz="2000" b="1" smtClean="0">
                <a:solidFill>
                  <a:schemeClr val="tx2"/>
                </a:solidFill>
              </a:rPr>
              <a:t> lock manager </a:t>
            </a:r>
            <a:r>
              <a:rPr lang="en-US" altLang="en-US" sz="2000" smtClean="0"/>
              <a:t>can be implemented as a separate process to which transactions send lock and unlock requests</a:t>
            </a:r>
          </a:p>
          <a:p>
            <a:r>
              <a:rPr lang="en-US" altLang="en-US" sz="2000" smtClean="0"/>
              <a:t>The lock manager replies to a lock request by sending a lock grant messages (or a message asking the transaction to roll back, in case of  a deadlock)</a:t>
            </a:r>
          </a:p>
          <a:p>
            <a:r>
              <a:rPr lang="en-US" altLang="en-US" sz="2000" smtClean="0"/>
              <a:t>The requesting transaction waits until its request is answered</a:t>
            </a:r>
          </a:p>
          <a:p>
            <a:r>
              <a:rPr lang="en-US" altLang="en-US" sz="2000" smtClean="0"/>
              <a:t>The lock manager maintains a data-structure called a </a:t>
            </a:r>
            <a:r>
              <a:rPr lang="en-US" altLang="en-US" sz="2000" b="1" smtClean="0">
                <a:solidFill>
                  <a:schemeClr val="tx2"/>
                </a:solidFill>
              </a:rPr>
              <a:t>lock table </a:t>
            </a:r>
            <a:r>
              <a:rPr lang="en-US" altLang="en-US" sz="2000" smtClean="0"/>
              <a:t>to record granted locks and pending requests</a:t>
            </a:r>
          </a:p>
          <a:p>
            <a:r>
              <a:rPr lang="en-US" altLang="en-US" sz="2000" smtClean="0"/>
              <a:t>The lock table is usually implemented as an in-memory hash table indexed on the name of the data item being locked</a:t>
            </a:r>
            <a:endParaRPr lang="en-US" altLang="en-US" sz="2000" b="1" smtClean="0">
              <a:solidFill>
                <a:schemeClr val="tx2"/>
              </a:solidFill>
            </a:endParaRPr>
          </a:p>
        </p:txBody>
      </p:sp>
    </p:spTree>
    <p:extLst>
      <p:ext uri="{BB962C8B-B14F-4D97-AF65-F5344CB8AC3E}">
        <p14:creationId xmlns:p14="http://schemas.microsoft.com/office/powerpoint/2010/main" val="1585416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609600"/>
            <a:ext cx="4876800" cy="685800"/>
          </a:xfrm>
        </p:spPr>
        <p:txBody>
          <a:bodyPr/>
          <a:lstStyle/>
          <a:p>
            <a:pPr>
              <a:defRPr/>
            </a:pPr>
            <a:r>
              <a:rPr lang="en-US" sz="4000"/>
              <a:t>Lock Table</a:t>
            </a:r>
          </a:p>
        </p:txBody>
      </p:sp>
      <p:sp>
        <p:nvSpPr>
          <p:cNvPr id="106499" name="Rectangle 3"/>
          <p:cNvSpPr>
            <a:spLocks noGrp="1" noChangeArrowheads="1"/>
          </p:cNvSpPr>
          <p:nvPr>
            <p:ph idx="1"/>
          </p:nvPr>
        </p:nvSpPr>
        <p:spPr>
          <a:xfrm>
            <a:off x="4191000" y="381000"/>
            <a:ext cx="4610100" cy="6019800"/>
          </a:xfrm>
          <a:noFill/>
        </p:spPr>
        <p:txBody>
          <a:bodyPr/>
          <a:lstStyle/>
          <a:p>
            <a:r>
              <a:rPr lang="en-US" altLang="en-US" sz="1800" smtClean="0"/>
              <a:t>Black rectangles indicate granted locks, white ones indicate waiting requests</a:t>
            </a:r>
          </a:p>
          <a:p>
            <a:r>
              <a:rPr lang="en-US" altLang="en-US" sz="1800" smtClean="0"/>
              <a:t>Lock table also records the type of lock granted or requested</a:t>
            </a:r>
          </a:p>
          <a:p>
            <a:r>
              <a:rPr lang="en-US" altLang="en-US" sz="1800" smtClean="0"/>
              <a:t>New request is added to the end of the queue of requests for the data item, and granted if it is compatible with all earlier locks</a:t>
            </a:r>
          </a:p>
          <a:p>
            <a:r>
              <a:rPr lang="en-US" altLang="en-US" sz="1800" smtClean="0"/>
              <a:t>Unlock requests result in the request being deleted, and later requests are checked to see if they can now be granted</a:t>
            </a:r>
          </a:p>
          <a:p>
            <a:r>
              <a:rPr lang="en-US" altLang="en-US" sz="1800" smtClean="0"/>
              <a:t>If transaction aborts, all waiting or granted requests of the transaction are deleted </a:t>
            </a:r>
          </a:p>
          <a:p>
            <a:pPr lvl="1"/>
            <a:r>
              <a:rPr lang="en-US" altLang="en-US" sz="1600" smtClean="0"/>
              <a:t>lock manager may keep a list of locks held by each transaction, to implement this efficiently</a:t>
            </a:r>
          </a:p>
        </p:txBody>
      </p:sp>
      <p:pic>
        <p:nvPicPr>
          <p:cNvPr id="106500" name="Picture 4"/>
          <p:cNvPicPr>
            <a:picLocks noChangeAspect="1" noChangeArrowheads="1"/>
          </p:cNvPicPr>
          <p:nvPr/>
        </p:nvPicPr>
        <p:blipFill>
          <a:blip r:embed="rId2">
            <a:extLst>
              <a:ext uri="{28A0092B-C50C-407E-A947-70E740481C1C}">
                <a14:useLocalDpi xmlns:a14="http://schemas.microsoft.com/office/drawing/2010/main" val="0"/>
              </a:ext>
            </a:extLst>
          </a:blip>
          <a:srcRect l="19557" t="1344" r="20766" b="2420"/>
          <a:stretch>
            <a:fillRect/>
          </a:stretch>
        </p:blipFill>
        <p:spPr bwMode="auto">
          <a:xfrm>
            <a:off x="304800" y="2057400"/>
            <a:ext cx="3543300" cy="4286250"/>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4985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a:t>Graph-Based Protocols</a:t>
            </a:r>
          </a:p>
        </p:txBody>
      </p:sp>
      <p:sp>
        <p:nvSpPr>
          <p:cNvPr id="59395" name="Rectangle 3"/>
          <p:cNvSpPr>
            <a:spLocks noGrp="1" noChangeArrowheads="1"/>
          </p:cNvSpPr>
          <p:nvPr>
            <p:ph type="body" idx="4294967295"/>
          </p:nvPr>
        </p:nvSpPr>
        <p:spPr/>
        <p:txBody>
          <a:bodyPr/>
          <a:lstStyle/>
          <a:p>
            <a:r>
              <a:rPr lang="en-US" altLang="en-US" sz="2400" smtClean="0"/>
              <a:t>Graph-based protocols are an alternative to two-phase locking</a:t>
            </a:r>
          </a:p>
          <a:p>
            <a:r>
              <a:rPr lang="en-US" altLang="en-US" sz="2400" smtClean="0"/>
              <a:t>Impose a partial ordering </a:t>
            </a:r>
            <a:r>
              <a:rPr lang="en-US" altLang="en-US" sz="2400" smtClean="0">
                <a:sym typeface="Symbol" panose="05050102010706020507" pitchFamily="18" charset="2"/>
              </a:rPr>
              <a:t> </a:t>
            </a:r>
            <a:r>
              <a:rPr lang="en-US" altLang="en-US" sz="2400" smtClean="0"/>
              <a:t>on the set </a:t>
            </a:r>
            <a:r>
              <a:rPr lang="en-US" altLang="en-US" sz="2400" b="1" smtClean="0"/>
              <a:t>D</a:t>
            </a:r>
            <a:r>
              <a:rPr lang="en-US" altLang="en-US" sz="2400" smtClean="0"/>
              <a:t> = {</a:t>
            </a:r>
            <a:r>
              <a:rPr lang="en-US" altLang="en-US" sz="2400" i="1" smtClean="0"/>
              <a:t>d</a:t>
            </a:r>
            <a:r>
              <a:rPr lang="en-US" altLang="en-US" sz="2400" i="1" baseline="-25000" smtClean="0"/>
              <a:t>1</a:t>
            </a:r>
            <a:r>
              <a:rPr lang="en-US" altLang="en-US" sz="2400" i="1" smtClean="0"/>
              <a:t>, d</a:t>
            </a:r>
            <a:r>
              <a:rPr lang="en-US" altLang="en-US" sz="2400" i="1" baseline="-25000" smtClean="0"/>
              <a:t>2</a:t>
            </a:r>
            <a:r>
              <a:rPr lang="en-US" altLang="en-US" sz="2400" i="1" smtClean="0"/>
              <a:t> ,..., d</a:t>
            </a:r>
            <a:r>
              <a:rPr lang="en-US" altLang="en-US" sz="2400" i="1" baseline="-25000" smtClean="0"/>
              <a:t>h</a:t>
            </a:r>
            <a:r>
              <a:rPr lang="en-US" altLang="en-US" sz="2400" smtClean="0"/>
              <a:t>} of all data items.</a:t>
            </a:r>
          </a:p>
          <a:p>
            <a:pPr lvl="1"/>
            <a:r>
              <a:rPr lang="en-US" altLang="en-US" sz="2400" smtClean="0"/>
              <a:t>If </a:t>
            </a:r>
            <a:r>
              <a:rPr lang="en-US" altLang="en-US" sz="2400" i="1" smtClean="0"/>
              <a:t>d</a:t>
            </a:r>
            <a:r>
              <a:rPr lang="en-US" altLang="en-US" sz="2400" i="1" baseline="-25000" smtClean="0"/>
              <a:t>i</a:t>
            </a:r>
            <a:r>
              <a:rPr lang="en-US" altLang="en-US" sz="2400" smtClean="0"/>
              <a:t> </a:t>
            </a:r>
            <a:r>
              <a:rPr lang="en-US" altLang="en-US" sz="2400" smtClean="0">
                <a:sym typeface="Symbol" panose="05050102010706020507" pitchFamily="18" charset="2"/>
              </a:rPr>
              <a:t> </a:t>
            </a:r>
            <a:r>
              <a:rPr lang="en-US" altLang="en-US" sz="2400" i="1" smtClean="0"/>
              <a:t>d</a:t>
            </a:r>
            <a:r>
              <a:rPr lang="en-US" altLang="en-US" sz="2400" i="1" baseline="-25000" smtClean="0"/>
              <a:t>j </a:t>
            </a:r>
            <a:r>
              <a:rPr lang="en-US" altLang="en-US" sz="2400" smtClean="0"/>
              <a:t> then any transaction accessing both </a:t>
            </a:r>
            <a:r>
              <a:rPr lang="en-US" altLang="en-US" sz="2400" i="1" smtClean="0"/>
              <a:t>d</a:t>
            </a:r>
            <a:r>
              <a:rPr lang="en-US" altLang="en-US" sz="2400" i="1" baseline="-25000" smtClean="0"/>
              <a:t>i</a:t>
            </a:r>
            <a:r>
              <a:rPr lang="en-US" altLang="en-US" sz="2400" smtClean="0"/>
              <a:t> and </a:t>
            </a:r>
            <a:r>
              <a:rPr lang="en-US" altLang="en-US" sz="2400" i="1" smtClean="0"/>
              <a:t>d</a:t>
            </a:r>
            <a:r>
              <a:rPr lang="en-US" altLang="en-US" sz="2400" i="1" baseline="-25000" smtClean="0"/>
              <a:t>j</a:t>
            </a:r>
            <a:r>
              <a:rPr lang="en-US" altLang="en-US" sz="2400" smtClean="0"/>
              <a:t> must access d</a:t>
            </a:r>
            <a:r>
              <a:rPr lang="en-US" altLang="en-US" sz="2400" baseline="-25000" smtClean="0"/>
              <a:t>i</a:t>
            </a:r>
            <a:r>
              <a:rPr lang="en-US" altLang="en-US" sz="2400" smtClean="0"/>
              <a:t> before accessing </a:t>
            </a:r>
            <a:r>
              <a:rPr lang="en-US" altLang="en-US" sz="2400" i="1" smtClean="0"/>
              <a:t>d</a:t>
            </a:r>
            <a:r>
              <a:rPr lang="en-US" altLang="en-US" sz="2400" i="1" baseline="-25000" smtClean="0"/>
              <a:t>j</a:t>
            </a:r>
            <a:r>
              <a:rPr lang="en-US" altLang="en-US" sz="2400" smtClean="0"/>
              <a:t>.</a:t>
            </a:r>
          </a:p>
          <a:p>
            <a:pPr lvl="1"/>
            <a:r>
              <a:rPr lang="en-US" altLang="en-US" sz="2400" smtClean="0"/>
              <a:t>Implies that the set </a:t>
            </a:r>
            <a:r>
              <a:rPr lang="en-US" altLang="en-US" sz="2400" b="1" smtClean="0"/>
              <a:t>D</a:t>
            </a:r>
            <a:r>
              <a:rPr lang="en-US" altLang="en-US" sz="2400" smtClean="0"/>
              <a:t> may now be viewed as a directed acyclic graph, called a </a:t>
            </a:r>
            <a:r>
              <a:rPr lang="en-US" altLang="en-US" sz="2400" i="1" smtClean="0"/>
              <a:t>database graph</a:t>
            </a:r>
            <a:r>
              <a:rPr lang="en-US" altLang="en-US" sz="2400" smtClean="0"/>
              <a:t>.</a:t>
            </a:r>
          </a:p>
          <a:p>
            <a:r>
              <a:rPr lang="en-US" altLang="en-US" sz="2400" smtClean="0"/>
              <a:t>The </a:t>
            </a:r>
            <a:r>
              <a:rPr lang="en-US" altLang="en-US" sz="2400" i="1" smtClean="0"/>
              <a:t>tree-protocol</a:t>
            </a:r>
            <a:r>
              <a:rPr lang="en-US" altLang="en-US" sz="2400" smtClean="0"/>
              <a:t> is a simple kind of graph protocol. </a:t>
            </a:r>
          </a:p>
        </p:txBody>
      </p:sp>
    </p:spTree>
    <p:extLst>
      <p:ext uri="{BB962C8B-B14F-4D97-AF65-F5344CB8AC3E}">
        <p14:creationId xmlns:p14="http://schemas.microsoft.com/office/powerpoint/2010/main" val="3166684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304800"/>
            <a:ext cx="8077200" cy="609600"/>
          </a:xfrm>
        </p:spPr>
        <p:txBody>
          <a:bodyPr/>
          <a:lstStyle/>
          <a:p>
            <a:pPr>
              <a:defRPr/>
            </a:pPr>
            <a:r>
              <a:rPr lang="en-US"/>
              <a:t>Tree Protocol</a:t>
            </a:r>
          </a:p>
        </p:txBody>
      </p:sp>
      <p:sp>
        <p:nvSpPr>
          <p:cNvPr id="60419" name="Rectangle 3"/>
          <p:cNvSpPr>
            <a:spLocks noGrp="1" noChangeArrowheads="1"/>
          </p:cNvSpPr>
          <p:nvPr>
            <p:ph type="body" idx="4294967295"/>
          </p:nvPr>
        </p:nvSpPr>
        <p:spPr>
          <a:xfrm>
            <a:off x="825500" y="4308475"/>
            <a:ext cx="7661275" cy="2097088"/>
          </a:xfrm>
        </p:spPr>
        <p:txBody>
          <a:bodyPr>
            <a:normAutofit fontScale="92500" lnSpcReduction="10000"/>
          </a:bodyPr>
          <a:lstStyle/>
          <a:p>
            <a:pPr>
              <a:spcBef>
                <a:spcPts val="200"/>
              </a:spcBef>
            </a:pPr>
            <a:r>
              <a:rPr lang="en-US" altLang="en-US" sz="2200" smtClean="0"/>
              <a:t>Only exclusive locks are allowed.</a:t>
            </a:r>
          </a:p>
          <a:p>
            <a:pPr>
              <a:spcBef>
                <a:spcPts val="200"/>
              </a:spcBef>
            </a:pPr>
            <a:r>
              <a:rPr lang="en-US" altLang="en-US" sz="2200" smtClean="0"/>
              <a:t>The first lock by </a:t>
            </a:r>
            <a:r>
              <a:rPr lang="en-US" altLang="en-US" sz="2200" i="1" smtClean="0"/>
              <a:t>T</a:t>
            </a:r>
            <a:r>
              <a:rPr lang="en-US" altLang="en-US" sz="2200" i="1" baseline="-25000" smtClean="0"/>
              <a:t>i</a:t>
            </a:r>
            <a:r>
              <a:rPr lang="en-US" altLang="en-US" sz="2200" smtClean="0"/>
              <a:t> may be on any data item. Subsequently, a data </a:t>
            </a:r>
            <a:r>
              <a:rPr lang="en-US" altLang="en-US" sz="2200" i="1" smtClean="0"/>
              <a:t>Q</a:t>
            </a:r>
            <a:r>
              <a:rPr lang="en-US" altLang="en-US" sz="2200" smtClean="0"/>
              <a:t> can be locked by </a:t>
            </a:r>
            <a:r>
              <a:rPr lang="en-US" altLang="en-US" sz="2200" i="1" smtClean="0"/>
              <a:t>T</a:t>
            </a:r>
            <a:r>
              <a:rPr lang="en-US" altLang="en-US" sz="2200" i="1" baseline="-25000" smtClean="0"/>
              <a:t>i</a:t>
            </a:r>
            <a:r>
              <a:rPr lang="en-US" altLang="en-US" sz="2200" smtClean="0"/>
              <a:t> only if the parent of </a:t>
            </a:r>
            <a:r>
              <a:rPr lang="en-US" altLang="en-US" sz="2200" i="1" smtClean="0"/>
              <a:t>Q</a:t>
            </a:r>
            <a:r>
              <a:rPr lang="en-US" altLang="en-US" sz="2200" smtClean="0"/>
              <a:t> is currently locked by </a:t>
            </a:r>
            <a:r>
              <a:rPr lang="en-US" altLang="en-US" sz="2200" i="1" smtClean="0"/>
              <a:t>T</a:t>
            </a:r>
            <a:r>
              <a:rPr lang="en-US" altLang="en-US" sz="2200" i="1" baseline="-25000" smtClean="0"/>
              <a:t>i</a:t>
            </a:r>
            <a:r>
              <a:rPr lang="en-US" altLang="en-US" sz="2200" smtClean="0"/>
              <a:t>.</a:t>
            </a:r>
          </a:p>
          <a:p>
            <a:pPr>
              <a:spcBef>
                <a:spcPts val="200"/>
              </a:spcBef>
            </a:pPr>
            <a:r>
              <a:rPr lang="en-US" altLang="en-US" sz="2200" smtClean="0"/>
              <a:t>Data items may be unlocked at any time.</a:t>
            </a:r>
          </a:p>
          <a:p>
            <a:pPr>
              <a:spcBef>
                <a:spcPts val="200"/>
              </a:spcBef>
            </a:pPr>
            <a:r>
              <a:rPr lang="en-US" altLang="en-US" sz="2200" smtClean="0"/>
              <a:t>A data item that has been locked and unlocked by </a:t>
            </a:r>
            <a:r>
              <a:rPr lang="en-US" altLang="en-US" sz="2200" i="1" smtClean="0"/>
              <a:t>T</a:t>
            </a:r>
            <a:r>
              <a:rPr lang="en-US" altLang="en-US" sz="2200" i="1" baseline="-25000" smtClean="0"/>
              <a:t>i</a:t>
            </a:r>
            <a:r>
              <a:rPr lang="en-US" altLang="en-US" sz="2200" i="1" smtClean="0"/>
              <a:t>  cannot be subsequently be relocked by </a:t>
            </a:r>
            <a:r>
              <a:rPr lang="en-US" altLang="en-US" sz="2000" i="1" smtClean="0"/>
              <a:t>T</a:t>
            </a:r>
            <a:r>
              <a:rPr lang="en-US" altLang="en-US" sz="2000" i="1" baseline="-25000" smtClean="0"/>
              <a:t>i</a:t>
            </a:r>
            <a:endParaRPr lang="en-US" altLang="en-US" sz="2200" smtClean="0"/>
          </a:p>
        </p:txBody>
      </p:sp>
      <p:pic>
        <p:nvPicPr>
          <p:cNvPr id="6042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16280" t="3101" r="16280" b="2325"/>
          <a:stretch>
            <a:fillRect/>
          </a:stretch>
        </p:blipFill>
        <p:spPr bwMode="auto">
          <a:xfrm>
            <a:off x="2908300" y="1079500"/>
            <a:ext cx="2816225" cy="296227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429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304800"/>
            <a:ext cx="8229600" cy="427038"/>
          </a:xfrm>
        </p:spPr>
        <p:txBody>
          <a:bodyPr>
            <a:normAutofit fontScale="90000"/>
          </a:bodyPr>
          <a:lstStyle/>
          <a:p>
            <a:pPr>
              <a:defRPr/>
            </a:pPr>
            <a:r>
              <a:rPr lang="en-US" sz="4000"/>
              <a:t>Graph-Based Protocols </a:t>
            </a:r>
          </a:p>
        </p:txBody>
      </p:sp>
      <p:sp>
        <p:nvSpPr>
          <p:cNvPr id="68611" name="Rectangle 3"/>
          <p:cNvSpPr>
            <a:spLocks noGrp="1" noChangeArrowheads="1"/>
          </p:cNvSpPr>
          <p:nvPr>
            <p:ph type="body" idx="4294967295"/>
          </p:nvPr>
        </p:nvSpPr>
        <p:spPr>
          <a:xfrm>
            <a:off x="457200" y="914400"/>
            <a:ext cx="8216900" cy="5041900"/>
          </a:xfrm>
        </p:spPr>
        <p:txBody>
          <a:bodyPr/>
          <a:lstStyle/>
          <a:p>
            <a:pPr>
              <a:lnSpc>
                <a:spcPct val="90000"/>
              </a:lnSpc>
            </a:pPr>
            <a:r>
              <a:rPr lang="en-US" altLang="en-US" sz="2400" smtClean="0"/>
              <a:t>The tree protocol ensures conflict serializability as well as freedom from deadlock.</a:t>
            </a:r>
          </a:p>
          <a:p>
            <a:pPr>
              <a:lnSpc>
                <a:spcPct val="90000"/>
              </a:lnSpc>
            </a:pPr>
            <a:r>
              <a:rPr lang="en-US" altLang="en-US" sz="2400" smtClean="0"/>
              <a:t>Unlocking may occur earlier in the tree-locking protocol than in the two-phase locking protocol.</a:t>
            </a:r>
          </a:p>
          <a:p>
            <a:pPr lvl="1">
              <a:lnSpc>
                <a:spcPct val="90000"/>
              </a:lnSpc>
            </a:pPr>
            <a:r>
              <a:rPr lang="en-US" altLang="en-US" sz="2000" smtClean="0"/>
              <a:t>shorter waiting times, and increase in concurrency</a:t>
            </a:r>
          </a:p>
          <a:p>
            <a:pPr lvl="1">
              <a:lnSpc>
                <a:spcPct val="90000"/>
              </a:lnSpc>
            </a:pPr>
            <a:r>
              <a:rPr lang="en-US" altLang="en-US" sz="2000" smtClean="0"/>
              <a:t>protocol is deadlock-free, no rollbacks are required</a:t>
            </a:r>
          </a:p>
          <a:p>
            <a:pPr>
              <a:lnSpc>
                <a:spcPct val="90000"/>
              </a:lnSpc>
            </a:pPr>
            <a:r>
              <a:rPr lang="en-US" altLang="en-US" sz="2400" smtClean="0"/>
              <a:t>Drawbacks</a:t>
            </a:r>
          </a:p>
          <a:p>
            <a:pPr lvl="1">
              <a:lnSpc>
                <a:spcPct val="90000"/>
              </a:lnSpc>
            </a:pPr>
            <a:r>
              <a:rPr lang="en-US" altLang="en-US" sz="2000" smtClean="0"/>
              <a:t>Protocol does not guarantee recoverability or cascade freedom</a:t>
            </a:r>
          </a:p>
          <a:p>
            <a:pPr lvl="2">
              <a:lnSpc>
                <a:spcPct val="90000"/>
              </a:lnSpc>
            </a:pPr>
            <a:r>
              <a:rPr lang="en-US" altLang="en-US" sz="2000" smtClean="0"/>
              <a:t>Need to introduce commit dependencies to ensure recoverability </a:t>
            </a:r>
          </a:p>
          <a:p>
            <a:pPr lvl="1">
              <a:lnSpc>
                <a:spcPct val="90000"/>
              </a:lnSpc>
            </a:pPr>
            <a:r>
              <a:rPr lang="en-US" altLang="en-US" sz="2000" smtClean="0"/>
              <a:t>Transactions may have to lock data items that they do not access.</a:t>
            </a:r>
          </a:p>
          <a:p>
            <a:pPr lvl="2">
              <a:lnSpc>
                <a:spcPct val="90000"/>
              </a:lnSpc>
            </a:pPr>
            <a:r>
              <a:rPr lang="en-US" altLang="en-US" sz="2000" smtClean="0"/>
              <a:t>increased locking overhead, and additional waiting time</a:t>
            </a:r>
          </a:p>
          <a:p>
            <a:pPr lvl="2">
              <a:lnSpc>
                <a:spcPct val="90000"/>
              </a:lnSpc>
            </a:pPr>
            <a:r>
              <a:rPr lang="en-US" altLang="en-US" sz="2000" smtClean="0"/>
              <a:t>potential decrease in concurrency</a:t>
            </a:r>
          </a:p>
          <a:p>
            <a:pPr>
              <a:lnSpc>
                <a:spcPct val="90000"/>
              </a:lnSpc>
            </a:pPr>
            <a:r>
              <a:rPr lang="en-US" altLang="en-US" sz="2400" smtClean="0"/>
              <a:t>Schedules not possible under two-phase locking are possible under tree protocol, and vice versa.</a:t>
            </a:r>
          </a:p>
        </p:txBody>
      </p:sp>
    </p:spTree>
    <p:extLst>
      <p:ext uri="{BB962C8B-B14F-4D97-AF65-F5344CB8AC3E}">
        <p14:creationId xmlns:p14="http://schemas.microsoft.com/office/powerpoint/2010/main" val="455153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6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6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6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861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861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8611">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86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defRPr/>
            </a:pPr>
            <a:r>
              <a:rPr lang="en-US"/>
              <a:t>Cascadeless Schedules</a:t>
            </a:r>
          </a:p>
        </p:txBody>
      </p:sp>
      <p:sp>
        <p:nvSpPr>
          <p:cNvPr id="63491" name="Rectangle 3"/>
          <p:cNvSpPr>
            <a:spLocks noGrp="1" noChangeArrowheads="1"/>
          </p:cNvSpPr>
          <p:nvPr>
            <p:ph idx="1"/>
          </p:nvPr>
        </p:nvSpPr>
        <p:spPr/>
        <p:txBody>
          <a:bodyPr/>
          <a:lstStyle/>
          <a:p>
            <a:r>
              <a:rPr lang="en-US" altLang="en-US" sz="2400" b="1" smtClean="0">
                <a:solidFill>
                  <a:schemeClr val="tx2"/>
                </a:solidFill>
              </a:rPr>
              <a:t>Cascadeless</a:t>
            </a:r>
            <a:r>
              <a:rPr lang="en-US" altLang="en-US" sz="2400" b="1" i="1" smtClean="0">
                <a:solidFill>
                  <a:schemeClr val="tx2"/>
                </a:solidFill>
              </a:rPr>
              <a:t> </a:t>
            </a:r>
            <a:r>
              <a:rPr lang="en-US" altLang="en-US" sz="2400" b="1" smtClean="0">
                <a:solidFill>
                  <a:schemeClr val="tx2"/>
                </a:solidFill>
              </a:rPr>
              <a:t>schedules</a:t>
            </a:r>
            <a:r>
              <a:rPr lang="en-US" altLang="en-US" sz="2400" smtClean="0"/>
              <a:t> — cascading rollbacks cannot occur; for each pair of transactions </a:t>
            </a:r>
            <a:r>
              <a:rPr lang="en-US" altLang="en-US" sz="2400" i="1" smtClean="0"/>
              <a:t>T</a:t>
            </a:r>
            <a:r>
              <a:rPr lang="en-US" altLang="en-US" sz="2400" i="1" baseline="-25000" smtClean="0"/>
              <a:t>i</a:t>
            </a:r>
            <a:r>
              <a:rPr lang="en-US" altLang="en-US" sz="2400" i="1" smtClean="0"/>
              <a:t> </a:t>
            </a:r>
            <a:r>
              <a:rPr lang="en-US" altLang="en-US" sz="2400" smtClean="0"/>
              <a:t>and </a:t>
            </a:r>
            <a:r>
              <a:rPr lang="en-US" altLang="en-US" sz="2400" i="1" smtClean="0"/>
              <a:t>T</a:t>
            </a:r>
            <a:r>
              <a:rPr lang="en-US" altLang="en-US" sz="2400" i="1" baseline="-25000" smtClean="0"/>
              <a:t>j</a:t>
            </a:r>
            <a:r>
              <a:rPr lang="en-US" altLang="en-US" sz="2400" smtClean="0"/>
              <a:t> such that </a:t>
            </a:r>
            <a:r>
              <a:rPr lang="en-US" altLang="en-US" sz="2400" i="1" smtClean="0"/>
              <a:t>T</a:t>
            </a:r>
            <a:r>
              <a:rPr lang="en-US" altLang="en-US" sz="2400" i="1" baseline="-25000" smtClean="0"/>
              <a:t>j</a:t>
            </a:r>
            <a:r>
              <a:rPr lang="en-US" altLang="en-US" sz="2400" smtClean="0"/>
              <a:t>  reads a data item previously written by </a:t>
            </a:r>
            <a:r>
              <a:rPr lang="en-US" altLang="en-US" sz="2400" i="1" smtClean="0"/>
              <a:t>T</a:t>
            </a:r>
            <a:r>
              <a:rPr lang="en-US" altLang="en-US" sz="2400" i="1" baseline="-25000" smtClean="0"/>
              <a:t>i</a:t>
            </a:r>
            <a:r>
              <a:rPr lang="en-US" altLang="en-US" sz="2400" smtClean="0"/>
              <a:t>, the commit operation of </a:t>
            </a:r>
            <a:r>
              <a:rPr lang="en-US" altLang="en-US" sz="2400" i="1" smtClean="0"/>
              <a:t>T</a:t>
            </a:r>
            <a:r>
              <a:rPr lang="en-US" altLang="en-US" sz="2400" i="1" baseline="-25000" smtClean="0"/>
              <a:t>i</a:t>
            </a:r>
            <a:r>
              <a:rPr lang="en-US" altLang="en-US" sz="2400" i="1" smtClean="0"/>
              <a:t> </a:t>
            </a:r>
            <a:r>
              <a:rPr lang="en-US" altLang="en-US" sz="2400" smtClean="0"/>
              <a:t> appears before the read operation of </a:t>
            </a:r>
            <a:r>
              <a:rPr lang="en-US" altLang="en-US" sz="2400" i="1" smtClean="0"/>
              <a:t>T</a:t>
            </a:r>
            <a:r>
              <a:rPr lang="en-US" altLang="en-US" sz="2400" i="1" baseline="-25000" smtClean="0"/>
              <a:t>j</a:t>
            </a:r>
            <a:r>
              <a:rPr lang="en-US" altLang="en-US" sz="2400" smtClean="0"/>
              <a:t>.</a:t>
            </a:r>
          </a:p>
          <a:p>
            <a:r>
              <a:rPr lang="en-US" altLang="en-US" sz="2400" smtClean="0"/>
              <a:t>Every cascadeless schedule is also recoverable</a:t>
            </a:r>
          </a:p>
          <a:p>
            <a:r>
              <a:rPr lang="en-US" altLang="en-US" sz="2400" smtClean="0"/>
              <a:t>It is desirable to restrict the schedules to those that are cascadeless</a:t>
            </a:r>
          </a:p>
        </p:txBody>
      </p:sp>
    </p:spTree>
    <p:extLst>
      <p:ext uri="{BB962C8B-B14F-4D97-AF65-F5344CB8AC3E}">
        <p14:creationId xmlns:p14="http://schemas.microsoft.com/office/powerpoint/2010/main" val="692017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304800"/>
            <a:ext cx="8153400" cy="503238"/>
          </a:xfrm>
        </p:spPr>
        <p:txBody>
          <a:bodyPr>
            <a:normAutofit fontScale="90000"/>
          </a:bodyPr>
          <a:lstStyle/>
          <a:p>
            <a:r>
              <a:rPr lang="en-US" altLang="en-US" sz="4000" b="0" smtClean="0">
                <a:effectLst/>
              </a:rPr>
              <a:t>Methods for Serialisability</a:t>
            </a:r>
          </a:p>
        </p:txBody>
      </p:sp>
      <p:sp>
        <p:nvSpPr>
          <p:cNvPr id="65539" name="Rectangle 3"/>
          <p:cNvSpPr>
            <a:spLocks noGrp="1" noChangeArrowheads="1"/>
          </p:cNvSpPr>
          <p:nvPr>
            <p:ph idx="1"/>
          </p:nvPr>
        </p:nvSpPr>
        <p:spPr>
          <a:xfrm>
            <a:off x="0" y="838200"/>
            <a:ext cx="8686800" cy="5410200"/>
          </a:xfrm>
        </p:spPr>
        <p:txBody>
          <a:bodyPr/>
          <a:lstStyle/>
          <a:p>
            <a:r>
              <a:rPr lang="en-US" altLang="en-US" sz="2400" i="1" smtClean="0"/>
              <a:t>Multi-version</a:t>
            </a:r>
            <a:r>
              <a:rPr lang="en-US" altLang="en-US" sz="2400" smtClean="0"/>
              <a:t> Concurrency Control techniques keep the old values of a data item when that item is updated.</a:t>
            </a:r>
          </a:p>
          <a:p>
            <a:r>
              <a:rPr lang="en-US" altLang="en-US" sz="2400" i="1" smtClean="0"/>
              <a:t>Timestamps</a:t>
            </a:r>
            <a:r>
              <a:rPr lang="en-US" altLang="en-US" sz="2400" smtClean="0"/>
              <a:t> are unique identifiers for each transaction and are generated by the system. Transactions can then be ordered according to their timestamps to ensure serialisability.</a:t>
            </a:r>
          </a:p>
          <a:p>
            <a:r>
              <a:rPr lang="en-US" altLang="en-US" sz="2400" i="1" smtClean="0"/>
              <a:t>Protocols</a:t>
            </a:r>
            <a:r>
              <a:rPr lang="en-US" altLang="en-US" sz="2400" smtClean="0"/>
              <a:t> that, if followed by every transaction, will ensure serialisability of all schedules in which the transactions participate. They may use </a:t>
            </a:r>
            <a:r>
              <a:rPr lang="en-US" altLang="en-US" sz="2400" i="1" smtClean="0"/>
              <a:t>locking </a:t>
            </a:r>
            <a:r>
              <a:rPr lang="en-US" altLang="en-US" sz="2400" smtClean="0"/>
              <a:t>techniques of data items to prevent multiple transactions from accessing items concurrently. </a:t>
            </a:r>
          </a:p>
          <a:p>
            <a:r>
              <a:rPr lang="en-US" altLang="en-US" sz="2400" smtClean="0"/>
              <a:t>Pessimistic Concurrency Control</a:t>
            </a:r>
          </a:p>
          <a:p>
            <a:pPr lvl="1"/>
            <a:r>
              <a:rPr lang="en-US" altLang="en-US" sz="2000" smtClean="0"/>
              <a:t>Check before a database operation is executed by locking data items before they are read and written or checking timestamps 	</a:t>
            </a:r>
          </a:p>
        </p:txBody>
      </p:sp>
    </p:spTree>
    <p:extLst>
      <p:ext uri="{BB962C8B-B14F-4D97-AF65-F5344CB8AC3E}">
        <p14:creationId xmlns:p14="http://schemas.microsoft.com/office/powerpoint/2010/main" val="3491085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36563" y="276225"/>
            <a:ext cx="8388350" cy="857250"/>
          </a:xfrm>
        </p:spPr>
        <p:txBody>
          <a:bodyPr/>
          <a:lstStyle/>
          <a:p>
            <a:r>
              <a:rPr lang="en-US" altLang="en-US" sz="3600" b="0" smtClean="0">
                <a:effectLst/>
              </a:rPr>
              <a:t>Locking Techniques for Concurrency Control</a:t>
            </a:r>
          </a:p>
        </p:txBody>
      </p:sp>
      <p:sp>
        <p:nvSpPr>
          <p:cNvPr id="66563" name="Rectangle 3"/>
          <p:cNvSpPr>
            <a:spLocks noGrp="1" noChangeArrowheads="1"/>
          </p:cNvSpPr>
          <p:nvPr>
            <p:ph idx="1"/>
          </p:nvPr>
        </p:nvSpPr>
        <p:spPr/>
        <p:txBody>
          <a:bodyPr>
            <a:normAutofit fontScale="92500" lnSpcReduction="10000"/>
          </a:bodyPr>
          <a:lstStyle/>
          <a:p>
            <a:pPr>
              <a:lnSpc>
                <a:spcPct val="90000"/>
              </a:lnSpc>
            </a:pPr>
            <a:r>
              <a:rPr lang="en-US" altLang="en-US" sz="2400" smtClean="0"/>
              <a:t>The concept of locking data items is one of the main techniques used for controlling the concurrent execution of transactions.</a:t>
            </a:r>
          </a:p>
          <a:p>
            <a:pPr>
              <a:lnSpc>
                <a:spcPct val="90000"/>
              </a:lnSpc>
            </a:pPr>
            <a:r>
              <a:rPr lang="en-US" altLang="en-US" sz="2400" smtClean="0"/>
              <a:t>A lock is a variable associated with a data item in the database. Generally there is a lock for each data item in the database.</a:t>
            </a:r>
          </a:p>
          <a:p>
            <a:pPr>
              <a:lnSpc>
                <a:spcPct val="90000"/>
              </a:lnSpc>
            </a:pPr>
            <a:r>
              <a:rPr lang="en-US" altLang="en-US" sz="2400" smtClean="0"/>
              <a:t>A lock describes the status of the data item with respect to possible operations that can be applied to that item. It is used for synchronising the access by concurrent transactions to the database items.</a:t>
            </a:r>
          </a:p>
          <a:p>
            <a:pPr>
              <a:lnSpc>
                <a:spcPct val="90000"/>
              </a:lnSpc>
            </a:pPr>
            <a:r>
              <a:rPr lang="en-US" altLang="en-US" sz="2400" smtClean="0"/>
              <a:t>A transaction locks an object before using it</a:t>
            </a:r>
          </a:p>
          <a:p>
            <a:pPr>
              <a:lnSpc>
                <a:spcPct val="90000"/>
              </a:lnSpc>
            </a:pPr>
            <a:r>
              <a:rPr lang="en-US" altLang="en-US" sz="2400" smtClean="0"/>
              <a:t>When an object is locked by another transaction, the requesting transaction must wait</a:t>
            </a:r>
          </a:p>
        </p:txBody>
      </p:sp>
    </p:spTree>
    <p:extLst>
      <p:ext uri="{BB962C8B-B14F-4D97-AF65-F5344CB8AC3E}">
        <p14:creationId xmlns:p14="http://schemas.microsoft.com/office/powerpoint/2010/main" val="2925563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419100"/>
            <a:ext cx="7772400" cy="266700"/>
          </a:xfrm>
        </p:spPr>
        <p:txBody>
          <a:bodyPr/>
          <a:lstStyle/>
          <a:p>
            <a:pPr>
              <a:defRPr/>
            </a:pPr>
            <a:r>
              <a:rPr lang="en-US" dirty="0"/>
              <a:t>Types of Locks</a:t>
            </a:r>
          </a:p>
        </p:txBody>
      </p:sp>
      <p:sp>
        <p:nvSpPr>
          <p:cNvPr id="67587" name="Rectangle 3"/>
          <p:cNvSpPr>
            <a:spLocks noGrp="1" noChangeArrowheads="1"/>
          </p:cNvSpPr>
          <p:nvPr>
            <p:ph idx="1"/>
          </p:nvPr>
        </p:nvSpPr>
        <p:spPr>
          <a:xfrm>
            <a:off x="341313" y="904875"/>
            <a:ext cx="8229600" cy="4525963"/>
          </a:xfrm>
        </p:spPr>
        <p:txBody>
          <a:bodyPr>
            <a:normAutofit fontScale="92500" lnSpcReduction="10000"/>
          </a:bodyPr>
          <a:lstStyle/>
          <a:p>
            <a:pPr>
              <a:lnSpc>
                <a:spcPct val="90000"/>
              </a:lnSpc>
            </a:pPr>
            <a:r>
              <a:rPr lang="en-US" altLang="en-US" sz="2400" smtClean="0"/>
              <a:t>Binary locks have two possible states: </a:t>
            </a:r>
          </a:p>
          <a:p>
            <a:pPr lvl="1">
              <a:lnSpc>
                <a:spcPct val="90000"/>
              </a:lnSpc>
              <a:buFontTx/>
              <a:buNone/>
            </a:pPr>
            <a:r>
              <a:rPr lang="en-US" altLang="en-US" sz="2400" smtClean="0"/>
              <a:t>1.	locked (lock_item(X) operation) and</a:t>
            </a:r>
          </a:p>
          <a:p>
            <a:pPr lvl="1">
              <a:lnSpc>
                <a:spcPct val="90000"/>
              </a:lnSpc>
              <a:buFontTx/>
              <a:buNone/>
            </a:pPr>
            <a:r>
              <a:rPr lang="en-US" altLang="en-US" sz="2400" smtClean="0"/>
              <a:t>2.	unlocked (unlock_item(X) operation</a:t>
            </a:r>
          </a:p>
          <a:p>
            <a:pPr>
              <a:lnSpc>
                <a:spcPct val="90000"/>
              </a:lnSpc>
            </a:pPr>
            <a:r>
              <a:rPr lang="en-US" altLang="en-US" sz="2400" smtClean="0"/>
              <a:t>Multiple-mode locks allow concurrent access to the same item by several transactions. Three possible states: </a:t>
            </a:r>
          </a:p>
          <a:p>
            <a:pPr lvl="1">
              <a:lnSpc>
                <a:spcPct val="90000"/>
              </a:lnSpc>
              <a:buFontTx/>
              <a:buNone/>
            </a:pPr>
            <a:r>
              <a:rPr lang="en-US" altLang="en-US" sz="2400" smtClean="0"/>
              <a:t>1.	read locked or shared locked (other transactions are allowed to read the item) </a:t>
            </a:r>
          </a:p>
          <a:p>
            <a:pPr lvl="1">
              <a:lnSpc>
                <a:spcPct val="90000"/>
              </a:lnSpc>
              <a:buFontTx/>
              <a:buNone/>
            </a:pPr>
            <a:r>
              <a:rPr lang="en-US" altLang="en-US" sz="2400" smtClean="0"/>
              <a:t>2.	write locked or exclusive locked (a single transaction exclusively holds the lock on the item) and </a:t>
            </a:r>
          </a:p>
          <a:p>
            <a:pPr lvl="1">
              <a:lnSpc>
                <a:spcPct val="90000"/>
              </a:lnSpc>
              <a:buFontTx/>
              <a:buNone/>
            </a:pPr>
            <a:r>
              <a:rPr lang="en-US" altLang="en-US" sz="2400" smtClean="0"/>
              <a:t>3.	unlocked. </a:t>
            </a:r>
          </a:p>
          <a:p>
            <a:pPr>
              <a:lnSpc>
                <a:spcPct val="90000"/>
              </a:lnSpc>
            </a:pPr>
            <a:r>
              <a:rPr lang="en-US" altLang="en-US" sz="2400" smtClean="0"/>
              <a:t>Locks are held in a lock table.</a:t>
            </a:r>
          </a:p>
          <a:p>
            <a:pPr lvl="1">
              <a:lnSpc>
                <a:spcPct val="90000"/>
              </a:lnSpc>
            </a:pPr>
            <a:r>
              <a:rPr lang="en-US" altLang="en-US" sz="2400" smtClean="0"/>
              <a:t>upgrade lock: read lock to write lock</a:t>
            </a:r>
          </a:p>
          <a:p>
            <a:pPr lvl="1">
              <a:lnSpc>
                <a:spcPct val="90000"/>
              </a:lnSpc>
            </a:pPr>
            <a:r>
              <a:rPr lang="en-US" altLang="en-US" sz="2400" smtClean="0"/>
              <a:t>downgrade lock: write lock to read lock</a:t>
            </a:r>
          </a:p>
        </p:txBody>
      </p:sp>
    </p:spTree>
    <p:extLst>
      <p:ext uri="{BB962C8B-B14F-4D97-AF65-F5344CB8AC3E}">
        <p14:creationId xmlns:p14="http://schemas.microsoft.com/office/powerpoint/2010/main" val="4111502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36563" y="412750"/>
            <a:ext cx="8229600" cy="608013"/>
          </a:xfrm>
        </p:spPr>
        <p:txBody>
          <a:bodyPr/>
          <a:lstStyle/>
          <a:p>
            <a:r>
              <a:rPr lang="en-US" altLang="en-US" b="0" smtClean="0">
                <a:effectLst/>
              </a:rPr>
              <a:t>Lock-Based Protocols</a:t>
            </a:r>
          </a:p>
        </p:txBody>
      </p:sp>
      <p:sp>
        <p:nvSpPr>
          <p:cNvPr id="68611" name="Rectangle 3"/>
          <p:cNvSpPr>
            <a:spLocks noGrp="1" noChangeArrowheads="1"/>
          </p:cNvSpPr>
          <p:nvPr>
            <p:ph type="body" idx="4294967295"/>
          </p:nvPr>
        </p:nvSpPr>
        <p:spPr>
          <a:xfrm>
            <a:off x="0" y="1609725"/>
            <a:ext cx="8616950" cy="4830763"/>
          </a:xfrm>
        </p:spPr>
        <p:txBody>
          <a:bodyPr/>
          <a:lstStyle/>
          <a:p>
            <a:r>
              <a:rPr lang="en-US" altLang="en-US" sz="2200" smtClean="0"/>
              <a:t>A lock is a mechanism to control concurrent access to a data item</a:t>
            </a:r>
          </a:p>
          <a:p>
            <a:r>
              <a:rPr lang="en-US" altLang="en-US" sz="2200" smtClean="0"/>
              <a:t>Data items can be locked in two modes :</a:t>
            </a:r>
          </a:p>
          <a:p>
            <a:pPr>
              <a:buFontTx/>
              <a:buNone/>
            </a:pPr>
            <a:r>
              <a:rPr lang="en-US" altLang="en-US" sz="2200" i="1" smtClean="0"/>
              <a:t>    </a:t>
            </a:r>
            <a:r>
              <a:rPr lang="en-US" altLang="en-US" sz="2200" smtClean="0"/>
              <a:t>1</a:t>
            </a:r>
            <a:r>
              <a:rPr lang="en-US" altLang="en-US" sz="2200" i="1" smtClean="0"/>
              <a:t>.  </a:t>
            </a:r>
            <a:r>
              <a:rPr lang="en-US" altLang="en-US" sz="2200" i="1" smtClean="0">
                <a:solidFill>
                  <a:schemeClr val="tx2"/>
                </a:solidFill>
              </a:rPr>
              <a:t>exclusive</a:t>
            </a:r>
            <a:r>
              <a:rPr lang="en-US" altLang="en-US" sz="2200" i="1" smtClean="0"/>
              <a:t> (X) mode</a:t>
            </a:r>
            <a:r>
              <a:rPr lang="en-US" altLang="en-US" sz="2200" smtClean="0"/>
              <a:t>. Data item can be both read as well as   </a:t>
            </a:r>
          </a:p>
          <a:p>
            <a:pPr>
              <a:lnSpc>
                <a:spcPct val="60000"/>
              </a:lnSpc>
              <a:buFontTx/>
              <a:buNone/>
            </a:pPr>
            <a:r>
              <a:rPr lang="en-US" altLang="en-US" sz="2200" smtClean="0"/>
              <a:t>         written. X-lock is requested using  lock-X instruction.</a:t>
            </a:r>
          </a:p>
          <a:p>
            <a:pPr>
              <a:buFontTx/>
              <a:buNone/>
            </a:pPr>
            <a:r>
              <a:rPr lang="en-US" altLang="en-US" sz="2200" i="1" smtClean="0"/>
              <a:t>    </a:t>
            </a:r>
            <a:r>
              <a:rPr lang="en-US" altLang="en-US" sz="2200" smtClean="0"/>
              <a:t>2</a:t>
            </a:r>
            <a:r>
              <a:rPr lang="en-US" altLang="en-US" sz="2200" i="1" smtClean="0"/>
              <a:t>.  </a:t>
            </a:r>
            <a:r>
              <a:rPr lang="en-US" altLang="en-US" sz="2200" i="1" smtClean="0">
                <a:solidFill>
                  <a:schemeClr val="tx2"/>
                </a:solidFill>
              </a:rPr>
              <a:t>shared</a:t>
            </a:r>
            <a:r>
              <a:rPr lang="en-US" altLang="en-US" sz="2200" i="1" smtClean="0"/>
              <a:t> (S) mode</a:t>
            </a:r>
            <a:r>
              <a:rPr lang="en-US" altLang="en-US" sz="2200" smtClean="0"/>
              <a:t>. Data item can only be read. S-lock is          </a:t>
            </a:r>
          </a:p>
          <a:p>
            <a:pPr>
              <a:lnSpc>
                <a:spcPct val="60000"/>
              </a:lnSpc>
              <a:buFontTx/>
              <a:buNone/>
            </a:pPr>
            <a:r>
              <a:rPr lang="en-US" altLang="en-US" sz="2200" smtClean="0"/>
              <a:t>         requested using  lock-S instruction.</a:t>
            </a:r>
          </a:p>
          <a:p>
            <a:pPr>
              <a:lnSpc>
                <a:spcPct val="110000"/>
              </a:lnSpc>
            </a:pPr>
            <a:r>
              <a:rPr lang="en-US" altLang="en-US" sz="2200" smtClean="0"/>
              <a:t>Lock requests are made to concurrency-control manager. Transaction can proceed only after request is granted.</a:t>
            </a:r>
          </a:p>
        </p:txBody>
      </p:sp>
    </p:spTree>
    <p:extLst>
      <p:ext uri="{BB962C8B-B14F-4D97-AF65-F5344CB8AC3E}">
        <p14:creationId xmlns:p14="http://schemas.microsoft.com/office/powerpoint/2010/main" val="3852207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392113"/>
            <a:ext cx="8229600" cy="608012"/>
          </a:xfrm>
        </p:spPr>
        <p:txBody>
          <a:bodyPr/>
          <a:lstStyle/>
          <a:p>
            <a:r>
              <a:rPr lang="en-US" altLang="en-US" b="0" smtClean="0">
                <a:effectLst/>
              </a:rPr>
              <a:t>Lock-Based Protocols</a:t>
            </a:r>
          </a:p>
        </p:txBody>
      </p:sp>
      <p:sp>
        <p:nvSpPr>
          <p:cNvPr id="69635" name="Rectangle 3"/>
          <p:cNvSpPr>
            <a:spLocks noGrp="1" noChangeArrowheads="1"/>
          </p:cNvSpPr>
          <p:nvPr>
            <p:ph type="body" idx="4294967295"/>
          </p:nvPr>
        </p:nvSpPr>
        <p:spPr>
          <a:xfrm>
            <a:off x="0" y="1216025"/>
            <a:ext cx="8382000" cy="4876800"/>
          </a:xfrm>
        </p:spPr>
        <p:txBody>
          <a:bodyPr/>
          <a:lstStyle/>
          <a:p>
            <a:r>
              <a:rPr lang="en-US" altLang="en-US" sz="2400" smtClean="0">
                <a:solidFill>
                  <a:schemeClr val="tx2"/>
                </a:solidFill>
              </a:rPr>
              <a:t>Lock-compatibility matrix</a:t>
            </a:r>
          </a:p>
          <a:p>
            <a:endParaRPr lang="en-US" altLang="en-US" sz="2400" smtClean="0">
              <a:solidFill>
                <a:schemeClr val="tx2"/>
              </a:solidFill>
            </a:endParaRPr>
          </a:p>
          <a:p>
            <a:endParaRPr lang="en-US" altLang="en-US" sz="2400" smtClean="0"/>
          </a:p>
          <a:p>
            <a:endParaRPr lang="en-US" altLang="en-US" sz="2400" smtClean="0"/>
          </a:p>
          <a:p>
            <a:pPr>
              <a:buFontTx/>
              <a:buNone/>
            </a:pPr>
            <a:endParaRPr lang="en-US" altLang="en-US" sz="2400" smtClean="0"/>
          </a:p>
          <a:p>
            <a:r>
              <a:rPr lang="en-US" altLang="en-US" sz="2400" smtClean="0"/>
              <a:t>A transaction may be granted a lock on an item if the requested lock is compatible with locks already held on the item by other transactions</a:t>
            </a:r>
          </a:p>
          <a:p>
            <a:r>
              <a:rPr lang="en-US" altLang="en-US" sz="2400" smtClean="0"/>
              <a:t>Any number of transactions can hold shared locks on an item, </a:t>
            </a:r>
          </a:p>
          <a:p>
            <a:pPr lvl="1"/>
            <a:r>
              <a:rPr lang="en-US" altLang="en-US" sz="2000" smtClean="0"/>
              <a:t>but if any transaction holds an exclusive on the item no other transaction may hold any lock on the item.</a:t>
            </a:r>
          </a:p>
        </p:txBody>
      </p:sp>
      <p:pic>
        <p:nvPicPr>
          <p:cNvPr id="69636" name="Picture 4"/>
          <p:cNvPicPr>
            <a:picLocks noChangeAspect="1" noChangeArrowheads="1"/>
          </p:cNvPicPr>
          <p:nvPr/>
        </p:nvPicPr>
        <p:blipFill>
          <a:blip r:embed="rId2">
            <a:extLst>
              <a:ext uri="{28A0092B-C50C-407E-A947-70E740481C1C}">
                <a14:useLocalDpi xmlns:a14="http://schemas.microsoft.com/office/drawing/2010/main" val="0"/>
              </a:ext>
            </a:extLst>
          </a:blip>
          <a:srcRect l="4999" t="20000" r="6250" b="21666"/>
          <a:stretch>
            <a:fillRect/>
          </a:stretch>
        </p:blipFill>
        <p:spPr bwMode="auto">
          <a:xfrm>
            <a:off x="3313113" y="2033588"/>
            <a:ext cx="2097087" cy="1033462"/>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991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ifmx">
  <a:themeElements>
    <a:clrScheme name="">
      <a:dk1>
        <a:srgbClr val="005400"/>
      </a:dk1>
      <a:lt1>
        <a:srgbClr val="FFF6E9"/>
      </a:lt1>
      <a:dk2>
        <a:srgbClr val="000000"/>
      </a:dk2>
      <a:lt2>
        <a:srgbClr val="C8FEC8"/>
      </a:lt2>
      <a:accent1>
        <a:srgbClr val="438E00"/>
      </a:accent1>
      <a:accent2>
        <a:srgbClr val="FC0128"/>
      </a:accent2>
      <a:accent3>
        <a:srgbClr val="FFFAF2"/>
      </a:accent3>
      <a:accent4>
        <a:srgbClr val="004600"/>
      </a:accent4>
      <a:accent5>
        <a:srgbClr val="B0C6AA"/>
      </a:accent5>
      <a:accent6>
        <a:srgbClr val="E40123"/>
      </a:accent6>
      <a:hlink>
        <a:srgbClr val="4C2E00"/>
      </a:hlink>
      <a:folHlink>
        <a:srgbClr val="BC3700"/>
      </a:folHlink>
    </a:clrScheme>
    <a:fontScheme name="ifmx">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fm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fmx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fmx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fmx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fmx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fmx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fmx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fmx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fmx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fmx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fmx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fmx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H:\jmh\work\ifmx.ppt</Template>
  <TotalTime>1814</TotalTime>
  <Pages>16</Pages>
  <Words>2510</Words>
  <Application>Microsoft Office PowerPoint</Application>
  <PresentationFormat>On-screen Show (4:3)</PresentationFormat>
  <Paragraphs>361</Paragraphs>
  <Slides>38</Slides>
  <Notes>14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49" baseType="lpstr">
      <vt:lpstr>Arial Narrow</vt:lpstr>
      <vt:lpstr>Book Antiqua</vt:lpstr>
      <vt:lpstr>Helvetica</vt:lpstr>
      <vt:lpstr>新細明體</vt:lpstr>
      <vt:lpstr>Symbol</vt:lpstr>
      <vt:lpstr>Times</vt:lpstr>
      <vt:lpstr>Times New Roman</vt:lpstr>
      <vt:lpstr>Wingdings</vt:lpstr>
      <vt:lpstr>ifmx</vt:lpstr>
      <vt:lpstr>Document</vt:lpstr>
      <vt:lpstr>文件</vt:lpstr>
      <vt:lpstr>PowerPoint Presentation</vt:lpstr>
      <vt:lpstr>Recoverable Schedules</vt:lpstr>
      <vt:lpstr>Cascading Rollbacks</vt:lpstr>
      <vt:lpstr>Cascadeless Schedules</vt:lpstr>
      <vt:lpstr>Methods for Serialisability</vt:lpstr>
      <vt:lpstr>Locking Techniques for Concurrency Control</vt:lpstr>
      <vt:lpstr>Types of Locks</vt:lpstr>
      <vt:lpstr>Lock-Based Protocols</vt:lpstr>
      <vt:lpstr>Lock-Based Protocols</vt:lpstr>
      <vt:lpstr>Lock-Based Protocols</vt:lpstr>
      <vt:lpstr>Locks don’t guarantee serialisability</vt:lpstr>
      <vt:lpstr>Non-serialisable schedule S that uses locks</vt:lpstr>
      <vt:lpstr>Pitfalls of Lock-Based Protocols</vt:lpstr>
      <vt:lpstr>Pitfalls of Lock-Based Protocols</vt:lpstr>
      <vt:lpstr>The Two-Phase Locking Protocol</vt:lpstr>
      <vt:lpstr>2PL</vt:lpstr>
      <vt:lpstr>2PL</vt:lpstr>
      <vt:lpstr>Ensuring Serialisability: Two-Phase Locking</vt:lpstr>
      <vt:lpstr>Two-Phasing Locking </vt:lpstr>
      <vt:lpstr>Two-Phasing Locking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Lock Conversions</vt:lpstr>
      <vt:lpstr>Automatic Acquisition of Locks</vt:lpstr>
      <vt:lpstr>Automatic Acquisition of Locks</vt:lpstr>
      <vt:lpstr>Implementation of Locking</vt:lpstr>
      <vt:lpstr>Lock Table</vt:lpstr>
      <vt:lpstr>Graph-Based Protocols</vt:lpstr>
      <vt:lpstr>Tree Protocol</vt:lpstr>
      <vt:lpstr>Graph-Based Protocols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Today’s Class</dc:title>
  <dc:creator>yash</dc:creator>
  <cp:lastModifiedBy>user</cp:lastModifiedBy>
  <cp:revision>139</cp:revision>
  <cp:lastPrinted>1995-06-24T08:50:58Z</cp:lastPrinted>
  <dcterms:created xsi:type="dcterms:W3CDTF">1997-01-06T18:13:42Z</dcterms:created>
  <dcterms:modified xsi:type="dcterms:W3CDTF">2018-11-09T09:32:12Z</dcterms:modified>
</cp:coreProperties>
</file>