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98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4E5E96-5A41-4169-A4B1-D8CA91871C29}" type="slidenum">
              <a:rPr lang="en-US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09" tIns="47755" rIns="95509" bIns="4775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385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869545-1C3E-4818-91EB-805DD4DF3922}" type="slidenum">
              <a:rPr lang="en-US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21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Concurrency </a:t>
            </a:r>
            <a:r>
              <a:rPr lang="en-US" dirty="0" smtClean="0"/>
              <a:t>Control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Crash Recovery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466726"/>
          </a:xfrm>
        </p:spPr>
        <p:txBody>
          <a:bodyPr/>
          <a:lstStyle/>
          <a:p>
            <a:pPr>
              <a:defRPr/>
            </a:pPr>
            <a:r>
              <a:rPr lang="en-US" dirty="0"/>
              <a:t>Deadlock Handling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altLang="en-US" sz="2400" smtClean="0"/>
              <a:t>Consider the following two transactions: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         </a:t>
            </a:r>
            <a:r>
              <a:rPr lang="en-US" altLang="en-US" sz="2400" i="1" smtClean="0"/>
              <a:t>T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:     write (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)               </a:t>
            </a:r>
            <a:r>
              <a:rPr lang="en-US" altLang="en-US" sz="2400" i="1" smtClean="0"/>
              <a:t>T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:    write(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sz="2400" smtClean="0"/>
              <a:t>                      write(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)                         write(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)</a:t>
            </a:r>
          </a:p>
          <a:p>
            <a:r>
              <a:rPr lang="en-US" altLang="en-US" sz="2400" smtClean="0"/>
              <a:t>Schedule with deadlock</a:t>
            </a: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1524000" y="3657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6"/>
          <p:cNvSpPr>
            <a:spLocks noChangeShapeType="1"/>
          </p:cNvSpPr>
          <p:nvPr/>
        </p:nvSpPr>
        <p:spPr bwMode="auto">
          <a:xfrm>
            <a:off x="15240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9"/>
          <p:cNvSpPr>
            <a:spLocks noChangeShapeType="1"/>
          </p:cNvSpPr>
          <p:nvPr/>
        </p:nvSpPr>
        <p:spPr bwMode="auto">
          <a:xfrm>
            <a:off x="4343400" y="3276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2803525" y="32115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</a:t>
            </a:r>
            <a:r>
              <a:rPr kumimoji="0" lang="en-US" altLang="en-US" sz="2000" baseline="-25000"/>
              <a:t>1</a:t>
            </a:r>
            <a:endParaRPr kumimoji="0" lang="en-US" altLang="en-US" sz="2000"/>
          </a:p>
        </p:txBody>
      </p:sp>
      <p:sp>
        <p:nvSpPr>
          <p:cNvPr id="70664" name="Text Box 11"/>
          <p:cNvSpPr txBox="1">
            <a:spLocks noChangeArrowheads="1"/>
          </p:cNvSpPr>
          <p:nvPr/>
        </p:nvSpPr>
        <p:spPr bwMode="auto">
          <a:xfrm>
            <a:off x="5216525" y="32162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</a:t>
            </a:r>
            <a:r>
              <a:rPr kumimoji="0" lang="en-US" altLang="en-US" sz="2000" baseline="-25000"/>
              <a:t>2</a:t>
            </a:r>
            <a:endParaRPr kumimoji="0" lang="en-US" altLang="en-US" sz="2000"/>
          </a:p>
        </p:txBody>
      </p:sp>
      <p:sp>
        <p:nvSpPr>
          <p:cNvPr id="70665" name="Text Box 13"/>
          <p:cNvSpPr txBox="1">
            <a:spLocks noChangeArrowheads="1"/>
          </p:cNvSpPr>
          <p:nvPr/>
        </p:nvSpPr>
        <p:spPr bwMode="auto">
          <a:xfrm>
            <a:off x="1660525" y="3821113"/>
            <a:ext cx="1538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lock-X</a:t>
            </a:r>
            <a:r>
              <a:rPr kumimoji="0" lang="en-US" altLang="en-US" sz="2000"/>
              <a:t> on </a:t>
            </a:r>
            <a:r>
              <a:rPr kumimoji="0" lang="en-US" altLang="en-US" sz="2000" i="1"/>
              <a:t>X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write (</a:t>
            </a:r>
            <a:r>
              <a:rPr kumimoji="0" lang="en-US" altLang="en-US" sz="2000" i="1"/>
              <a:t>X</a:t>
            </a:r>
            <a:r>
              <a:rPr kumimoji="0" lang="en-US" altLang="en-US" sz="2000"/>
              <a:t>) </a:t>
            </a:r>
          </a:p>
        </p:txBody>
      </p:sp>
      <p:sp>
        <p:nvSpPr>
          <p:cNvPr id="70666" name="Text Box 14"/>
          <p:cNvSpPr txBox="1">
            <a:spLocks noChangeArrowheads="1"/>
          </p:cNvSpPr>
          <p:nvPr/>
        </p:nvSpPr>
        <p:spPr bwMode="auto">
          <a:xfrm>
            <a:off x="4419600" y="4359275"/>
            <a:ext cx="2425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lock-X</a:t>
            </a:r>
            <a:r>
              <a:rPr kumimoji="0" lang="en-US" altLang="en-US" sz="2000"/>
              <a:t> on </a:t>
            </a:r>
            <a:r>
              <a:rPr kumimoji="0" lang="en-US" altLang="en-US" sz="2000" i="1"/>
              <a:t>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write (</a:t>
            </a:r>
            <a:r>
              <a:rPr kumimoji="0" lang="en-US" altLang="en-US" sz="2000" i="1"/>
              <a:t>X</a:t>
            </a:r>
            <a:r>
              <a:rPr kumimoji="0" lang="en-US" altLang="en-US" sz="2000"/>
              <a:t>) 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wait for </a:t>
            </a:r>
            <a:r>
              <a:rPr kumimoji="0" lang="en-US" altLang="en-US" sz="2000" b="1"/>
              <a:t>lock-X</a:t>
            </a:r>
            <a:r>
              <a:rPr kumimoji="0" lang="en-US" altLang="en-US" sz="2000"/>
              <a:t> on </a:t>
            </a:r>
            <a:r>
              <a:rPr kumimoji="0" lang="en-US" altLang="en-US" sz="2000" i="1"/>
              <a:t>X</a:t>
            </a:r>
            <a:endParaRPr kumimoji="0" lang="en-US" altLang="en-US" sz="2000"/>
          </a:p>
        </p:txBody>
      </p:sp>
      <p:sp>
        <p:nvSpPr>
          <p:cNvPr id="70667" name="Line 15"/>
          <p:cNvSpPr>
            <a:spLocks noChangeShapeType="1"/>
          </p:cNvSpPr>
          <p:nvPr/>
        </p:nvSpPr>
        <p:spPr bwMode="auto">
          <a:xfrm>
            <a:off x="6934200" y="3314700"/>
            <a:ext cx="0" cy="262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Text Box 17"/>
          <p:cNvSpPr txBox="1">
            <a:spLocks noChangeArrowheads="1"/>
          </p:cNvSpPr>
          <p:nvPr/>
        </p:nvSpPr>
        <p:spPr bwMode="auto">
          <a:xfrm>
            <a:off x="1660525" y="5292725"/>
            <a:ext cx="242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wait for </a:t>
            </a:r>
            <a:r>
              <a:rPr kumimoji="0" lang="en-US" altLang="en-US" sz="2000" b="1"/>
              <a:t>lock-X</a:t>
            </a:r>
            <a:r>
              <a:rPr kumimoji="0" lang="en-US" altLang="en-US" sz="2000"/>
              <a:t> on </a:t>
            </a:r>
            <a:r>
              <a:rPr kumimoji="0" lang="en-US" altLang="en-US" sz="2000" i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859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03225"/>
            <a:ext cx="8077200" cy="323850"/>
          </a:xfrm>
        </p:spPr>
        <p:txBody>
          <a:bodyPr/>
          <a:lstStyle/>
          <a:p>
            <a:pPr>
              <a:defRPr/>
            </a:pPr>
            <a:r>
              <a:rPr lang="en-US" b="0"/>
              <a:t>Deadlock Handling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340042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400" smtClean="0"/>
              <a:t>	</a:t>
            </a:r>
            <a:r>
              <a:rPr lang="en-US" altLang="en-US" sz="2400" b="1" smtClean="0"/>
              <a:t>System is deadlocked if there is a set of transactions such that every transaction in the set is waiting for another transaction in the set.</a:t>
            </a:r>
          </a:p>
          <a:p>
            <a:r>
              <a:rPr lang="en-US" altLang="en-US" sz="2400" b="1" i="1" smtClean="0">
                <a:solidFill>
                  <a:schemeClr val="tx2"/>
                </a:solidFill>
              </a:rPr>
              <a:t>Deadlock prevention</a:t>
            </a:r>
            <a:r>
              <a:rPr lang="en-US" altLang="en-US" sz="2400" smtClean="0"/>
              <a:t> protocols ensure that the system will </a:t>
            </a:r>
            <a:r>
              <a:rPr lang="en-US" altLang="en-US" sz="2400" i="1" smtClean="0"/>
              <a:t>never</a:t>
            </a:r>
            <a:r>
              <a:rPr lang="en-US" altLang="en-US" sz="2400" smtClean="0"/>
              <a:t> enter into a deadlock state. </a:t>
            </a:r>
          </a:p>
          <a:p>
            <a:r>
              <a:rPr lang="en-US" altLang="en-US" sz="2400" b="1" i="1" smtClean="0">
                <a:solidFill>
                  <a:schemeClr val="tx2"/>
                </a:solidFill>
              </a:rPr>
              <a:t>Deadlock detection &amp; recovery: </a:t>
            </a:r>
            <a:r>
              <a:rPr lang="en-US" altLang="en-US" sz="2400" smtClean="0"/>
              <a:t>protocols allow system to enter into a deadlock, detect them as quickly as possible &amp; recover from it by rolling back one or more txs.</a:t>
            </a:r>
          </a:p>
        </p:txBody>
      </p:sp>
    </p:spTree>
    <p:extLst>
      <p:ext uri="{BB962C8B-B14F-4D97-AF65-F5344CB8AC3E}">
        <p14:creationId xmlns:p14="http://schemas.microsoft.com/office/powerpoint/2010/main" val="27925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Deadlock Handling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7888" y="1093788"/>
            <a:ext cx="7597775" cy="4937125"/>
          </a:xfrm>
        </p:spPr>
        <p:txBody>
          <a:bodyPr/>
          <a:lstStyle/>
          <a:p>
            <a:r>
              <a:rPr lang="en-US" altLang="en-US" sz="2400" b="1" i="1" smtClean="0">
                <a:solidFill>
                  <a:schemeClr val="tx2"/>
                </a:solidFill>
              </a:rPr>
              <a:t>Deadlock prevention</a:t>
            </a:r>
            <a:r>
              <a:rPr lang="en-US" altLang="en-US" sz="2400" smtClean="0"/>
              <a:t> protocols ensure that the system will </a:t>
            </a:r>
            <a:r>
              <a:rPr lang="en-US" altLang="en-US" sz="2400" i="1" smtClean="0"/>
              <a:t>never</a:t>
            </a:r>
            <a:r>
              <a:rPr lang="en-US" altLang="en-US" sz="2400" smtClean="0"/>
              <a:t> enter into a deadlock state. Some prevention strategies :</a:t>
            </a:r>
          </a:p>
          <a:p>
            <a:pPr lvl="1"/>
            <a:r>
              <a:rPr lang="en-US" altLang="en-US" sz="2400" smtClean="0"/>
              <a:t>Require that each transaction locks all its data items before it begins execution (predeclaration).</a:t>
            </a:r>
          </a:p>
          <a:p>
            <a:pPr lvl="1"/>
            <a:r>
              <a:rPr lang="en-US" altLang="en-US" sz="2400" smtClean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  <p:extLst>
      <p:ext uri="{BB962C8B-B14F-4D97-AF65-F5344CB8AC3E}">
        <p14:creationId xmlns:p14="http://schemas.microsoft.com/office/powerpoint/2010/main" val="29433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71500"/>
          </a:xfrm>
        </p:spPr>
        <p:txBody>
          <a:bodyPr/>
          <a:lstStyle/>
          <a:p>
            <a:r>
              <a:rPr lang="en-US" altLang="en-US" sz="3200" b="0" dirty="0" smtClean="0">
                <a:effectLst/>
              </a:rPr>
              <a:t>More Deadlock Prevention Strategies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2925" y="904875"/>
            <a:ext cx="7848600" cy="4876800"/>
          </a:xfrm>
        </p:spPr>
        <p:txBody>
          <a:bodyPr/>
          <a:lstStyle/>
          <a:p>
            <a:r>
              <a:rPr lang="en-US" altLang="en-US" sz="2400" smtClean="0"/>
              <a:t>Following schemes use transaction timestamps for the sake of deadlock prevention alone.</a:t>
            </a:r>
          </a:p>
          <a:p>
            <a:r>
              <a:rPr lang="en-US" altLang="en-US" sz="2400" b="1" smtClean="0">
                <a:solidFill>
                  <a:schemeClr val="tx2"/>
                </a:solidFill>
              </a:rPr>
              <a:t>wait-die</a:t>
            </a:r>
            <a:r>
              <a:rPr lang="en-US" altLang="en-US" sz="2400" smtClean="0"/>
              <a:t> scheme — non-preemptive</a:t>
            </a:r>
          </a:p>
          <a:p>
            <a:pPr lvl="1"/>
            <a:r>
              <a:rPr lang="en-US" altLang="en-US" sz="2400" smtClean="0"/>
              <a:t>older transaction may wait for younger one to release data item. Younger transactions never wait for older ones; they are rolled back instead.</a:t>
            </a:r>
          </a:p>
          <a:p>
            <a:pPr lvl="1"/>
            <a:r>
              <a:rPr lang="en-US" altLang="en-US" sz="2400" smtClean="0"/>
              <a:t>a transaction may die several times before acquiring needed data item</a:t>
            </a:r>
          </a:p>
          <a:p>
            <a:r>
              <a:rPr lang="en-US" altLang="en-US" sz="2400" b="1" smtClean="0">
                <a:solidFill>
                  <a:schemeClr val="tx2"/>
                </a:solidFill>
              </a:rPr>
              <a:t>wound-wait</a:t>
            </a:r>
            <a:r>
              <a:rPr lang="en-US" altLang="en-US" sz="2400" smtClean="0"/>
              <a:t> scheme — preemptive</a:t>
            </a:r>
          </a:p>
          <a:p>
            <a:pPr lvl="1"/>
            <a:r>
              <a:rPr lang="en-US" altLang="en-US" sz="2400" smtClean="0"/>
              <a:t>older transaction </a:t>
            </a:r>
            <a:r>
              <a:rPr lang="en-US" altLang="en-US" sz="2400" i="1" smtClean="0"/>
              <a:t>wounds</a:t>
            </a:r>
            <a:r>
              <a:rPr lang="en-US" altLang="en-US" sz="2400" smtClean="0"/>
              <a:t> (forces rollback) of younger transaction instead of waiting for it. Younger transactions may wait for older ones.</a:t>
            </a:r>
          </a:p>
          <a:p>
            <a:pPr lvl="1"/>
            <a:r>
              <a:rPr lang="en-US" altLang="en-US" sz="2400" smtClean="0"/>
              <a:t>may be fewer rollbacks than </a:t>
            </a:r>
            <a:r>
              <a:rPr lang="en-US" altLang="en-US" sz="2400" i="1" smtClean="0"/>
              <a:t>wait-die</a:t>
            </a:r>
            <a:r>
              <a:rPr lang="en-US" altLang="en-US" sz="2400" smtClean="0"/>
              <a:t> scheme.</a:t>
            </a:r>
          </a:p>
        </p:txBody>
      </p:sp>
    </p:spTree>
    <p:extLst>
      <p:ext uri="{BB962C8B-B14F-4D97-AF65-F5344CB8AC3E}">
        <p14:creationId xmlns:p14="http://schemas.microsoft.com/office/powerpoint/2010/main" val="38747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554038"/>
          </a:xfrm>
        </p:spPr>
        <p:txBody>
          <a:bodyPr/>
          <a:lstStyle/>
          <a:p>
            <a:r>
              <a:rPr lang="en-US" altLang="zh-TW" b="0" dirty="0" smtClean="0">
                <a:effectLst/>
                <a:latin typeface="Times New Roman" panose="02020603050405020304" pitchFamily="18" charset="0"/>
                <a:ea typeface="新細明體" pitchFamily="18" charset="-120"/>
              </a:rPr>
              <a:t>Deadlock Prevention - Timestamps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089025"/>
            <a:ext cx="7899400" cy="4286250"/>
          </a:xfrm>
        </p:spPr>
        <p:txBody>
          <a:bodyPr/>
          <a:lstStyle/>
          <a:p>
            <a:pPr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When 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 wants an item </a:t>
            </a:r>
            <a:r>
              <a:rPr lang="en-US" altLang="zh-TW" sz="22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locked by T</a:t>
            </a:r>
            <a:r>
              <a:rPr lang="en-US" altLang="zh-TW" sz="22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j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, 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one of the following two rules can be used to avoid deadlock: </a:t>
            </a:r>
          </a:p>
          <a:p>
            <a:pPr defTabSz="595313"/>
            <a:r>
              <a:rPr lang="en-US" altLang="zh-TW" sz="22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wait-die rule: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	if TS(T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) &lt; TS(</a:t>
            </a:r>
            <a:r>
              <a:rPr lang="en-US" altLang="zh-TW" sz="22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T</a:t>
            </a:r>
            <a:r>
              <a:rPr lang="en-US" altLang="zh-TW" sz="22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j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)</a:t>
            </a:r>
          </a:p>
          <a:p>
            <a:pPr defTabSz="595313">
              <a:buFont typeface="Monotype Sorts" charset="2"/>
              <a:buNone/>
            </a:pP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					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 waits</a:t>
            </a:r>
            <a:b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</a:b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				else	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 aborts and restarts with same TS</a:t>
            </a:r>
          </a:p>
          <a:p>
            <a:pPr defTabSz="595313"/>
            <a:r>
              <a:rPr lang="en-US" altLang="zh-TW" sz="22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wound-die rule: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	if TS(T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) &lt; TS(</a:t>
            </a:r>
            <a:r>
              <a:rPr lang="en-US" altLang="zh-TW" sz="22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T</a:t>
            </a:r>
            <a:r>
              <a:rPr lang="en-US" altLang="zh-TW" sz="22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j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)</a:t>
            </a:r>
            <a:b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</a:b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					 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j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 aborts and restarts with same TS</a:t>
            </a:r>
            <a:b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</a:b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				else 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 waits</a:t>
            </a:r>
          </a:p>
          <a:p>
            <a:pPr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Prevent deadlocks but abort transactions which are not in deadlock</a:t>
            </a:r>
          </a:p>
          <a:p>
            <a:pPr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A transaction my be aborted many times because an older transaction holds an item for a long period of time (need delay in restart)</a:t>
            </a:r>
          </a:p>
          <a:p>
            <a:pPr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Restarted transactions retain their original “seniority” to avoid starvation</a:t>
            </a:r>
          </a:p>
        </p:txBody>
      </p:sp>
    </p:spTree>
    <p:extLst>
      <p:ext uri="{BB962C8B-B14F-4D97-AF65-F5344CB8AC3E}">
        <p14:creationId xmlns:p14="http://schemas.microsoft.com/office/powerpoint/2010/main" val="13959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Deadlock prevention (Cont.)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smtClean="0"/>
              <a:t>Both in </a:t>
            </a:r>
            <a:r>
              <a:rPr lang="en-US" altLang="en-US" sz="2400" i="1" smtClean="0"/>
              <a:t>wait-die</a:t>
            </a:r>
            <a:r>
              <a:rPr lang="en-US" altLang="en-US" sz="2400" smtClean="0"/>
              <a:t> and in </a:t>
            </a:r>
            <a:r>
              <a:rPr lang="en-US" altLang="en-US" sz="2400" i="1" smtClean="0"/>
              <a:t>wound-wait</a:t>
            </a:r>
            <a:r>
              <a:rPr lang="en-US" altLang="en-US" sz="2400" smtClean="0"/>
              <a:t> schemes, a rolled back transactions is restarted with its original timestamp. Older transactions thus have precedence over newer ones, and starvation is hence avoided.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Timeout-Based Schemes</a:t>
            </a:r>
            <a:r>
              <a:rPr lang="en-US" altLang="en-US" sz="2400" smtClean="0"/>
              <a:t> :</a:t>
            </a:r>
          </a:p>
          <a:p>
            <a:pPr lvl="1"/>
            <a:r>
              <a:rPr lang="en-US" altLang="en-US" sz="2400" smtClean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sz="2400" smtClean="0"/>
              <a:t>thus deadlocks are not possible</a:t>
            </a:r>
          </a:p>
          <a:p>
            <a:pPr lvl="1"/>
            <a:r>
              <a:rPr lang="en-US" altLang="en-US" sz="2400" smtClean="0"/>
              <a:t>simple to implement; but starvation is possible. Also difficult to determine good value of the timeout interval.</a:t>
            </a:r>
          </a:p>
        </p:txBody>
      </p:sp>
    </p:spTree>
    <p:extLst>
      <p:ext uri="{BB962C8B-B14F-4D97-AF65-F5344CB8AC3E}">
        <p14:creationId xmlns:p14="http://schemas.microsoft.com/office/powerpoint/2010/main" val="28119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47663"/>
            <a:ext cx="8077200" cy="554037"/>
          </a:xfrm>
        </p:spPr>
        <p:txBody>
          <a:bodyPr/>
          <a:lstStyle/>
          <a:p>
            <a:r>
              <a:rPr lang="en-US" altLang="zh-TW" b="0" smtClean="0">
                <a:effectLst/>
                <a:latin typeface="Times New Roman" panose="02020603050405020304" pitchFamily="18" charset="0"/>
                <a:ea typeface="新細明體" pitchFamily="18" charset="-120"/>
              </a:rPr>
              <a:t>Deadlock Detection Techniques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16000"/>
            <a:ext cx="7899400" cy="4230688"/>
          </a:xfrm>
        </p:spPr>
        <p:txBody>
          <a:bodyPr/>
          <a:lstStyle/>
          <a:p>
            <a:pPr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Transactions are allowed to proceed freely, but system periodically checks if deadlock has occurred and fixes it if deadlock is detected</a:t>
            </a:r>
          </a:p>
          <a:p>
            <a:pPr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Good for short transactions that lock only a few items</a:t>
            </a:r>
          </a:p>
          <a:p>
            <a:pPr defTabSz="595313"/>
            <a:r>
              <a:rPr lang="en-US" altLang="zh-TW" sz="22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Method: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 construct a wait-for graph by drawing an edge from 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 to 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j 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if 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 is waiting for an item locked by T</a:t>
            </a:r>
            <a:r>
              <a:rPr lang="en-US" altLang="zh-TW" sz="2200" baseline="-25000" smtClean="0">
                <a:latin typeface="Times New Roman" panose="02020603050405020304" pitchFamily="18" charset="0"/>
                <a:ea typeface="新細明體" pitchFamily="18" charset="-120"/>
              </a:rPr>
              <a:t>j</a:t>
            </a:r>
            <a:endParaRPr lang="en-US" altLang="zh-TW" sz="2200" smtClean="0">
              <a:latin typeface="Times New Roman" panose="02020603050405020304" pitchFamily="18" charset="0"/>
              <a:ea typeface="新細明體" pitchFamily="18" charset="-120"/>
            </a:endParaRPr>
          </a:p>
          <a:p>
            <a:pPr defTabSz="595313"/>
            <a:r>
              <a:rPr lang="en-US" altLang="zh-TW" sz="22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Problems:</a:t>
            </a:r>
            <a:endParaRPr lang="en-US" altLang="zh-TW" sz="2200" smtClean="0">
              <a:latin typeface="Times New Roman" panose="02020603050405020304" pitchFamily="18" charset="0"/>
              <a:ea typeface="新細明體" pitchFamily="18" charset="-120"/>
            </a:endParaRPr>
          </a:p>
          <a:p>
            <a:pPr lvl="1"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How often should the system checks deadlock?</a:t>
            </a:r>
          </a:p>
          <a:p>
            <a:pPr lvl="1"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If a deadlock is detected, which transaction should be aborted? (should select short transactions involved in multiple deadlocks)</a:t>
            </a:r>
          </a:p>
          <a:p>
            <a:pPr lvl="1" defTabSz="595313"/>
            <a:r>
              <a:rPr lang="en-US" altLang="zh-TW" sz="2200" smtClean="0">
                <a:latin typeface="Times New Roman" panose="02020603050405020304" pitchFamily="18" charset="0"/>
                <a:ea typeface="新細明體" pitchFamily="18" charset="-120"/>
              </a:rPr>
              <a:t>Cyclic restart: when a transaction is aborted and restarted, it is involved in another deadlock (e.g., due to transactions accessing same data items with the same pattern); random delays can be introduced in restart</a:t>
            </a:r>
          </a:p>
        </p:txBody>
      </p:sp>
    </p:spTree>
    <p:extLst>
      <p:ext uri="{BB962C8B-B14F-4D97-AF65-F5344CB8AC3E}">
        <p14:creationId xmlns:p14="http://schemas.microsoft.com/office/powerpoint/2010/main" val="30304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342900"/>
          </a:xfrm>
        </p:spPr>
        <p:txBody>
          <a:bodyPr/>
          <a:lstStyle/>
          <a:p>
            <a:pPr>
              <a:defRPr/>
            </a:pPr>
            <a:r>
              <a:rPr lang="en-US" dirty="0"/>
              <a:t>Deadlock Detection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019175"/>
            <a:ext cx="8339137" cy="5403850"/>
          </a:xfrm>
        </p:spPr>
        <p:txBody>
          <a:bodyPr/>
          <a:lstStyle/>
          <a:p>
            <a:r>
              <a:rPr lang="en-US" altLang="en-US" sz="2200" smtClean="0"/>
              <a:t>Deadlocks can be described as a </a:t>
            </a:r>
            <a:r>
              <a:rPr lang="en-US" altLang="en-US" sz="2200" i="1" smtClean="0">
                <a:solidFill>
                  <a:schemeClr val="tx2"/>
                </a:solidFill>
              </a:rPr>
              <a:t>wait-for</a:t>
            </a:r>
            <a:r>
              <a:rPr lang="en-US" altLang="en-US" sz="2200" i="1" smtClean="0"/>
              <a:t> graph</a:t>
            </a:r>
            <a:r>
              <a:rPr lang="en-US" altLang="en-US" sz="2200" smtClean="0"/>
              <a:t>, which consists of a pair </a:t>
            </a:r>
            <a:r>
              <a:rPr lang="en-US" altLang="en-US" sz="2200" i="1" smtClean="0"/>
              <a:t>G</a:t>
            </a:r>
            <a:r>
              <a:rPr lang="en-US" altLang="en-US" sz="2200" smtClean="0"/>
              <a:t> = (</a:t>
            </a:r>
            <a:r>
              <a:rPr lang="en-US" altLang="en-US" sz="2200" i="1" smtClean="0"/>
              <a:t>V</a:t>
            </a:r>
            <a:r>
              <a:rPr lang="en-US" altLang="en-US" sz="2200" smtClean="0"/>
              <a:t>,</a:t>
            </a:r>
            <a:r>
              <a:rPr lang="en-US" altLang="en-US" sz="2200" i="1" smtClean="0"/>
              <a:t>E</a:t>
            </a:r>
            <a:r>
              <a:rPr lang="en-US" altLang="en-US" sz="2200" smtClean="0"/>
              <a:t>), </a:t>
            </a:r>
          </a:p>
          <a:p>
            <a:pPr lvl="1"/>
            <a:r>
              <a:rPr lang="en-US" altLang="en-US" sz="2200" i="1" smtClean="0"/>
              <a:t>V</a:t>
            </a:r>
            <a:r>
              <a:rPr lang="en-US" altLang="en-US" sz="2200" smtClean="0"/>
              <a:t> is a set of vertices (all the transactions in the system)</a:t>
            </a:r>
          </a:p>
          <a:p>
            <a:pPr lvl="1"/>
            <a:r>
              <a:rPr lang="en-US" altLang="en-US" sz="2200" i="1" smtClean="0"/>
              <a:t>E</a:t>
            </a:r>
            <a:r>
              <a:rPr lang="en-US" altLang="en-US" sz="2200" smtClean="0"/>
              <a:t> is a set of edges; each element is an ordered pair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j</a:t>
            </a:r>
            <a:r>
              <a:rPr lang="en-US" altLang="en-US" sz="2200" smtClean="0"/>
              <a:t>.  </a:t>
            </a:r>
          </a:p>
          <a:p>
            <a:r>
              <a:rPr lang="en-US" altLang="en-US" sz="2200" smtClean="0"/>
              <a:t>If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 </a:t>
            </a:r>
            <a:r>
              <a:rPr lang="en-US" altLang="en-US" sz="2200" i="1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j</a:t>
            </a:r>
            <a:r>
              <a:rPr lang="en-US" altLang="en-US" sz="2200" baseline="-25000" smtClean="0"/>
              <a:t> </a:t>
            </a:r>
            <a:r>
              <a:rPr lang="en-US" altLang="en-US" sz="2200" smtClean="0"/>
              <a:t>is in </a:t>
            </a:r>
            <a:r>
              <a:rPr lang="en-US" altLang="en-US" sz="2200" i="1" smtClean="0"/>
              <a:t>E</a:t>
            </a:r>
            <a:r>
              <a:rPr lang="en-US" altLang="en-US" sz="2200" smtClean="0"/>
              <a:t>, then there is a directed edge from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to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j</a:t>
            </a:r>
            <a:r>
              <a:rPr lang="en-US" altLang="en-US" sz="2200" smtClean="0"/>
              <a:t>, implying that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is waiting for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j</a:t>
            </a:r>
            <a:r>
              <a:rPr lang="en-US" altLang="en-US" sz="2200" smtClean="0"/>
              <a:t> to release a data item.</a:t>
            </a:r>
          </a:p>
          <a:p>
            <a:r>
              <a:rPr lang="en-US" altLang="en-US" sz="2200" smtClean="0"/>
              <a:t>When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requests a data item currently being held by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j</a:t>
            </a:r>
            <a:r>
              <a:rPr lang="en-US" altLang="en-US" sz="2200" smtClean="0"/>
              <a:t>, then the edge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j</a:t>
            </a:r>
            <a:r>
              <a:rPr lang="en-US" altLang="en-US" sz="2200" smtClean="0"/>
              <a:t> is inserted in the wait-for graph. This edge is removed only when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j</a:t>
            </a:r>
            <a:r>
              <a:rPr lang="en-US" altLang="en-US" sz="2200" smtClean="0"/>
              <a:t> is no longer holding a data item needed by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.</a:t>
            </a:r>
          </a:p>
          <a:p>
            <a:r>
              <a:rPr lang="en-US" altLang="en-US" sz="2200" smtClean="0"/>
              <a:t>The system is in a deadlock state if and only if the wait-for graph has a cycle.  Must invoke a deadlock-detection algorithm periodically to look for cycles.</a:t>
            </a:r>
          </a:p>
        </p:txBody>
      </p:sp>
    </p:spTree>
    <p:extLst>
      <p:ext uri="{BB962C8B-B14F-4D97-AF65-F5344CB8AC3E}">
        <p14:creationId xmlns:p14="http://schemas.microsoft.com/office/powerpoint/2010/main" val="10833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Deadlock Detection (Cont.)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481138"/>
            <a:ext cx="3759200" cy="29511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909638" y="4673600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Wait-for graph without a cycle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5284788" y="46402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Wait-for graph with a cycle</a:t>
            </a:r>
          </a:p>
        </p:txBody>
      </p:sp>
      <p:pic>
        <p:nvPicPr>
          <p:cNvPr id="7885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3801" r="10526" b="3510"/>
          <a:stretch>
            <a:fillRect/>
          </a:stretch>
        </p:blipFill>
        <p:spPr bwMode="auto">
          <a:xfrm>
            <a:off x="5308600" y="1549400"/>
            <a:ext cx="3289300" cy="2921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/>
              <a:t>Deadlock Detection (Continued)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2286000"/>
          </a:xfrm>
          <a:noFill/>
        </p:spPr>
        <p:txBody>
          <a:bodyPr lIns="90488" tIns="44450" rIns="90488" bIns="44450"/>
          <a:lstStyle/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2000" smtClean="0"/>
              <a:t>Example: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2000" smtClean="0"/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2000" smtClean="0"/>
              <a:t>T1:  S(A), R(A),	         S(B)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2000" smtClean="0"/>
              <a:t>T2:	   	   X(B),W(B)		          X(C)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2000" smtClean="0"/>
              <a:t>T3:				    S(C), R(C)		   </a:t>
            </a:r>
            <a:r>
              <a:rPr lang="en-US" altLang="en-US" sz="2000" smtClean="0">
                <a:solidFill>
                  <a:schemeClr val="tx2"/>
                </a:solidFill>
              </a:rPr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X(A)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2000" smtClean="0"/>
              <a:t>T4:						       X(B)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2000" smtClean="0"/>
          </a:p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2000" smtClean="0"/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9906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31242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9906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30480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066800" y="44196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Book Antiqua" panose="02040602050305030304" pitchFamily="18" charset="0"/>
              </a:rPr>
              <a:t>T1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3200400" y="44196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Book Antiqua" panose="02040602050305030304" pitchFamily="18" charset="0"/>
              </a:rPr>
              <a:t>T2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1066800" y="57912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Book Antiqua" panose="02040602050305030304" pitchFamily="18" charset="0"/>
              </a:rPr>
              <a:t>T4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3124200" y="57912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Book Antiqua" panose="02040602050305030304" pitchFamily="18" charset="0"/>
              </a:rPr>
              <a:t>T3</a:t>
            </a: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1676400" y="4572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34290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1600200" y="47244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5334000" y="43434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7467600" y="43434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5334000" y="57150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7391400" y="57150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154643" name="Rectangle 19"/>
          <p:cNvSpPr>
            <a:spLocks noChangeArrowheads="1"/>
          </p:cNvSpPr>
          <p:nvPr/>
        </p:nvSpPr>
        <p:spPr bwMode="auto">
          <a:xfrm>
            <a:off x="5410200" y="44958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Book Antiqua" panose="02040602050305030304" pitchFamily="18" charset="0"/>
              </a:rPr>
              <a:t>T1</a:t>
            </a:r>
          </a:p>
        </p:txBody>
      </p:sp>
      <p:sp>
        <p:nvSpPr>
          <p:cNvPr id="154644" name="Rectangle 20"/>
          <p:cNvSpPr>
            <a:spLocks noChangeArrowheads="1"/>
          </p:cNvSpPr>
          <p:nvPr/>
        </p:nvSpPr>
        <p:spPr bwMode="auto">
          <a:xfrm>
            <a:off x="7543800" y="44958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Book Antiqua" panose="02040602050305030304" pitchFamily="18" charset="0"/>
              </a:rPr>
              <a:t>T2</a:t>
            </a:r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5410200" y="58674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Book Antiqua" panose="02040602050305030304" pitchFamily="18" charset="0"/>
              </a:rPr>
              <a:t>T3</a:t>
            </a:r>
          </a:p>
        </p:txBody>
      </p: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7467600" y="58674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Book Antiqua" panose="02040602050305030304" pitchFamily="18" charset="0"/>
              </a:rPr>
              <a:t>T3</a:t>
            </a:r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6019800" y="4648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7772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 flipH="1" flipV="1">
            <a:off x="5943600" y="4953000"/>
            <a:ext cx="152400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5943600" y="48006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50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/>
      <p:bldP spid="154629" grpId="0" animBg="1"/>
      <p:bldP spid="154630" grpId="0" animBg="1"/>
      <p:bldP spid="154631" grpId="0" animBg="1"/>
      <p:bldP spid="154632" grpId="0"/>
      <p:bldP spid="154633" grpId="0"/>
      <p:bldP spid="154634" grpId="0"/>
      <p:bldP spid="154635" grpId="0"/>
      <p:bldP spid="154636" grpId="0" animBg="1"/>
      <p:bldP spid="154637" grpId="0" animBg="1"/>
      <p:bldP spid="154638" grpId="0" animBg="1"/>
      <p:bldP spid="154639" grpId="0" animBg="1"/>
      <p:bldP spid="154640" grpId="0" animBg="1"/>
      <p:bldP spid="154641" grpId="0" animBg="1"/>
      <p:bldP spid="154642" grpId="0" animBg="1"/>
      <p:bldP spid="154643" grpId="0"/>
      <p:bldP spid="154644" grpId="0"/>
      <p:bldP spid="154645" grpId="0"/>
      <p:bldP spid="154646" grpId="0"/>
      <p:bldP spid="154647" grpId="0" animBg="1"/>
      <p:bldP spid="154648" grpId="0" animBg="1"/>
      <p:bldP spid="154649" grpId="0" animBg="1"/>
      <p:bldP spid="1546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449"/>
            <a:ext cx="8229600" cy="427037"/>
          </a:xfrm>
        </p:spPr>
        <p:txBody>
          <a:bodyPr/>
          <a:lstStyle/>
          <a:p>
            <a:r>
              <a:rPr lang="en-US" altLang="zh-TW" sz="3600" b="0" dirty="0" err="1" smtClean="0">
                <a:effectLst/>
                <a:latin typeface="Times New Roman" panose="02020603050405020304" pitchFamily="18" charset="0"/>
                <a:ea typeface="新細明體" pitchFamily="18" charset="-120"/>
              </a:rPr>
              <a:t>Timesstamp</a:t>
            </a:r>
            <a:r>
              <a:rPr lang="en-US" altLang="zh-TW" sz="3600" b="0" dirty="0" smtClean="0">
                <a:effectLst/>
                <a:latin typeface="Times New Roman" panose="02020603050405020304" pitchFamily="18" charset="0"/>
                <a:ea typeface="新細明體" pitchFamily="18" charset="-120"/>
              </a:rPr>
              <a:t>- Based Protocols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839200" cy="3657600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Each transaction is issued a timestamp when it enters the system. If an older transaction 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has time-stamp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TS(T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)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, a younger transaction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新細明體" pitchFamily="18" charset="-120"/>
              </a:rPr>
              <a:t>T</a:t>
            </a:r>
            <a:r>
              <a:rPr lang="en-US" altLang="zh-TW" sz="2400" baseline="-25000" dirty="0" err="1" smtClean="0">
                <a:latin typeface="Times New Roman" panose="02020603050405020304" pitchFamily="18" charset="0"/>
                <a:ea typeface="新細明體" pitchFamily="18" charset="-12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is assigned time-stamped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TS(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T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j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)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such that TS(T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) &lt; TS(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新細明體" pitchFamily="18" charset="-120"/>
              </a:rPr>
              <a:t>T</a:t>
            </a:r>
            <a:r>
              <a:rPr lang="en-US" altLang="zh-TW" sz="2400" baseline="-25000" dirty="0" err="1" smtClean="0">
                <a:latin typeface="Times New Roman" panose="02020603050405020304" pitchFamily="18" charset="0"/>
                <a:ea typeface="新細明體" pitchFamily="18" charset="-12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).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The protocol manages concurrent execution such that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the time-stamps determine the 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serializability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 order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For each data item Q, two timestamps are maintained:</a:t>
            </a:r>
          </a:p>
          <a:p>
            <a:pPr marL="819150" lvl="1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W-timestamp(Q)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is the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largest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time-stamp of any transaction that executed write(Q) successfully.</a:t>
            </a:r>
          </a:p>
          <a:p>
            <a:pPr marL="819150" lvl="1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R- timestamp(Q)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is the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largest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time-stamp of any transaction that executed read(Q) successfully.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30938" y="4867275"/>
            <a:ext cx="2586037" cy="1327150"/>
            <a:chOff x="3925" y="3066"/>
            <a:chExt cx="1629" cy="836"/>
          </a:xfrm>
        </p:grpSpPr>
        <p:sp>
          <p:nvSpPr>
            <p:cNvPr id="62484" name="Text Box 5"/>
            <p:cNvSpPr txBox="1">
              <a:spLocks noChangeArrowheads="1"/>
            </p:cNvSpPr>
            <p:nvPr/>
          </p:nvSpPr>
          <p:spPr bwMode="auto">
            <a:xfrm>
              <a:off x="4442" y="3402"/>
              <a:ext cx="11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W-TS(R), R-TS(R)</a:t>
              </a:r>
            </a:p>
          </p:txBody>
        </p:sp>
        <p:sp>
          <p:nvSpPr>
            <p:cNvPr id="62485" name="Text Box 6"/>
            <p:cNvSpPr txBox="1">
              <a:spLocks noChangeArrowheads="1"/>
            </p:cNvSpPr>
            <p:nvPr/>
          </p:nvSpPr>
          <p:spPr bwMode="auto">
            <a:xfrm>
              <a:off x="4298" y="3690"/>
              <a:ext cx="10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W-TS(S), R-TS(S)</a:t>
              </a:r>
            </a:p>
          </p:txBody>
        </p:sp>
        <p:sp>
          <p:nvSpPr>
            <p:cNvPr id="62486" name="Text Box 7"/>
            <p:cNvSpPr txBox="1">
              <a:spLocks noChangeArrowheads="1"/>
            </p:cNvSpPr>
            <p:nvPr/>
          </p:nvSpPr>
          <p:spPr bwMode="auto">
            <a:xfrm>
              <a:off x="4250" y="3066"/>
              <a:ext cx="11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W-TS(Q), R-TS(Q)</a:t>
              </a:r>
            </a:p>
          </p:txBody>
        </p:sp>
        <p:sp>
          <p:nvSpPr>
            <p:cNvPr id="62487" name="Line 8"/>
            <p:cNvSpPr>
              <a:spLocks noChangeShapeType="1"/>
            </p:cNvSpPr>
            <p:nvPr/>
          </p:nvSpPr>
          <p:spPr bwMode="auto">
            <a:xfrm flipV="1">
              <a:off x="3962" y="3210"/>
              <a:ext cx="336" cy="9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8" name="Line 9"/>
            <p:cNvSpPr>
              <a:spLocks noChangeShapeType="1"/>
            </p:cNvSpPr>
            <p:nvPr/>
          </p:nvSpPr>
          <p:spPr bwMode="auto">
            <a:xfrm>
              <a:off x="4052" y="3498"/>
              <a:ext cx="43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9" name="Line 10"/>
            <p:cNvSpPr>
              <a:spLocks noChangeShapeType="1"/>
            </p:cNvSpPr>
            <p:nvPr/>
          </p:nvSpPr>
          <p:spPr bwMode="auto">
            <a:xfrm>
              <a:off x="3925" y="3726"/>
              <a:ext cx="432" cy="4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003675" y="4557713"/>
            <a:ext cx="2514600" cy="1681162"/>
            <a:chOff x="2522" y="2871"/>
            <a:chExt cx="1584" cy="1059"/>
          </a:xfrm>
        </p:grpSpPr>
        <p:sp>
          <p:nvSpPr>
            <p:cNvPr id="62475" name="Rectangle 12"/>
            <p:cNvSpPr>
              <a:spLocks noChangeArrowheads="1"/>
            </p:cNvSpPr>
            <p:nvPr/>
          </p:nvSpPr>
          <p:spPr bwMode="auto">
            <a:xfrm>
              <a:off x="3914" y="3306"/>
              <a:ext cx="48" cy="4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62476" name="Rectangle 13"/>
            <p:cNvSpPr>
              <a:spLocks noChangeArrowheads="1"/>
            </p:cNvSpPr>
            <p:nvPr/>
          </p:nvSpPr>
          <p:spPr bwMode="auto">
            <a:xfrm>
              <a:off x="3970" y="3472"/>
              <a:ext cx="48" cy="4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62477" name="Rectangle 14"/>
            <p:cNvSpPr>
              <a:spLocks noChangeArrowheads="1"/>
            </p:cNvSpPr>
            <p:nvPr/>
          </p:nvSpPr>
          <p:spPr bwMode="auto">
            <a:xfrm>
              <a:off x="3866" y="3690"/>
              <a:ext cx="48" cy="4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62478" name="Oval 15"/>
            <p:cNvSpPr>
              <a:spLocks noChangeArrowheads="1"/>
            </p:cNvSpPr>
            <p:nvPr/>
          </p:nvSpPr>
          <p:spPr bwMode="auto">
            <a:xfrm>
              <a:off x="3722" y="3114"/>
              <a:ext cx="384" cy="816"/>
            </a:xfrm>
            <a:prstGeom prst="ellips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62479" name="Text Box 16"/>
            <p:cNvSpPr txBox="1">
              <a:spLocks noChangeArrowheads="1"/>
            </p:cNvSpPr>
            <p:nvPr/>
          </p:nvSpPr>
          <p:spPr bwMode="auto">
            <a:xfrm>
              <a:off x="2522" y="3162"/>
              <a:ext cx="2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T1</a:t>
              </a:r>
            </a:p>
          </p:txBody>
        </p:sp>
        <p:sp>
          <p:nvSpPr>
            <p:cNvPr id="62480" name="Text Box 17"/>
            <p:cNvSpPr txBox="1">
              <a:spLocks noChangeArrowheads="1"/>
            </p:cNvSpPr>
            <p:nvPr/>
          </p:nvSpPr>
          <p:spPr bwMode="auto">
            <a:xfrm>
              <a:off x="2714" y="3594"/>
              <a:ext cx="2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T2</a:t>
              </a:r>
            </a:p>
          </p:txBody>
        </p:sp>
        <p:sp>
          <p:nvSpPr>
            <p:cNvPr id="62481" name="Line 18"/>
            <p:cNvSpPr>
              <a:spLocks noChangeShapeType="1"/>
            </p:cNvSpPr>
            <p:nvPr/>
          </p:nvSpPr>
          <p:spPr bwMode="auto">
            <a:xfrm>
              <a:off x="2762" y="3306"/>
              <a:ext cx="1104" cy="96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Line 19"/>
            <p:cNvSpPr>
              <a:spLocks noChangeShapeType="1"/>
            </p:cNvSpPr>
            <p:nvPr/>
          </p:nvSpPr>
          <p:spPr bwMode="auto">
            <a:xfrm flipV="1">
              <a:off x="2954" y="3546"/>
              <a:ext cx="912" cy="144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20"/>
            <p:cNvSpPr txBox="1">
              <a:spLocks noChangeArrowheads="1"/>
            </p:cNvSpPr>
            <p:nvPr/>
          </p:nvSpPr>
          <p:spPr bwMode="auto">
            <a:xfrm>
              <a:off x="3437" y="2871"/>
              <a:ext cx="3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Data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items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827338" y="4937125"/>
            <a:ext cx="1527175" cy="1177925"/>
            <a:chOff x="1781" y="3110"/>
            <a:chExt cx="962" cy="742"/>
          </a:xfrm>
        </p:grpSpPr>
        <p:sp>
          <p:nvSpPr>
            <p:cNvPr id="62471" name="Line 22"/>
            <p:cNvSpPr>
              <a:spLocks noChangeShapeType="1"/>
            </p:cNvSpPr>
            <p:nvPr/>
          </p:nvSpPr>
          <p:spPr bwMode="auto">
            <a:xfrm flipH="1" flipV="1">
              <a:off x="2314" y="3234"/>
              <a:ext cx="252" cy="29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Line 23"/>
            <p:cNvSpPr>
              <a:spLocks noChangeShapeType="1"/>
            </p:cNvSpPr>
            <p:nvPr/>
          </p:nvSpPr>
          <p:spPr bwMode="auto">
            <a:xfrm flipH="1">
              <a:off x="2469" y="3737"/>
              <a:ext cx="274" cy="3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Text Box 24"/>
            <p:cNvSpPr txBox="1">
              <a:spLocks noChangeArrowheads="1"/>
            </p:cNvSpPr>
            <p:nvPr/>
          </p:nvSpPr>
          <p:spPr bwMode="auto">
            <a:xfrm>
              <a:off x="1781" y="3110"/>
              <a:ext cx="4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TS(T1)</a:t>
              </a:r>
            </a:p>
          </p:txBody>
        </p:sp>
        <p:sp>
          <p:nvSpPr>
            <p:cNvPr id="62474" name="Text Box 25"/>
            <p:cNvSpPr txBox="1">
              <a:spLocks noChangeArrowheads="1"/>
            </p:cNvSpPr>
            <p:nvPr/>
          </p:nvSpPr>
          <p:spPr bwMode="auto">
            <a:xfrm>
              <a:off x="1934" y="3640"/>
              <a:ext cx="4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</a:rPr>
                <a:t>TS(T2)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3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Deadlock Recovery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smtClean="0"/>
              <a:t>When deadlock is  detected :</a:t>
            </a:r>
          </a:p>
          <a:p>
            <a:pPr lvl="1"/>
            <a:r>
              <a:rPr lang="en-US" altLang="en-US" sz="2400" smtClean="0"/>
              <a:t>Some transaction will have to rolled back (made a victim) to break deadlock.  Select that transaction as victim that will incur minimum cost.</a:t>
            </a:r>
          </a:p>
          <a:p>
            <a:pPr lvl="1"/>
            <a:r>
              <a:rPr lang="en-US" altLang="en-US" sz="2400" smtClean="0"/>
              <a:t>Rollback -- determine how far to roll back transaction</a:t>
            </a:r>
          </a:p>
          <a:p>
            <a:pPr lvl="2"/>
            <a:r>
              <a:rPr lang="en-US" altLang="en-US" smtClean="0">
                <a:solidFill>
                  <a:schemeClr val="tx2"/>
                </a:solidFill>
              </a:rPr>
              <a:t>Total rollback</a:t>
            </a:r>
            <a:r>
              <a:rPr lang="en-US" altLang="en-US" smtClean="0"/>
              <a:t>: Abort the transaction and then restart it.</a:t>
            </a:r>
          </a:p>
          <a:p>
            <a:pPr lvl="2"/>
            <a:r>
              <a:rPr lang="en-US" altLang="en-US" smtClean="0"/>
              <a:t>More effective to roll back transaction only as far as necessary to break deadlock.</a:t>
            </a:r>
          </a:p>
          <a:p>
            <a:pPr lvl="1"/>
            <a:r>
              <a:rPr lang="en-US" altLang="en-US" sz="2400" smtClean="0"/>
              <a:t>Starvation happens if same transaction is always chosen as victim. Include the number of rollbacks in the cost factor to avoid starvation</a:t>
            </a:r>
          </a:p>
        </p:txBody>
      </p:sp>
    </p:spTree>
    <p:extLst>
      <p:ext uri="{BB962C8B-B14F-4D97-AF65-F5344CB8AC3E}">
        <p14:creationId xmlns:p14="http://schemas.microsoft.com/office/powerpoint/2010/main" val="40743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03225"/>
            <a:ext cx="8077200" cy="323850"/>
          </a:xfrm>
        </p:spPr>
        <p:txBody>
          <a:bodyPr/>
          <a:lstStyle/>
          <a:p>
            <a:pPr>
              <a:defRPr/>
            </a:pPr>
            <a:r>
              <a:rPr lang="en-US" b="0"/>
              <a:t>Deadlock Victim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143000"/>
            <a:ext cx="8153400" cy="4876800"/>
          </a:xfrm>
        </p:spPr>
        <p:txBody>
          <a:bodyPr/>
          <a:lstStyle/>
          <a:p>
            <a:r>
              <a:rPr lang="en-US" altLang="en-US" sz="2400" b="1" smtClean="0">
                <a:solidFill>
                  <a:schemeClr val="tx2"/>
                </a:solidFill>
              </a:rPr>
              <a:t>Choose a deadlock victim based on the following parameters:</a:t>
            </a:r>
          </a:p>
          <a:p>
            <a:pPr lvl="1"/>
            <a:r>
              <a:rPr lang="en-US" altLang="en-US" sz="2400" b="1" smtClean="0">
                <a:solidFill>
                  <a:schemeClr val="tx2"/>
                </a:solidFill>
              </a:rPr>
              <a:t>How much work the tx. has done?</a:t>
            </a:r>
          </a:p>
          <a:p>
            <a:pPr lvl="1"/>
            <a:r>
              <a:rPr lang="en-US" altLang="en-US" sz="2400" b="1" smtClean="0">
                <a:solidFill>
                  <a:schemeClr val="tx2"/>
                </a:solidFill>
              </a:rPr>
              <a:t>How far is it from completion?</a:t>
            </a:r>
          </a:p>
          <a:p>
            <a:pPr lvl="1"/>
            <a:r>
              <a:rPr lang="en-US" altLang="en-US" sz="2400" b="1" smtClean="0">
                <a:solidFill>
                  <a:schemeClr val="tx2"/>
                </a:solidFill>
              </a:rPr>
              <a:t>How many resources (DIs) it is holding?</a:t>
            </a:r>
          </a:p>
          <a:p>
            <a:pPr lvl="1"/>
            <a:r>
              <a:rPr lang="en-US" altLang="en-US" sz="2400" b="1" smtClean="0">
                <a:solidFill>
                  <a:schemeClr val="tx2"/>
                </a:solidFill>
              </a:rPr>
              <a:t>How many txs. will be involved in the rollback</a:t>
            </a:r>
          </a:p>
          <a:p>
            <a:pPr lvl="1"/>
            <a:r>
              <a:rPr lang="en-US" altLang="en-US" sz="2400" b="1" smtClean="0">
                <a:solidFill>
                  <a:schemeClr val="tx2"/>
                </a:solidFill>
              </a:rPr>
              <a:t>How many times it has been rolled back?</a:t>
            </a:r>
          </a:p>
          <a:p>
            <a:pPr lvl="1"/>
            <a:r>
              <a:rPr lang="en-US" altLang="en-US" sz="2400" b="1" smtClean="0">
                <a:solidFill>
                  <a:schemeClr val="tx2"/>
                </a:solidFill>
              </a:rPr>
              <a:t>How many deadlocks it is involved in?</a:t>
            </a:r>
          </a:p>
          <a:p>
            <a:pPr lvl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1592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8162925" cy="823913"/>
          </a:xfrm>
        </p:spPr>
        <p:txBody>
          <a:bodyPr/>
          <a:lstStyle/>
          <a:p>
            <a:pPr>
              <a:defRPr/>
            </a:pPr>
            <a:r>
              <a:rPr lang="en-US" sz="4000" b="0" dirty="0">
                <a:solidFill>
                  <a:srgbClr val="000000"/>
                </a:solidFill>
              </a:rPr>
              <a:t>Topics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3400" y="1828800"/>
            <a:ext cx="80772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n-US" altLang="en-US" sz="2800" dirty="0"/>
              <a:t>Crash recovery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Courier New" panose="02070309020205020404" pitchFamily="49" charset="0"/>
              <a:buChar char="o"/>
            </a:pPr>
            <a:r>
              <a:rPr kumimoji="0" lang="en-US" altLang="en-US" sz="2400" dirty="0"/>
              <a:t>Log-based 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 dirty="0"/>
              <a:t>Immediate database modification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 dirty="0"/>
              <a:t>Deferred database </a:t>
            </a:r>
            <a:r>
              <a:rPr kumimoji="0" lang="en-US" altLang="en-US" dirty="0" smtClean="0"/>
              <a:t>modification</a:t>
            </a: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20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274638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b="0" dirty="0"/>
              <a:t>Failure Classification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025" y="1044575"/>
            <a:ext cx="8816975" cy="5095875"/>
          </a:xfrm>
        </p:spPr>
        <p:txBody>
          <a:bodyPr/>
          <a:lstStyle/>
          <a:p>
            <a:r>
              <a:rPr lang="en-US" altLang="en-US" sz="2200" b="1" smtClean="0"/>
              <a:t>Transaction failure</a:t>
            </a:r>
            <a:r>
              <a:rPr lang="en-US" altLang="en-US" sz="2200" smtClean="0"/>
              <a:t> :</a:t>
            </a:r>
          </a:p>
          <a:p>
            <a:pPr lvl="1"/>
            <a:r>
              <a:rPr lang="en-US" altLang="en-US" sz="2000" b="1" smtClean="0"/>
              <a:t>Logical errors</a:t>
            </a:r>
            <a:r>
              <a:rPr lang="en-US" altLang="en-US" sz="2000" smtClean="0"/>
              <a:t>: transaction cannot complete due to some internal error condition</a:t>
            </a:r>
          </a:p>
          <a:p>
            <a:pPr lvl="1"/>
            <a:r>
              <a:rPr lang="en-US" altLang="en-US" sz="2000" b="1" smtClean="0"/>
              <a:t>System errors</a:t>
            </a:r>
            <a:r>
              <a:rPr lang="en-US" altLang="en-US" sz="2000" smtClean="0"/>
              <a:t>: the database system must terminate an active transaction due to an error condition (e.g., deadlock)</a:t>
            </a:r>
          </a:p>
          <a:p>
            <a:r>
              <a:rPr lang="en-US" altLang="en-US" sz="2200" b="1" smtClean="0"/>
              <a:t>System crash</a:t>
            </a:r>
            <a:r>
              <a:rPr lang="en-US" altLang="en-US" sz="2200" smtClean="0"/>
              <a:t>: a power failure or other hardware or software failure causes the system to crash.</a:t>
            </a:r>
          </a:p>
          <a:p>
            <a:pPr lvl="1"/>
            <a:r>
              <a:rPr lang="en-US" altLang="en-US" sz="2000" b="1" smtClean="0">
                <a:solidFill>
                  <a:schemeClr val="tx2"/>
                </a:solidFill>
              </a:rPr>
              <a:t>Fail-stop assumption</a:t>
            </a:r>
            <a:r>
              <a:rPr lang="en-US" altLang="en-US" sz="2000" smtClean="0"/>
              <a:t>: non-volatile storage contents are assumed to not be corrupted by system crash</a:t>
            </a:r>
          </a:p>
          <a:p>
            <a:pPr lvl="2"/>
            <a:r>
              <a:rPr lang="en-US" altLang="en-US" sz="2000" smtClean="0"/>
              <a:t>Database systems have numerous integrity checks to prevent corruption of disk data </a:t>
            </a:r>
          </a:p>
          <a:p>
            <a:r>
              <a:rPr lang="en-US" altLang="en-US" sz="2200" b="1" smtClean="0"/>
              <a:t>Disk failure</a:t>
            </a:r>
            <a:r>
              <a:rPr lang="en-US" altLang="en-US" sz="2200" smtClean="0"/>
              <a:t>: a head crash or similar disk failure destroys all or part of disk storage</a:t>
            </a:r>
          </a:p>
          <a:p>
            <a:pPr lvl="1"/>
            <a:r>
              <a:rPr lang="en-US" altLang="en-US" sz="2000" smtClean="0"/>
              <a:t>Destruction is assumed to be detectable: disk drives use checksums to detect failures</a:t>
            </a:r>
          </a:p>
        </p:txBody>
      </p:sp>
    </p:spTree>
    <p:extLst>
      <p:ext uri="{BB962C8B-B14F-4D97-AF65-F5344CB8AC3E}">
        <p14:creationId xmlns:p14="http://schemas.microsoft.com/office/powerpoint/2010/main" val="108731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339725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b="0"/>
              <a:t>Recovery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en-US" sz="2400" smtClean="0"/>
              <a:t>Recovery algorithms are techniques to ensure database consistency and transaction atomicity and durability despite failures</a:t>
            </a:r>
          </a:p>
          <a:p>
            <a:pPr marL="800100" lvl="1" indent="-342900">
              <a:buFont typeface="Wingdings" panose="05000000000000000000" pitchFamily="2" charset="2"/>
              <a:buNone/>
            </a:pPr>
            <a:endParaRPr lang="en-US" altLang="en-US" sz="2000" b="1" smtClean="0"/>
          </a:p>
          <a:p>
            <a:pPr marL="381000" indent="-381000"/>
            <a:r>
              <a:rPr lang="en-US" altLang="en-US" sz="2400" smtClean="0"/>
              <a:t>Recovery algorithms have two parts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Actions taken during normal transaction processing to ensure enough information exists to recover from failures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Actions taken after a failure to recover the database contents to a state that ensures atomicity, consistency and durability</a:t>
            </a:r>
          </a:p>
        </p:txBody>
      </p:sp>
    </p:spTree>
    <p:extLst>
      <p:ext uri="{BB962C8B-B14F-4D97-AF65-F5344CB8AC3E}">
        <p14:creationId xmlns:p14="http://schemas.microsoft.com/office/powerpoint/2010/main" val="180478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Storage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1800" b="1" smtClean="0">
                <a:solidFill>
                  <a:srgbClr val="000099"/>
                </a:solidFill>
              </a:rPr>
              <a:t>Volatile storage</a:t>
            </a:r>
            <a:r>
              <a:rPr lang="en-US" altLang="en-US" sz="1800" smtClean="0"/>
              <a:t>:</a:t>
            </a:r>
          </a:p>
          <a:p>
            <a:pPr lvl="1"/>
            <a:r>
              <a:rPr lang="en-US" altLang="en-US" sz="1800" smtClean="0"/>
              <a:t>does not survive system crashes</a:t>
            </a:r>
          </a:p>
          <a:p>
            <a:pPr lvl="1"/>
            <a:r>
              <a:rPr lang="en-US" altLang="en-US" sz="1800" smtClean="0"/>
              <a:t>examples: main memory, cache memory</a:t>
            </a:r>
          </a:p>
          <a:p>
            <a:r>
              <a:rPr lang="en-US" altLang="en-US" sz="1800" b="1" smtClean="0">
                <a:solidFill>
                  <a:srgbClr val="000099"/>
                </a:solidFill>
              </a:rPr>
              <a:t>Nonvolatile storage</a:t>
            </a:r>
            <a:r>
              <a:rPr lang="en-US" altLang="en-US" sz="1800" smtClean="0"/>
              <a:t>:</a:t>
            </a:r>
          </a:p>
          <a:p>
            <a:pPr lvl="1"/>
            <a:r>
              <a:rPr lang="en-US" altLang="en-US" sz="1800" smtClean="0"/>
              <a:t>survives system crashes</a:t>
            </a:r>
          </a:p>
          <a:p>
            <a:pPr lvl="1"/>
            <a:r>
              <a:rPr lang="en-US" altLang="en-US" sz="1800" smtClean="0"/>
              <a:t>examples: disk, tape, flash memory, </a:t>
            </a:r>
            <a:br>
              <a:rPr lang="en-US" altLang="en-US" sz="1800" smtClean="0"/>
            </a:br>
            <a:r>
              <a:rPr lang="en-US" altLang="en-US" sz="1800" smtClean="0"/>
              <a:t>                  non-volatile (battery backed up) RAM </a:t>
            </a:r>
          </a:p>
          <a:p>
            <a:pPr lvl="1"/>
            <a:r>
              <a:rPr lang="en-US" altLang="en-US" sz="1800" smtClean="0"/>
              <a:t>but may still fail, losing data</a:t>
            </a:r>
          </a:p>
          <a:p>
            <a:r>
              <a:rPr lang="en-US" altLang="en-US" sz="1800" b="1" smtClean="0">
                <a:solidFill>
                  <a:srgbClr val="000099"/>
                </a:solidFill>
              </a:rPr>
              <a:t>Stable storage</a:t>
            </a:r>
            <a:r>
              <a:rPr lang="en-US" altLang="en-US" sz="1800" smtClean="0"/>
              <a:t>:</a:t>
            </a:r>
          </a:p>
          <a:p>
            <a:pPr lvl="1"/>
            <a:r>
              <a:rPr lang="en-US" altLang="en-US" sz="1800" smtClean="0"/>
              <a:t>a mythical form of storage that survives all failures</a:t>
            </a:r>
          </a:p>
          <a:p>
            <a:pPr lvl="1"/>
            <a:r>
              <a:rPr lang="en-US" altLang="en-US" sz="1800" smtClean="0"/>
              <a:t>approximated by maintaining multiple copies on distinct nonvolatile media</a:t>
            </a:r>
          </a:p>
        </p:txBody>
      </p:sp>
    </p:spTree>
    <p:extLst>
      <p:ext uri="{BB962C8B-B14F-4D97-AF65-F5344CB8AC3E}">
        <p14:creationId xmlns:p14="http://schemas.microsoft.com/office/powerpoint/2010/main" val="4237478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382588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Data Access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393825"/>
            <a:ext cx="8631237" cy="47672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b="1" smtClean="0"/>
              <a:t>Physical blocks</a:t>
            </a:r>
            <a:r>
              <a:rPr lang="en-US" altLang="en-US" sz="2200" smtClean="0"/>
              <a:t> are those blocks residing on the disk. </a:t>
            </a:r>
          </a:p>
          <a:p>
            <a:pPr>
              <a:lnSpc>
                <a:spcPct val="80000"/>
              </a:lnSpc>
            </a:pPr>
            <a:r>
              <a:rPr lang="en-US" altLang="en-US" sz="2200" b="1" smtClean="0">
                <a:solidFill>
                  <a:schemeClr val="tx2"/>
                </a:solidFill>
              </a:rPr>
              <a:t>Buffer blocks</a:t>
            </a:r>
            <a:r>
              <a:rPr lang="en-US" altLang="en-US" sz="2200" smtClean="0"/>
              <a:t> are the blocks residing temporarily in main memory.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Block movements between  disk and main memory are initiated through the following two operations: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smtClean="0">
                <a:solidFill>
                  <a:schemeClr val="tx2"/>
                </a:solidFill>
              </a:rPr>
              <a:t>input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) transfers the physical block </a:t>
            </a:r>
            <a:r>
              <a:rPr lang="en-US" altLang="en-US" sz="2200" i="1" smtClean="0"/>
              <a:t>B  </a:t>
            </a:r>
            <a:r>
              <a:rPr lang="en-US" altLang="en-US" sz="2200" smtClean="0"/>
              <a:t>to main memory.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smtClean="0">
                <a:solidFill>
                  <a:schemeClr val="tx2"/>
                </a:solidFill>
              </a:rPr>
              <a:t>output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) transfers the buffer block </a:t>
            </a:r>
            <a:r>
              <a:rPr lang="en-US" altLang="en-US" sz="2200" i="1" smtClean="0"/>
              <a:t>B </a:t>
            </a:r>
            <a:r>
              <a:rPr lang="en-US" altLang="en-US" sz="2200" smtClean="0"/>
              <a:t>to the disk, and replaces the appropriate physical block there.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Each transaction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i="1" smtClean="0"/>
              <a:t> </a:t>
            </a:r>
            <a:r>
              <a:rPr lang="en-US" altLang="en-US" sz="2200" smtClean="0"/>
              <a:t>has its private work-area in which local copies of all data items accessed and updated by it are kept.</a:t>
            </a:r>
          </a:p>
          <a:p>
            <a:pPr lvl="1">
              <a:lnSpc>
                <a:spcPct val="80000"/>
              </a:lnSpc>
            </a:pPr>
            <a:r>
              <a:rPr lang="en-US" altLang="en-US" sz="2200" smtClean="0"/>
              <a:t>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's local copy of a data item </a:t>
            </a:r>
            <a:r>
              <a:rPr lang="en-US" altLang="en-US" sz="2200" i="1" smtClean="0"/>
              <a:t>X</a:t>
            </a:r>
            <a:r>
              <a:rPr lang="en-US" altLang="en-US" sz="2200" smtClean="0"/>
              <a:t> is called </a:t>
            </a:r>
            <a:r>
              <a:rPr lang="en-US" altLang="en-US" sz="2200" i="1" smtClean="0"/>
              <a:t>x</a:t>
            </a:r>
            <a:r>
              <a:rPr lang="en-US" altLang="en-US" sz="2200" i="1" baseline="-25000" smtClean="0"/>
              <a:t>i</a:t>
            </a:r>
            <a:r>
              <a:rPr lang="en-US" altLang="en-US" sz="2200" i="1" smtClean="0"/>
              <a:t>.</a:t>
            </a:r>
            <a:endParaRPr lang="en-US" altLang="en-US" sz="2200" smtClean="0"/>
          </a:p>
          <a:p>
            <a:pPr>
              <a:lnSpc>
                <a:spcPct val="80000"/>
              </a:lnSpc>
            </a:pPr>
            <a:r>
              <a:rPr lang="en-US" altLang="en-US" sz="2200" smtClean="0"/>
              <a:t>We assume, for simplicity, that each data item fits in, and is stored inside, a single block.</a:t>
            </a:r>
          </a:p>
        </p:txBody>
      </p:sp>
    </p:spTree>
    <p:extLst>
      <p:ext uri="{BB962C8B-B14F-4D97-AF65-F5344CB8AC3E}">
        <p14:creationId xmlns:p14="http://schemas.microsoft.com/office/powerpoint/2010/main" val="15800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361950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Data Access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524000"/>
            <a:ext cx="8240713" cy="4648200"/>
          </a:xfrm>
        </p:spPr>
        <p:txBody>
          <a:bodyPr/>
          <a:lstStyle/>
          <a:p>
            <a:r>
              <a:rPr lang="en-US" altLang="en-US" sz="2400" smtClean="0"/>
              <a:t>Transaction transfers data items between system buffer blocks and its private work-area using the following operations :</a:t>
            </a:r>
          </a:p>
          <a:p>
            <a:pPr lvl="1"/>
            <a:r>
              <a:rPr lang="en-US" altLang="en-US" sz="2000" smtClean="0">
                <a:solidFill>
                  <a:schemeClr val="tx2"/>
                </a:solidFill>
              </a:rPr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assigns the value of data item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to the local variable </a:t>
            </a:r>
            <a:r>
              <a:rPr lang="en-US" altLang="en-US" sz="2000" i="1" smtClean="0"/>
              <a:t>x</a:t>
            </a:r>
            <a:r>
              <a:rPr lang="en-US" altLang="en-US" sz="1800" i="1" baseline="-25000" smtClean="0"/>
              <a:t>i</a:t>
            </a:r>
            <a:r>
              <a:rPr lang="en-US" altLang="en-US" sz="2000" smtClean="0"/>
              <a:t>.</a:t>
            </a:r>
          </a:p>
          <a:p>
            <a:pPr lvl="1"/>
            <a:r>
              <a:rPr lang="en-US" altLang="en-US" sz="2000" smtClean="0">
                <a:solidFill>
                  <a:schemeClr val="tx2"/>
                </a:solidFill>
              </a:rPr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assigns the value of local variable </a:t>
            </a:r>
            <a:r>
              <a:rPr lang="en-US" altLang="en-US" sz="2000" i="1" smtClean="0"/>
              <a:t>x</a:t>
            </a:r>
            <a:r>
              <a:rPr lang="en-US" altLang="en-US" sz="18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to data item {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} in the buffer block.</a:t>
            </a:r>
          </a:p>
          <a:p>
            <a:pPr lvl="1"/>
            <a:r>
              <a:rPr lang="en-US" altLang="en-US" sz="2000" smtClean="0"/>
              <a:t>both these commands may necessitate the issue of an input(B</a:t>
            </a:r>
            <a:r>
              <a:rPr lang="en-US" altLang="en-US" sz="2400" baseline="-25000" smtClean="0"/>
              <a:t>X</a:t>
            </a:r>
            <a:r>
              <a:rPr lang="en-US" altLang="en-US" sz="2000" smtClean="0"/>
              <a:t>) instruction before the assignment, if the block </a:t>
            </a:r>
            <a:r>
              <a:rPr lang="en-US" altLang="en-US" sz="2000" i="1" smtClean="0"/>
              <a:t>B</a:t>
            </a:r>
            <a:r>
              <a:rPr lang="en-US" altLang="en-US" sz="2400" i="1" baseline="-25000" smtClean="0"/>
              <a:t>X</a:t>
            </a:r>
            <a:r>
              <a:rPr lang="en-US" altLang="en-US" sz="2000" smtClean="0"/>
              <a:t> in which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resides is not already in memory.</a:t>
            </a:r>
          </a:p>
        </p:txBody>
      </p:sp>
    </p:spTree>
    <p:extLst>
      <p:ext uri="{BB962C8B-B14F-4D97-AF65-F5344CB8AC3E}">
        <p14:creationId xmlns:p14="http://schemas.microsoft.com/office/powerpoint/2010/main" val="8092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Data Access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81200"/>
            <a:ext cx="8110538" cy="4191000"/>
          </a:xfrm>
        </p:spPr>
        <p:txBody>
          <a:bodyPr/>
          <a:lstStyle/>
          <a:p>
            <a:r>
              <a:rPr lang="en-US" altLang="en-US" sz="2400" smtClean="0"/>
              <a:t>Transactions </a:t>
            </a:r>
          </a:p>
          <a:p>
            <a:pPr lvl="1"/>
            <a:r>
              <a:rPr lang="en-US" altLang="en-US" sz="2000" smtClean="0"/>
              <a:t>Perform read(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while accessing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for the first time; </a:t>
            </a:r>
          </a:p>
          <a:p>
            <a:pPr lvl="1"/>
            <a:r>
              <a:rPr lang="en-US" altLang="en-US" sz="2000" smtClean="0"/>
              <a:t>All subsequent accesses are to the local copy. </a:t>
            </a:r>
          </a:p>
          <a:p>
            <a:pPr lvl="1"/>
            <a:r>
              <a:rPr lang="en-US" altLang="en-US" sz="2000" smtClean="0"/>
              <a:t>After last access, transaction executes write(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).</a:t>
            </a:r>
          </a:p>
          <a:p>
            <a:r>
              <a:rPr lang="en-US" altLang="en-US" sz="2400" smtClean="0"/>
              <a:t>output(</a:t>
            </a:r>
            <a:r>
              <a:rPr lang="en-US" altLang="en-US" sz="2400" i="1" smtClean="0"/>
              <a:t>B</a:t>
            </a:r>
            <a:r>
              <a:rPr lang="en-US" altLang="en-US" sz="2400" i="1" baseline="-25000" smtClean="0"/>
              <a:t>X</a:t>
            </a:r>
            <a:r>
              <a:rPr lang="en-US" altLang="en-US" sz="2400" smtClean="0"/>
              <a:t>) need not immediately follow write(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). System can perform the output operation when it deems fit.</a:t>
            </a:r>
          </a:p>
        </p:txBody>
      </p:sp>
    </p:spTree>
    <p:extLst>
      <p:ext uri="{BB962C8B-B14F-4D97-AF65-F5344CB8AC3E}">
        <p14:creationId xmlns:p14="http://schemas.microsoft.com/office/powerpoint/2010/main" val="38991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Example of Data Access</a:t>
            </a:r>
          </a:p>
        </p:txBody>
      </p:sp>
      <p:grpSp>
        <p:nvGrpSpPr>
          <p:cNvPr id="25603" name="Group 54"/>
          <p:cNvGrpSpPr>
            <a:grpSpLocks/>
          </p:cNvGrpSpPr>
          <p:nvPr/>
        </p:nvGrpSpPr>
        <p:grpSpPr bwMode="auto">
          <a:xfrm>
            <a:off x="1600200" y="1981200"/>
            <a:ext cx="5815013" cy="4876800"/>
            <a:chOff x="912" y="628"/>
            <a:chExt cx="3808" cy="3497"/>
          </a:xfrm>
        </p:grpSpPr>
        <p:sp>
          <p:nvSpPr>
            <p:cNvPr id="25604" name="Rectangle 3"/>
            <p:cNvSpPr>
              <a:spLocks noChangeArrowheads="1"/>
            </p:cNvSpPr>
            <p:nvPr/>
          </p:nvSpPr>
          <p:spPr bwMode="auto">
            <a:xfrm>
              <a:off x="2537" y="861"/>
              <a:ext cx="48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657" y="909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x</a:t>
              </a:r>
            </a:p>
          </p:txBody>
        </p: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2657" y="1197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Y</a:t>
              </a:r>
            </a:p>
          </p:txBody>
        </p:sp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3929" y="861"/>
              <a:ext cx="72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929" y="957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4649" y="969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Freeform 9"/>
            <p:cNvSpPr>
              <a:spLocks/>
            </p:cNvSpPr>
            <p:nvPr/>
          </p:nvSpPr>
          <p:spPr bwMode="auto">
            <a:xfrm>
              <a:off x="3929" y="1677"/>
              <a:ext cx="720" cy="112"/>
            </a:xfrm>
            <a:custGeom>
              <a:avLst/>
              <a:gdLst>
                <a:gd name="T0" fmla="*/ 0 w 720"/>
                <a:gd name="T1" fmla="*/ 0 h 112"/>
                <a:gd name="T2" fmla="*/ 240 w 720"/>
                <a:gd name="T3" fmla="*/ 96 h 112"/>
                <a:gd name="T4" fmla="*/ 528 w 720"/>
                <a:gd name="T5" fmla="*/ 96 h 112"/>
                <a:gd name="T6" fmla="*/ 720 w 720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12"/>
                <a:gd name="T14" fmla="*/ 720 w 720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12">
                  <a:moveTo>
                    <a:pt x="0" y="0"/>
                  </a:moveTo>
                  <a:cubicBezTo>
                    <a:pt x="76" y="40"/>
                    <a:pt x="152" y="80"/>
                    <a:pt x="240" y="96"/>
                  </a:cubicBezTo>
                  <a:cubicBezTo>
                    <a:pt x="328" y="112"/>
                    <a:pt x="448" y="112"/>
                    <a:pt x="528" y="96"/>
                  </a:cubicBezTo>
                  <a:cubicBezTo>
                    <a:pt x="608" y="80"/>
                    <a:pt x="688" y="16"/>
                    <a:pt x="72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4169" y="1149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4169" y="143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4399" y="1106"/>
              <a:ext cx="23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A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4409" y="1384"/>
              <a:ext cx="23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B</a:t>
              </a:r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2009" y="2253"/>
              <a:ext cx="48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2777" y="2253"/>
              <a:ext cx="48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2969" y="2349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49" y="2445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2249" y="2733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1961" y="3501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2035" y="2404"/>
              <a:ext cx="26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x</a:t>
              </a:r>
              <a:r>
                <a:rPr kumimoji="0" lang="en-US" altLang="en-US" sz="2000" baseline="-25000"/>
                <a:t>1</a:t>
              </a:r>
              <a:endParaRPr kumimoji="0" lang="en-US" altLang="en-US" sz="2000"/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2033" y="2652"/>
              <a:ext cx="29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y</a:t>
              </a:r>
              <a:r>
                <a:rPr kumimoji="0" lang="en-US" altLang="en-US" sz="2000" baseline="-25000"/>
                <a:t>1 </a:t>
              </a:r>
              <a:endParaRPr kumimoji="0" lang="en-US" altLang="en-US" sz="2000"/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2575" y="628"/>
              <a:ext cx="54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buffer</a:t>
              </a:r>
            </a:p>
          </p:txBody>
        </p: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912" y="829"/>
              <a:ext cx="121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Buffer Block A</a:t>
              </a:r>
              <a:r>
                <a:rPr kumimoji="0" lang="en-US" altLang="en-US" sz="2000"/>
                <a:t> </a:t>
              </a:r>
            </a:p>
          </p:txBody>
        </p:sp>
        <p:sp>
          <p:nvSpPr>
            <p:cNvPr id="25625" name="Text Box 24"/>
            <p:cNvSpPr txBox="1">
              <a:spLocks noChangeArrowheads="1"/>
            </p:cNvSpPr>
            <p:nvPr/>
          </p:nvSpPr>
          <p:spPr bwMode="auto">
            <a:xfrm>
              <a:off x="912" y="1145"/>
              <a:ext cx="117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Buffer Block B</a:t>
              </a:r>
              <a:endParaRPr kumimoji="0" lang="en-US" altLang="en-US" sz="20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105" y="9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105" y="129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 flipH="1" flipV="1">
              <a:off x="2873" y="1005"/>
              <a:ext cx="12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21" y="1293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Text Box 29"/>
            <p:cNvSpPr txBox="1">
              <a:spLocks noChangeArrowheads="1"/>
            </p:cNvSpPr>
            <p:nvPr/>
          </p:nvSpPr>
          <p:spPr bwMode="auto">
            <a:xfrm>
              <a:off x="3024" y="817"/>
              <a:ext cx="70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input(A)</a:t>
              </a:r>
            </a:p>
          </p:txBody>
        </p:sp>
        <p:sp>
          <p:nvSpPr>
            <p:cNvPr id="25631" name="Text Box 30"/>
            <p:cNvSpPr txBox="1">
              <a:spLocks noChangeArrowheads="1"/>
            </p:cNvSpPr>
            <p:nvPr/>
          </p:nvSpPr>
          <p:spPr bwMode="auto">
            <a:xfrm>
              <a:off x="3035" y="1384"/>
              <a:ext cx="84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output(B) </a:t>
              </a:r>
            </a:p>
          </p:txBody>
        </p:sp>
        <p:sp>
          <p:nvSpPr>
            <p:cNvPr id="25632" name="Line 31"/>
            <p:cNvSpPr>
              <a:spLocks noChangeShapeType="1"/>
            </p:cNvSpPr>
            <p:nvPr/>
          </p:nvSpPr>
          <p:spPr bwMode="auto">
            <a:xfrm flipH="1">
              <a:off x="2309" y="1053"/>
              <a:ext cx="33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2"/>
            <p:cNvSpPr>
              <a:spLocks noChangeShapeType="1"/>
            </p:cNvSpPr>
            <p:nvPr/>
          </p:nvSpPr>
          <p:spPr bwMode="auto">
            <a:xfrm flipV="1">
              <a:off x="2393" y="1389"/>
              <a:ext cx="38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Text Box 33"/>
            <p:cNvSpPr txBox="1">
              <a:spLocks noChangeArrowheads="1"/>
            </p:cNvSpPr>
            <p:nvPr/>
          </p:nvSpPr>
          <p:spPr bwMode="auto">
            <a:xfrm>
              <a:off x="1769" y="1576"/>
              <a:ext cx="67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read(X)</a:t>
              </a:r>
            </a:p>
          </p:txBody>
        </p:sp>
        <p:sp>
          <p:nvSpPr>
            <p:cNvPr id="25635" name="Text Box 34"/>
            <p:cNvSpPr txBox="1">
              <a:spLocks noChangeArrowheads="1"/>
            </p:cNvSpPr>
            <p:nvPr/>
          </p:nvSpPr>
          <p:spPr bwMode="auto">
            <a:xfrm>
              <a:off x="2789" y="1721"/>
              <a:ext cx="69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write(Y)</a:t>
              </a:r>
            </a:p>
          </p:txBody>
        </p:sp>
        <p:sp>
          <p:nvSpPr>
            <p:cNvPr id="25636" name="Text Box 35"/>
            <p:cNvSpPr txBox="1">
              <a:spLocks noChangeArrowheads="1"/>
            </p:cNvSpPr>
            <p:nvPr/>
          </p:nvSpPr>
          <p:spPr bwMode="auto">
            <a:xfrm>
              <a:off x="4303" y="2211"/>
              <a:ext cx="41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disk</a:t>
              </a:r>
            </a:p>
          </p:txBody>
        </p:sp>
        <p:sp>
          <p:nvSpPr>
            <p:cNvPr id="25637" name="Line 36"/>
            <p:cNvSpPr>
              <a:spLocks noChangeShapeType="1"/>
            </p:cNvSpPr>
            <p:nvPr/>
          </p:nvSpPr>
          <p:spPr bwMode="auto">
            <a:xfrm>
              <a:off x="3593" y="76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37"/>
            <p:cNvSpPr>
              <a:spLocks noChangeShapeType="1"/>
            </p:cNvSpPr>
            <p:nvPr/>
          </p:nvSpPr>
          <p:spPr bwMode="auto">
            <a:xfrm flipH="1">
              <a:off x="3641" y="95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38"/>
            <p:cNvSpPr>
              <a:spLocks noChangeShapeType="1"/>
            </p:cNvSpPr>
            <p:nvPr/>
          </p:nvSpPr>
          <p:spPr bwMode="auto">
            <a:xfrm>
              <a:off x="3641" y="124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39"/>
            <p:cNvSpPr>
              <a:spLocks noChangeShapeType="1"/>
            </p:cNvSpPr>
            <p:nvPr/>
          </p:nvSpPr>
          <p:spPr bwMode="auto">
            <a:xfrm flipH="1">
              <a:off x="3689" y="143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3689" y="172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41"/>
            <p:cNvSpPr>
              <a:spLocks noChangeShapeType="1"/>
            </p:cNvSpPr>
            <p:nvPr/>
          </p:nvSpPr>
          <p:spPr bwMode="auto">
            <a:xfrm flipH="1">
              <a:off x="3737" y="191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737" y="220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43"/>
            <p:cNvSpPr>
              <a:spLocks noChangeShapeType="1"/>
            </p:cNvSpPr>
            <p:nvPr/>
          </p:nvSpPr>
          <p:spPr bwMode="auto">
            <a:xfrm flipH="1">
              <a:off x="3785" y="239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44"/>
            <p:cNvSpPr>
              <a:spLocks noChangeShapeType="1"/>
            </p:cNvSpPr>
            <p:nvPr/>
          </p:nvSpPr>
          <p:spPr bwMode="auto">
            <a:xfrm>
              <a:off x="3785" y="268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 flipH="1">
              <a:off x="3833" y="287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Line 46"/>
            <p:cNvSpPr>
              <a:spLocks noChangeShapeType="1"/>
            </p:cNvSpPr>
            <p:nvPr/>
          </p:nvSpPr>
          <p:spPr bwMode="auto">
            <a:xfrm>
              <a:off x="3833" y="316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 flipH="1">
              <a:off x="3881" y="335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Line 48"/>
            <p:cNvSpPr>
              <a:spLocks noChangeShapeType="1"/>
            </p:cNvSpPr>
            <p:nvPr/>
          </p:nvSpPr>
          <p:spPr bwMode="auto">
            <a:xfrm>
              <a:off x="3881" y="364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 flipH="1">
              <a:off x="3929" y="383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1" name="Text Box 50"/>
            <p:cNvSpPr txBox="1">
              <a:spLocks noChangeArrowheads="1"/>
            </p:cNvSpPr>
            <p:nvPr/>
          </p:nvSpPr>
          <p:spPr bwMode="auto">
            <a:xfrm>
              <a:off x="1872" y="3022"/>
              <a:ext cx="864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work area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of T</a:t>
              </a:r>
              <a:r>
                <a:rPr kumimoji="0" lang="en-US" altLang="en-US" sz="2000" baseline="-25000"/>
                <a:t>1</a:t>
              </a:r>
              <a:endParaRPr kumimoji="0" lang="en-US" altLang="en-US" sz="2000"/>
            </a:p>
          </p:txBody>
        </p:sp>
        <p:sp>
          <p:nvSpPr>
            <p:cNvPr id="25652" name="Text Box 51"/>
            <p:cNvSpPr txBox="1">
              <a:spLocks noChangeArrowheads="1"/>
            </p:cNvSpPr>
            <p:nvPr/>
          </p:nvSpPr>
          <p:spPr bwMode="auto">
            <a:xfrm>
              <a:off x="2782" y="3005"/>
              <a:ext cx="84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work area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of T</a:t>
              </a:r>
              <a:r>
                <a:rPr kumimoji="0" lang="en-US" altLang="en-US" sz="2000" baseline="-25000"/>
                <a:t>2 </a:t>
              </a:r>
              <a:endParaRPr kumimoji="0" lang="en-US" altLang="en-US" sz="2000"/>
            </a:p>
          </p:txBody>
        </p:sp>
        <p:sp>
          <p:nvSpPr>
            <p:cNvPr id="25653" name="Text Box 52"/>
            <p:cNvSpPr txBox="1">
              <a:spLocks noChangeArrowheads="1"/>
            </p:cNvSpPr>
            <p:nvPr/>
          </p:nvSpPr>
          <p:spPr bwMode="auto">
            <a:xfrm>
              <a:off x="2201" y="3483"/>
              <a:ext cx="72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memory</a:t>
              </a:r>
            </a:p>
          </p:txBody>
        </p:sp>
        <p:sp>
          <p:nvSpPr>
            <p:cNvPr id="25654" name="Text Box 53"/>
            <p:cNvSpPr txBox="1">
              <a:spLocks noChangeArrowheads="1"/>
            </p:cNvSpPr>
            <p:nvPr/>
          </p:nvSpPr>
          <p:spPr bwMode="auto">
            <a:xfrm>
              <a:off x="2765" y="2260"/>
              <a:ext cx="26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x</a:t>
              </a:r>
              <a:r>
                <a:rPr kumimoji="0" lang="en-US" altLang="en-US" sz="2000" baseline="-25000"/>
                <a:t>2</a:t>
              </a:r>
              <a:endParaRPr kumimoji="0" lang="en-US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0415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5913"/>
            <a:ext cx="8229600" cy="579437"/>
          </a:xfrm>
        </p:spPr>
        <p:txBody>
          <a:bodyPr/>
          <a:lstStyle/>
          <a:p>
            <a:r>
              <a:rPr lang="en-US" altLang="zh-TW" sz="3600" b="0" smtClean="0">
                <a:effectLst/>
                <a:latin typeface="Times New Roman" panose="02020603050405020304" pitchFamily="18" charset="0"/>
                <a:ea typeface="新細明體" pitchFamily="18" charset="-120"/>
              </a:rPr>
              <a:t>Timestamp-Based Protocol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60106"/>
            <a:ext cx="8131175" cy="5715000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The timestamp ordering protocol ensures that 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any conflicting read and write operations are executed in timestamp order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Suppose a transaction 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issues a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read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(Q)</a:t>
            </a:r>
          </a:p>
          <a:p>
            <a:pPr lvl="1">
              <a:buFontTx/>
              <a:buChar char="1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If TS(T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) &lt; W-timestamp(Q)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T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 wants to read a value of Q that has been written by a “younger” transaction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Hence, the read operation is rejected, and T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 is rolled back.</a:t>
            </a:r>
          </a:p>
          <a:p>
            <a:pPr lvl="1">
              <a:buFontTx/>
              <a:buChar char="2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If TS(T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) 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W-timestamp(Q)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then the read operation is executed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R-timestamp(Q) is set to the 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</a:rPr>
              <a:t>maximum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 of R-timestamp(Q) and TS(T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15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23863"/>
            <a:ext cx="80772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Recovery &amp; Atomicity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524000"/>
            <a:ext cx="7848600" cy="4876800"/>
          </a:xfrm>
        </p:spPr>
        <p:txBody>
          <a:bodyPr/>
          <a:lstStyle/>
          <a:p>
            <a:r>
              <a:rPr lang="en-US" altLang="en-US" sz="2200" smtClean="0"/>
              <a:t>Modifying the database without ensuring that the transaction will commit  may leave the database in an inconsistent state.</a:t>
            </a:r>
          </a:p>
          <a:p>
            <a:r>
              <a:rPr lang="en-US" altLang="en-US" sz="2200" smtClean="0"/>
              <a:t>Consider transaction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that transfers $50 from account 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to account 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;  goal is either to perform all database modifications made by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i="1" smtClean="0"/>
              <a:t> </a:t>
            </a:r>
            <a:r>
              <a:rPr lang="en-US" altLang="en-US" sz="2200" smtClean="0"/>
              <a:t>or none at all. </a:t>
            </a:r>
          </a:p>
          <a:p>
            <a:r>
              <a:rPr lang="en-US" altLang="en-US" sz="2200" smtClean="0"/>
              <a:t>Several output operations may be required for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 (to output 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and 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). A failure may occur after one of these modifications have been made but before all of them are made.</a:t>
            </a:r>
          </a:p>
        </p:txBody>
      </p:sp>
    </p:spTree>
    <p:extLst>
      <p:ext uri="{BB962C8B-B14F-4D97-AF65-F5344CB8AC3E}">
        <p14:creationId xmlns:p14="http://schemas.microsoft.com/office/powerpoint/2010/main" val="4095377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Recovery &amp; Atomicity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10538" cy="4191000"/>
          </a:xfrm>
        </p:spPr>
        <p:txBody>
          <a:bodyPr/>
          <a:lstStyle/>
          <a:p>
            <a:r>
              <a:rPr lang="en-US" altLang="en-US" sz="2800" smtClean="0"/>
              <a:t>To ensure atomicity despite failures, we first output information describing the modifications to stable storage without modifying the database itself.</a:t>
            </a:r>
          </a:p>
          <a:p>
            <a:r>
              <a:rPr lang="en-US" altLang="en-US" sz="2800" smtClean="0"/>
              <a:t>We study two approaches:</a:t>
            </a:r>
          </a:p>
          <a:p>
            <a:pPr lvl="1"/>
            <a:r>
              <a:rPr lang="en-US" altLang="en-US" sz="2400" smtClean="0">
                <a:solidFill>
                  <a:schemeClr val="tx2"/>
                </a:solidFill>
              </a:rPr>
              <a:t>log-based recovery</a:t>
            </a:r>
            <a:r>
              <a:rPr lang="en-US" altLang="en-US" sz="2400" smtClean="0"/>
              <a:t>, and</a:t>
            </a:r>
          </a:p>
          <a:p>
            <a:pPr lvl="1"/>
            <a:r>
              <a:rPr lang="en-US" altLang="en-US" sz="2400" smtClean="0">
                <a:solidFill>
                  <a:schemeClr val="tx2"/>
                </a:solidFill>
              </a:rPr>
              <a:t>shadow-paging</a:t>
            </a:r>
          </a:p>
          <a:p>
            <a:r>
              <a:rPr lang="en-US" altLang="en-US" sz="2800" smtClean="0"/>
              <a:t>We assume (initially) that transactions run serially, that is, one after the other.</a:t>
            </a:r>
          </a:p>
        </p:txBody>
      </p:sp>
    </p:spTree>
    <p:extLst>
      <p:ext uri="{BB962C8B-B14F-4D97-AF65-F5344CB8AC3E}">
        <p14:creationId xmlns:p14="http://schemas.microsoft.com/office/powerpoint/2010/main" val="407374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74638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Log-Based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31888"/>
            <a:ext cx="8153400" cy="5573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A  </a:t>
            </a:r>
            <a:r>
              <a:rPr lang="en-US" altLang="en-US" sz="2000" b="1" smtClean="0">
                <a:solidFill>
                  <a:schemeClr val="tx2"/>
                </a:solidFill>
              </a:rPr>
              <a:t>log</a:t>
            </a:r>
            <a:r>
              <a:rPr lang="en-US" altLang="en-US" sz="2000" smtClean="0"/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The log is a sequence of </a:t>
            </a:r>
            <a:r>
              <a:rPr lang="en-US" altLang="en-US" sz="2000" b="1" smtClean="0">
                <a:solidFill>
                  <a:schemeClr val="tx2"/>
                </a:solidFill>
              </a:rPr>
              <a:t>log records</a:t>
            </a:r>
            <a:r>
              <a:rPr lang="en-US" altLang="en-US" sz="2000" smtClean="0"/>
              <a:t>, and maintains a record of update activities on the database.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When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starts, it registers itself by writing a </a:t>
            </a:r>
            <a:br>
              <a:rPr lang="en-US" altLang="en-US" sz="2000" smtClean="0"/>
            </a:br>
            <a:r>
              <a:rPr lang="en-US" altLang="en-US" sz="2000" smtClean="0"/>
              <a:t>       </a:t>
            </a:r>
            <a:r>
              <a:rPr lang="en-US" altLang="en-US" sz="2000" i="1" smtClean="0"/>
              <a:t>&lt;T</a:t>
            </a:r>
            <a:r>
              <a:rPr lang="en-US" altLang="en-US" sz="2000" i="1" baseline="-25000" smtClean="0"/>
              <a:t>i  </a:t>
            </a:r>
            <a:r>
              <a:rPr lang="en-US" altLang="en-US" sz="2000" b="1" smtClean="0"/>
              <a:t>start</a:t>
            </a:r>
            <a:r>
              <a:rPr lang="en-US" altLang="en-US" sz="2000" smtClean="0"/>
              <a:t>&gt;log record</a:t>
            </a:r>
          </a:p>
          <a:p>
            <a:pPr>
              <a:lnSpc>
                <a:spcPct val="90000"/>
              </a:lnSpc>
            </a:pPr>
            <a:r>
              <a:rPr lang="en-US" altLang="en-US" sz="2000" i="1" smtClean="0"/>
              <a:t>Before 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executes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), a log record </a:t>
            </a:r>
            <a:r>
              <a:rPr lang="en-US" altLang="en-US" sz="2000" i="1" smtClean="0"/>
              <a:t>&lt;T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, X,  V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,  V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&gt; </a:t>
            </a:r>
            <a:r>
              <a:rPr lang="en-US" altLang="en-US" sz="2000" smtClean="0"/>
              <a:t>is written, where</a:t>
            </a:r>
            <a:r>
              <a:rPr lang="en-US" altLang="en-US" sz="2000" i="1" smtClean="0"/>
              <a:t> V</a:t>
            </a:r>
            <a:r>
              <a:rPr lang="en-US" altLang="en-US" sz="2000" i="1" baseline="-25000" smtClean="0"/>
              <a:t>1</a:t>
            </a:r>
            <a:r>
              <a:rPr lang="en-US" altLang="en-US" sz="2000" smtClean="0"/>
              <a:t> is the value of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 before the write, and </a:t>
            </a:r>
            <a:r>
              <a:rPr lang="en-US" altLang="en-US" sz="2000" i="1" smtClean="0"/>
              <a:t>V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is the value to be written to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Log record notes that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has performed a write on data item </a:t>
            </a:r>
            <a:r>
              <a:rPr lang="en-US" altLang="en-US" sz="2000" i="1" smtClean="0"/>
              <a:t>X</a:t>
            </a:r>
            <a:r>
              <a:rPr lang="en-US" altLang="en-US" sz="2000" i="1" baseline="-25000" smtClean="0"/>
              <a:t>j </a:t>
            </a:r>
            <a:r>
              <a:rPr lang="en-US" altLang="en-US" sz="2000" i="1" smtClean="0"/>
              <a:t>  X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had value </a:t>
            </a:r>
            <a:r>
              <a:rPr lang="en-US" altLang="en-US" sz="2000" i="1" smtClean="0"/>
              <a:t>V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before the write, and will have value </a:t>
            </a:r>
            <a:r>
              <a:rPr lang="en-US" altLang="en-US" sz="2000" i="1" smtClean="0"/>
              <a:t>V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after the write. 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When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finishes it last statement, the log record &lt;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b="1" i="1" smtClean="0"/>
              <a:t> </a:t>
            </a:r>
            <a:r>
              <a:rPr lang="en-US" altLang="en-US" sz="2000" b="1" smtClean="0"/>
              <a:t>commi</a:t>
            </a:r>
            <a:r>
              <a:rPr lang="en-US" altLang="en-US" sz="2000" smtClean="0"/>
              <a:t>t&gt; is written. 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We assume for now that log records are written directly  to stable storage (that is, they are not buffered)</a:t>
            </a:r>
          </a:p>
        </p:txBody>
      </p:sp>
    </p:spTree>
    <p:extLst>
      <p:ext uri="{BB962C8B-B14F-4D97-AF65-F5344CB8AC3E}">
        <p14:creationId xmlns:p14="http://schemas.microsoft.com/office/powerpoint/2010/main" val="2071259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Log-Based Recovery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smtClean="0"/>
              <a:t>Two approaches using logs: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Immediate database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285906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Deferred Database Modification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001000" cy="4903788"/>
          </a:xfrm>
        </p:spPr>
        <p:txBody>
          <a:bodyPr/>
          <a:lstStyle/>
          <a:p>
            <a:r>
              <a:rPr lang="en-US" altLang="en-US" sz="2000" smtClean="0"/>
              <a:t>The </a:t>
            </a:r>
            <a:r>
              <a:rPr lang="en-US" altLang="en-US" sz="2000" b="1" smtClean="0">
                <a:solidFill>
                  <a:schemeClr val="tx2"/>
                </a:solidFill>
              </a:rPr>
              <a:t>deferred database modification</a:t>
            </a:r>
            <a:r>
              <a:rPr lang="en-US" altLang="en-US" sz="2000" smtClean="0"/>
              <a:t> scheme records all modifications to the log, but defers all the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s to after partial commit.</a:t>
            </a:r>
          </a:p>
          <a:p>
            <a:r>
              <a:rPr lang="en-US" altLang="en-US" sz="2000" smtClean="0"/>
              <a:t>Assume that transactions execute serially</a:t>
            </a:r>
          </a:p>
          <a:p>
            <a:r>
              <a:rPr lang="en-US" altLang="en-US" sz="2000" smtClean="0"/>
              <a:t>Transaction starts by writing </a:t>
            </a:r>
            <a:r>
              <a:rPr lang="en-US" altLang="en-US" sz="2000" i="1" smtClean="0"/>
              <a:t>&lt;T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 </a:t>
            </a:r>
            <a:r>
              <a:rPr lang="en-US" altLang="en-US" sz="2000" b="1" i="1" smtClean="0"/>
              <a:t>start</a:t>
            </a:r>
            <a:r>
              <a:rPr lang="en-US" altLang="en-US" sz="2000" i="1" smtClean="0"/>
              <a:t>&gt; </a:t>
            </a:r>
            <a:r>
              <a:rPr lang="en-US" altLang="en-US" sz="2000" smtClean="0"/>
              <a:t>record to log. </a:t>
            </a:r>
          </a:p>
          <a:p>
            <a:r>
              <a:rPr lang="en-US" altLang="en-US" sz="2000" smtClean="0"/>
              <a:t>A 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operation results in a log record  </a:t>
            </a:r>
            <a:r>
              <a:rPr lang="en-US" altLang="en-US" sz="2000" i="1" smtClean="0"/>
              <a:t>&lt;T</a:t>
            </a:r>
            <a:r>
              <a:rPr lang="en-US" altLang="en-US" sz="2400" i="1" baseline="-25000" smtClean="0"/>
              <a:t>i</a:t>
            </a:r>
            <a:r>
              <a:rPr lang="en-US" altLang="en-US" sz="2000" i="1" smtClean="0"/>
              <a:t>, X, V&gt; </a:t>
            </a:r>
            <a:r>
              <a:rPr lang="en-US" altLang="en-US" sz="2000" smtClean="0"/>
              <a:t>being written, where </a:t>
            </a:r>
            <a:r>
              <a:rPr lang="en-US" altLang="en-US" sz="2000" i="1" smtClean="0"/>
              <a:t>V </a:t>
            </a:r>
            <a:r>
              <a:rPr lang="en-US" altLang="en-US" sz="2000" smtClean="0"/>
              <a:t>is the new value for </a:t>
            </a:r>
            <a:r>
              <a:rPr lang="en-US" altLang="en-US" sz="2000" i="1" smtClean="0"/>
              <a:t>X</a:t>
            </a:r>
            <a:endParaRPr lang="en-US" altLang="en-US" sz="2000" smtClean="0"/>
          </a:p>
          <a:p>
            <a:pPr lvl="1"/>
            <a:r>
              <a:rPr lang="en-US" altLang="en-US" sz="1800" smtClean="0"/>
              <a:t>Note: old value is not needed for this scheme</a:t>
            </a:r>
          </a:p>
          <a:p>
            <a:r>
              <a:rPr lang="en-US" altLang="en-US" sz="2000" smtClean="0"/>
              <a:t>The write is not performed on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at this time, but is deferred.</a:t>
            </a:r>
          </a:p>
          <a:p>
            <a:r>
              <a:rPr lang="en-US" altLang="en-US" sz="2000" smtClean="0"/>
              <a:t>When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partially commits, &lt;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b="1" smtClean="0"/>
              <a:t>commit</a:t>
            </a:r>
            <a:r>
              <a:rPr lang="en-US" altLang="en-US" sz="2000" smtClean="0"/>
              <a:t>&gt; is written to the log </a:t>
            </a:r>
          </a:p>
          <a:p>
            <a:r>
              <a:rPr lang="en-US" altLang="en-US" sz="2000" smtClean="0"/>
              <a:t>Finally, the log records are read and used to actually execute the previously deferred writes.</a:t>
            </a:r>
          </a:p>
        </p:txBody>
      </p:sp>
    </p:spTree>
    <p:extLst>
      <p:ext uri="{BB962C8B-B14F-4D97-AF65-F5344CB8AC3E}">
        <p14:creationId xmlns:p14="http://schemas.microsoft.com/office/powerpoint/2010/main" val="3211708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Deferred Database Modification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5688"/>
            <a:ext cx="8001000" cy="4724400"/>
          </a:xfrm>
        </p:spPr>
        <p:txBody>
          <a:bodyPr/>
          <a:lstStyle/>
          <a:p>
            <a:r>
              <a:rPr lang="en-US" altLang="en-US" sz="2000" smtClean="0"/>
              <a:t>During recovery after a crash, a transaction needs to be redone if and only if both </a:t>
            </a:r>
            <a:r>
              <a:rPr lang="en-US" altLang="en-US" sz="2000" i="1" smtClean="0"/>
              <a:t>&lt;T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b="1" i="1" smtClean="0"/>
              <a:t> </a:t>
            </a:r>
            <a:r>
              <a:rPr lang="en-US" altLang="en-US" sz="2000" b="1" smtClean="0"/>
              <a:t>start</a:t>
            </a:r>
            <a:r>
              <a:rPr lang="en-US" altLang="en-US" sz="2000" smtClean="0"/>
              <a:t>&gt; and&lt;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 </a:t>
            </a:r>
            <a:r>
              <a:rPr lang="en-US" altLang="en-US" sz="2000" b="1" smtClean="0"/>
              <a:t>commit</a:t>
            </a:r>
            <a:r>
              <a:rPr lang="en-US" altLang="en-US" sz="2000" smtClean="0"/>
              <a:t>&gt; are there in the log.</a:t>
            </a:r>
          </a:p>
          <a:p>
            <a:r>
              <a:rPr lang="en-US" altLang="en-US" sz="2000" smtClean="0"/>
              <a:t>Redoing a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(</a:t>
            </a:r>
            <a:r>
              <a:rPr lang="en-US" altLang="en-US" sz="2000" b="1" smtClean="0"/>
              <a:t> redo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) sets the value of all data items updated by the transaction to the new values.</a:t>
            </a:r>
          </a:p>
          <a:p>
            <a:r>
              <a:rPr lang="en-US" altLang="en-US" sz="2000" smtClean="0"/>
              <a:t>Crashes can occur while </a:t>
            </a:r>
          </a:p>
          <a:p>
            <a:pPr lvl="1"/>
            <a:r>
              <a:rPr lang="en-US" altLang="en-US" sz="1800" smtClean="0"/>
              <a:t>the transaction is executing the original updates, or </a:t>
            </a:r>
          </a:p>
          <a:p>
            <a:pPr lvl="1"/>
            <a:r>
              <a:rPr lang="en-US" altLang="en-US" sz="1800" smtClean="0"/>
              <a:t>while recovery action is being taken</a:t>
            </a:r>
          </a:p>
          <a:p>
            <a:r>
              <a:rPr lang="en-US" altLang="en-US" sz="2000" smtClean="0"/>
              <a:t>example transactions 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executes before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1</a:t>
            </a:r>
            <a:r>
              <a:rPr lang="en-US" altLang="en-US" sz="2000" smtClean="0"/>
              <a:t>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i="1" smtClean="0"/>
              <a:t>	T</a:t>
            </a:r>
            <a:r>
              <a:rPr lang="en-US" altLang="en-US" sz="1800" i="1" baseline="-25000" smtClean="0"/>
              <a:t>0</a:t>
            </a:r>
            <a:r>
              <a:rPr lang="en-US" altLang="en-US" sz="1800" smtClean="0"/>
              <a:t>: </a:t>
            </a:r>
            <a:r>
              <a:rPr lang="en-US" altLang="en-US" sz="1800" b="1" smtClean="0"/>
              <a:t>read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)				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1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: </a:t>
            </a:r>
            <a:r>
              <a:rPr lang="en-US" altLang="en-US" sz="1800" b="1" smtClean="0"/>
              <a:t>read</a:t>
            </a:r>
            <a:r>
              <a:rPr lang="en-US" altLang="en-US" sz="1800" smtClean="0"/>
              <a:t> (</a:t>
            </a:r>
            <a:r>
              <a:rPr lang="en-US" altLang="en-US" sz="1800" i="1" smtClean="0"/>
              <a:t>C</a:t>
            </a:r>
            <a:r>
              <a:rPr lang="en-US" altLang="en-US" sz="180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i="1" smtClean="0"/>
              <a:t>		A: - A - 50</a:t>
            </a:r>
            <a:r>
              <a:rPr lang="en-US" altLang="en-US" sz="1800" smtClean="0"/>
              <a:t>			       </a:t>
            </a:r>
            <a:r>
              <a:rPr lang="en-US" altLang="en-US" sz="1800" i="1" smtClean="0"/>
              <a:t>C:-C- 100</a:t>
            </a:r>
            <a:endParaRPr lang="en-US" altLang="en-US" sz="18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smtClean="0"/>
              <a:t>		Write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)			        </a:t>
            </a:r>
            <a:r>
              <a:rPr lang="en-US" altLang="en-US" sz="1800" b="1" smtClean="0"/>
              <a:t>write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C</a:t>
            </a:r>
            <a:r>
              <a:rPr lang="en-US" altLang="en-US" sz="180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smtClean="0"/>
              <a:t>		read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i="1" smtClean="0"/>
              <a:t>		B:-  B + 50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smtClean="0"/>
              <a:t>		write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65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Deferred Database Modification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338263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Below we show the log as it appears at three instances of time.</a:t>
            </a:r>
          </a:p>
          <a:p>
            <a:pPr>
              <a:lnSpc>
                <a:spcPct val="80000"/>
              </a:lnSpc>
            </a:pPr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>
              <a:lnSpc>
                <a:spcPct val="20000"/>
              </a:lnSpc>
            </a:pPr>
            <a:endParaRPr lang="en-US" altLang="en-US" sz="2000" smtClean="0"/>
          </a:p>
          <a:p>
            <a:r>
              <a:rPr lang="en-US" altLang="en-US" sz="2000" smtClean="0"/>
              <a:t>If log on stable storage at time of crash is as in case: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1800" smtClean="0"/>
              <a:t>(a)  No redo actions need to be taken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(b)  redo(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 must be performed since &lt;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 </a:t>
            </a:r>
            <a:r>
              <a:rPr lang="en-US" altLang="en-US" sz="1800" b="1" smtClean="0"/>
              <a:t>commi</a:t>
            </a:r>
            <a:r>
              <a:rPr lang="en-US" altLang="en-US" sz="1800" smtClean="0"/>
              <a:t>t&gt; is present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(c)  </a:t>
            </a:r>
            <a:r>
              <a:rPr lang="en-US" altLang="en-US" sz="1800" b="1" smtClean="0"/>
              <a:t>redo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 must be performed followed by redo(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) since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     		 &lt;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 </a:t>
            </a:r>
            <a:r>
              <a:rPr lang="en-US" altLang="en-US" sz="1800" b="1" smtClean="0"/>
              <a:t>commit</a:t>
            </a:r>
            <a:r>
              <a:rPr lang="en-US" altLang="en-US" sz="1800" smtClean="0"/>
              <a:t>&gt; and &lt;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 commit&gt; are present</a:t>
            </a:r>
            <a:endParaRPr lang="en-US" altLang="en-US" sz="2000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2223" r="2380" b="22221"/>
          <a:stretch>
            <a:fillRect/>
          </a:stretch>
        </p:blipFill>
        <p:spPr bwMode="auto">
          <a:xfrm>
            <a:off x="1600200" y="2438400"/>
            <a:ext cx="5926138" cy="25606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Immediate Database Modification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71600"/>
            <a:ext cx="8153400" cy="4800600"/>
          </a:xfrm>
        </p:spPr>
        <p:txBody>
          <a:bodyPr/>
          <a:lstStyle/>
          <a:p>
            <a:r>
              <a:rPr lang="en-US" altLang="en-US" sz="2400" smtClean="0"/>
              <a:t>The </a:t>
            </a:r>
            <a:r>
              <a:rPr lang="en-US" altLang="en-US" sz="2400" smtClean="0">
                <a:solidFill>
                  <a:schemeClr val="tx2"/>
                </a:solidFill>
              </a:rPr>
              <a:t>immediate database modification</a:t>
            </a:r>
            <a:r>
              <a:rPr lang="en-US" altLang="en-US" sz="2400" smtClean="0"/>
              <a:t> scheme allows database updates of an uncommitted transaction to be made as the writes are issued</a:t>
            </a:r>
          </a:p>
          <a:p>
            <a:pPr lvl="1"/>
            <a:r>
              <a:rPr lang="en-US" altLang="en-US" sz="2000" smtClean="0"/>
              <a:t>since undoing may be needed, update logs must have both old value and new value</a:t>
            </a:r>
          </a:p>
          <a:p>
            <a:r>
              <a:rPr lang="en-US" altLang="en-US" sz="2400" smtClean="0"/>
              <a:t>Update log record must be written </a:t>
            </a:r>
            <a:r>
              <a:rPr lang="en-US" altLang="en-US" sz="2400" i="1" smtClean="0"/>
              <a:t>before</a:t>
            </a:r>
            <a:r>
              <a:rPr lang="en-US" altLang="en-US" sz="2400" smtClean="0"/>
              <a:t> database item is written</a:t>
            </a:r>
          </a:p>
          <a:p>
            <a:pPr lvl="1"/>
            <a:r>
              <a:rPr lang="en-US" altLang="en-US" sz="2000" smtClean="0"/>
              <a:t>We assume that the log record is output directly to stable storage</a:t>
            </a:r>
          </a:p>
          <a:p>
            <a:pPr lvl="1"/>
            <a:r>
              <a:rPr lang="en-US" altLang="en-US" sz="2000" smtClean="0"/>
              <a:t>Can be extended to postpone log record output, so long as prior to execution of an output(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) operation for a data block B, all log records corresponding to items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must be flushed to stable storage</a:t>
            </a:r>
          </a:p>
        </p:txBody>
      </p:sp>
    </p:spTree>
    <p:extLst>
      <p:ext uri="{BB962C8B-B14F-4D97-AF65-F5344CB8AC3E}">
        <p14:creationId xmlns:p14="http://schemas.microsoft.com/office/powerpoint/2010/main" val="3325324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Immediate Database Modification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r>
              <a:rPr lang="en-US" altLang="en-US" sz="2400" smtClean="0"/>
              <a:t>Output of updated blocks can take place at any time before or  after transaction commit</a:t>
            </a:r>
          </a:p>
          <a:p>
            <a:r>
              <a:rPr lang="en-US" altLang="en-US" sz="2400" smtClean="0"/>
              <a:t>Order in which blocks are output can be different from the order in which they are written.</a:t>
            </a:r>
          </a:p>
        </p:txBody>
      </p:sp>
    </p:spTree>
    <p:extLst>
      <p:ext uri="{BB962C8B-B14F-4D97-AF65-F5344CB8AC3E}">
        <p14:creationId xmlns:p14="http://schemas.microsoft.com/office/powerpoint/2010/main" val="3276815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357188"/>
            <a:ext cx="8678862" cy="541337"/>
          </a:xfrm>
        </p:spPr>
        <p:txBody>
          <a:bodyPr/>
          <a:lstStyle/>
          <a:p>
            <a:pPr>
              <a:defRPr/>
            </a:pPr>
            <a:r>
              <a:rPr lang="en-US" dirty="0"/>
              <a:t>Immediate Database Modification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smtClean="0"/>
              <a:t>Log                    		Write                 Output</a:t>
            </a:r>
            <a:endParaRPr lang="en-US" altLang="en-US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0</a:t>
            </a:r>
            <a:r>
              <a:rPr lang="en-US" altLang="en-US" sz="2000" i="1" smtClean="0"/>
              <a:t> </a:t>
            </a:r>
            <a:r>
              <a:rPr lang="en-US" altLang="en-US" sz="2000" b="1" smtClean="0"/>
              <a:t>start</a:t>
            </a:r>
            <a:r>
              <a:rPr lang="en-US" altLang="en-US" sz="2000" smtClean="0"/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,</a:t>
            </a:r>
            <a:r>
              <a:rPr lang="en-US" altLang="en-US" sz="2000" smtClean="0"/>
              <a:t> A, 1000, 950&gt;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&lt;T</a:t>
            </a:r>
            <a:r>
              <a:rPr lang="en-US" altLang="en-US" sz="2000" baseline="-25000" smtClean="0"/>
              <a:t>o</a:t>
            </a:r>
            <a:r>
              <a:rPr lang="en-US" altLang="en-US" sz="2000" i="1" smtClean="0"/>
              <a:t>,</a:t>
            </a:r>
            <a:r>
              <a:rPr lang="en-US" altLang="en-US" sz="2000" smtClean="0"/>
              <a:t> B, 2000, 2050&gt;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</a:t>
            </a:r>
            <a:r>
              <a:rPr lang="en-US" altLang="en-US" sz="2000" i="1" smtClean="0"/>
              <a:t>A</a:t>
            </a:r>
            <a:r>
              <a:rPr lang="en-US" altLang="en-US" sz="2000" smtClean="0"/>
              <a:t> = 950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= 2050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commit</a:t>
            </a:r>
            <a:r>
              <a:rPr lang="en-US" altLang="en-US" sz="2000" smtClean="0"/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start</a:t>
            </a:r>
            <a:r>
              <a:rPr lang="en-US" altLang="en-US" sz="2000" smtClean="0"/>
              <a:t>&gt;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C, 700, 600&gt;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  </a:t>
            </a:r>
            <a:r>
              <a:rPr lang="en-US" altLang="en-US" sz="2000" i="1" smtClean="0"/>
              <a:t>C</a:t>
            </a:r>
            <a:r>
              <a:rPr lang="en-US" altLang="en-US" sz="2000" smtClean="0"/>
              <a:t> = 600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                                     </a:t>
            </a:r>
            <a:r>
              <a:rPr lang="en-US" altLang="en-US" sz="2000" i="1" smtClean="0"/>
              <a:t>B</a:t>
            </a:r>
            <a:r>
              <a:rPr lang="en-US" altLang="en-US" sz="2000" i="1" baseline="-25000" smtClean="0"/>
              <a:t>B</a:t>
            </a:r>
            <a:r>
              <a:rPr lang="en-US" altLang="en-US" sz="2000" smtClean="0"/>
              <a:t>, </a:t>
            </a:r>
            <a:r>
              <a:rPr lang="en-US" altLang="en-US" sz="2000" i="1" smtClean="0"/>
              <a:t>B</a:t>
            </a:r>
            <a:r>
              <a:rPr lang="en-US" altLang="en-US" sz="2000" i="1" baseline="-25000" smtClean="0"/>
              <a:t>C</a:t>
            </a:r>
            <a:endParaRPr lang="en-US" altLang="en-US" sz="20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commit</a:t>
            </a:r>
            <a:r>
              <a:rPr lang="en-US" altLang="en-US" sz="2000" smtClean="0"/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                                     </a:t>
            </a:r>
            <a:r>
              <a:rPr lang="en-US" altLang="en-US" sz="2000" i="1" smtClean="0"/>
              <a:t>B</a:t>
            </a:r>
            <a:r>
              <a:rPr lang="en-US" altLang="en-US" sz="2000" i="1" baseline="-25000" smtClean="0"/>
              <a:t>A</a:t>
            </a:r>
            <a:endParaRPr lang="en-US" altLang="en-US" sz="2000" smtClean="0"/>
          </a:p>
          <a:p>
            <a:r>
              <a:rPr lang="en-US" altLang="en-US" sz="2000" smtClean="0"/>
              <a:t>Note: </a:t>
            </a:r>
            <a:r>
              <a:rPr lang="en-US" altLang="en-US" sz="2000" i="1" smtClean="0"/>
              <a:t>B</a:t>
            </a:r>
            <a:r>
              <a:rPr lang="en-US" altLang="en-US" sz="2000" i="1" baseline="-25000" smtClean="0"/>
              <a:t>X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denotes block containing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.</a:t>
            </a:r>
          </a:p>
          <a:p>
            <a:pPr lvl="4">
              <a:buFontTx/>
              <a:buNone/>
            </a:pPr>
            <a:endParaRPr lang="en-US" altLang="en-US" sz="1400" smtClean="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962025" y="155892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229600" cy="503238"/>
          </a:xfrm>
        </p:spPr>
        <p:txBody>
          <a:bodyPr/>
          <a:lstStyle/>
          <a:p>
            <a:r>
              <a:rPr lang="en-US" altLang="zh-TW" sz="3600" b="0" smtClean="0">
                <a:effectLst/>
                <a:latin typeface="Times New Roman" panose="02020603050405020304" pitchFamily="18" charset="0"/>
                <a:ea typeface="新細明體" pitchFamily="18" charset="-120"/>
              </a:rPr>
              <a:t>Timestamp-Based Protocol</a:t>
            </a:r>
            <a:endParaRPr lang="zh-TW" altLang="en-US" sz="3600" b="0" smtClean="0">
              <a:effectLst/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24863" cy="5338762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Suppose that transaction 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 issues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write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(Q).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If TS(T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) &lt; R-timestamp(Q)</a:t>
            </a:r>
          </a:p>
          <a:p>
            <a:pPr lvl="2"/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</a:rPr>
              <a:t>Q is already read by a “younger” transaction</a:t>
            </a:r>
          </a:p>
          <a:p>
            <a:pPr lvl="2"/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</a:rPr>
              <a:t>if T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</a:rPr>
              <a:t> writes to Q, then it may conflict with this younger transaction</a:t>
            </a:r>
          </a:p>
          <a:p>
            <a:pPr lvl="2"/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</a:rPr>
              <a:t>Hence, the write operation is rejected, and T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</a:rPr>
              <a:t>is rolled back.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If TS(T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) &lt; W-timestamp(Q)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T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 is attempting to write an obsolete value of Q since a “newer” value has already been written on</a:t>
            </a:r>
            <a:r>
              <a:rPr lang="zh-TW" altLang="en-US" dirty="0" smtClean="0">
                <a:latin typeface="Times New Roman" panose="02020603050405020304" pitchFamily="18" charset="0"/>
                <a:ea typeface="新細明體" pitchFamily="18" charset="-120"/>
              </a:rPr>
              <a:t>Ｑ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Hence, this write operation is rejected, and T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 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</a:rPr>
              <a:t>is rolled back.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Otherwise, the write operation is executed, and W-timestamp(Q) is set to TS(T</a:t>
            </a:r>
            <a:r>
              <a:rPr lang="en-US" altLang="zh-TW" sz="2400" baseline="-25000" dirty="0" smtClean="0">
                <a:latin typeface="Times New Roman" panose="02020603050405020304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1855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Immediate Database Modification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848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/>
              <a:t>Recovery procedure has two operations instead of one: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smtClean="0"/>
              <a:t> undo(</a:t>
            </a:r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i</a:t>
            </a:r>
            <a:r>
              <a:rPr lang="en-US" altLang="en-US" sz="2000" b="1" smtClean="0"/>
              <a:t>) restores the value of all data items updated by </a:t>
            </a:r>
            <a:r>
              <a:rPr lang="en-US" altLang="en-US" sz="2000" b="1" i="1" smtClean="0"/>
              <a:t>T</a:t>
            </a:r>
            <a:r>
              <a:rPr lang="en-US" altLang="en-US" sz="2000" b="1" i="1" baseline="-25000" smtClean="0"/>
              <a:t>i</a:t>
            </a:r>
            <a:r>
              <a:rPr lang="en-US" altLang="en-US" sz="2000" b="1" smtClean="0"/>
              <a:t> to their old values, going backwards from the last log record for </a:t>
            </a:r>
            <a:r>
              <a:rPr lang="en-US" altLang="en-US" sz="2000" b="1" i="1" smtClean="0"/>
              <a:t>T</a:t>
            </a:r>
            <a:r>
              <a:rPr lang="en-US" altLang="en-US" sz="2000" b="1" i="1" baseline="-25000" smtClean="0"/>
              <a:t>i</a:t>
            </a:r>
            <a:endParaRPr lang="en-US" altLang="en-US" sz="2000" b="1" i="1" smtClean="0"/>
          </a:p>
          <a:p>
            <a:pPr lvl="1">
              <a:lnSpc>
                <a:spcPct val="90000"/>
              </a:lnSpc>
            </a:pPr>
            <a:r>
              <a:rPr lang="en-US" altLang="en-US" sz="2000" b="1" smtClean="0"/>
              <a:t>redo(</a:t>
            </a:r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i</a:t>
            </a:r>
            <a:r>
              <a:rPr lang="en-US" altLang="en-US" sz="2000" b="1" smtClean="0"/>
              <a:t>) sets the value of all data items updated by </a:t>
            </a:r>
            <a:r>
              <a:rPr lang="en-US" altLang="en-US" sz="2000" b="1" i="1" smtClean="0"/>
              <a:t>T</a:t>
            </a:r>
            <a:r>
              <a:rPr lang="en-US" altLang="en-US" sz="2000" b="1" i="1" baseline="-25000" smtClean="0"/>
              <a:t>i</a:t>
            </a:r>
            <a:r>
              <a:rPr lang="en-US" altLang="en-US" sz="2000" b="1" i="1" smtClean="0"/>
              <a:t> </a:t>
            </a:r>
            <a:r>
              <a:rPr lang="en-US" altLang="en-US" sz="2000" b="1" smtClean="0"/>
              <a:t>to the new values, going forward from the first log record for </a:t>
            </a:r>
            <a:r>
              <a:rPr lang="en-US" altLang="en-US" sz="2000" b="1" i="1" smtClean="0"/>
              <a:t>T</a:t>
            </a:r>
            <a:r>
              <a:rPr lang="en-US" altLang="en-US" sz="2000" b="1" i="1" baseline="-25000" smtClean="0"/>
              <a:t>i</a:t>
            </a:r>
            <a:endParaRPr lang="en-US" altLang="en-US" sz="2000" b="1" i="1" smtClean="0"/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Both operations must be </a:t>
            </a:r>
            <a:r>
              <a:rPr lang="en-US" altLang="en-US" sz="2400" b="1" smtClean="0">
                <a:solidFill>
                  <a:schemeClr val="tx2"/>
                </a:solidFill>
              </a:rPr>
              <a:t>idempotent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smtClean="0"/>
              <a:t>That is, even if the operation is executed multiple times the effect is the same as if it is executed once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smtClean="0"/>
              <a:t>Needed since operations may get re-executed during recovery </a:t>
            </a:r>
            <a:endParaRPr lang="en-US" altLang="en-US" sz="1800" b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46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Immediate Database Modification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812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smtClean="0"/>
              <a:t>When recovering after failure: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Transaction</a:t>
            </a:r>
            <a:r>
              <a:rPr lang="en-US" altLang="en-US" sz="2400" b="1" i="1" smtClean="0"/>
              <a:t> 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i="1" smtClean="0"/>
              <a:t> </a:t>
            </a:r>
            <a:r>
              <a:rPr lang="en-US" altLang="en-US" sz="2400" b="1" smtClean="0"/>
              <a:t>needs to be undone if the log contains the record </a:t>
            </a:r>
            <a:br>
              <a:rPr lang="en-US" altLang="en-US" sz="2400" b="1" smtClean="0"/>
            </a:br>
            <a:r>
              <a:rPr lang="en-US" altLang="en-US" sz="2400" b="1" i="1" smtClean="0"/>
              <a:t>&lt;T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smtClean="0"/>
              <a:t> start</a:t>
            </a:r>
            <a:r>
              <a:rPr lang="en-US" altLang="en-US" sz="2400" b="1" i="1" smtClean="0"/>
              <a:t>&gt;</a:t>
            </a:r>
            <a:r>
              <a:rPr lang="en-US" altLang="en-US" sz="2400" b="1" smtClean="0"/>
              <a:t>, but does not contain the record </a:t>
            </a:r>
            <a:r>
              <a:rPr lang="en-US" altLang="en-US" sz="2400" b="1" i="1" smtClean="0"/>
              <a:t>&lt;T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i="1" smtClean="0"/>
              <a:t> </a:t>
            </a:r>
            <a:r>
              <a:rPr lang="en-US" altLang="en-US" sz="2400" b="1" smtClean="0"/>
              <a:t>commit</a:t>
            </a:r>
            <a:r>
              <a:rPr lang="en-US" altLang="en-US" sz="2400" b="1" i="1" smtClean="0"/>
              <a:t>&gt;</a:t>
            </a:r>
            <a:r>
              <a:rPr lang="en-US" altLang="en-US" sz="2400" b="1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Transaction </a:t>
            </a:r>
            <a:r>
              <a:rPr lang="en-US" altLang="en-US" sz="2400" b="1" i="1" smtClean="0"/>
              <a:t>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i="1" smtClean="0"/>
              <a:t> </a:t>
            </a:r>
            <a:r>
              <a:rPr lang="en-US" altLang="en-US" sz="2400" b="1" smtClean="0"/>
              <a:t>needs to be redone if the log contains both the record </a:t>
            </a:r>
            <a:r>
              <a:rPr lang="en-US" altLang="en-US" sz="2400" b="1" i="1" smtClean="0"/>
              <a:t>&lt;T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i="1" smtClean="0"/>
              <a:t> </a:t>
            </a:r>
            <a:r>
              <a:rPr lang="en-US" altLang="en-US" sz="2400" b="1" smtClean="0"/>
              <a:t>start</a:t>
            </a:r>
            <a:r>
              <a:rPr lang="en-US" altLang="en-US" sz="2400" b="1" i="1" smtClean="0"/>
              <a:t>&gt;</a:t>
            </a:r>
            <a:r>
              <a:rPr lang="en-US" altLang="en-US" sz="2400" b="1" smtClean="0"/>
              <a:t> and the record </a:t>
            </a:r>
            <a:r>
              <a:rPr lang="en-US" altLang="en-US" sz="2400" b="1" i="1" smtClean="0"/>
              <a:t>&lt;T</a:t>
            </a:r>
            <a:r>
              <a:rPr lang="en-US" altLang="en-US" sz="2400" b="1" i="1" baseline="-25000" smtClean="0"/>
              <a:t>i </a:t>
            </a:r>
            <a:r>
              <a:rPr lang="en-US" altLang="en-US" sz="2400" b="1" smtClean="0"/>
              <a:t>commit</a:t>
            </a:r>
            <a:r>
              <a:rPr lang="en-US" altLang="en-US" sz="2400" b="1" i="1" smtClean="0"/>
              <a:t>&gt;</a:t>
            </a:r>
            <a:r>
              <a:rPr lang="en-US" altLang="en-US" sz="2400" b="1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b="1" smtClean="0"/>
              <a:t>Undo operations are performed first, then redo operations.</a:t>
            </a:r>
          </a:p>
        </p:txBody>
      </p:sp>
    </p:spTree>
    <p:extLst>
      <p:ext uri="{BB962C8B-B14F-4D97-AF65-F5344CB8AC3E}">
        <p14:creationId xmlns:p14="http://schemas.microsoft.com/office/powerpoint/2010/main" val="96363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322263"/>
            <a:ext cx="7829550" cy="1279525"/>
          </a:xfrm>
        </p:spPr>
        <p:txBody>
          <a:bodyPr/>
          <a:lstStyle/>
          <a:p>
            <a:pPr>
              <a:defRPr/>
            </a:pPr>
            <a:r>
              <a:rPr lang="en-US" sz="3900"/>
              <a:t>Immediate DB Modification Recovery Example</a:t>
            </a:r>
            <a:endParaRPr lang="en-US" sz="40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8153400" cy="48768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</a:t>
            </a:r>
            <a:r>
              <a:rPr lang="en-US" altLang="en-US" sz="1800" smtClean="0"/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Recovery actions in each case above are: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(a)  undo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): B is restored to 2000 and A to 1000.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(b)  undo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) and redo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): C is restored to 700, and then 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 and 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 are set to 950 and 2050 respectively.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(c)  redo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 and redo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): A and B are set to 950 and 2050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       respectively. Then </a:t>
            </a:r>
            <a:r>
              <a:rPr lang="en-US" altLang="en-US" sz="1800" i="1" smtClean="0"/>
              <a:t>C</a:t>
            </a:r>
            <a:r>
              <a:rPr lang="en-US" altLang="en-US" sz="1800" smtClean="0"/>
              <a:t> is set to 600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28572" r="1785" b="28571"/>
          <a:stretch>
            <a:fillRect/>
          </a:stretch>
        </p:blipFill>
        <p:spPr bwMode="auto">
          <a:xfrm>
            <a:off x="1371600" y="2286000"/>
            <a:ext cx="6265863" cy="2070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Checkpoints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8110538" cy="4191000"/>
          </a:xfrm>
        </p:spPr>
        <p:txBody>
          <a:bodyPr/>
          <a:lstStyle/>
          <a:p>
            <a:pPr marL="381000" indent="-381000"/>
            <a:r>
              <a:rPr lang="en-US" altLang="en-US" sz="2400" smtClean="0"/>
              <a:t>Problems in recovery procedure as discussed earlier 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searching the entire log is time-consuming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we might unnecessarily redo transactions which have already output their updates to the database.</a:t>
            </a:r>
          </a:p>
          <a:p>
            <a:pPr marL="381000" indent="-381000"/>
            <a:r>
              <a:rPr lang="en-US" altLang="en-US" sz="2400" smtClean="0"/>
              <a:t>Streamline recovery procedure by periodically performing </a:t>
            </a:r>
            <a:r>
              <a:rPr lang="en-US" altLang="en-US" sz="2400" b="1" smtClean="0">
                <a:solidFill>
                  <a:schemeClr val="tx2"/>
                </a:solidFill>
              </a:rPr>
              <a:t>checkpointing</a:t>
            </a:r>
            <a:r>
              <a:rPr lang="en-US" altLang="en-US" sz="2400" smtClean="0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Output all log records currently residing in main memory onto stable storage.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Output all modified buffer blocks to the disk.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smtClean="0"/>
              <a:t>Write a log record &lt;</a:t>
            </a:r>
            <a:r>
              <a:rPr lang="en-US" altLang="en-US" sz="2000" b="1" smtClean="0"/>
              <a:t> checkpoint</a:t>
            </a:r>
            <a:r>
              <a:rPr lang="en-US" altLang="en-US" sz="2000" smtClean="0"/>
              <a:t>&gt; onto stable storage.</a:t>
            </a:r>
          </a:p>
        </p:txBody>
      </p:sp>
    </p:spTree>
    <p:extLst>
      <p:ext uri="{BB962C8B-B14F-4D97-AF65-F5344CB8AC3E}">
        <p14:creationId xmlns:p14="http://schemas.microsoft.com/office/powerpoint/2010/main" val="42653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Checkpoints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110538" cy="4191000"/>
          </a:xfrm>
        </p:spPr>
        <p:txBody>
          <a:bodyPr/>
          <a:lstStyle/>
          <a:p>
            <a:pPr marL="381000" indent="-381000"/>
            <a:r>
              <a:rPr lang="en-US" altLang="en-US" sz="2000" smtClean="0"/>
              <a:t>During recovery we need to consider only the most recent transaction T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 that started before the checkpoint, and transactions that started after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1800" smtClean="0"/>
              <a:t>Scan backwards from end of log to find the most recent &lt;checkpoint&gt; record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1800" smtClean="0"/>
              <a:t>Continue scanning backwards till a record </a:t>
            </a:r>
            <a:r>
              <a:rPr lang="en-US" altLang="en-US" sz="1800" i="1" smtClean="0"/>
              <a:t>&lt;T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 start&gt; is found.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1800" smtClean="0"/>
              <a:t>Need only consider the part of log following above start record. Earlier part of log can be ignored during recovery, and can be erased whenever desired.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1800" smtClean="0"/>
              <a:t>For all transactions (starting from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 or later) with no </a:t>
            </a:r>
            <a:r>
              <a:rPr lang="en-US" altLang="en-US" sz="1800" i="1" smtClean="0"/>
              <a:t>&lt;T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 commit</a:t>
            </a:r>
            <a:r>
              <a:rPr lang="en-US" altLang="en-US" sz="1800" i="1" smtClean="0"/>
              <a:t>&gt;</a:t>
            </a:r>
            <a:r>
              <a:rPr lang="en-US" altLang="en-US" sz="1800" smtClean="0"/>
              <a:t>, execute undo</a:t>
            </a:r>
            <a:r>
              <a:rPr lang="en-US" altLang="en-US" sz="1800" i="1" smtClean="0"/>
              <a:t>(T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). </a:t>
            </a:r>
            <a:r>
              <a:rPr lang="en-US" altLang="en-US" sz="1800" smtClean="0"/>
              <a:t>(Done only in case of immediate modification.)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1800" smtClean="0"/>
              <a:t>Scanning forward in the log, for all transactions starting from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or later with a </a:t>
            </a:r>
            <a:r>
              <a:rPr lang="en-US" altLang="en-US" sz="1800" i="1" smtClean="0"/>
              <a:t>&lt;T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  </a:t>
            </a:r>
            <a:r>
              <a:rPr lang="en-US" altLang="en-US" sz="1800" smtClean="0"/>
              <a:t>commit</a:t>
            </a:r>
            <a:r>
              <a:rPr lang="en-US" altLang="en-US" sz="1800" i="1" smtClean="0"/>
              <a:t>&gt;</a:t>
            </a:r>
            <a:r>
              <a:rPr lang="en-US" altLang="en-US" sz="1800" smtClean="0"/>
              <a:t>,  execute redo</a:t>
            </a:r>
            <a:r>
              <a:rPr lang="en-US" altLang="en-US" sz="1800" i="1" smtClean="0"/>
              <a:t>(T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).</a:t>
            </a:r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17927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Example of Checkpoints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63650"/>
            <a:ext cx="7962900" cy="5000625"/>
          </a:xfrm>
        </p:spPr>
        <p:txBody>
          <a:bodyPr/>
          <a:lstStyle/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2000" b="1" i="1" smtClean="0"/>
          </a:p>
          <a:p>
            <a:endParaRPr lang="en-US" altLang="en-US" sz="2000" b="1" i="1" smtClean="0"/>
          </a:p>
          <a:p>
            <a:endParaRPr lang="en-US" altLang="en-US" sz="2000" b="1" i="1" smtClean="0"/>
          </a:p>
          <a:p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1</a:t>
            </a:r>
            <a:r>
              <a:rPr lang="en-US" altLang="en-US" sz="2000" b="1" smtClean="0"/>
              <a:t> can be ignored (updates already output to disk due to checkpoint)</a:t>
            </a:r>
          </a:p>
          <a:p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2</a:t>
            </a:r>
            <a:r>
              <a:rPr lang="en-US" altLang="en-US" sz="2000" b="1" smtClean="0"/>
              <a:t> and </a:t>
            </a:r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3</a:t>
            </a:r>
            <a:r>
              <a:rPr lang="en-US" altLang="en-US" sz="2000" b="1" smtClean="0"/>
              <a:t> redone.</a:t>
            </a:r>
          </a:p>
          <a:p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4</a:t>
            </a:r>
            <a:r>
              <a:rPr lang="en-US" altLang="en-US" sz="2000" b="1" smtClean="0"/>
              <a:t> undone</a:t>
            </a:r>
          </a:p>
        </p:txBody>
      </p:sp>
      <p:grpSp>
        <p:nvGrpSpPr>
          <p:cNvPr id="41988" name="Group 27"/>
          <p:cNvGrpSpPr>
            <a:grpSpLocks/>
          </p:cNvGrpSpPr>
          <p:nvPr/>
        </p:nvGrpSpPr>
        <p:grpSpPr bwMode="auto">
          <a:xfrm>
            <a:off x="1600200" y="1828800"/>
            <a:ext cx="5638800" cy="3011488"/>
            <a:chOff x="1008" y="760"/>
            <a:chExt cx="3552" cy="1897"/>
          </a:xfrm>
        </p:grpSpPr>
        <p:sp>
          <p:nvSpPr>
            <p:cNvPr id="41989" name="Line 4"/>
            <p:cNvSpPr>
              <a:spLocks noChangeShapeType="1"/>
            </p:cNvSpPr>
            <p:nvPr/>
          </p:nvSpPr>
          <p:spPr bwMode="auto">
            <a:xfrm>
              <a:off x="1008" y="1008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>
              <a:off x="1824" y="10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6"/>
            <p:cNvSpPr>
              <a:spLocks noChangeShapeType="1"/>
            </p:cNvSpPr>
            <p:nvPr/>
          </p:nvSpPr>
          <p:spPr bwMode="auto">
            <a:xfrm>
              <a:off x="3696" y="10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Text Box 7"/>
            <p:cNvSpPr txBox="1">
              <a:spLocks noChangeArrowheads="1"/>
            </p:cNvSpPr>
            <p:nvPr/>
          </p:nvSpPr>
          <p:spPr bwMode="auto">
            <a:xfrm>
              <a:off x="1766" y="775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i="1" baseline="-25000"/>
                <a:t>c</a:t>
              </a:r>
              <a:endParaRPr kumimoji="0" lang="en-US" altLang="en-US" sz="2000" i="1"/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3556" y="760"/>
              <a:ext cx="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f</a:t>
              </a:r>
              <a:endParaRPr kumimoji="0" lang="en-US" altLang="en-US" sz="2000" i="1"/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>
              <a:off x="10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>
              <a:off x="1056" y="12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153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1728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1728" y="15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2496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2496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2976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3216" y="20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321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696" y="20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Text Box 21"/>
            <p:cNvSpPr txBox="1">
              <a:spLocks noChangeArrowheads="1"/>
            </p:cNvSpPr>
            <p:nvPr/>
          </p:nvSpPr>
          <p:spPr bwMode="auto">
            <a:xfrm>
              <a:off x="1238" y="106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1</a:t>
              </a:r>
              <a:endParaRPr kumimoji="0" lang="en-US" altLang="en-US" sz="2000" i="1"/>
            </a:p>
          </p:txBody>
        </p:sp>
        <p:sp>
          <p:nvSpPr>
            <p:cNvPr id="42007" name="Text Box 22"/>
            <p:cNvSpPr txBox="1">
              <a:spLocks noChangeArrowheads="1"/>
            </p:cNvSpPr>
            <p:nvPr/>
          </p:nvSpPr>
          <p:spPr bwMode="auto">
            <a:xfrm>
              <a:off x="1826" y="129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2</a:t>
              </a:r>
              <a:endParaRPr kumimoji="0" lang="en-US" altLang="en-US" sz="2000" i="1"/>
            </a:p>
          </p:txBody>
        </p:sp>
        <p:sp>
          <p:nvSpPr>
            <p:cNvPr id="42008" name="Text Box 23"/>
            <p:cNvSpPr txBox="1">
              <a:spLocks noChangeArrowheads="1"/>
            </p:cNvSpPr>
            <p:nvPr/>
          </p:nvSpPr>
          <p:spPr bwMode="auto">
            <a:xfrm>
              <a:off x="2594" y="153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3</a:t>
              </a:r>
              <a:endParaRPr kumimoji="0" lang="en-US" altLang="en-US" sz="2000" i="1"/>
            </a:p>
          </p:txBody>
        </p:sp>
        <p:sp>
          <p:nvSpPr>
            <p:cNvPr id="42009" name="Text Box 24"/>
            <p:cNvSpPr txBox="1">
              <a:spLocks noChangeArrowheads="1"/>
            </p:cNvSpPr>
            <p:nvPr/>
          </p:nvSpPr>
          <p:spPr bwMode="auto">
            <a:xfrm>
              <a:off x="3362" y="182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4</a:t>
              </a:r>
              <a:endParaRPr kumimoji="0" lang="en-US" altLang="en-US" sz="2000" i="1"/>
            </a:p>
          </p:txBody>
        </p:sp>
        <p:sp>
          <p:nvSpPr>
            <p:cNvPr id="42010" name="Text Box 25"/>
            <p:cNvSpPr txBox="1">
              <a:spLocks noChangeArrowheads="1"/>
            </p:cNvSpPr>
            <p:nvPr/>
          </p:nvSpPr>
          <p:spPr bwMode="auto">
            <a:xfrm>
              <a:off x="1488" y="2407"/>
              <a:ext cx="8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checkpoint</a:t>
              </a:r>
            </a:p>
          </p:txBody>
        </p:sp>
        <p:sp>
          <p:nvSpPr>
            <p:cNvPr id="42011" name="Text Box 26"/>
            <p:cNvSpPr txBox="1">
              <a:spLocks noChangeArrowheads="1"/>
            </p:cNvSpPr>
            <p:nvPr/>
          </p:nvSpPr>
          <p:spPr bwMode="auto">
            <a:xfrm>
              <a:off x="3216" y="2392"/>
              <a:ext cx="11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system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7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11175"/>
            <a:ext cx="7772400" cy="447675"/>
          </a:xfrm>
        </p:spPr>
        <p:txBody>
          <a:bodyPr/>
          <a:lstStyle/>
          <a:p>
            <a:r>
              <a:rPr lang="en-US" altLang="zh-TW" b="0" smtClean="0">
                <a:effectLst/>
                <a:latin typeface="Times New Roman" panose="02020603050405020304" pitchFamily="18" charset="0"/>
                <a:ea typeface="新細明體" pitchFamily="18" charset="-120"/>
              </a:rPr>
              <a:t>Example Use of the Protocol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338263"/>
            <a:ext cx="7772400" cy="482600"/>
          </a:xfrm>
        </p:spPr>
        <p:txBody>
          <a:bodyPr/>
          <a:lstStyle/>
          <a:p>
            <a:r>
              <a:rPr lang="en-US" altLang="zh-TW" sz="2400" smtClean="0">
                <a:latin typeface="Times New Roman" panose="02020603050405020304" pitchFamily="18" charset="0"/>
                <a:ea typeface="新細明體" pitchFamily="18" charset="-120"/>
              </a:rPr>
              <a:t>A partial schedule for transactions with timestamp 1, 2, 3, 4, 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99000" y="2981325"/>
            <a:ext cx="1298575" cy="449263"/>
            <a:chOff x="2971" y="2134"/>
            <a:chExt cx="818" cy="283"/>
          </a:xfrm>
        </p:grpSpPr>
        <p:sp>
          <p:nvSpPr>
            <p:cNvPr id="65705" name="Line 5"/>
            <p:cNvSpPr>
              <a:spLocks noChangeShapeType="1"/>
            </p:cNvSpPr>
            <p:nvPr/>
          </p:nvSpPr>
          <p:spPr bwMode="auto">
            <a:xfrm>
              <a:off x="2971" y="2291"/>
              <a:ext cx="818" cy="126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6" name="Text Box 6"/>
            <p:cNvSpPr txBox="1">
              <a:spLocks noChangeArrowheads="1"/>
            </p:cNvSpPr>
            <p:nvPr/>
          </p:nvSpPr>
          <p:spPr bwMode="auto">
            <a:xfrm>
              <a:off x="3249" y="2134"/>
              <a:ext cx="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</a:t>
              </a:r>
              <a:endParaRPr lang="zh-TW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86038" y="2678113"/>
            <a:ext cx="1350962" cy="263525"/>
            <a:chOff x="1640" y="1943"/>
            <a:chExt cx="851" cy="166"/>
          </a:xfrm>
        </p:grpSpPr>
        <p:sp>
          <p:nvSpPr>
            <p:cNvPr id="65703" name="Line 8"/>
            <p:cNvSpPr>
              <a:spLocks noChangeShapeType="1"/>
            </p:cNvSpPr>
            <p:nvPr/>
          </p:nvSpPr>
          <p:spPr bwMode="auto">
            <a:xfrm>
              <a:off x="2286" y="1943"/>
              <a:ext cx="205" cy="14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4" name="Line 9"/>
            <p:cNvSpPr>
              <a:spLocks noChangeShapeType="1"/>
            </p:cNvSpPr>
            <p:nvPr/>
          </p:nvSpPr>
          <p:spPr bwMode="auto">
            <a:xfrm>
              <a:off x="1640" y="2023"/>
              <a:ext cx="794" cy="86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405188" y="3259138"/>
            <a:ext cx="496887" cy="515937"/>
            <a:chOff x="2156" y="2309"/>
            <a:chExt cx="313" cy="325"/>
          </a:xfrm>
        </p:grpSpPr>
        <p:sp>
          <p:nvSpPr>
            <p:cNvPr id="65701" name="Line 11"/>
            <p:cNvSpPr>
              <a:spLocks noChangeShapeType="1"/>
            </p:cNvSpPr>
            <p:nvPr/>
          </p:nvSpPr>
          <p:spPr bwMode="auto">
            <a:xfrm flipH="1">
              <a:off x="2229" y="2309"/>
              <a:ext cx="240" cy="325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2" name="Text Box 12"/>
            <p:cNvSpPr txBox="1">
              <a:spLocks noChangeArrowheads="1"/>
            </p:cNvSpPr>
            <p:nvPr/>
          </p:nvSpPr>
          <p:spPr bwMode="auto">
            <a:xfrm>
              <a:off x="2156" y="2381"/>
              <a:ext cx="1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x</a:t>
              </a:r>
              <a:endParaRPr lang="en-US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968625" y="2520950"/>
            <a:ext cx="1068388" cy="574675"/>
            <a:chOff x="1881" y="1844"/>
            <a:chExt cx="673" cy="362"/>
          </a:xfrm>
        </p:grpSpPr>
        <p:sp>
          <p:nvSpPr>
            <p:cNvPr id="65699" name="Text Box 14"/>
            <p:cNvSpPr txBox="1">
              <a:spLocks noChangeArrowheads="1"/>
            </p:cNvSpPr>
            <p:nvPr/>
          </p:nvSpPr>
          <p:spPr bwMode="auto">
            <a:xfrm>
              <a:off x="2382" y="1844"/>
              <a:ext cx="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</a:t>
              </a:r>
              <a:endParaRPr lang="zh-TW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  <p:sp>
          <p:nvSpPr>
            <p:cNvPr id="65700" name="Text Box 15"/>
            <p:cNvSpPr txBox="1">
              <a:spLocks noChangeArrowheads="1"/>
            </p:cNvSpPr>
            <p:nvPr/>
          </p:nvSpPr>
          <p:spPr bwMode="auto">
            <a:xfrm>
              <a:off x="1881" y="1994"/>
              <a:ext cx="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</a:t>
              </a:r>
              <a:endParaRPr lang="zh-TW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545013" y="3367088"/>
            <a:ext cx="520700" cy="1079500"/>
            <a:chOff x="2874" y="2377"/>
            <a:chExt cx="328" cy="680"/>
          </a:xfrm>
        </p:grpSpPr>
        <p:sp>
          <p:nvSpPr>
            <p:cNvPr id="65697" name="Line 17"/>
            <p:cNvSpPr>
              <a:spLocks noChangeShapeType="1"/>
            </p:cNvSpPr>
            <p:nvPr/>
          </p:nvSpPr>
          <p:spPr bwMode="auto">
            <a:xfrm>
              <a:off x="2874" y="2377"/>
              <a:ext cx="263" cy="68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8" name="Text Box 18"/>
            <p:cNvSpPr txBox="1">
              <a:spLocks noChangeArrowheads="1"/>
            </p:cNvSpPr>
            <p:nvPr/>
          </p:nvSpPr>
          <p:spPr bwMode="auto">
            <a:xfrm>
              <a:off x="3030" y="2622"/>
              <a:ext cx="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</a:t>
              </a:r>
              <a:endParaRPr lang="zh-TW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443538" y="3567113"/>
            <a:ext cx="561975" cy="852487"/>
            <a:chOff x="3440" y="2503"/>
            <a:chExt cx="354" cy="537"/>
          </a:xfrm>
        </p:grpSpPr>
        <p:sp>
          <p:nvSpPr>
            <p:cNvPr id="65695" name="Line 20"/>
            <p:cNvSpPr>
              <a:spLocks noChangeShapeType="1"/>
            </p:cNvSpPr>
            <p:nvPr/>
          </p:nvSpPr>
          <p:spPr bwMode="auto">
            <a:xfrm flipH="1">
              <a:off x="3440" y="2503"/>
              <a:ext cx="354" cy="537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6" name="Text Box 21"/>
            <p:cNvSpPr txBox="1">
              <a:spLocks noChangeArrowheads="1"/>
            </p:cNvSpPr>
            <p:nvPr/>
          </p:nvSpPr>
          <p:spPr bwMode="auto">
            <a:xfrm>
              <a:off x="3583" y="2752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x</a:t>
              </a:r>
              <a:endParaRPr lang="en-US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549525" y="4252913"/>
            <a:ext cx="3429000" cy="711200"/>
            <a:chOff x="1617" y="2935"/>
            <a:chExt cx="2160" cy="448"/>
          </a:xfrm>
        </p:grpSpPr>
        <p:sp>
          <p:nvSpPr>
            <p:cNvPr id="65693" name="Line 23"/>
            <p:cNvSpPr>
              <a:spLocks noChangeShapeType="1"/>
            </p:cNvSpPr>
            <p:nvPr/>
          </p:nvSpPr>
          <p:spPr bwMode="auto">
            <a:xfrm>
              <a:off x="1617" y="2994"/>
              <a:ext cx="2160" cy="389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4" name="Text Box 24"/>
            <p:cNvSpPr txBox="1">
              <a:spLocks noChangeArrowheads="1"/>
            </p:cNvSpPr>
            <p:nvPr/>
          </p:nvSpPr>
          <p:spPr bwMode="auto">
            <a:xfrm>
              <a:off x="2412" y="2935"/>
              <a:ext cx="1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</a:t>
              </a:r>
              <a:endParaRPr lang="zh-TW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699000" y="3367088"/>
            <a:ext cx="1333500" cy="1804987"/>
            <a:chOff x="2971" y="2377"/>
            <a:chExt cx="840" cy="1137"/>
          </a:xfrm>
        </p:grpSpPr>
        <p:sp>
          <p:nvSpPr>
            <p:cNvPr id="65691" name="Line 26"/>
            <p:cNvSpPr>
              <a:spLocks noChangeShapeType="1"/>
            </p:cNvSpPr>
            <p:nvPr/>
          </p:nvSpPr>
          <p:spPr bwMode="auto">
            <a:xfrm>
              <a:off x="2971" y="2377"/>
              <a:ext cx="840" cy="1137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2" name="Text Box 27"/>
            <p:cNvSpPr txBox="1">
              <a:spLocks noChangeArrowheads="1"/>
            </p:cNvSpPr>
            <p:nvPr/>
          </p:nvSpPr>
          <p:spPr bwMode="auto">
            <a:xfrm>
              <a:off x="3260" y="2619"/>
              <a:ext cx="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</a:t>
              </a:r>
              <a:endParaRPr lang="zh-TW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603500" y="2370138"/>
            <a:ext cx="3402013" cy="1912937"/>
            <a:chOff x="1651" y="1749"/>
            <a:chExt cx="2143" cy="1205"/>
          </a:xfrm>
        </p:grpSpPr>
        <p:sp>
          <p:nvSpPr>
            <p:cNvPr id="65689" name="Line 29"/>
            <p:cNvSpPr>
              <a:spLocks noChangeShapeType="1"/>
            </p:cNvSpPr>
            <p:nvPr/>
          </p:nvSpPr>
          <p:spPr bwMode="auto">
            <a:xfrm flipV="1">
              <a:off x="1651" y="1749"/>
              <a:ext cx="2143" cy="1205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0" name="Text Box 30"/>
            <p:cNvSpPr txBox="1">
              <a:spLocks noChangeArrowheads="1"/>
            </p:cNvSpPr>
            <p:nvPr/>
          </p:nvSpPr>
          <p:spPr bwMode="auto">
            <a:xfrm>
              <a:off x="3182" y="1837"/>
              <a:ext cx="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1600">
                  <a:latin typeface="Times New Roman" panose="02020603050405020304" pitchFamily="18" charset="0"/>
                  <a:ea typeface="新細明體" pitchFamily="18" charset="-120"/>
                  <a:sym typeface="Symbol" panose="05050102010706020507" pitchFamily="18" charset="2"/>
                </a:rPr>
                <a:t></a:t>
              </a:r>
              <a:endParaRPr lang="zh-TW" altLang="zh-TW" sz="2400">
                <a:latin typeface="Times New Roman" panose="02020603050405020304" pitchFamily="18" charset="0"/>
                <a:ea typeface="新細明體" pitchFamily="18" charset="-120"/>
              </a:endParaRPr>
            </a:p>
          </p:txBody>
        </p:sp>
      </p:grpSp>
      <p:sp>
        <p:nvSpPr>
          <p:cNvPr id="65549" name="Rectangle 31"/>
          <p:cNvSpPr>
            <a:spLocks noChangeArrowheads="1"/>
          </p:cNvSpPr>
          <p:nvPr/>
        </p:nvSpPr>
        <p:spPr bwMode="auto">
          <a:xfrm>
            <a:off x="795338" y="5757863"/>
            <a:ext cx="7467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Aborted transactions are restarted with new timestamps</a:t>
            </a:r>
          </a:p>
        </p:txBody>
      </p:sp>
      <p:sp>
        <p:nvSpPr>
          <p:cNvPr id="65550" name="AutoShape 32"/>
          <p:cNvSpPr>
            <a:spLocks noChangeAspect="1" noChangeArrowheads="1" noTextEdit="1"/>
          </p:cNvSpPr>
          <p:nvPr/>
        </p:nvSpPr>
        <p:spPr bwMode="auto">
          <a:xfrm>
            <a:off x="1658938" y="1957388"/>
            <a:ext cx="6367462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1878013" y="1965325"/>
            <a:ext cx="1952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T1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2919413" y="1965325"/>
            <a:ext cx="1952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3979863" y="1965325"/>
            <a:ext cx="1952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T3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5040313" y="1965325"/>
            <a:ext cx="1952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6102350" y="1965325"/>
            <a:ext cx="193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T5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5556" name="Rectangle 38"/>
          <p:cNvSpPr>
            <a:spLocks noChangeArrowheads="1"/>
          </p:cNvSpPr>
          <p:nvPr/>
        </p:nvSpPr>
        <p:spPr bwMode="auto">
          <a:xfrm>
            <a:off x="1738313" y="1957388"/>
            <a:ext cx="4762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57" name="Line 39"/>
          <p:cNvSpPr>
            <a:spLocks noChangeShapeType="1"/>
          </p:cNvSpPr>
          <p:nvPr/>
        </p:nvSpPr>
        <p:spPr bwMode="auto">
          <a:xfrm>
            <a:off x="1738313" y="1957388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40"/>
          <p:cNvSpPr>
            <a:spLocks noChangeShapeType="1"/>
          </p:cNvSpPr>
          <p:nvPr/>
        </p:nvSpPr>
        <p:spPr bwMode="auto">
          <a:xfrm>
            <a:off x="1738313" y="195738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Rectangle 41"/>
          <p:cNvSpPr>
            <a:spLocks noChangeArrowheads="1"/>
          </p:cNvSpPr>
          <p:nvPr/>
        </p:nvSpPr>
        <p:spPr bwMode="auto">
          <a:xfrm>
            <a:off x="1738313" y="1957388"/>
            <a:ext cx="4762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60" name="Line 42"/>
          <p:cNvSpPr>
            <a:spLocks noChangeShapeType="1"/>
          </p:cNvSpPr>
          <p:nvPr/>
        </p:nvSpPr>
        <p:spPr bwMode="auto">
          <a:xfrm>
            <a:off x="1738313" y="1957388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Line 43"/>
          <p:cNvSpPr>
            <a:spLocks noChangeShapeType="1"/>
          </p:cNvSpPr>
          <p:nvPr/>
        </p:nvSpPr>
        <p:spPr bwMode="auto">
          <a:xfrm>
            <a:off x="1738313" y="195738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2" name="Rectangle 44"/>
          <p:cNvSpPr>
            <a:spLocks noChangeArrowheads="1"/>
          </p:cNvSpPr>
          <p:nvPr/>
        </p:nvSpPr>
        <p:spPr bwMode="auto">
          <a:xfrm>
            <a:off x="1743075" y="1957388"/>
            <a:ext cx="1036638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63" name="Line 45"/>
          <p:cNvSpPr>
            <a:spLocks noChangeShapeType="1"/>
          </p:cNvSpPr>
          <p:nvPr/>
        </p:nvSpPr>
        <p:spPr bwMode="auto">
          <a:xfrm>
            <a:off x="1743075" y="1957388"/>
            <a:ext cx="1036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4" name="Rectangle 46"/>
          <p:cNvSpPr>
            <a:spLocks noChangeArrowheads="1"/>
          </p:cNvSpPr>
          <p:nvPr/>
        </p:nvSpPr>
        <p:spPr bwMode="auto">
          <a:xfrm>
            <a:off x="2779713" y="1957388"/>
            <a:ext cx="4762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65" name="Line 47"/>
          <p:cNvSpPr>
            <a:spLocks noChangeShapeType="1"/>
          </p:cNvSpPr>
          <p:nvPr/>
        </p:nvSpPr>
        <p:spPr bwMode="auto">
          <a:xfrm>
            <a:off x="2779713" y="1957388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6" name="Line 48"/>
          <p:cNvSpPr>
            <a:spLocks noChangeShapeType="1"/>
          </p:cNvSpPr>
          <p:nvPr/>
        </p:nvSpPr>
        <p:spPr bwMode="auto">
          <a:xfrm>
            <a:off x="2779713" y="195738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7" name="Rectangle 49"/>
          <p:cNvSpPr>
            <a:spLocks noChangeArrowheads="1"/>
          </p:cNvSpPr>
          <p:nvPr/>
        </p:nvSpPr>
        <p:spPr bwMode="auto">
          <a:xfrm>
            <a:off x="2784475" y="1957388"/>
            <a:ext cx="1054100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68" name="Line 50"/>
          <p:cNvSpPr>
            <a:spLocks noChangeShapeType="1"/>
          </p:cNvSpPr>
          <p:nvPr/>
        </p:nvSpPr>
        <p:spPr bwMode="auto">
          <a:xfrm>
            <a:off x="2784475" y="1957388"/>
            <a:ext cx="10541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9" name="Rectangle 51"/>
          <p:cNvSpPr>
            <a:spLocks noChangeArrowheads="1"/>
          </p:cNvSpPr>
          <p:nvPr/>
        </p:nvSpPr>
        <p:spPr bwMode="auto">
          <a:xfrm>
            <a:off x="3838575" y="1957388"/>
            <a:ext cx="6350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70" name="Line 52"/>
          <p:cNvSpPr>
            <a:spLocks noChangeShapeType="1"/>
          </p:cNvSpPr>
          <p:nvPr/>
        </p:nvSpPr>
        <p:spPr bwMode="auto">
          <a:xfrm>
            <a:off x="3838575" y="19573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Line 53"/>
          <p:cNvSpPr>
            <a:spLocks noChangeShapeType="1"/>
          </p:cNvSpPr>
          <p:nvPr/>
        </p:nvSpPr>
        <p:spPr bwMode="auto">
          <a:xfrm>
            <a:off x="3838575" y="1957388"/>
            <a:ext cx="1588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2" name="Rectangle 54"/>
          <p:cNvSpPr>
            <a:spLocks noChangeArrowheads="1"/>
          </p:cNvSpPr>
          <p:nvPr/>
        </p:nvSpPr>
        <p:spPr bwMode="auto">
          <a:xfrm>
            <a:off x="3844925" y="1957388"/>
            <a:ext cx="1055688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73" name="Line 55"/>
          <p:cNvSpPr>
            <a:spLocks noChangeShapeType="1"/>
          </p:cNvSpPr>
          <p:nvPr/>
        </p:nvSpPr>
        <p:spPr bwMode="auto">
          <a:xfrm>
            <a:off x="3844925" y="1957388"/>
            <a:ext cx="1055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4" name="Rectangle 56"/>
          <p:cNvSpPr>
            <a:spLocks noChangeArrowheads="1"/>
          </p:cNvSpPr>
          <p:nvPr/>
        </p:nvSpPr>
        <p:spPr bwMode="auto">
          <a:xfrm>
            <a:off x="4900613" y="1957388"/>
            <a:ext cx="4762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75" name="Line 57"/>
          <p:cNvSpPr>
            <a:spLocks noChangeShapeType="1"/>
          </p:cNvSpPr>
          <p:nvPr/>
        </p:nvSpPr>
        <p:spPr bwMode="auto">
          <a:xfrm>
            <a:off x="4900613" y="1957388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6" name="Line 58"/>
          <p:cNvSpPr>
            <a:spLocks noChangeShapeType="1"/>
          </p:cNvSpPr>
          <p:nvPr/>
        </p:nvSpPr>
        <p:spPr bwMode="auto">
          <a:xfrm>
            <a:off x="4900613" y="195738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7" name="Rectangle 59"/>
          <p:cNvSpPr>
            <a:spLocks noChangeArrowheads="1"/>
          </p:cNvSpPr>
          <p:nvPr/>
        </p:nvSpPr>
        <p:spPr bwMode="auto">
          <a:xfrm>
            <a:off x="4905375" y="1957388"/>
            <a:ext cx="1055688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78" name="Line 60"/>
          <p:cNvSpPr>
            <a:spLocks noChangeShapeType="1"/>
          </p:cNvSpPr>
          <p:nvPr/>
        </p:nvSpPr>
        <p:spPr bwMode="auto">
          <a:xfrm>
            <a:off x="4905375" y="1957388"/>
            <a:ext cx="1055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9" name="Rectangle 61"/>
          <p:cNvSpPr>
            <a:spLocks noChangeArrowheads="1"/>
          </p:cNvSpPr>
          <p:nvPr/>
        </p:nvSpPr>
        <p:spPr bwMode="auto">
          <a:xfrm>
            <a:off x="5961063" y="1957388"/>
            <a:ext cx="6350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80" name="Line 62"/>
          <p:cNvSpPr>
            <a:spLocks noChangeShapeType="1"/>
          </p:cNvSpPr>
          <p:nvPr/>
        </p:nvSpPr>
        <p:spPr bwMode="auto">
          <a:xfrm>
            <a:off x="5961063" y="19573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1" name="Line 63"/>
          <p:cNvSpPr>
            <a:spLocks noChangeShapeType="1"/>
          </p:cNvSpPr>
          <p:nvPr/>
        </p:nvSpPr>
        <p:spPr bwMode="auto">
          <a:xfrm>
            <a:off x="5961063" y="195738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2" name="Rectangle 64"/>
          <p:cNvSpPr>
            <a:spLocks noChangeArrowheads="1"/>
          </p:cNvSpPr>
          <p:nvPr/>
        </p:nvSpPr>
        <p:spPr bwMode="auto">
          <a:xfrm>
            <a:off x="5967413" y="1957388"/>
            <a:ext cx="1054100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83" name="Line 65"/>
          <p:cNvSpPr>
            <a:spLocks noChangeShapeType="1"/>
          </p:cNvSpPr>
          <p:nvPr/>
        </p:nvSpPr>
        <p:spPr bwMode="auto">
          <a:xfrm>
            <a:off x="5967413" y="1957388"/>
            <a:ext cx="10541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4" name="Rectangle 66"/>
          <p:cNvSpPr>
            <a:spLocks noChangeArrowheads="1"/>
          </p:cNvSpPr>
          <p:nvPr/>
        </p:nvSpPr>
        <p:spPr bwMode="auto">
          <a:xfrm>
            <a:off x="7021513" y="1957388"/>
            <a:ext cx="6350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85" name="Line 67"/>
          <p:cNvSpPr>
            <a:spLocks noChangeShapeType="1"/>
          </p:cNvSpPr>
          <p:nvPr/>
        </p:nvSpPr>
        <p:spPr bwMode="auto">
          <a:xfrm>
            <a:off x="7021513" y="19573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6" name="Line 68"/>
          <p:cNvSpPr>
            <a:spLocks noChangeShapeType="1"/>
          </p:cNvSpPr>
          <p:nvPr/>
        </p:nvSpPr>
        <p:spPr bwMode="auto">
          <a:xfrm>
            <a:off x="7021513" y="195738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7" name="Rectangle 69"/>
          <p:cNvSpPr>
            <a:spLocks noChangeArrowheads="1"/>
          </p:cNvSpPr>
          <p:nvPr/>
        </p:nvSpPr>
        <p:spPr bwMode="auto">
          <a:xfrm>
            <a:off x="7021513" y="1957388"/>
            <a:ext cx="6350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88" name="Line 70"/>
          <p:cNvSpPr>
            <a:spLocks noChangeShapeType="1"/>
          </p:cNvSpPr>
          <p:nvPr/>
        </p:nvSpPr>
        <p:spPr bwMode="auto">
          <a:xfrm>
            <a:off x="7021513" y="19573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9" name="Line 71"/>
          <p:cNvSpPr>
            <a:spLocks noChangeShapeType="1"/>
          </p:cNvSpPr>
          <p:nvPr/>
        </p:nvSpPr>
        <p:spPr bwMode="auto">
          <a:xfrm>
            <a:off x="7021513" y="195738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90" name="Rectangle 72"/>
          <p:cNvSpPr>
            <a:spLocks noChangeArrowheads="1"/>
          </p:cNvSpPr>
          <p:nvPr/>
        </p:nvSpPr>
        <p:spPr bwMode="auto">
          <a:xfrm>
            <a:off x="1738313" y="1962150"/>
            <a:ext cx="4762" cy="261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91" name="Line 73"/>
          <p:cNvSpPr>
            <a:spLocks noChangeShapeType="1"/>
          </p:cNvSpPr>
          <p:nvPr/>
        </p:nvSpPr>
        <p:spPr bwMode="auto">
          <a:xfrm>
            <a:off x="1738313" y="1962150"/>
            <a:ext cx="1587" cy="261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92" name="Rectangle 74"/>
          <p:cNvSpPr>
            <a:spLocks noChangeArrowheads="1"/>
          </p:cNvSpPr>
          <p:nvPr/>
        </p:nvSpPr>
        <p:spPr bwMode="auto">
          <a:xfrm>
            <a:off x="2779713" y="1962150"/>
            <a:ext cx="4762" cy="261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93" name="Line 75"/>
          <p:cNvSpPr>
            <a:spLocks noChangeShapeType="1"/>
          </p:cNvSpPr>
          <p:nvPr/>
        </p:nvSpPr>
        <p:spPr bwMode="auto">
          <a:xfrm>
            <a:off x="2779713" y="1962150"/>
            <a:ext cx="1587" cy="261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94" name="Rectangle 76"/>
          <p:cNvSpPr>
            <a:spLocks noChangeArrowheads="1"/>
          </p:cNvSpPr>
          <p:nvPr/>
        </p:nvSpPr>
        <p:spPr bwMode="auto">
          <a:xfrm>
            <a:off x="3838575" y="1962150"/>
            <a:ext cx="6350" cy="261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95" name="Line 77"/>
          <p:cNvSpPr>
            <a:spLocks noChangeShapeType="1"/>
          </p:cNvSpPr>
          <p:nvPr/>
        </p:nvSpPr>
        <p:spPr bwMode="auto">
          <a:xfrm>
            <a:off x="3838575" y="1962150"/>
            <a:ext cx="1588" cy="261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96" name="Rectangle 78"/>
          <p:cNvSpPr>
            <a:spLocks noChangeArrowheads="1"/>
          </p:cNvSpPr>
          <p:nvPr/>
        </p:nvSpPr>
        <p:spPr bwMode="auto">
          <a:xfrm>
            <a:off x="4900613" y="1962150"/>
            <a:ext cx="4762" cy="261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97" name="Line 79"/>
          <p:cNvSpPr>
            <a:spLocks noChangeShapeType="1"/>
          </p:cNvSpPr>
          <p:nvPr/>
        </p:nvSpPr>
        <p:spPr bwMode="auto">
          <a:xfrm>
            <a:off x="4900613" y="1962150"/>
            <a:ext cx="1587" cy="261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98" name="Rectangle 80"/>
          <p:cNvSpPr>
            <a:spLocks noChangeArrowheads="1"/>
          </p:cNvSpPr>
          <p:nvPr/>
        </p:nvSpPr>
        <p:spPr bwMode="auto">
          <a:xfrm>
            <a:off x="5961063" y="1962150"/>
            <a:ext cx="6350" cy="261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599" name="Line 81"/>
          <p:cNvSpPr>
            <a:spLocks noChangeShapeType="1"/>
          </p:cNvSpPr>
          <p:nvPr/>
        </p:nvSpPr>
        <p:spPr bwMode="auto">
          <a:xfrm>
            <a:off x="5961063" y="1962150"/>
            <a:ext cx="1587" cy="261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0" name="Rectangle 82"/>
          <p:cNvSpPr>
            <a:spLocks noChangeArrowheads="1"/>
          </p:cNvSpPr>
          <p:nvPr/>
        </p:nvSpPr>
        <p:spPr bwMode="auto">
          <a:xfrm>
            <a:off x="7021513" y="1962150"/>
            <a:ext cx="6350" cy="261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01" name="Line 83"/>
          <p:cNvSpPr>
            <a:spLocks noChangeShapeType="1"/>
          </p:cNvSpPr>
          <p:nvPr/>
        </p:nvSpPr>
        <p:spPr bwMode="auto">
          <a:xfrm>
            <a:off x="7021513" y="1962150"/>
            <a:ext cx="1587" cy="261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1944688" y="2678113"/>
            <a:ext cx="604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Read(Y)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1944688" y="4233863"/>
            <a:ext cx="604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Read(X)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2984500" y="2454275"/>
            <a:ext cx="606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Read(Y)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2981325" y="3789363"/>
            <a:ext cx="5857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Read(Z)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2946400" y="4011613"/>
            <a:ext cx="360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abort</a:t>
            </a:r>
            <a:endParaRPr lang="en-US" altLang="zh-TW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4051300" y="2898775"/>
            <a:ext cx="64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Write(Y)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4048125" y="3122613"/>
            <a:ext cx="6238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Write(Z)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5110163" y="4457700"/>
            <a:ext cx="622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Write(Z)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5068888" y="4678363"/>
            <a:ext cx="360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abort</a:t>
            </a:r>
            <a:endParaRPr lang="en-US" altLang="zh-TW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6167438" y="2232025"/>
            <a:ext cx="604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Read(X)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6164263" y="3344863"/>
            <a:ext cx="5857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Read(Z)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6173788" y="4902200"/>
            <a:ext cx="6429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Write(X)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6170613" y="5124450"/>
            <a:ext cx="622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Write(Z)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65615" name="Rectangle 97"/>
          <p:cNvSpPr>
            <a:spLocks noChangeArrowheads="1"/>
          </p:cNvSpPr>
          <p:nvPr/>
        </p:nvSpPr>
        <p:spPr bwMode="auto">
          <a:xfrm>
            <a:off x="1738313" y="2224088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16" name="Line 98"/>
          <p:cNvSpPr>
            <a:spLocks noChangeShapeType="1"/>
          </p:cNvSpPr>
          <p:nvPr/>
        </p:nvSpPr>
        <p:spPr bwMode="auto">
          <a:xfrm>
            <a:off x="1738313" y="2224088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7" name="Line 99"/>
          <p:cNvSpPr>
            <a:spLocks noChangeShapeType="1"/>
          </p:cNvSpPr>
          <p:nvPr/>
        </p:nvSpPr>
        <p:spPr bwMode="auto">
          <a:xfrm>
            <a:off x="1738313" y="222408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8" name="Rectangle 100"/>
          <p:cNvSpPr>
            <a:spLocks noChangeArrowheads="1"/>
          </p:cNvSpPr>
          <p:nvPr/>
        </p:nvSpPr>
        <p:spPr bwMode="auto">
          <a:xfrm>
            <a:off x="1743075" y="2224088"/>
            <a:ext cx="1036638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19" name="Line 101"/>
          <p:cNvSpPr>
            <a:spLocks noChangeShapeType="1"/>
          </p:cNvSpPr>
          <p:nvPr/>
        </p:nvSpPr>
        <p:spPr bwMode="auto">
          <a:xfrm>
            <a:off x="1743075" y="2224088"/>
            <a:ext cx="1036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0" name="Rectangle 102"/>
          <p:cNvSpPr>
            <a:spLocks noChangeArrowheads="1"/>
          </p:cNvSpPr>
          <p:nvPr/>
        </p:nvSpPr>
        <p:spPr bwMode="auto">
          <a:xfrm>
            <a:off x="2779713" y="2224088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21" name="Line 103"/>
          <p:cNvSpPr>
            <a:spLocks noChangeShapeType="1"/>
          </p:cNvSpPr>
          <p:nvPr/>
        </p:nvSpPr>
        <p:spPr bwMode="auto">
          <a:xfrm>
            <a:off x="2779713" y="2224088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2" name="Line 104"/>
          <p:cNvSpPr>
            <a:spLocks noChangeShapeType="1"/>
          </p:cNvSpPr>
          <p:nvPr/>
        </p:nvSpPr>
        <p:spPr bwMode="auto">
          <a:xfrm>
            <a:off x="2779713" y="222408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3" name="Rectangle 105"/>
          <p:cNvSpPr>
            <a:spLocks noChangeArrowheads="1"/>
          </p:cNvSpPr>
          <p:nvPr/>
        </p:nvSpPr>
        <p:spPr bwMode="auto">
          <a:xfrm>
            <a:off x="2784475" y="2224088"/>
            <a:ext cx="105410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24" name="Line 106"/>
          <p:cNvSpPr>
            <a:spLocks noChangeShapeType="1"/>
          </p:cNvSpPr>
          <p:nvPr/>
        </p:nvSpPr>
        <p:spPr bwMode="auto">
          <a:xfrm>
            <a:off x="2784475" y="2224088"/>
            <a:ext cx="10541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5" name="Rectangle 107"/>
          <p:cNvSpPr>
            <a:spLocks noChangeArrowheads="1"/>
          </p:cNvSpPr>
          <p:nvPr/>
        </p:nvSpPr>
        <p:spPr bwMode="auto">
          <a:xfrm>
            <a:off x="3838575" y="2224088"/>
            <a:ext cx="63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26" name="Line 108"/>
          <p:cNvSpPr>
            <a:spLocks noChangeShapeType="1"/>
          </p:cNvSpPr>
          <p:nvPr/>
        </p:nvSpPr>
        <p:spPr bwMode="auto">
          <a:xfrm>
            <a:off x="3838575" y="22240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7" name="Line 109"/>
          <p:cNvSpPr>
            <a:spLocks noChangeShapeType="1"/>
          </p:cNvSpPr>
          <p:nvPr/>
        </p:nvSpPr>
        <p:spPr bwMode="auto">
          <a:xfrm>
            <a:off x="3838575" y="2224088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8" name="Rectangle 110"/>
          <p:cNvSpPr>
            <a:spLocks noChangeArrowheads="1"/>
          </p:cNvSpPr>
          <p:nvPr/>
        </p:nvSpPr>
        <p:spPr bwMode="auto">
          <a:xfrm>
            <a:off x="3844925" y="2224088"/>
            <a:ext cx="1055688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29" name="Line 111"/>
          <p:cNvSpPr>
            <a:spLocks noChangeShapeType="1"/>
          </p:cNvSpPr>
          <p:nvPr/>
        </p:nvSpPr>
        <p:spPr bwMode="auto">
          <a:xfrm>
            <a:off x="3844925" y="2224088"/>
            <a:ext cx="1055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0" name="Rectangle 112"/>
          <p:cNvSpPr>
            <a:spLocks noChangeArrowheads="1"/>
          </p:cNvSpPr>
          <p:nvPr/>
        </p:nvSpPr>
        <p:spPr bwMode="auto">
          <a:xfrm>
            <a:off x="4900613" y="2224088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31" name="Line 113"/>
          <p:cNvSpPr>
            <a:spLocks noChangeShapeType="1"/>
          </p:cNvSpPr>
          <p:nvPr/>
        </p:nvSpPr>
        <p:spPr bwMode="auto">
          <a:xfrm>
            <a:off x="4900613" y="2224088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2" name="Line 114"/>
          <p:cNvSpPr>
            <a:spLocks noChangeShapeType="1"/>
          </p:cNvSpPr>
          <p:nvPr/>
        </p:nvSpPr>
        <p:spPr bwMode="auto">
          <a:xfrm>
            <a:off x="4900613" y="222408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3" name="Rectangle 115"/>
          <p:cNvSpPr>
            <a:spLocks noChangeArrowheads="1"/>
          </p:cNvSpPr>
          <p:nvPr/>
        </p:nvSpPr>
        <p:spPr bwMode="auto">
          <a:xfrm>
            <a:off x="4905375" y="2224088"/>
            <a:ext cx="1055688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34" name="Line 116"/>
          <p:cNvSpPr>
            <a:spLocks noChangeShapeType="1"/>
          </p:cNvSpPr>
          <p:nvPr/>
        </p:nvSpPr>
        <p:spPr bwMode="auto">
          <a:xfrm>
            <a:off x="4905375" y="2224088"/>
            <a:ext cx="1055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5" name="Rectangle 117"/>
          <p:cNvSpPr>
            <a:spLocks noChangeArrowheads="1"/>
          </p:cNvSpPr>
          <p:nvPr/>
        </p:nvSpPr>
        <p:spPr bwMode="auto">
          <a:xfrm>
            <a:off x="5961063" y="2224088"/>
            <a:ext cx="63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36" name="Line 118"/>
          <p:cNvSpPr>
            <a:spLocks noChangeShapeType="1"/>
          </p:cNvSpPr>
          <p:nvPr/>
        </p:nvSpPr>
        <p:spPr bwMode="auto">
          <a:xfrm>
            <a:off x="5961063" y="22240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7" name="Line 119"/>
          <p:cNvSpPr>
            <a:spLocks noChangeShapeType="1"/>
          </p:cNvSpPr>
          <p:nvPr/>
        </p:nvSpPr>
        <p:spPr bwMode="auto">
          <a:xfrm>
            <a:off x="5961063" y="222408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8" name="Rectangle 120"/>
          <p:cNvSpPr>
            <a:spLocks noChangeArrowheads="1"/>
          </p:cNvSpPr>
          <p:nvPr/>
        </p:nvSpPr>
        <p:spPr bwMode="auto">
          <a:xfrm>
            <a:off x="5967413" y="2224088"/>
            <a:ext cx="105410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39" name="Line 121"/>
          <p:cNvSpPr>
            <a:spLocks noChangeShapeType="1"/>
          </p:cNvSpPr>
          <p:nvPr/>
        </p:nvSpPr>
        <p:spPr bwMode="auto">
          <a:xfrm>
            <a:off x="5967413" y="2224088"/>
            <a:ext cx="10541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40" name="Rectangle 122"/>
          <p:cNvSpPr>
            <a:spLocks noChangeArrowheads="1"/>
          </p:cNvSpPr>
          <p:nvPr/>
        </p:nvSpPr>
        <p:spPr bwMode="auto">
          <a:xfrm>
            <a:off x="7021513" y="2224088"/>
            <a:ext cx="63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41" name="Line 123"/>
          <p:cNvSpPr>
            <a:spLocks noChangeShapeType="1"/>
          </p:cNvSpPr>
          <p:nvPr/>
        </p:nvSpPr>
        <p:spPr bwMode="auto">
          <a:xfrm>
            <a:off x="7021513" y="22240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42" name="Line 124"/>
          <p:cNvSpPr>
            <a:spLocks noChangeShapeType="1"/>
          </p:cNvSpPr>
          <p:nvPr/>
        </p:nvSpPr>
        <p:spPr bwMode="auto">
          <a:xfrm>
            <a:off x="7021513" y="222408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43" name="Rectangle 125"/>
          <p:cNvSpPr>
            <a:spLocks noChangeArrowheads="1"/>
          </p:cNvSpPr>
          <p:nvPr/>
        </p:nvSpPr>
        <p:spPr bwMode="auto">
          <a:xfrm>
            <a:off x="1738313" y="2227263"/>
            <a:ext cx="4762" cy="3338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44" name="Line 126"/>
          <p:cNvSpPr>
            <a:spLocks noChangeShapeType="1"/>
          </p:cNvSpPr>
          <p:nvPr/>
        </p:nvSpPr>
        <p:spPr bwMode="auto">
          <a:xfrm>
            <a:off x="1738313" y="2227263"/>
            <a:ext cx="1587" cy="3338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45" name="Rectangle 127"/>
          <p:cNvSpPr>
            <a:spLocks noChangeArrowheads="1"/>
          </p:cNvSpPr>
          <p:nvPr/>
        </p:nvSpPr>
        <p:spPr bwMode="auto">
          <a:xfrm>
            <a:off x="1738313" y="5565775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46" name="Line 128"/>
          <p:cNvSpPr>
            <a:spLocks noChangeShapeType="1"/>
          </p:cNvSpPr>
          <p:nvPr/>
        </p:nvSpPr>
        <p:spPr bwMode="auto">
          <a:xfrm>
            <a:off x="1738313" y="5565775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47" name="Line 129"/>
          <p:cNvSpPr>
            <a:spLocks noChangeShapeType="1"/>
          </p:cNvSpPr>
          <p:nvPr/>
        </p:nvSpPr>
        <p:spPr bwMode="auto">
          <a:xfrm>
            <a:off x="1738313" y="55657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48" name="Rectangle 130"/>
          <p:cNvSpPr>
            <a:spLocks noChangeArrowheads="1"/>
          </p:cNvSpPr>
          <p:nvPr/>
        </p:nvSpPr>
        <p:spPr bwMode="auto">
          <a:xfrm>
            <a:off x="1738313" y="5565775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49" name="Line 131"/>
          <p:cNvSpPr>
            <a:spLocks noChangeShapeType="1"/>
          </p:cNvSpPr>
          <p:nvPr/>
        </p:nvSpPr>
        <p:spPr bwMode="auto">
          <a:xfrm>
            <a:off x="1738313" y="5565775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50" name="Line 132"/>
          <p:cNvSpPr>
            <a:spLocks noChangeShapeType="1"/>
          </p:cNvSpPr>
          <p:nvPr/>
        </p:nvSpPr>
        <p:spPr bwMode="auto">
          <a:xfrm>
            <a:off x="1738313" y="55657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51" name="Rectangle 133"/>
          <p:cNvSpPr>
            <a:spLocks noChangeArrowheads="1"/>
          </p:cNvSpPr>
          <p:nvPr/>
        </p:nvSpPr>
        <p:spPr bwMode="auto">
          <a:xfrm>
            <a:off x="1743075" y="5565775"/>
            <a:ext cx="1036638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52" name="Line 134"/>
          <p:cNvSpPr>
            <a:spLocks noChangeShapeType="1"/>
          </p:cNvSpPr>
          <p:nvPr/>
        </p:nvSpPr>
        <p:spPr bwMode="auto">
          <a:xfrm>
            <a:off x="1743075" y="5565775"/>
            <a:ext cx="1036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53" name="Rectangle 135"/>
          <p:cNvSpPr>
            <a:spLocks noChangeArrowheads="1"/>
          </p:cNvSpPr>
          <p:nvPr/>
        </p:nvSpPr>
        <p:spPr bwMode="auto">
          <a:xfrm>
            <a:off x="2779713" y="2227263"/>
            <a:ext cx="4762" cy="3338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54" name="Line 136"/>
          <p:cNvSpPr>
            <a:spLocks noChangeShapeType="1"/>
          </p:cNvSpPr>
          <p:nvPr/>
        </p:nvSpPr>
        <p:spPr bwMode="auto">
          <a:xfrm>
            <a:off x="2779713" y="2227263"/>
            <a:ext cx="1587" cy="3338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55" name="Rectangle 137"/>
          <p:cNvSpPr>
            <a:spLocks noChangeArrowheads="1"/>
          </p:cNvSpPr>
          <p:nvPr/>
        </p:nvSpPr>
        <p:spPr bwMode="auto">
          <a:xfrm>
            <a:off x="2779713" y="5565775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56" name="Line 138"/>
          <p:cNvSpPr>
            <a:spLocks noChangeShapeType="1"/>
          </p:cNvSpPr>
          <p:nvPr/>
        </p:nvSpPr>
        <p:spPr bwMode="auto">
          <a:xfrm>
            <a:off x="2779713" y="5565775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57" name="Line 139"/>
          <p:cNvSpPr>
            <a:spLocks noChangeShapeType="1"/>
          </p:cNvSpPr>
          <p:nvPr/>
        </p:nvSpPr>
        <p:spPr bwMode="auto">
          <a:xfrm>
            <a:off x="2779713" y="55657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58" name="Rectangle 140"/>
          <p:cNvSpPr>
            <a:spLocks noChangeArrowheads="1"/>
          </p:cNvSpPr>
          <p:nvPr/>
        </p:nvSpPr>
        <p:spPr bwMode="auto">
          <a:xfrm>
            <a:off x="2784475" y="5565775"/>
            <a:ext cx="105410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59" name="Line 141"/>
          <p:cNvSpPr>
            <a:spLocks noChangeShapeType="1"/>
          </p:cNvSpPr>
          <p:nvPr/>
        </p:nvSpPr>
        <p:spPr bwMode="auto">
          <a:xfrm>
            <a:off x="2784475" y="5565775"/>
            <a:ext cx="10541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60" name="Rectangle 142"/>
          <p:cNvSpPr>
            <a:spLocks noChangeArrowheads="1"/>
          </p:cNvSpPr>
          <p:nvPr/>
        </p:nvSpPr>
        <p:spPr bwMode="auto">
          <a:xfrm>
            <a:off x="3838575" y="2227263"/>
            <a:ext cx="6350" cy="3338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61" name="Line 143"/>
          <p:cNvSpPr>
            <a:spLocks noChangeShapeType="1"/>
          </p:cNvSpPr>
          <p:nvPr/>
        </p:nvSpPr>
        <p:spPr bwMode="auto">
          <a:xfrm>
            <a:off x="3838575" y="2227263"/>
            <a:ext cx="1588" cy="3338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62" name="Rectangle 144"/>
          <p:cNvSpPr>
            <a:spLocks noChangeArrowheads="1"/>
          </p:cNvSpPr>
          <p:nvPr/>
        </p:nvSpPr>
        <p:spPr bwMode="auto">
          <a:xfrm>
            <a:off x="3838575" y="5565775"/>
            <a:ext cx="63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63" name="Line 145"/>
          <p:cNvSpPr>
            <a:spLocks noChangeShapeType="1"/>
          </p:cNvSpPr>
          <p:nvPr/>
        </p:nvSpPr>
        <p:spPr bwMode="auto">
          <a:xfrm>
            <a:off x="3838575" y="5565775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64" name="Line 146"/>
          <p:cNvSpPr>
            <a:spLocks noChangeShapeType="1"/>
          </p:cNvSpPr>
          <p:nvPr/>
        </p:nvSpPr>
        <p:spPr bwMode="auto">
          <a:xfrm>
            <a:off x="3838575" y="5565775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65" name="Rectangle 147"/>
          <p:cNvSpPr>
            <a:spLocks noChangeArrowheads="1"/>
          </p:cNvSpPr>
          <p:nvPr/>
        </p:nvSpPr>
        <p:spPr bwMode="auto">
          <a:xfrm>
            <a:off x="3844925" y="5565775"/>
            <a:ext cx="1055688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66" name="Line 148"/>
          <p:cNvSpPr>
            <a:spLocks noChangeShapeType="1"/>
          </p:cNvSpPr>
          <p:nvPr/>
        </p:nvSpPr>
        <p:spPr bwMode="auto">
          <a:xfrm>
            <a:off x="3844925" y="5565775"/>
            <a:ext cx="1055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67" name="Rectangle 149"/>
          <p:cNvSpPr>
            <a:spLocks noChangeArrowheads="1"/>
          </p:cNvSpPr>
          <p:nvPr/>
        </p:nvSpPr>
        <p:spPr bwMode="auto">
          <a:xfrm>
            <a:off x="4900613" y="2227263"/>
            <a:ext cx="4762" cy="3338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68" name="Line 150"/>
          <p:cNvSpPr>
            <a:spLocks noChangeShapeType="1"/>
          </p:cNvSpPr>
          <p:nvPr/>
        </p:nvSpPr>
        <p:spPr bwMode="auto">
          <a:xfrm>
            <a:off x="4900613" y="2227263"/>
            <a:ext cx="1587" cy="3338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69" name="Rectangle 151"/>
          <p:cNvSpPr>
            <a:spLocks noChangeArrowheads="1"/>
          </p:cNvSpPr>
          <p:nvPr/>
        </p:nvSpPr>
        <p:spPr bwMode="auto">
          <a:xfrm>
            <a:off x="4900613" y="5565775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70" name="Line 152"/>
          <p:cNvSpPr>
            <a:spLocks noChangeShapeType="1"/>
          </p:cNvSpPr>
          <p:nvPr/>
        </p:nvSpPr>
        <p:spPr bwMode="auto">
          <a:xfrm>
            <a:off x="4900613" y="5565775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71" name="Line 153"/>
          <p:cNvSpPr>
            <a:spLocks noChangeShapeType="1"/>
          </p:cNvSpPr>
          <p:nvPr/>
        </p:nvSpPr>
        <p:spPr bwMode="auto">
          <a:xfrm>
            <a:off x="4900613" y="55657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72" name="Rectangle 154"/>
          <p:cNvSpPr>
            <a:spLocks noChangeArrowheads="1"/>
          </p:cNvSpPr>
          <p:nvPr/>
        </p:nvSpPr>
        <p:spPr bwMode="auto">
          <a:xfrm>
            <a:off x="4905375" y="5565775"/>
            <a:ext cx="1055688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73" name="Line 155"/>
          <p:cNvSpPr>
            <a:spLocks noChangeShapeType="1"/>
          </p:cNvSpPr>
          <p:nvPr/>
        </p:nvSpPr>
        <p:spPr bwMode="auto">
          <a:xfrm>
            <a:off x="4905375" y="5565775"/>
            <a:ext cx="1055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74" name="Rectangle 156"/>
          <p:cNvSpPr>
            <a:spLocks noChangeArrowheads="1"/>
          </p:cNvSpPr>
          <p:nvPr/>
        </p:nvSpPr>
        <p:spPr bwMode="auto">
          <a:xfrm>
            <a:off x="5961063" y="2227263"/>
            <a:ext cx="6350" cy="3338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75" name="Line 157"/>
          <p:cNvSpPr>
            <a:spLocks noChangeShapeType="1"/>
          </p:cNvSpPr>
          <p:nvPr/>
        </p:nvSpPr>
        <p:spPr bwMode="auto">
          <a:xfrm>
            <a:off x="5961063" y="2227263"/>
            <a:ext cx="1587" cy="3338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76" name="Rectangle 158"/>
          <p:cNvSpPr>
            <a:spLocks noChangeArrowheads="1"/>
          </p:cNvSpPr>
          <p:nvPr/>
        </p:nvSpPr>
        <p:spPr bwMode="auto">
          <a:xfrm>
            <a:off x="5961063" y="5565775"/>
            <a:ext cx="63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77" name="Line 159"/>
          <p:cNvSpPr>
            <a:spLocks noChangeShapeType="1"/>
          </p:cNvSpPr>
          <p:nvPr/>
        </p:nvSpPr>
        <p:spPr bwMode="auto">
          <a:xfrm>
            <a:off x="5961063" y="5565775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78" name="Line 160"/>
          <p:cNvSpPr>
            <a:spLocks noChangeShapeType="1"/>
          </p:cNvSpPr>
          <p:nvPr/>
        </p:nvSpPr>
        <p:spPr bwMode="auto">
          <a:xfrm>
            <a:off x="5961063" y="55657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79" name="Rectangle 161"/>
          <p:cNvSpPr>
            <a:spLocks noChangeArrowheads="1"/>
          </p:cNvSpPr>
          <p:nvPr/>
        </p:nvSpPr>
        <p:spPr bwMode="auto">
          <a:xfrm>
            <a:off x="5967413" y="5565775"/>
            <a:ext cx="105410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80" name="Line 162"/>
          <p:cNvSpPr>
            <a:spLocks noChangeShapeType="1"/>
          </p:cNvSpPr>
          <p:nvPr/>
        </p:nvSpPr>
        <p:spPr bwMode="auto">
          <a:xfrm>
            <a:off x="5967413" y="5565775"/>
            <a:ext cx="10541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81" name="Rectangle 163"/>
          <p:cNvSpPr>
            <a:spLocks noChangeArrowheads="1"/>
          </p:cNvSpPr>
          <p:nvPr/>
        </p:nvSpPr>
        <p:spPr bwMode="auto">
          <a:xfrm>
            <a:off x="7021513" y="2227263"/>
            <a:ext cx="6350" cy="3338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82" name="Line 164"/>
          <p:cNvSpPr>
            <a:spLocks noChangeShapeType="1"/>
          </p:cNvSpPr>
          <p:nvPr/>
        </p:nvSpPr>
        <p:spPr bwMode="auto">
          <a:xfrm>
            <a:off x="7021513" y="2227263"/>
            <a:ext cx="1587" cy="3338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83" name="Rectangle 165"/>
          <p:cNvSpPr>
            <a:spLocks noChangeArrowheads="1"/>
          </p:cNvSpPr>
          <p:nvPr/>
        </p:nvSpPr>
        <p:spPr bwMode="auto">
          <a:xfrm>
            <a:off x="7021513" y="5565775"/>
            <a:ext cx="63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84" name="Line 166"/>
          <p:cNvSpPr>
            <a:spLocks noChangeShapeType="1"/>
          </p:cNvSpPr>
          <p:nvPr/>
        </p:nvSpPr>
        <p:spPr bwMode="auto">
          <a:xfrm>
            <a:off x="7021513" y="5565775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85" name="Line 167"/>
          <p:cNvSpPr>
            <a:spLocks noChangeShapeType="1"/>
          </p:cNvSpPr>
          <p:nvPr/>
        </p:nvSpPr>
        <p:spPr bwMode="auto">
          <a:xfrm>
            <a:off x="7021513" y="55657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86" name="Rectangle 168"/>
          <p:cNvSpPr>
            <a:spLocks noChangeArrowheads="1"/>
          </p:cNvSpPr>
          <p:nvPr/>
        </p:nvSpPr>
        <p:spPr bwMode="auto">
          <a:xfrm>
            <a:off x="7021513" y="5565775"/>
            <a:ext cx="635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65687" name="Line 169"/>
          <p:cNvSpPr>
            <a:spLocks noChangeShapeType="1"/>
          </p:cNvSpPr>
          <p:nvPr/>
        </p:nvSpPr>
        <p:spPr bwMode="auto">
          <a:xfrm>
            <a:off x="7021513" y="5565775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88" name="Line 170"/>
          <p:cNvSpPr>
            <a:spLocks noChangeShapeType="1"/>
          </p:cNvSpPr>
          <p:nvPr/>
        </p:nvSpPr>
        <p:spPr bwMode="auto">
          <a:xfrm>
            <a:off x="7021513" y="55657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686800" cy="655638"/>
          </a:xfrm>
        </p:spPr>
        <p:txBody>
          <a:bodyPr/>
          <a:lstStyle/>
          <a:p>
            <a:r>
              <a:rPr lang="en-US" altLang="zh-TW" sz="3600" b="0" smtClean="0">
                <a:effectLst/>
                <a:latin typeface="Times New Roman" panose="02020603050405020304" pitchFamily="18" charset="0"/>
                <a:ea typeface="新細明體" pitchFamily="18" charset="-120"/>
              </a:rPr>
              <a:t>Correctness of Timestamp-Ordering Protocol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r>
              <a:rPr lang="en-US" altLang="zh-TW" sz="2400" smtClean="0">
                <a:latin typeface="Times New Roman" panose="02020603050405020304" pitchFamily="18" charset="0"/>
                <a:ea typeface="新細明體" pitchFamily="18" charset="-120"/>
              </a:rPr>
              <a:t>The timestamp-ordering protocol guarantees serializability since all the arcs in the </a:t>
            </a:r>
            <a:r>
              <a:rPr lang="en-US" altLang="zh-TW" sz="24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precedence graph</a:t>
            </a:r>
            <a:r>
              <a:rPr lang="en-US" altLang="zh-TW" sz="2400" smtClean="0">
                <a:latin typeface="Times New Roman" panose="02020603050405020304" pitchFamily="18" charset="0"/>
                <a:ea typeface="新細明體" pitchFamily="18" charset="-120"/>
              </a:rPr>
              <a:t> are of the form:</a:t>
            </a:r>
          </a:p>
          <a:p>
            <a:endParaRPr lang="en-US" altLang="zh-TW" sz="2400" smtClean="0">
              <a:latin typeface="Times New Roman" panose="02020603050405020304" pitchFamily="18" charset="0"/>
              <a:ea typeface="新細明體" pitchFamily="18" charset="-120"/>
            </a:endParaRPr>
          </a:p>
          <a:p>
            <a:endParaRPr lang="en-US" altLang="zh-TW" sz="2400" smtClean="0">
              <a:latin typeface="Times New Roman" panose="02020603050405020304" pitchFamily="18" charset="0"/>
              <a:ea typeface="新細明體" pitchFamily="18" charset="-120"/>
            </a:endParaRPr>
          </a:p>
          <a:p>
            <a:endParaRPr lang="en-US" altLang="zh-TW" sz="2400" smtClean="0">
              <a:latin typeface="Times New Roman" panose="02020603050405020304" pitchFamily="18" charset="0"/>
              <a:ea typeface="新細明體" pitchFamily="18" charset="-120"/>
            </a:endParaRPr>
          </a:p>
          <a:p>
            <a:endParaRPr lang="en-US" altLang="zh-TW" sz="2400" smtClean="0">
              <a:latin typeface="Times New Roman" panose="02020603050405020304" pitchFamily="18" charset="0"/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z="2400" smtClean="0">
                <a:latin typeface="Times New Roman" panose="02020603050405020304" pitchFamily="18" charset="0"/>
                <a:ea typeface="新細明體" pitchFamily="18" charset="-120"/>
              </a:rPr>
              <a:t>	Thus, there will be </a:t>
            </a:r>
            <a:r>
              <a:rPr lang="en-US" altLang="zh-TW" sz="240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no cycles</a:t>
            </a:r>
            <a:r>
              <a:rPr lang="en-US" altLang="zh-TW" sz="2400" smtClean="0">
                <a:latin typeface="Times New Roman" panose="02020603050405020304" pitchFamily="18" charset="0"/>
                <a:ea typeface="新細明體" pitchFamily="18" charset="-120"/>
              </a:rPr>
              <a:t> in the precedence graph</a:t>
            </a:r>
          </a:p>
          <a:p>
            <a:pPr>
              <a:buFontTx/>
              <a:buNone/>
            </a:pPr>
            <a:endParaRPr lang="en-US" altLang="zh-TW" sz="2400" smtClean="0">
              <a:latin typeface="Times New Roman" panose="02020603050405020304" pitchFamily="18" charset="0"/>
              <a:ea typeface="新細明體" pitchFamily="18" charset="-120"/>
            </a:endParaRPr>
          </a:p>
          <a:p>
            <a:r>
              <a:rPr lang="en-US" altLang="zh-TW" sz="2400" smtClean="0">
                <a:latin typeface="Times New Roman" panose="02020603050405020304" pitchFamily="18" charset="0"/>
                <a:ea typeface="新細明體" pitchFamily="18" charset="-120"/>
              </a:rPr>
              <a:t>Timestamp protocol ensures freedom from deadlock as no transaction ever waits.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ea typeface="新細明體" pitchFamily="18" charset="-120"/>
              </a:rPr>
              <a:t>But the schedule may not be cascade-rollback-free, and may not even be recoverable.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1350963" y="2438400"/>
            <a:ext cx="1544637" cy="1066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itchFamily="18" charset="-120"/>
              </a:rPr>
              <a:t>Transaction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itchFamily="18" charset="-120"/>
              </a:rPr>
              <a:t>with 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smaller/older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itchFamily="18" charset="-120"/>
              </a:rPr>
              <a:t>timestamp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4876800" y="2438400"/>
            <a:ext cx="1806575" cy="1066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itchFamily="18" charset="-120"/>
              </a:rPr>
              <a:t>Transaction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itchFamily="18" charset="-120"/>
              </a:rPr>
              <a:t>with 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larger/younger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新細明體" pitchFamily="18" charset="-120"/>
              </a:rPr>
              <a:t>timestamp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2895600" y="2971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427038"/>
          </a:xfrm>
        </p:spPr>
        <p:txBody>
          <a:bodyPr/>
          <a:lstStyle/>
          <a:p>
            <a:r>
              <a:rPr lang="en-US" altLang="en-US" sz="3600" b="0" smtClean="0">
                <a:effectLst/>
              </a:rPr>
              <a:t>Recoverability and Cascade Freedom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762000"/>
            <a:ext cx="8301038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Problem with timestamp-ordering protocol: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Suppose </a:t>
            </a:r>
            <a:r>
              <a:rPr lang="en-US" altLang="en-US" sz="2000" i="1" dirty="0" smtClean="0"/>
              <a:t>T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aborts, but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dirty="0" smtClean="0"/>
              <a:t> has read a data item written by  </a:t>
            </a:r>
            <a:r>
              <a:rPr lang="en-US" altLang="en-US" sz="2000" i="1" dirty="0" smtClean="0"/>
              <a:t>T</a:t>
            </a:r>
            <a:r>
              <a:rPr lang="en-US" altLang="en-US" sz="2000" i="1" baseline="-25000" dirty="0" smtClean="0"/>
              <a:t>i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Then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must abort; if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had been allowed to commit earlier, the schedule is not recoverable.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Further, any transaction that has read a data item written by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dirty="0" smtClean="0"/>
              <a:t> must abort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This can lead to cascading rollback --- that is, a chain of rollbacks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 Solution 1: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Solution 2: 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Solution 3: Use commit dependencies to ensure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39328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76200"/>
            <a:ext cx="8229600" cy="503238"/>
          </a:xfrm>
        </p:spPr>
        <p:txBody>
          <a:bodyPr/>
          <a:lstStyle/>
          <a:p>
            <a:r>
              <a:rPr lang="en-US" altLang="en-US" sz="3600" b="0" dirty="0" smtClean="0">
                <a:effectLst/>
              </a:rPr>
              <a:t>Thomas’ Write Rule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696913"/>
            <a:ext cx="8382000" cy="5211762"/>
          </a:xfrm>
        </p:spPr>
        <p:txBody>
          <a:bodyPr/>
          <a:lstStyle/>
          <a:p>
            <a:r>
              <a:rPr lang="en-US" altLang="en-US" sz="2400" dirty="0" smtClean="0"/>
              <a:t>Modified version of the timestamp-ordering protocol in which obsolete </a:t>
            </a:r>
            <a:r>
              <a:rPr lang="en-US" altLang="en-US" sz="2400" b="1" dirty="0" smtClean="0"/>
              <a:t> write</a:t>
            </a:r>
            <a:r>
              <a:rPr lang="en-US" altLang="en-US" sz="2400" dirty="0" smtClean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When </a:t>
            </a:r>
            <a:r>
              <a:rPr lang="en-US" altLang="en-US" sz="2400" i="1" dirty="0" smtClean="0"/>
              <a:t>T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attempts to write data item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, if TS(</a:t>
            </a:r>
            <a:r>
              <a:rPr lang="en-US" altLang="en-US" sz="2400" i="1" dirty="0" smtClean="0"/>
              <a:t>T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) </a:t>
            </a:r>
            <a:r>
              <a:rPr lang="en-US" altLang="en-US" sz="2400" i="1" dirty="0" smtClean="0"/>
              <a:t>&lt;</a:t>
            </a:r>
            <a:r>
              <a:rPr lang="en-US" altLang="en-US" sz="2400" dirty="0" smtClean="0"/>
              <a:t> W-timestamp(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), then </a:t>
            </a:r>
            <a:r>
              <a:rPr lang="en-US" altLang="en-US" sz="2400" i="1" dirty="0" smtClean="0"/>
              <a:t>T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is attempting to write an obsolete value of {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Rather than rolling back </a:t>
            </a:r>
            <a:r>
              <a:rPr lang="en-US" altLang="en-US" sz="2400" i="1" dirty="0" smtClean="0"/>
              <a:t>T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as the timestamp ordering protocol would have done, this {</a:t>
            </a:r>
            <a:r>
              <a:rPr lang="en-US" altLang="en-US" sz="2400" b="1" dirty="0" smtClean="0"/>
              <a:t>write</a:t>
            </a:r>
            <a:r>
              <a:rPr lang="en-US" altLang="en-US" sz="2400" dirty="0" smtClean="0"/>
              <a:t>} operation can be ignored.</a:t>
            </a:r>
          </a:p>
          <a:p>
            <a:r>
              <a:rPr lang="en-US" altLang="en-US" sz="2400" dirty="0" smtClean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Allows some view-</a:t>
            </a:r>
            <a:r>
              <a:rPr lang="en-US" altLang="en-US" sz="2400" dirty="0" err="1" smtClean="0"/>
              <a:t>serializable</a:t>
            </a:r>
            <a:r>
              <a:rPr lang="en-US" altLang="en-US" sz="2400" dirty="0" smtClean="0"/>
              <a:t> schedules that are not conflict-</a:t>
            </a:r>
            <a:r>
              <a:rPr lang="en-US" altLang="en-US" sz="2400" dirty="0" err="1" smtClean="0"/>
              <a:t>serializable</a:t>
            </a:r>
            <a:r>
              <a:rPr lang="en-US" alt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7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Dealing with Deadlock</a:t>
            </a:r>
            <a:endParaRPr lang="en-US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Deadlocks tend to be rare, and involve only a few transactions</a:t>
            </a:r>
          </a:p>
          <a:p>
            <a:r>
              <a:rPr lang="en-US" altLang="en-US" sz="2400" smtClean="0"/>
              <a:t>Common approach:</a:t>
            </a:r>
          </a:p>
          <a:p>
            <a:pPr lvl="1"/>
            <a:r>
              <a:rPr lang="en-US" altLang="en-US" sz="2400" smtClean="0"/>
              <a:t> Lock manager maintains “waits-for” graph, and periodically checks for cycles</a:t>
            </a:r>
          </a:p>
          <a:p>
            <a:pPr lvl="1"/>
            <a:r>
              <a:rPr lang="en-US" altLang="en-US" sz="2400" smtClean="0"/>
              <a:t>If a cycle is detected, abort some transaction to break the cycle (and relinquish its locks)</a:t>
            </a:r>
          </a:p>
          <a:p>
            <a:r>
              <a:rPr lang="en-US" altLang="en-US" sz="2400" smtClean="0"/>
              <a:t>If a transaction doesn’t complete within some fixed amount of time, assume it is deadlocked, and abort</a:t>
            </a:r>
          </a:p>
          <a:p>
            <a:r>
              <a:rPr lang="en-US" altLang="en-US" sz="2400" smtClean="0"/>
              <a:t>Also deadlock prevention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292163747"/>
      </p:ext>
    </p:extLst>
  </p:cSld>
  <p:clrMapOvr>
    <a:masterClrMapping/>
  </p:clrMapOvr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1816</TotalTime>
  <Pages>16</Pages>
  <Words>3123</Words>
  <Application>Microsoft Office PowerPoint</Application>
  <PresentationFormat>On-screen Show (4:3)</PresentationFormat>
  <Paragraphs>427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 Narrow</vt:lpstr>
      <vt:lpstr>Book Antiqua</vt:lpstr>
      <vt:lpstr>Courier New</vt:lpstr>
      <vt:lpstr>Helvetica</vt:lpstr>
      <vt:lpstr>Monotype Sorts</vt:lpstr>
      <vt:lpstr>新細明體</vt:lpstr>
      <vt:lpstr>Symbol</vt:lpstr>
      <vt:lpstr>Times New Roman</vt:lpstr>
      <vt:lpstr>Wingdings</vt:lpstr>
      <vt:lpstr>ifmx</vt:lpstr>
      <vt:lpstr>PowerPoint Presentation</vt:lpstr>
      <vt:lpstr>Timesstamp- Based Protocols</vt:lpstr>
      <vt:lpstr>Timestamp-Based Protocol</vt:lpstr>
      <vt:lpstr>Timestamp-Based Protocol</vt:lpstr>
      <vt:lpstr>Example Use of the Protocol</vt:lpstr>
      <vt:lpstr>Correctness of Timestamp-Ordering Protocol</vt:lpstr>
      <vt:lpstr>Recoverability and Cascade Freedom</vt:lpstr>
      <vt:lpstr>Thomas’ Write Rule</vt:lpstr>
      <vt:lpstr>Dealing with Deadlock</vt:lpstr>
      <vt:lpstr>Deadlock Handling</vt:lpstr>
      <vt:lpstr>Deadlock Handling</vt:lpstr>
      <vt:lpstr>Deadlock Handling</vt:lpstr>
      <vt:lpstr>More Deadlock Prevention Strategies</vt:lpstr>
      <vt:lpstr>Deadlock Prevention - Timestamps</vt:lpstr>
      <vt:lpstr>Deadlock prevention (Cont.)</vt:lpstr>
      <vt:lpstr>Deadlock Detection Techniques</vt:lpstr>
      <vt:lpstr>Deadlock Detection</vt:lpstr>
      <vt:lpstr>Deadlock Detection (Cont.)</vt:lpstr>
      <vt:lpstr>Deadlock Detection (Continued)</vt:lpstr>
      <vt:lpstr>Deadlock Recovery</vt:lpstr>
      <vt:lpstr>Deadlock Victim</vt:lpstr>
      <vt:lpstr>Topics</vt:lpstr>
      <vt:lpstr>Failure Classification</vt:lpstr>
      <vt:lpstr>Recovery Algorithms</vt:lpstr>
      <vt:lpstr>Storage Structure</vt:lpstr>
      <vt:lpstr>Data Access</vt:lpstr>
      <vt:lpstr>Data Access</vt:lpstr>
      <vt:lpstr>Data Access</vt:lpstr>
      <vt:lpstr>Example of Data Access</vt:lpstr>
      <vt:lpstr>Recovery &amp; Atomicity</vt:lpstr>
      <vt:lpstr>Recovery &amp; Atomicity</vt:lpstr>
      <vt:lpstr>Log-Based Recovery</vt:lpstr>
      <vt:lpstr>Log-Based Recovery</vt:lpstr>
      <vt:lpstr>Deferred Database Modification</vt:lpstr>
      <vt:lpstr>Deferred Database Modification </vt:lpstr>
      <vt:lpstr>Deferred Database Modification</vt:lpstr>
      <vt:lpstr>Immediate Database Modification</vt:lpstr>
      <vt:lpstr>Immediate Database Modification</vt:lpstr>
      <vt:lpstr>Immediate Database Modification Example</vt:lpstr>
      <vt:lpstr>Immediate Database Modification</vt:lpstr>
      <vt:lpstr>Immediate Database Modification</vt:lpstr>
      <vt:lpstr>Immediate DB Modification Recovery Example</vt:lpstr>
      <vt:lpstr>Checkpoints</vt:lpstr>
      <vt:lpstr>Checkpoints</vt:lpstr>
      <vt:lpstr>Example of Checkpoints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140</cp:revision>
  <cp:lastPrinted>1995-06-24T08:50:58Z</cp:lastPrinted>
  <dcterms:created xsi:type="dcterms:W3CDTF">1997-01-06T18:13:42Z</dcterms:created>
  <dcterms:modified xsi:type="dcterms:W3CDTF">2018-11-09T09:35:28Z</dcterms:modified>
</cp:coreProperties>
</file>