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98" r:id="rId2"/>
    <p:sldId id="647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96" d="100"/>
          <a:sy n="96" d="100"/>
        </p:scale>
        <p:origin x="4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1927B5-42AE-4436-94D6-7B68779C8D58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8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0DE3-BAF8-40E1-8C2C-DFAECFA8FF8C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4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0A1DF3-F716-4D7D-A5D6-4383B6EEC7E4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3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D85D75-6F94-4BB6-BBDE-84CDB82ED3F4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23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774B72-7019-48AF-8EB2-8516B76BF64A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4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D5C43C-1B25-4B27-B99D-78D7E48FC50C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47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47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30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246544-5BEA-47A4-92AA-24C12F90EBE0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57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57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78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ADE204C-F615-4E41-AEB8-D6E30672B94A}" type="slidenum">
              <a:rPr lang="en-US" smtClean="0">
                <a:latin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68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12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37821740-7B67-43F6-BD2F-227758B5CC55}" type="slidenum">
              <a:rPr lang="en-US" smtClean="0">
                <a:latin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78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74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F910930-0323-4C01-9987-2F0F48C02604}" type="slidenum">
              <a:rPr lang="en-US" smtClean="0">
                <a:latin typeface="Arial" pitchFamily="34" charset="0"/>
              </a:rPr>
              <a:pPr/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7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FAABFE8-1D24-4D21-AF88-BDD3DDF6FC3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79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0E422AEF-3639-44EB-A78B-C29C6A480570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9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98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83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1D590C8-3A5D-472E-8386-3458D66C26B7}" type="slidenum">
              <a:rPr lang="en-US" smtClean="0">
                <a:latin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11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09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 lIns="90488" tIns="44450" rIns="90488" bIns="44450"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6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21CD0E3-B2D6-442D-A152-8ACA7B3EA1D0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7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50B3BFC-CA45-457E-89B6-649BD41DB28E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2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DB95121-8E1F-4AE0-BD0C-69BDE7A04D97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C6A204D-0C50-427F-A5F7-65268595D416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39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FE72BB-99B7-4531-BE7A-86C123872D46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12ED7-3535-4CB7-A7FE-BA0504E749E6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6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A7529E-A3CD-4DD6-8914-74B8B5F3336A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3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F212 Database Systems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24B4F1-EBE8-4AF1-AE09-282072FCEA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679972"/>
          </a:xfrm>
        </p:spPr>
        <p:txBody>
          <a:bodyPr>
            <a:normAutofit/>
          </a:bodyPr>
          <a:lstStyle/>
          <a:p>
            <a:pPr marL="142875" indent="-257175" algn="l">
              <a:buFont typeface="Wingdings" panose="05000000000000000000" pitchFamily="2" charset="2"/>
              <a:buChar char="Ø"/>
            </a:pPr>
            <a:r>
              <a:rPr lang="en-US" altLang="en-US" dirty="0" smtClean="0"/>
              <a:t>Relational Model - Querying</a:t>
            </a:r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5350" y="132004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800100"/>
            <a:ext cx="5829300" cy="400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Relational Algebra Operators</a:t>
            </a:r>
            <a:endParaRPr lang="en-US" dirty="0">
              <a:ea typeface="+mj-ea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64" y="1600200"/>
            <a:ext cx="5261372" cy="45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1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822260"/>
            <a:ext cx="6743700" cy="828675"/>
          </a:xfrm>
        </p:spPr>
        <p:txBody>
          <a:bodyPr/>
          <a:lstStyle/>
          <a:p>
            <a:r>
              <a:rPr lang="en-US" dirty="0" smtClean="0"/>
              <a:t>Select Operation – 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741885" y="1665685"/>
            <a:ext cx="1528763" cy="2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/>
              <a:t>Relation    r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771900" y="176212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 dirty="0"/>
              <a:t>A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114800" y="176212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457700" y="176212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800600" y="176212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771900" y="2162174"/>
            <a:ext cx="400050" cy="14192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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114800" y="2162174"/>
            <a:ext cx="400050" cy="14192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457700" y="2162174"/>
            <a:ext cx="400050" cy="14192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23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800600" y="2162174"/>
            <a:ext cx="400050" cy="14192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10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227699" y="3713419"/>
            <a:ext cx="2951706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72641" indent="-172641"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kumimoji="1" lang="en-US" sz="1500" dirty="0">
                <a:sym typeface="Symbol" panose="05050102010706020507" pitchFamily="18" charset="2"/>
              </a:rPr>
              <a:t>Select tuples with A=B and D &gt; 5</a:t>
            </a:r>
            <a:endParaRPr lang="en-US" sz="1500" dirty="0">
              <a:sym typeface="Symbol" pitchFamily="18" charset="2"/>
            </a:endParaRPr>
          </a:p>
          <a:p>
            <a:pPr marL="172641" indent="-172641"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 sz="1500" dirty="0">
                <a:sym typeface="Symbol" pitchFamily="18" charset="2"/>
              </a:rPr>
              <a:t></a:t>
            </a:r>
            <a:r>
              <a:rPr lang="en-US" sz="1500" baseline="-25000" dirty="0">
                <a:sym typeface="Symbol" pitchFamily="18" charset="2"/>
              </a:rPr>
              <a:t>A=B ^ D &gt; 5 </a:t>
            </a:r>
            <a:r>
              <a:rPr lang="en-US" sz="1500" dirty="0">
                <a:sym typeface="Symbol" pitchFamily="18" charset="2"/>
              </a:rPr>
              <a:t>(r)</a:t>
            </a:r>
            <a:endParaRPr lang="en-US" sz="1500" dirty="0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829050" y="410527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171950" y="410527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514850" y="410527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857750" y="410527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829050" y="4505325"/>
            <a:ext cx="3429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4171950" y="4505325"/>
            <a:ext cx="3429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4514850" y="4505325"/>
            <a:ext cx="3429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23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4857750" y="4505325"/>
            <a:ext cx="3429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717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 animBg="1"/>
      <p:bldP spid="39950" grpId="0" animBg="1"/>
      <p:bldP spid="39951" grpId="0" animBg="1"/>
      <p:bldP spid="39952" grpId="0" animBg="1"/>
      <p:bldP spid="39953" grpId="0" animBg="1"/>
      <p:bldP spid="39954" grpId="0" animBg="1"/>
      <p:bldP spid="39955" grpId="0" animBg="1"/>
      <p:bldP spid="399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1028700"/>
            <a:ext cx="6172200" cy="400050"/>
          </a:xfrm>
        </p:spPr>
        <p:txBody>
          <a:bodyPr>
            <a:normAutofit fontScale="90000"/>
          </a:bodyPr>
          <a:lstStyle/>
          <a:p>
            <a:r>
              <a:rPr lang="en-US" sz="2700"/>
              <a:t>Project Operation –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860" y="1454301"/>
            <a:ext cx="5145881" cy="30837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Relation</a:t>
            </a:r>
            <a:r>
              <a:rPr lang="en-US" i="1" smtClean="0"/>
              <a:t> r</a:t>
            </a:r>
            <a:r>
              <a:rPr lang="en-US" smtClean="0"/>
              <a:t>: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448050" y="1581150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90950" y="1581150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133850" y="1581150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448050" y="1981199"/>
            <a:ext cx="400050" cy="139065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790950" y="1981199"/>
            <a:ext cx="400050" cy="139065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10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30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40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133850" y="1981199"/>
            <a:ext cx="400050" cy="139065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 dirty="0">
                <a:sym typeface="Symbol" pitchFamily="18" charset="2"/>
              </a:rPr>
              <a:t>2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885950" y="3943351"/>
            <a:ext cx="5272088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1828800" y="3829051"/>
            <a:ext cx="5272088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1543050" y="3943351"/>
            <a:ext cx="5272088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35000"/>
              </a:spcBef>
              <a:buClr>
                <a:schemeClr val="tx2"/>
              </a:buClr>
            </a:pPr>
            <a:endParaRPr kumimoji="1" lang="en-US" sz="1500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048000" y="364807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390900" y="364807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048000" y="4048124"/>
            <a:ext cx="400050" cy="139614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390900" y="4048124"/>
            <a:ext cx="400050" cy="139614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2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3809908" y="4343877"/>
            <a:ext cx="314510" cy="3693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=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191000" y="364807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533900" y="364807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191000" y="4048124"/>
            <a:ext cx="419100" cy="110086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533900" y="4048124"/>
            <a:ext cx="419100" cy="110086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2</a:t>
            </a:r>
          </a:p>
        </p:txBody>
      </p:sp>
      <p:sp>
        <p:nvSpPr>
          <p:cNvPr id="29718" name="Rectangle 27"/>
          <p:cNvSpPr>
            <a:spLocks noChangeArrowheads="1"/>
          </p:cNvSpPr>
          <p:nvPr/>
        </p:nvSpPr>
        <p:spPr bwMode="auto">
          <a:xfrm>
            <a:off x="1448991" y="3962401"/>
            <a:ext cx="5272088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9719" name="Rectangle 28"/>
          <p:cNvSpPr>
            <a:spLocks noChangeArrowheads="1"/>
          </p:cNvSpPr>
          <p:nvPr/>
        </p:nvSpPr>
        <p:spPr bwMode="auto">
          <a:xfrm>
            <a:off x="1741885" y="3657601"/>
            <a:ext cx="5272088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ym typeface="Symbol" pitchFamily="18" charset="2"/>
              </a:rPr>
              <a:t></a:t>
            </a:r>
            <a:r>
              <a:rPr lang="en-US" sz="1500" baseline="-25000"/>
              <a:t>A,C</a:t>
            </a:r>
            <a:r>
              <a:rPr lang="en-US" sz="1800"/>
              <a:t> (</a:t>
            </a:r>
            <a:r>
              <a:rPr lang="en-US" sz="1800" i="1"/>
              <a:t>r</a:t>
            </a:r>
            <a:r>
              <a:rPr lang="en-US" sz="180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705351" y="1501601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Selection of Columns (Attributes)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1269353" y="3250406"/>
            <a:ext cx="1763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 dirty="0"/>
              <a:t> Select </a:t>
            </a:r>
            <a:r>
              <a:rPr kumimoji="1" lang="en-US" sz="1800" dirty="0">
                <a:sym typeface="Symbol" panose="05050102010706020507" pitchFamily="18" charset="2"/>
              </a:rPr>
              <a:t>A and C</a:t>
            </a:r>
          </a:p>
        </p:txBody>
      </p:sp>
    </p:spTree>
    <p:extLst>
      <p:ext uri="{BB962C8B-B14F-4D97-AF65-F5344CB8AC3E}">
        <p14:creationId xmlns:p14="http://schemas.microsoft.com/office/powerpoint/2010/main" val="9463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 animBg="1"/>
      <p:bldP spid="42000" grpId="0" animBg="1"/>
      <p:bldP spid="42001" grpId="0" animBg="1"/>
      <p:bldP spid="42002" grpId="0" animBg="1"/>
      <p:bldP spid="42005" grpId="0" animBg="1"/>
      <p:bldP spid="42006" grpId="0" animBg="1"/>
      <p:bldP spid="42007" grpId="0" animBg="1"/>
      <p:bldP spid="42008" grpId="0" animBg="1"/>
      <p:bldP spid="420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127522"/>
            <a:ext cx="6172200" cy="377429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Cartesian Product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41885" y="1665686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350"/>
              <a:t>Relations </a:t>
            </a:r>
            <a:r>
              <a:rPr kumimoji="1" lang="en-US" sz="1350" i="1"/>
              <a:t>r, s</a:t>
            </a:r>
            <a:r>
              <a:rPr kumimoji="1" lang="en-US" sz="1350"/>
              <a:t>: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741885" y="3208736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350" i="1"/>
              <a:t>r</a:t>
            </a:r>
            <a:r>
              <a:rPr kumimoji="1" lang="en-US" sz="1350"/>
              <a:t> x</a:t>
            </a:r>
            <a:r>
              <a:rPr kumimoji="1" lang="en-US" sz="1350">
                <a:sym typeface="Symbol" panose="05050102010706020507" pitchFamily="18" charset="2"/>
              </a:rPr>
              <a:t> </a:t>
            </a:r>
            <a:r>
              <a:rPr kumimoji="1" lang="en-US" sz="1350" i="1">
                <a:sym typeface="Symbol" panose="05050102010706020507" pitchFamily="18" charset="2"/>
              </a:rPr>
              <a:t>s</a:t>
            </a:r>
            <a:r>
              <a:rPr kumimoji="1" lang="en-US" sz="1350"/>
              <a:t>: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3314700" y="1771650"/>
            <a:ext cx="342900" cy="3429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3657600" y="1771650"/>
            <a:ext cx="342900" cy="3429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3314700" y="2171700"/>
            <a:ext cx="417614" cy="64293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3657600" y="2171700"/>
            <a:ext cx="417614" cy="64293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2</a:t>
            </a: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3257550" y="3381375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auto">
          <a:xfrm>
            <a:off x="3600450" y="3381375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3257550" y="3838574"/>
            <a:ext cx="476250" cy="195262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sym typeface="Symbol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3600450" y="3838574"/>
            <a:ext cx="476250" cy="195262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sym typeface="Symbol" pitchFamily="18" charset="2"/>
              </a:rPr>
              <a:t>1</a:t>
            </a:r>
          </a:p>
          <a:p>
            <a:pPr algn="ctr"/>
            <a:r>
              <a:rPr lang="en-US" sz="1600" i="1">
                <a:sym typeface="Symbol" pitchFamily="18" charset="2"/>
              </a:rPr>
              <a:t>1</a:t>
            </a:r>
          </a:p>
          <a:p>
            <a:pPr algn="ctr"/>
            <a:r>
              <a:rPr lang="en-US" sz="1600" i="1">
                <a:sym typeface="Symbol" pitchFamily="18" charset="2"/>
              </a:rPr>
              <a:t>1</a:t>
            </a:r>
          </a:p>
          <a:p>
            <a:pPr algn="ctr"/>
            <a:r>
              <a:rPr lang="en-US" sz="1600" i="1">
                <a:sym typeface="Symbol" pitchFamily="18" charset="2"/>
              </a:rPr>
              <a:t>1</a:t>
            </a:r>
          </a:p>
          <a:p>
            <a:pPr algn="ctr"/>
            <a:r>
              <a:rPr lang="en-US" sz="1600" i="1">
                <a:sym typeface="Symbol" pitchFamily="18" charset="2"/>
              </a:rPr>
              <a:t>2</a:t>
            </a:r>
          </a:p>
          <a:p>
            <a:pPr algn="ctr"/>
            <a:r>
              <a:rPr lang="en-US" sz="1600" i="1">
                <a:sym typeface="Symbol" pitchFamily="18" charset="2"/>
              </a:rPr>
              <a:t>2</a:t>
            </a:r>
          </a:p>
          <a:p>
            <a:pPr algn="ctr"/>
            <a:r>
              <a:rPr lang="en-US" sz="1600" i="1">
                <a:sym typeface="Symbol" pitchFamily="18" charset="2"/>
              </a:rPr>
              <a:t>2</a:t>
            </a:r>
          </a:p>
          <a:p>
            <a:pPr algn="ctr"/>
            <a:r>
              <a:rPr lang="en-US" sz="1600" i="1">
                <a:sym typeface="Symbol" pitchFamily="18" charset="2"/>
              </a:rPr>
              <a:t>2</a:t>
            </a:r>
          </a:p>
        </p:txBody>
      </p:sp>
      <p:sp>
        <p:nvSpPr>
          <p:cNvPr id="14" name="Rectangle 1037"/>
          <p:cNvSpPr>
            <a:spLocks noChangeArrowheads="1"/>
          </p:cNvSpPr>
          <p:nvPr/>
        </p:nvSpPr>
        <p:spPr bwMode="auto">
          <a:xfrm>
            <a:off x="3943350" y="3381375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4286250" y="3381375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16" name="Rectangle 1039"/>
          <p:cNvSpPr>
            <a:spLocks noChangeArrowheads="1"/>
          </p:cNvSpPr>
          <p:nvPr/>
        </p:nvSpPr>
        <p:spPr bwMode="auto">
          <a:xfrm>
            <a:off x="3943350" y="3838574"/>
            <a:ext cx="476250" cy="195262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sym typeface="Symbol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itchFamily="18" charset="2"/>
              </a:rPr>
              <a:t> 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itchFamily="18" charset="2"/>
              </a:rPr>
              <a:t></a:t>
            </a:r>
          </a:p>
          <a:p>
            <a:pPr algn="ctr"/>
            <a:r>
              <a:rPr lang="en-US" sz="1600" i="1">
                <a:sym typeface="Symbol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itchFamily="18" charset="2"/>
              </a:rPr>
              <a:t></a:t>
            </a:r>
          </a:p>
        </p:txBody>
      </p:sp>
      <p:sp>
        <p:nvSpPr>
          <p:cNvPr id="17" name="Rectangle 1040"/>
          <p:cNvSpPr>
            <a:spLocks noChangeArrowheads="1"/>
          </p:cNvSpPr>
          <p:nvPr/>
        </p:nvSpPr>
        <p:spPr bwMode="auto">
          <a:xfrm>
            <a:off x="4286250" y="3838574"/>
            <a:ext cx="476250" cy="195262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  <a:p>
            <a:pPr algn="ctr"/>
            <a:r>
              <a:rPr lang="en-US" sz="1600" i="1">
                <a:sym typeface="Symbol" pitchFamily="18" charset="2"/>
              </a:rPr>
              <a:t>20</a:t>
            </a:r>
          </a:p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  <a:p>
            <a:pPr algn="ctr"/>
            <a:r>
              <a:rPr lang="en-US" sz="1600" i="1">
                <a:sym typeface="Symbol" pitchFamily="18" charset="2"/>
              </a:rPr>
              <a:t>20</a:t>
            </a:r>
          </a:p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</p:txBody>
      </p:sp>
      <p:sp>
        <p:nvSpPr>
          <p:cNvPr id="18" name="Rectangle 1041"/>
          <p:cNvSpPr>
            <a:spLocks noChangeArrowheads="1"/>
          </p:cNvSpPr>
          <p:nvPr/>
        </p:nvSpPr>
        <p:spPr bwMode="auto">
          <a:xfrm>
            <a:off x="4629150" y="3381375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19" name="Rectangle 1042"/>
          <p:cNvSpPr>
            <a:spLocks noChangeArrowheads="1"/>
          </p:cNvSpPr>
          <p:nvPr/>
        </p:nvSpPr>
        <p:spPr bwMode="auto">
          <a:xfrm>
            <a:off x="4629150" y="3838574"/>
            <a:ext cx="476250" cy="195262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sym typeface="Symbol" pitchFamily="18" charset="2"/>
              </a:rPr>
              <a:t>a</a:t>
            </a:r>
          </a:p>
          <a:p>
            <a:pPr algn="ctr"/>
            <a:r>
              <a:rPr lang="en-US" sz="1600" i="1">
                <a:sym typeface="Symbol" pitchFamily="18" charset="2"/>
              </a:rPr>
              <a:t>a</a:t>
            </a:r>
          </a:p>
          <a:p>
            <a:pPr algn="ctr"/>
            <a:r>
              <a:rPr lang="en-US" sz="1600" i="1">
                <a:sym typeface="Symbol" pitchFamily="18" charset="2"/>
              </a:rPr>
              <a:t>b</a:t>
            </a:r>
          </a:p>
          <a:p>
            <a:pPr algn="ctr"/>
            <a:r>
              <a:rPr lang="en-US" sz="1600" i="1">
                <a:sym typeface="Symbol" pitchFamily="18" charset="2"/>
              </a:rPr>
              <a:t>b</a:t>
            </a:r>
          </a:p>
          <a:p>
            <a:pPr algn="ctr"/>
            <a:r>
              <a:rPr lang="en-US" sz="1600" i="1">
                <a:sym typeface="Symbol" pitchFamily="18" charset="2"/>
              </a:rPr>
              <a:t>a</a:t>
            </a:r>
          </a:p>
          <a:p>
            <a:pPr algn="ctr"/>
            <a:r>
              <a:rPr lang="en-US" sz="1600" i="1">
                <a:sym typeface="Symbol" pitchFamily="18" charset="2"/>
              </a:rPr>
              <a:t>a</a:t>
            </a:r>
          </a:p>
          <a:p>
            <a:pPr algn="ctr"/>
            <a:r>
              <a:rPr lang="en-US" sz="1600" i="1">
                <a:sym typeface="Symbol" pitchFamily="18" charset="2"/>
              </a:rPr>
              <a:t>b</a:t>
            </a:r>
          </a:p>
          <a:p>
            <a:pPr algn="ctr"/>
            <a:r>
              <a:rPr lang="en-US" sz="1600" i="1">
                <a:sym typeface="Symbol" pitchFamily="18" charset="2"/>
              </a:rPr>
              <a:t>b</a:t>
            </a:r>
          </a:p>
        </p:txBody>
      </p:sp>
      <p:sp>
        <p:nvSpPr>
          <p:cNvPr id="20" name="Rectangle 1043"/>
          <p:cNvSpPr>
            <a:spLocks noChangeArrowheads="1"/>
          </p:cNvSpPr>
          <p:nvPr/>
        </p:nvSpPr>
        <p:spPr bwMode="auto">
          <a:xfrm>
            <a:off x="4629150" y="1771650"/>
            <a:ext cx="342900" cy="3429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21" name="Rectangle 1044"/>
          <p:cNvSpPr>
            <a:spLocks noChangeArrowheads="1"/>
          </p:cNvSpPr>
          <p:nvPr/>
        </p:nvSpPr>
        <p:spPr bwMode="auto">
          <a:xfrm>
            <a:off x="4972050" y="1771650"/>
            <a:ext cx="342900" cy="3429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22" name="Rectangle 1045"/>
          <p:cNvSpPr>
            <a:spLocks noChangeArrowheads="1"/>
          </p:cNvSpPr>
          <p:nvPr/>
        </p:nvSpPr>
        <p:spPr bwMode="auto">
          <a:xfrm>
            <a:off x="4629150" y="2171700"/>
            <a:ext cx="417614" cy="10287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sym typeface="Symbol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itchFamily="18" charset="2"/>
              </a:rPr>
              <a:t></a:t>
            </a:r>
          </a:p>
        </p:txBody>
      </p:sp>
      <p:sp>
        <p:nvSpPr>
          <p:cNvPr id="23" name="Rectangle 1046"/>
          <p:cNvSpPr>
            <a:spLocks noChangeArrowheads="1"/>
          </p:cNvSpPr>
          <p:nvPr/>
        </p:nvSpPr>
        <p:spPr bwMode="auto">
          <a:xfrm>
            <a:off x="4972050" y="2171700"/>
            <a:ext cx="417614" cy="10287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  <a:p>
            <a:pPr algn="ctr"/>
            <a:r>
              <a:rPr lang="en-US" sz="1600" i="1">
                <a:sym typeface="Symbol" pitchFamily="18" charset="2"/>
              </a:rPr>
              <a:t>20</a:t>
            </a:r>
          </a:p>
          <a:p>
            <a:pPr algn="ctr"/>
            <a:r>
              <a:rPr lang="en-US" sz="1600" i="1">
                <a:sym typeface="Symbol" pitchFamily="18" charset="2"/>
              </a:rPr>
              <a:t>10</a:t>
            </a:r>
          </a:p>
        </p:txBody>
      </p:sp>
      <p:sp>
        <p:nvSpPr>
          <p:cNvPr id="24" name="Rectangle 1047"/>
          <p:cNvSpPr>
            <a:spLocks noChangeArrowheads="1"/>
          </p:cNvSpPr>
          <p:nvPr/>
        </p:nvSpPr>
        <p:spPr bwMode="auto">
          <a:xfrm>
            <a:off x="5314950" y="1771650"/>
            <a:ext cx="342900" cy="3429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5314950" y="2171700"/>
            <a:ext cx="417614" cy="10287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sym typeface="Symbol" pitchFamily="18" charset="2"/>
              </a:rPr>
              <a:t>a</a:t>
            </a:r>
          </a:p>
          <a:p>
            <a:pPr algn="ctr"/>
            <a:r>
              <a:rPr lang="en-US" sz="1600" i="1">
                <a:sym typeface="Symbol" pitchFamily="18" charset="2"/>
              </a:rPr>
              <a:t>a</a:t>
            </a:r>
          </a:p>
          <a:p>
            <a:pPr algn="ctr"/>
            <a:r>
              <a:rPr lang="en-US" sz="1600" i="1">
                <a:sym typeface="Symbol" pitchFamily="18" charset="2"/>
              </a:rPr>
              <a:t>b</a:t>
            </a:r>
          </a:p>
          <a:p>
            <a:pPr algn="ctr"/>
            <a:r>
              <a:rPr lang="en-US" sz="1600" i="1">
                <a:sym typeface="Symbol" pitchFamily="18" charset="2"/>
              </a:rPr>
              <a:t>b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3503715" y="2696052"/>
            <a:ext cx="27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5046764" y="3038952"/>
            <a:ext cx="27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823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46560"/>
            <a:ext cx="5829300" cy="2571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Union of two relations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6" y="1665685"/>
            <a:ext cx="5145881" cy="25122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Relations </a:t>
            </a:r>
            <a:r>
              <a:rPr lang="en-US" i="1" smtClean="0"/>
              <a:t>r, s:</a:t>
            </a:r>
            <a:endParaRPr 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741885" y="3286126"/>
            <a:ext cx="5272088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350"/>
              <a:t>r </a:t>
            </a:r>
            <a:r>
              <a:rPr kumimoji="1" lang="en-US" sz="1350">
                <a:sym typeface="Symbol" panose="05050102010706020507" pitchFamily="18" charset="2"/>
              </a:rPr>
              <a:t> s</a:t>
            </a:r>
            <a:r>
              <a:rPr kumimoji="1" lang="en-US" sz="1350"/>
              <a:t>: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20359" y="2051924"/>
            <a:ext cx="480116" cy="1005601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63259" y="2051924"/>
            <a:ext cx="480116" cy="1005601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057775" y="2085975"/>
            <a:ext cx="3429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400675" y="2085975"/>
            <a:ext cx="3429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663259" y="2972277"/>
            <a:ext cx="27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246789" y="2781777"/>
            <a:ext cx="27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257675" y="355282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600575" y="3552825"/>
            <a:ext cx="342900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257675" y="3952874"/>
            <a:ext cx="342900" cy="14573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600575" y="3952874"/>
            <a:ext cx="342900" cy="14573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2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935" y="907256"/>
            <a:ext cx="60579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Set difference of two relations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6" y="1665685"/>
            <a:ext cx="5145881" cy="251222"/>
          </a:xfrm>
          <a:noFill/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Relations </a:t>
            </a:r>
            <a:r>
              <a:rPr lang="en-US" i="1" smtClean="0"/>
              <a:t>r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smtClean="0"/>
              <a:t>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741885" y="3273030"/>
            <a:ext cx="5272088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350" i="1" dirty="0"/>
              <a:t>r  </a:t>
            </a:r>
            <a:r>
              <a:rPr kumimoji="1" lang="en-US" sz="1350" i="1" dirty="0">
                <a:sym typeface="Symbol" panose="05050102010706020507" pitchFamily="18" charset="2"/>
              </a:rPr>
              <a:t>– s</a:t>
            </a:r>
            <a:r>
              <a:rPr kumimoji="1" lang="en-US" sz="1350" i="1" dirty="0"/>
              <a:t>: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8934" y="1991203"/>
            <a:ext cx="480116" cy="111394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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91834" y="1991203"/>
            <a:ext cx="480116" cy="111394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i="1">
                <a:sym typeface="Symbol" pitchFamily="18" charset="2"/>
              </a:rPr>
              <a:t>1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086350" y="2133600"/>
            <a:ext cx="342900" cy="685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429250" y="2133600"/>
            <a:ext cx="342900" cy="685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691834" y="3058002"/>
            <a:ext cx="27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275364" y="2829402"/>
            <a:ext cx="27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286250" y="3790950"/>
            <a:ext cx="342900" cy="3429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629150" y="3790950"/>
            <a:ext cx="342900" cy="3429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86250" y="4191000"/>
            <a:ext cx="342900" cy="685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629150" y="4191000"/>
            <a:ext cx="342900" cy="685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796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935" y="875110"/>
            <a:ext cx="60579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Set Intersection of two relations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1665685"/>
            <a:ext cx="5886450" cy="3657600"/>
          </a:xfrm>
        </p:spPr>
        <p:txBody>
          <a:bodyPr/>
          <a:lstStyle/>
          <a:p>
            <a:r>
              <a:rPr lang="en-US" dirty="0" smtClean="0"/>
              <a:t>Relation </a:t>
            </a:r>
            <a:r>
              <a:rPr lang="en-US" i="1" dirty="0" smtClean="0"/>
              <a:t>r, 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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  <a:endParaRPr lang="en-US" i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30253" y="2127750"/>
            <a:ext cx="784622" cy="39762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33257" y="2182191"/>
            <a:ext cx="896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35054" y="2136145"/>
            <a:ext cx="0" cy="383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22768" y="2495343"/>
            <a:ext cx="784622" cy="878801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227911" y="2451578"/>
            <a:ext cx="1190" cy="864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863210" y="2453260"/>
            <a:ext cx="3305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243365" y="2471120"/>
            <a:ext cx="3000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1</a:t>
            </a:r>
          </a:p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1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588795" y="2181328"/>
            <a:ext cx="784622" cy="39762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485845" y="2232197"/>
            <a:ext cx="896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5948363" y="2189723"/>
            <a:ext cx="0" cy="383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5581651" y="2538005"/>
            <a:ext cx="784622" cy="63677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961461" y="2546399"/>
            <a:ext cx="1190" cy="622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606285" y="2548708"/>
            <a:ext cx="330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976915" y="2566568"/>
            <a:ext cx="3000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3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077596" y="3310904"/>
            <a:ext cx="27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r</a:t>
            </a:r>
            <a:endParaRPr lang="en-US" sz="1800"/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790905" y="3310904"/>
            <a:ext cx="27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s</a:t>
            </a:r>
            <a:endParaRPr lang="en-US" sz="180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793333" y="4016081"/>
            <a:ext cx="784622" cy="39762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690382" y="4066951"/>
            <a:ext cx="896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4152900" y="4024476"/>
            <a:ext cx="0" cy="383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806428" y="4393509"/>
            <a:ext cx="784622" cy="39762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3756202" y="4440807"/>
            <a:ext cx="792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ym typeface="Symbol" pitchFamily="18" charset="2"/>
              </a:rPr>
              <a:t>      2</a:t>
            </a:r>
            <a:endParaRPr lang="en-US" sz="1800" dirty="0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4165997" y="4401904"/>
            <a:ext cx="0" cy="383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34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5060" y="864394"/>
            <a:ext cx="5829300" cy="8286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Natural Join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1665686"/>
            <a:ext cx="5132784" cy="28694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Relations r, s: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1757362" y="3598069"/>
            <a:ext cx="5272088" cy="747713"/>
            <a:chOff x="288" y="2688"/>
            <a:chExt cx="4428" cy="258"/>
          </a:xfrm>
        </p:grpSpPr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35000"/>
                </a:spcBef>
                <a:buClr>
                  <a:srgbClr val="000099"/>
                </a:buClr>
                <a:buSzPct val="90000"/>
                <a:buFont typeface="Monotype Sorts" charset="2"/>
                <a:buChar char="n"/>
              </a:pPr>
              <a:r>
                <a:rPr kumimoji="1" lang="en-US" sz="1350"/>
                <a:t>Natural Join</a:t>
              </a:r>
            </a:p>
            <a:p>
              <a:pPr lvl="1">
                <a:spcBef>
                  <a:spcPct val="35000"/>
                </a:spcBef>
                <a:buClr>
                  <a:srgbClr val="000099"/>
                </a:buClr>
                <a:buSzPct val="90000"/>
                <a:buFont typeface="Monotype Sorts" charset="2"/>
                <a:buChar char="n"/>
              </a:pPr>
              <a:r>
                <a:rPr kumimoji="1" lang="en-US" sz="1350"/>
                <a:t>r </a:t>
              </a:r>
              <a:r>
                <a:rPr kumimoji="1" lang="en-US" sz="1350">
                  <a:sym typeface="dbsym" pitchFamily="34" charset="2"/>
                </a:rPr>
                <a:t>    s</a:t>
              </a:r>
            </a:p>
          </p:txBody>
        </p:sp>
        <p:sp>
          <p:nvSpPr>
            <p:cNvPr id="47111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200"/>
            </a:p>
          </p:txBody>
        </p:sp>
      </p:grpSp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2727014" y="3999564"/>
            <a:ext cx="141684" cy="12977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IN" sz="120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486150" y="2037160"/>
            <a:ext cx="342900" cy="400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A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829050" y="2037160"/>
            <a:ext cx="342900" cy="400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B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486150" y="2494360"/>
            <a:ext cx="342900" cy="10287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</a:t>
            </a:r>
          </a:p>
          <a:p>
            <a:pPr algn="ctr"/>
            <a:r>
              <a:rPr lang="en-US" sz="1500" i="1">
                <a:sym typeface="Symbol" pitchFamily="18" charset="2"/>
              </a:rPr>
              <a:t></a:t>
            </a:r>
          </a:p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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829050" y="2494360"/>
            <a:ext cx="342900" cy="10287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1</a:t>
            </a:r>
          </a:p>
          <a:p>
            <a:pPr algn="ctr"/>
            <a:r>
              <a:rPr lang="en-US" sz="1500" i="1">
                <a:sym typeface="Symbol" pitchFamily="18" charset="2"/>
              </a:rPr>
              <a:t>2</a:t>
            </a:r>
          </a:p>
          <a:p>
            <a:pPr algn="ctr"/>
            <a:r>
              <a:rPr lang="en-US" sz="1500" i="1">
                <a:sym typeface="Symbol" pitchFamily="18" charset="2"/>
              </a:rPr>
              <a:t>4</a:t>
            </a:r>
          </a:p>
          <a:p>
            <a:pPr algn="ctr"/>
            <a:r>
              <a:rPr lang="en-US" sz="1500" i="1">
                <a:sym typeface="Symbol" pitchFamily="18" charset="2"/>
              </a:rPr>
              <a:t>1</a:t>
            </a:r>
          </a:p>
          <a:p>
            <a:pPr algn="ctr"/>
            <a:r>
              <a:rPr lang="en-US" sz="1500" i="1">
                <a:sym typeface="Symbol" pitchFamily="18" charset="2"/>
              </a:rPr>
              <a:t>2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171950" y="2037160"/>
            <a:ext cx="342900" cy="400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C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514850" y="2037160"/>
            <a:ext cx="342900" cy="400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D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171950" y="2494360"/>
            <a:ext cx="342900" cy="10287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</a:t>
            </a:r>
          </a:p>
          <a:p>
            <a:pPr algn="ctr"/>
            <a:r>
              <a:rPr lang="en-US" sz="1500" i="1">
                <a:sym typeface="Symbol" pitchFamily="18" charset="2"/>
              </a:rPr>
              <a:t></a:t>
            </a:r>
          </a:p>
          <a:p>
            <a:pPr algn="ctr"/>
            <a:r>
              <a:rPr lang="en-US" sz="1500" i="1">
                <a:sym typeface="Symbol" pitchFamily="18" charset="2"/>
              </a:rPr>
              <a:t></a:t>
            </a:r>
          </a:p>
          <a:p>
            <a:pPr algn="ctr"/>
            <a:r>
              <a:rPr lang="en-US" sz="1500" i="1">
                <a:sym typeface="Symbol" pitchFamily="18" charset="2"/>
              </a:rPr>
              <a:t>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514850" y="2494360"/>
            <a:ext cx="342900" cy="10287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b</a:t>
            </a:r>
          </a:p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b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115050" y="2437210"/>
            <a:ext cx="342900" cy="1085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1</a:t>
            </a:r>
          </a:p>
          <a:p>
            <a:pPr algn="ctr"/>
            <a:r>
              <a:rPr lang="en-US" sz="1500" i="1">
                <a:sym typeface="Symbol" pitchFamily="18" charset="2"/>
              </a:rPr>
              <a:t>3</a:t>
            </a:r>
          </a:p>
          <a:p>
            <a:pPr algn="ctr"/>
            <a:r>
              <a:rPr lang="en-US" sz="1500" i="1">
                <a:sym typeface="Symbol" pitchFamily="18" charset="2"/>
              </a:rPr>
              <a:t>1</a:t>
            </a:r>
          </a:p>
          <a:p>
            <a:pPr algn="ctr"/>
            <a:r>
              <a:rPr lang="en-US" sz="1500" i="1">
                <a:sym typeface="Symbol" pitchFamily="18" charset="2"/>
              </a:rPr>
              <a:t>2</a:t>
            </a:r>
          </a:p>
          <a:p>
            <a:pPr algn="ctr"/>
            <a:r>
              <a:rPr lang="en-US" sz="1500" i="1">
                <a:sym typeface="Symbol" pitchFamily="18" charset="2"/>
              </a:rPr>
              <a:t>3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6457950" y="2437210"/>
            <a:ext cx="342900" cy="1085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b</a:t>
            </a:r>
          </a:p>
          <a:p>
            <a:pPr algn="ctr"/>
            <a:r>
              <a:rPr lang="en-US" sz="1500">
                <a:sym typeface="Symbol" pitchFamily="18" charset="2"/>
              </a:rPr>
              <a:t>b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6800850" y="2437210"/>
            <a:ext cx="342900" cy="1085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</a:t>
            </a:r>
            <a:endParaRPr lang="en-US" sz="1500" b="1" i="1">
              <a:sym typeface="Symbol" pitchFamily="18" charset="2"/>
            </a:endParaRPr>
          </a:p>
          <a:p>
            <a:pPr algn="ctr"/>
            <a:r>
              <a:rPr lang="en-US" sz="1500" i="1">
                <a:sym typeface="Symbol" pitchFamily="18" charset="2"/>
              </a:rPr>
              <a:t></a:t>
            </a:r>
          </a:p>
          <a:p>
            <a:pPr algn="ctr"/>
            <a:r>
              <a:rPr lang="en-US" sz="1500" i="1">
                <a:sym typeface="Symbol" pitchFamily="18" charset="2"/>
              </a:rPr>
              <a:t></a:t>
            </a:r>
          </a:p>
          <a:p>
            <a:pPr algn="ctr"/>
            <a:r>
              <a:rPr lang="en-US" sz="1500" i="1">
                <a:sym typeface="Symbol" pitchFamily="18" charset="2"/>
              </a:rPr>
              <a:t>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968127" y="3670446"/>
            <a:ext cx="260008" cy="32316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i="1"/>
              <a:t>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743451" y="4035029"/>
            <a:ext cx="326231" cy="3726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A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069683" y="4035029"/>
            <a:ext cx="326231" cy="3726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B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743451" y="4461274"/>
            <a:ext cx="326231" cy="10132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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69683" y="4461274"/>
            <a:ext cx="326231" cy="10132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1</a:t>
            </a:r>
          </a:p>
          <a:p>
            <a:pPr algn="ctr"/>
            <a:r>
              <a:rPr lang="en-US" sz="1500" i="1">
                <a:sym typeface="Symbol" pitchFamily="18" charset="2"/>
              </a:rPr>
              <a:t>1</a:t>
            </a:r>
          </a:p>
          <a:p>
            <a:pPr algn="ctr"/>
            <a:r>
              <a:rPr lang="en-US" sz="1500" i="1">
                <a:sym typeface="Symbol" pitchFamily="18" charset="2"/>
              </a:rPr>
              <a:t>1</a:t>
            </a:r>
          </a:p>
          <a:p>
            <a:pPr algn="ctr"/>
            <a:r>
              <a:rPr lang="en-US" sz="1500" i="1">
                <a:sym typeface="Symbol" pitchFamily="18" charset="2"/>
              </a:rPr>
              <a:t>1</a:t>
            </a:r>
          </a:p>
          <a:p>
            <a:pPr algn="ctr"/>
            <a:r>
              <a:rPr lang="en-US" sz="1500" i="1">
                <a:sym typeface="Symbol" pitchFamily="18" charset="2"/>
              </a:rPr>
              <a:t>2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395914" y="4035029"/>
            <a:ext cx="327422" cy="3726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C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723336" y="4035029"/>
            <a:ext cx="326231" cy="3726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D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5395914" y="4461274"/>
            <a:ext cx="327422" cy="10132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</a:t>
            </a:r>
          </a:p>
          <a:p>
            <a:pPr algn="ctr"/>
            <a:r>
              <a:rPr lang="en-US" sz="1500" i="1">
                <a:sym typeface="Symbol" pitchFamily="18" charset="2"/>
              </a:rPr>
              <a:t></a:t>
            </a:r>
          </a:p>
          <a:p>
            <a:pPr algn="ctr"/>
            <a:r>
              <a:rPr lang="en-US" sz="1500" i="1">
                <a:sym typeface="Symbol" pitchFamily="18" charset="2"/>
              </a:rPr>
              <a:t>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723336" y="4461274"/>
            <a:ext cx="326231" cy="10132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a</a:t>
            </a:r>
          </a:p>
          <a:p>
            <a:pPr algn="ctr"/>
            <a:r>
              <a:rPr lang="en-US" sz="1500">
                <a:sym typeface="Symbol" pitchFamily="18" charset="2"/>
              </a:rPr>
              <a:t>b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049567" y="4035029"/>
            <a:ext cx="326231" cy="3726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/>
              <a:t>E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6049567" y="4461274"/>
            <a:ext cx="326231" cy="10132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</a:t>
            </a:r>
          </a:p>
          <a:p>
            <a:pPr algn="ctr"/>
            <a:r>
              <a:rPr lang="en-US" sz="1500" i="1">
                <a:sym typeface="Symbol" pitchFamily="18" charset="2"/>
              </a:rPr>
              <a:t></a:t>
            </a:r>
          </a:p>
          <a:p>
            <a:pPr algn="ctr"/>
            <a:r>
              <a:rPr lang="en-US" sz="1500" i="1">
                <a:sym typeface="Symbol" pitchFamily="18" charset="2"/>
              </a:rPr>
              <a:t></a:t>
            </a:r>
          </a:p>
          <a:p>
            <a:pPr algn="ctr"/>
            <a:r>
              <a:rPr lang="en-US" sz="1500" i="1">
                <a:sym typeface="Symbol" pitchFamily="18" charset="2"/>
              </a:rPr>
              <a:t>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497015" y="3613296"/>
            <a:ext cx="260008" cy="32316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i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9113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Natural Join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96200" cy="44196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be relations on schemas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respectively. </a:t>
            </a:r>
            <a:br>
              <a:rPr lang="en-US" dirty="0" smtClean="0"/>
            </a:br>
            <a:r>
              <a:rPr lang="en-US" dirty="0" smtClean="0"/>
              <a:t>Then,  the “natural join”  of relations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is a relation on schema </a:t>
            </a:r>
            <a:r>
              <a:rPr lang="en-US" i="1" dirty="0" smtClean="0"/>
              <a:t>R </a:t>
            </a:r>
            <a:r>
              <a:rPr lang="en-US" dirty="0" smtClean="0">
                <a:sym typeface="Symbol" panose="05050102010706020507" pitchFamily="18" charset="2"/>
              </a:rPr>
              <a:t>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obtained as follows:</a:t>
            </a:r>
          </a:p>
          <a:p>
            <a:pPr lvl="1"/>
            <a:r>
              <a:rPr lang="en-US" dirty="0" smtClean="0"/>
              <a:t>Consider each pair of tuples </a:t>
            </a:r>
            <a:r>
              <a:rPr lang="en-US" i="1" dirty="0" err="1" smtClean="0"/>
              <a:t>t</a:t>
            </a:r>
            <a:r>
              <a:rPr lang="en-US" sz="2100" i="1" baseline="-25000" dirty="0" err="1"/>
              <a:t>r</a:t>
            </a:r>
            <a:r>
              <a:rPr lang="en-US" dirty="0" smtClean="0"/>
              <a:t> from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err="1" smtClean="0"/>
              <a:t>t</a:t>
            </a:r>
            <a:r>
              <a:rPr lang="en-US" sz="2100" i="1" baseline="-25000" dirty="0" err="1"/>
              <a:t>s</a:t>
            </a:r>
            <a:r>
              <a:rPr lang="en-US" dirty="0" smtClean="0"/>
              <a:t> from </a:t>
            </a:r>
            <a:r>
              <a:rPr lang="en-US" i="1" dirty="0" smtClean="0"/>
              <a:t>s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t</a:t>
            </a:r>
            <a:r>
              <a:rPr lang="en-US" i="1" baseline="-25000" dirty="0" err="1"/>
              <a:t>r</a:t>
            </a:r>
            <a:r>
              <a:rPr lang="en-US" dirty="0" smtClean="0"/>
              <a:t> and </a:t>
            </a:r>
            <a:r>
              <a:rPr lang="en-US" i="1" dirty="0" err="1" smtClean="0"/>
              <a:t>t</a:t>
            </a:r>
            <a:r>
              <a:rPr lang="en-US" i="1" baseline="-25000" dirty="0" err="1"/>
              <a:t>s</a:t>
            </a:r>
            <a:r>
              <a:rPr lang="en-US" dirty="0" smtClean="0"/>
              <a:t> have the same value on each of the attributes in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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, add a tuple </a:t>
            </a:r>
            <a:r>
              <a:rPr lang="en-US" i="1" dirty="0" smtClean="0"/>
              <a:t>t</a:t>
            </a:r>
            <a:r>
              <a:rPr lang="en-US" dirty="0" smtClean="0"/>
              <a:t>  to the result, where</a:t>
            </a:r>
          </a:p>
          <a:p>
            <a:pPr lvl="2"/>
            <a:r>
              <a:rPr lang="en-US" i="1" dirty="0" smtClean="0"/>
              <a:t>t</a:t>
            </a:r>
            <a:r>
              <a:rPr lang="en-US" dirty="0" smtClean="0"/>
              <a:t> has the same value as </a:t>
            </a:r>
            <a:r>
              <a:rPr lang="en-US" i="1" dirty="0" err="1" smtClean="0"/>
              <a:t>t</a:t>
            </a:r>
            <a:r>
              <a:rPr lang="en-US" sz="2400" i="1" baseline="-25000" dirty="0" err="1"/>
              <a:t>r</a:t>
            </a:r>
            <a:r>
              <a:rPr lang="en-US" dirty="0" smtClean="0"/>
              <a:t> on </a:t>
            </a:r>
            <a:r>
              <a:rPr lang="en-US" i="1" dirty="0" smtClean="0"/>
              <a:t>r</a:t>
            </a:r>
            <a:endParaRPr lang="en-US" dirty="0" smtClean="0"/>
          </a:p>
          <a:p>
            <a:pPr lvl="2"/>
            <a:r>
              <a:rPr lang="en-US" i="1" dirty="0" smtClean="0"/>
              <a:t>t</a:t>
            </a:r>
            <a:r>
              <a:rPr lang="en-US" dirty="0" smtClean="0"/>
              <a:t> has the same value as </a:t>
            </a:r>
            <a:r>
              <a:rPr lang="en-US" i="1" dirty="0" err="1" smtClean="0"/>
              <a:t>t</a:t>
            </a:r>
            <a:r>
              <a:rPr lang="en-US" sz="2400" i="1" baseline="-25000" dirty="0" err="1"/>
              <a:t>s</a:t>
            </a:r>
            <a:r>
              <a:rPr lang="en-US" dirty="0" smtClean="0"/>
              <a:t> on </a:t>
            </a:r>
            <a:r>
              <a:rPr lang="en-US" i="1" dirty="0" smtClean="0"/>
              <a:t>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9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i="1" dirty="0"/>
              <a:t>R</a:t>
            </a:r>
            <a:r>
              <a:rPr lang="en-US" dirty="0"/>
              <a:t> = (</a:t>
            </a:r>
            <a:r>
              <a:rPr lang="en-US" i="1" dirty="0"/>
              <a:t>A, B, C, D</a:t>
            </a:r>
            <a:r>
              <a:rPr lang="en-US" dirty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i="1" dirty="0"/>
              <a:t>S</a:t>
            </a:r>
            <a:r>
              <a:rPr lang="en-US" dirty="0"/>
              <a:t> = (</a:t>
            </a:r>
            <a:r>
              <a:rPr lang="en-US" i="1" dirty="0"/>
              <a:t>E, B, 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Result schema = (</a:t>
            </a:r>
            <a:r>
              <a:rPr lang="en-US" i="1" dirty="0"/>
              <a:t>A, B, C, D, E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    </a:t>
            </a:r>
            <a:r>
              <a:rPr lang="en-US" i="1" dirty="0"/>
              <a:t>s</a:t>
            </a:r>
            <a:r>
              <a:rPr lang="en-US" dirty="0"/>
              <a:t> is defined as: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i="1" baseline="-25000" dirty="0" err="1"/>
              <a:t>r.A</a:t>
            </a:r>
            <a:r>
              <a:rPr lang="en-US" i="1" baseline="-25000" dirty="0"/>
              <a:t>, </a:t>
            </a:r>
            <a:r>
              <a:rPr lang="en-US" i="1" baseline="-25000" dirty="0" err="1"/>
              <a:t>r.B</a:t>
            </a:r>
            <a:r>
              <a:rPr lang="en-US" i="1" baseline="-25000" dirty="0"/>
              <a:t>, </a:t>
            </a:r>
            <a:r>
              <a:rPr lang="en-US" i="1" baseline="-25000" dirty="0" err="1"/>
              <a:t>r.C</a:t>
            </a:r>
            <a:r>
              <a:rPr lang="en-US" i="1" baseline="-25000" dirty="0"/>
              <a:t>, </a:t>
            </a:r>
            <a:r>
              <a:rPr lang="en-US" i="1" baseline="-25000" dirty="0" err="1"/>
              <a:t>r.D</a:t>
            </a:r>
            <a:r>
              <a:rPr lang="en-US" i="1" baseline="-25000" dirty="0"/>
              <a:t>, </a:t>
            </a:r>
            <a:r>
              <a:rPr lang="en-US" i="1" baseline="-25000" dirty="0" err="1"/>
              <a:t>s.E</a:t>
            </a:r>
            <a:r>
              <a:rPr lang="en-US" dirty="0"/>
              <a:t> (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i="1" baseline="-25000" dirty="0" err="1"/>
              <a:t>r.B</a:t>
            </a:r>
            <a:r>
              <a:rPr lang="en-US" i="1" baseline="-25000" dirty="0"/>
              <a:t> = </a:t>
            </a:r>
            <a:r>
              <a:rPr lang="en-US" i="1" baseline="-25000" dirty="0" err="1"/>
              <a:t>s.B</a:t>
            </a:r>
            <a:r>
              <a:rPr lang="en-US" i="1" baseline="-25000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i="1" baseline="-25000" dirty="0"/>
              <a:t> </a:t>
            </a:r>
            <a:r>
              <a:rPr lang="en-US" i="1" baseline="-25000" dirty="0" err="1"/>
              <a:t>r.D</a:t>
            </a:r>
            <a:r>
              <a:rPr lang="en-US" i="1" baseline="-25000" dirty="0"/>
              <a:t> = </a:t>
            </a:r>
            <a:r>
              <a:rPr lang="en-US" i="1" baseline="-25000" dirty="0" err="1"/>
              <a:t>s.D</a:t>
            </a:r>
            <a:r>
              <a:rPr lang="en-US" dirty="0"/>
              <a:t> (</a:t>
            </a:r>
            <a:r>
              <a:rPr lang="en-US" i="1" dirty="0"/>
              <a:t>r </a:t>
            </a:r>
            <a:r>
              <a:rPr lang="en-US" dirty="0"/>
              <a:t> x  </a:t>
            </a:r>
            <a:r>
              <a:rPr lang="en-US" i="1" dirty="0"/>
              <a:t>s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7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1" y="1485901"/>
            <a:ext cx="6122194" cy="617935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</a:rPr>
              <a:t>Types of Relations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2228850"/>
            <a:ext cx="6082904" cy="3143250"/>
          </a:xfrm>
          <a:noFill/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Base Relations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dirty="0"/>
              <a:t>The original (given) relations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Derived Relations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dirty="0"/>
              <a:t>Relations obtained from base relations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Views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dirty="0"/>
              <a:t>“Virtual” derived relation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dirty="0"/>
              <a:t>Only definition is stored in the catalog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dirty="0"/>
              <a:t>Definition executed at run-time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Snapshots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dirty="0"/>
              <a:t>“Real” derived relation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Query Result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dirty="0"/>
              <a:t>Unnamed derived relation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25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536972"/>
          </a:xfrm>
          <a:noFill/>
        </p:spPr>
        <p:txBody>
          <a:bodyPr vert="horz" wrap="square" lIns="67866" tIns="33338" rIns="67866" bIns="33338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000"/>
              <a:t>Preliminaries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1600" y="1771650"/>
            <a:ext cx="6172200" cy="3714750"/>
          </a:xfrm>
          <a:noFill/>
        </p:spPr>
        <p:txBody>
          <a:bodyPr vert="horz" wrap="square" lIns="67866" tIns="33338" rIns="67866" bIns="33338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sz="1800"/>
              <a:t>A query is applied to </a:t>
            </a:r>
            <a:r>
              <a:rPr lang="en-US" sz="1800" i="1">
                <a:solidFill>
                  <a:schemeClr val="hlink"/>
                </a:solidFill>
              </a:rPr>
              <a:t>relation instances</a:t>
            </a:r>
            <a:r>
              <a:rPr lang="en-US" sz="1800"/>
              <a:t>, and the result of a query is also a relation instance.</a:t>
            </a:r>
          </a:p>
          <a:p>
            <a:pPr lvl="1">
              <a:buSzPct val="75000"/>
            </a:pPr>
            <a:r>
              <a:rPr lang="en-US" b="1" i="1">
                <a:solidFill>
                  <a:schemeClr val="hlink"/>
                </a:solidFill>
              </a:rPr>
              <a:t>Schemas of input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relations for a query are </a:t>
            </a:r>
            <a:r>
              <a:rPr lang="en-US">
                <a:solidFill>
                  <a:schemeClr val="hlink"/>
                </a:solidFill>
              </a:rPr>
              <a:t>fixed.</a:t>
            </a:r>
          </a:p>
          <a:p>
            <a:pPr lvl="1">
              <a:buSzPct val="75000"/>
            </a:pPr>
            <a:r>
              <a:rPr lang="en-US"/>
              <a:t>The </a:t>
            </a:r>
            <a:r>
              <a:rPr lang="en-US" b="1" i="1">
                <a:solidFill>
                  <a:schemeClr val="hlink"/>
                </a:solidFill>
              </a:rPr>
              <a:t>schema for the result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of a given query is also </a:t>
            </a:r>
            <a:r>
              <a:rPr lang="en-US">
                <a:solidFill>
                  <a:schemeClr val="hlink"/>
                </a:solidFill>
              </a:rPr>
              <a:t>fixed!</a:t>
            </a:r>
            <a:r>
              <a:rPr lang="en-US"/>
              <a:t> - determined by definition of query language constructs.</a:t>
            </a:r>
          </a:p>
          <a:p>
            <a:r>
              <a:rPr lang="en-US" sz="1800"/>
              <a:t>Positional vs. named-field notation:  </a:t>
            </a:r>
          </a:p>
          <a:p>
            <a:pPr lvl="1">
              <a:buSzPct val="75000"/>
            </a:pPr>
            <a:r>
              <a:rPr lang="en-US"/>
              <a:t>Positional notation easier for formal definitions, named-field notation more readable.  </a:t>
            </a:r>
          </a:p>
          <a:p>
            <a:pPr lvl="1">
              <a:buSzPct val="75000"/>
            </a:pPr>
            <a:r>
              <a:rPr lang="en-US"/>
              <a:t>Both used in SQL</a:t>
            </a:r>
          </a:p>
        </p:txBody>
      </p:sp>
    </p:spTree>
    <p:extLst>
      <p:ext uri="{BB962C8B-B14F-4D97-AF65-F5344CB8AC3E}">
        <p14:creationId xmlns:p14="http://schemas.microsoft.com/office/powerpoint/2010/main" val="20520748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2000250" y="868913"/>
            <a:ext cx="5372100" cy="434579"/>
          </a:xfrm>
          <a:noFill/>
        </p:spPr>
        <p:txBody>
          <a:bodyPr vert="horz" wrap="square" lIns="67866" tIns="33338" rIns="67866" bIns="333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000" dirty="0"/>
              <a:t>Relational Algebra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14450" y="1828800"/>
            <a:ext cx="6686550" cy="3657600"/>
          </a:xfrm>
          <a:noFill/>
        </p:spPr>
        <p:txBody>
          <a:bodyPr vert="horz" wrap="square" lIns="67866" tIns="33338" rIns="67866" bIns="33338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 smtClean="0"/>
              <a:t>Basic operations: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hlink"/>
                </a:solidFill>
              </a:rPr>
              <a:t>Selection</a:t>
            </a:r>
            <a:r>
              <a:rPr lang="en-US" dirty="0"/>
              <a:t>  (     )    Selects a subset of rows from relation.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hlink"/>
                </a:solidFill>
              </a:rPr>
              <a:t>Projection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(     )   Deletes unwanted columns from relation.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hlink"/>
                </a:solidFill>
              </a:rPr>
              <a:t>Cross-product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(     )  Allows us to combine two relations.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hlink"/>
                </a:solidFill>
              </a:rPr>
              <a:t>Set-difference</a:t>
            </a:r>
            <a:r>
              <a:rPr lang="en-US" dirty="0"/>
              <a:t>  (     )  Tuples in </a:t>
            </a:r>
            <a:r>
              <a:rPr lang="en-US" dirty="0" err="1"/>
              <a:t>reln</a:t>
            </a:r>
            <a:r>
              <a:rPr lang="en-US" dirty="0"/>
              <a:t>. 1, but not in </a:t>
            </a:r>
            <a:r>
              <a:rPr lang="en-US" dirty="0" err="1"/>
              <a:t>reln</a:t>
            </a:r>
            <a:r>
              <a:rPr lang="en-US" dirty="0"/>
              <a:t>. 2.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hlink"/>
                </a:solidFill>
              </a:rPr>
              <a:t>Union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(     )  Tuples in </a:t>
            </a:r>
            <a:r>
              <a:rPr lang="en-US" dirty="0" err="1"/>
              <a:t>reln</a:t>
            </a:r>
            <a:r>
              <a:rPr lang="en-US" dirty="0"/>
              <a:t>. 1 and in </a:t>
            </a:r>
            <a:r>
              <a:rPr lang="en-US" dirty="0" err="1"/>
              <a:t>reln</a:t>
            </a:r>
            <a:r>
              <a:rPr lang="en-US" dirty="0"/>
              <a:t>. 2.</a:t>
            </a:r>
          </a:p>
          <a:p>
            <a:pPr lvl="1">
              <a:buSzPct val="75000"/>
            </a:pP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renaming</a:t>
            </a:r>
            <a:r>
              <a:rPr lang="en-US" i="1" dirty="0">
                <a:sym typeface="Symbol" panose="05050102010706020507" pitchFamily="18" charset="2"/>
              </a:rPr>
              <a:t> (  )</a:t>
            </a:r>
            <a:r>
              <a:rPr lang="en-US" dirty="0"/>
              <a:t>:  Not essential, but (very!) useful.</a:t>
            </a:r>
          </a:p>
          <a:p>
            <a:r>
              <a:rPr lang="en-US" sz="2300" dirty="0"/>
              <a:t>Additional operations:</a:t>
            </a:r>
          </a:p>
          <a:p>
            <a:pPr lvl="1">
              <a:buSzPct val="75000"/>
            </a:pPr>
            <a:r>
              <a:rPr lang="en-US" sz="2900" dirty="0"/>
              <a:t>Intersection,</a:t>
            </a:r>
            <a:r>
              <a:rPr lang="en-US" sz="2900" dirty="0">
                <a:solidFill>
                  <a:schemeClr val="hlink"/>
                </a:solidFill>
              </a:rPr>
              <a:t> </a:t>
            </a:r>
            <a:r>
              <a:rPr lang="en-US" sz="2900" i="1" u="sng" dirty="0">
                <a:solidFill>
                  <a:schemeClr val="hlink"/>
                </a:solidFill>
              </a:rPr>
              <a:t>join</a:t>
            </a:r>
            <a:r>
              <a:rPr lang="en-US" sz="2900" dirty="0"/>
              <a:t>, division,</a:t>
            </a:r>
          </a:p>
          <a:p>
            <a:r>
              <a:rPr lang="en-US" sz="2300" dirty="0"/>
              <a:t>The operators take one or  two relations as inputs and produce a new relation as a result.</a:t>
            </a:r>
          </a:p>
          <a:p>
            <a:r>
              <a:rPr lang="en-US" sz="2300" dirty="0"/>
              <a:t>Since each operation returns a relation, </a:t>
            </a:r>
            <a:r>
              <a:rPr lang="en-US" sz="2300" dirty="0">
                <a:solidFill>
                  <a:schemeClr val="hlink"/>
                </a:solidFill>
              </a:rPr>
              <a:t>operations can be</a:t>
            </a:r>
            <a:r>
              <a:rPr lang="en-US" sz="2300" dirty="0">
                <a:solidFill>
                  <a:schemeClr val="accent2"/>
                </a:solidFill>
              </a:rPr>
              <a:t> </a:t>
            </a:r>
            <a:r>
              <a:rPr lang="en-US" sz="2300" i="1" dirty="0">
                <a:solidFill>
                  <a:schemeClr val="hlink"/>
                </a:solidFill>
              </a:rPr>
              <a:t>composed</a:t>
            </a:r>
            <a:r>
              <a:rPr lang="en-US" sz="2300" dirty="0">
                <a:solidFill>
                  <a:schemeClr val="hlink"/>
                </a:solidFill>
              </a:rPr>
              <a:t>:</a:t>
            </a:r>
            <a:r>
              <a:rPr lang="en-US" sz="2300" dirty="0"/>
              <a:t> algebra is “closed”.</a:t>
            </a:r>
          </a:p>
          <a:p>
            <a:endParaRPr lang="en-US" sz="1800" dirty="0"/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668381"/>
              </p:ext>
            </p:extLst>
          </p:nvPr>
        </p:nvGraphicFramePr>
        <p:xfrm>
          <a:off x="3051680" y="2124488"/>
          <a:ext cx="144184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2226960" imgH="761760" progId="Equation.3">
                  <p:embed/>
                </p:oleObj>
              </mc:Choice>
              <mc:Fallback>
                <p:oleObj name="Equation" r:id="rId4" imgW="2226960" imgH="761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680" y="2124488"/>
                        <a:ext cx="144184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166190"/>
              </p:ext>
            </p:extLst>
          </p:nvPr>
        </p:nvGraphicFramePr>
        <p:xfrm>
          <a:off x="3141624" y="2352760"/>
          <a:ext cx="1371600" cy="88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2057040" imgH="1025280" progId="Equation.3">
                  <p:embed/>
                </p:oleObj>
              </mc:Choice>
              <mc:Fallback>
                <p:oleObj name="Equation" r:id="rId6" imgW="2057040" imgH="1025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24" y="2352760"/>
                        <a:ext cx="1371600" cy="883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520548"/>
              </p:ext>
            </p:extLst>
          </p:nvPr>
        </p:nvGraphicFramePr>
        <p:xfrm>
          <a:off x="3446619" y="2924260"/>
          <a:ext cx="4000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8" imgW="533160" imgH="1422360" progId="Equation.3">
                  <p:embed/>
                </p:oleObj>
              </mc:Choice>
              <mc:Fallback>
                <p:oleObj name="Equation" r:id="rId8" imgW="533160" imgH="1422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619" y="2924260"/>
                        <a:ext cx="4000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251447"/>
              </p:ext>
            </p:extLst>
          </p:nvPr>
        </p:nvGraphicFramePr>
        <p:xfrm>
          <a:off x="3570737" y="2561327"/>
          <a:ext cx="581025" cy="80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0" imgW="1765080" imgH="1269720" progId="Equation.3">
                  <p:embed/>
                </p:oleObj>
              </mc:Choice>
              <mc:Fallback>
                <p:oleObj name="Equation" r:id="rId10" imgW="1765080" imgH="1269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737" y="2561327"/>
                        <a:ext cx="581025" cy="804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818398"/>
              </p:ext>
            </p:extLst>
          </p:nvPr>
        </p:nvGraphicFramePr>
        <p:xfrm>
          <a:off x="2895213" y="3185007"/>
          <a:ext cx="48934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Microsoft Equation 3.0" r:id="rId12" imgW="652320" imgH="507960" progId="Equation.3">
                  <p:embed/>
                </p:oleObj>
              </mc:Choice>
              <mc:Fallback>
                <p:oleObj name="Microsoft Equation 3.0" r:id="rId12" imgW="65232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213" y="3185007"/>
                        <a:ext cx="48934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357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6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6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96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6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96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  <p:bldP spid="1966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6172200" cy="548879"/>
          </a:xfrm>
        </p:spPr>
        <p:txBody>
          <a:bodyPr/>
          <a:lstStyle/>
          <a:p>
            <a:r>
              <a:rPr lang="en-US" smtClean="0"/>
              <a:t>Formal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85900"/>
            <a:ext cx="634365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/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/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/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sz="1800"/>
              <a:t>Let </a:t>
            </a:r>
            <a:r>
              <a:rPr lang="en-US" sz="1800" i="1"/>
              <a:t>E</a:t>
            </a:r>
            <a:r>
              <a:rPr lang="en-US" sz="1800" i="1" baseline="-25000"/>
              <a:t>1</a:t>
            </a:r>
            <a:r>
              <a:rPr lang="en-US" sz="1800"/>
              <a:t> and </a:t>
            </a:r>
            <a:r>
              <a:rPr lang="en-US" sz="1800" i="1"/>
              <a:t>E</a:t>
            </a:r>
            <a:r>
              <a:rPr lang="en-US" sz="1800" i="1" baseline="-25000"/>
              <a:t>2</a:t>
            </a:r>
            <a:r>
              <a:rPr lang="en-US" sz="1800"/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sz="1500" i="1"/>
              <a:t>E</a:t>
            </a:r>
            <a:r>
              <a:rPr lang="en-US" sz="1500" i="1" baseline="-25000"/>
              <a:t>1</a:t>
            </a:r>
            <a:r>
              <a:rPr lang="en-US" sz="1500"/>
              <a:t> </a:t>
            </a:r>
            <a:r>
              <a:rPr lang="en-US" sz="1500">
                <a:sym typeface="Symbol" panose="05050102010706020507" pitchFamily="18" charset="2"/>
              </a:rPr>
              <a:t> </a:t>
            </a: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2</a:t>
            </a:r>
            <a:endParaRPr lang="en-US" sz="150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1</a:t>
            </a:r>
            <a:r>
              <a:rPr lang="en-US" sz="1500">
                <a:sym typeface="Symbol" panose="05050102010706020507" pitchFamily="18" charset="2"/>
              </a:rPr>
              <a:t> </a:t>
            </a:r>
            <a:r>
              <a:rPr lang="en-US" sz="1500"/>
              <a:t>–</a:t>
            </a:r>
            <a:r>
              <a:rPr lang="en-US" sz="1500">
                <a:sym typeface="Symbol" panose="05050102010706020507" pitchFamily="18" charset="2"/>
              </a:rPr>
              <a:t> </a:t>
            </a: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2</a:t>
            </a:r>
            <a:endParaRPr lang="en-US" sz="1500"/>
          </a:p>
          <a:p>
            <a:pPr lvl="1">
              <a:lnSpc>
                <a:spcPct val="110000"/>
              </a:lnSpc>
            </a:pPr>
            <a:r>
              <a:rPr lang="en-US" sz="1500" i="1"/>
              <a:t>E</a:t>
            </a:r>
            <a:r>
              <a:rPr lang="en-US" sz="1500" i="1" baseline="-25000"/>
              <a:t>1</a:t>
            </a:r>
            <a:r>
              <a:rPr lang="en-US" sz="1500"/>
              <a:t> x </a:t>
            </a:r>
            <a:r>
              <a:rPr lang="en-US" sz="1500" i="1"/>
              <a:t>E</a:t>
            </a:r>
            <a:r>
              <a:rPr lang="en-US" sz="1500" i="1" baseline="-25000"/>
              <a:t>2</a:t>
            </a:r>
            <a:endParaRPr lang="en-US" sz="1500"/>
          </a:p>
          <a:p>
            <a:pPr lvl="1">
              <a:lnSpc>
                <a:spcPct val="110000"/>
              </a:lnSpc>
            </a:pPr>
            <a:r>
              <a:rPr lang="en-US" sz="1500" i="1">
                <a:sym typeface="Symbol" panose="05050102010706020507" pitchFamily="18" charset="2"/>
              </a:rPr>
              <a:t></a:t>
            </a:r>
            <a:r>
              <a:rPr lang="en-US" sz="1500" i="1" baseline="-25000">
                <a:sym typeface="Symbol" panose="05050102010706020507" pitchFamily="18" charset="2"/>
              </a:rPr>
              <a:t>p</a:t>
            </a:r>
            <a:r>
              <a:rPr lang="en-US" sz="1500">
                <a:sym typeface="Symbol" panose="05050102010706020507" pitchFamily="18" charset="2"/>
              </a:rPr>
              <a:t> (</a:t>
            </a: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1</a:t>
            </a:r>
            <a:r>
              <a:rPr lang="en-US" sz="1500">
                <a:sym typeface="Symbol" panose="05050102010706020507" pitchFamily="18" charset="2"/>
              </a:rPr>
              <a:t>), </a:t>
            </a:r>
            <a:r>
              <a:rPr lang="en-US" sz="1500" i="1">
                <a:sym typeface="Symbol" panose="05050102010706020507" pitchFamily="18" charset="2"/>
              </a:rPr>
              <a:t>P</a:t>
            </a:r>
            <a:r>
              <a:rPr lang="en-US" sz="1500">
                <a:sym typeface="Symbol" panose="05050102010706020507" pitchFamily="18" charset="2"/>
              </a:rPr>
              <a:t> is a predicate on attributes in </a:t>
            </a: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1</a:t>
            </a:r>
            <a:endParaRPr lang="en-US" sz="150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1500">
                <a:sym typeface="Symbol" panose="05050102010706020507" pitchFamily="18" charset="2"/>
              </a:rPr>
              <a:t></a:t>
            </a:r>
            <a:r>
              <a:rPr lang="en-US" sz="1500" i="1" baseline="-25000">
                <a:sym typeface="Symbol" panose="05050102010706020507" pitchFamily="18" charset="2"/>
              </a:rPr>
              <a:t>s</a:t>
            </a:r>
            <a:r>
              <a:rPr lang="en-US" sz="1500">
                <a:sym typeface="Symbol" panose="05050102010706020507" pitchFamily="18" charset="2"/>
              </a:rPr>
              <a:t>(</a:t>
            </a: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1</a:t>
            </a:r>
            <a:r>
              <a:rPr lang="en-US" sz="1500">
                <a:sym typeface="Symbol" panose="05050102010706020507" pitchFamily="18" charset="2"/>
              </a:rPr>
              <a:t>), </a:t>
            </a:r>
            <a:r>
              <a:rPr lang="en-US" sz="1500" i="1">
                <a:sym typeface="Symbol" panose="05050102010706020507" pitchFamily="18" charset="2"/>
              </a:rPr>
              <a:t>S</a:t>
            </a:r>
            <a:r>
              <a:rPr lang="en-US" sz="1500">
                <a:sym typeface="Symbol" panose="05050102010706020507" pitchFamily="18" charset="2"/>
              </a:rPr>
              <a:t> is a list consisting of some of the attributes in </a:t>
            </a: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1</a:t>
            </a:r>
            <a:endParaRPr lang="en-US" sz="150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1500" i="1">
                <a:sym typeface="Symbol" panose="05050102010706020507" pitchFamily="18" charset="2"/>
              </a:rPr>
              <a:t> </a:t>
            </a:r>
            <a:r>
              <a:rPr lang="en-US" sz="1500" i="1" baseline="-25000">
                <a:sym typeface="Symbol" panose="05050102010706020507" pitchFamily="18" charset="2"/>
              </a:rPr>
              <a:t>x</a:t>
            </a:r>
            <a:r>
              <a:rPr lang="en-US" sz="1500" i="1">
                <a:sym typeface="Symbol" panose="05050102010706020507" pitchFamily="18" charset="2"/>
              </a:rPr>
              <a:t> </a:t>
            </a:r>
            <a:r>
              <a:rPr lang="en-US" sz="1500">
                <a:sym typeface="Symbol" panose="05050102010706020507" pitchFamily="18" charset="2"/>
              </a:rPr>
              <a:t>(</a:t>
            </a: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1</a:t>
            </a:r>
            <a:r>
              <a:rPr lang="en-US" sz="1500">
                <a:sym typeface="Symbol" panose="05050102010706020507" pitchFamily="18" charset="2"/>
              </a:rPr>
              <a:t>), x is the new name for the result of </a:t>
            </a:r>
            <a:r>
              <a:rPr lang="en-US" sz="1500" i="1">
                <a:sym typeface="Symbol" panose="05050102010706020507" pitchFamily="18" charset="2"/>
              </a:rPr>
              <a:t>E</a:t>
            </a:r>
            <a:r>
              <a:rPr lang="en-US" sz="1500" i="1" baseline="-25000">
                <a:sym typeface="Symbol" panose="05050102010706020507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61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0"/>
            <a:ext cx="6172200" cy="491729"/>
          </a:xfrm>
        </p:spPr>
        <p:txBody>
          <a:bodyPr/>
          <a:lstStyle/>
          <a:p>
            <a:r>
              <a:rPr lang="en-US" sz="2700"/>
              <a:t>Composition of Operations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428750"/>
            <a:ext cx="6115050" cy="4114800"/>
          </a:xfrm>
        </p:spPr>
        <p:txBody>
          <a:bodyPr/>
          <a:lstStyle/>
          <a:p>
            <a:r>
              <a:rPr lang="en-US" sz="1500" dirty="0"/>
              <a:t>Can build expressions using multiple operations</a:t>
            </a:r>
          </a:p>
          <a:p>
            <a:r>
              <a:rPr lang="en-US" sz="1500" dirty="0"/>
              <a:t>Example:  </a:t>
            </a:r>
            <a:r>
              <a:rPr lang="en-US" sz="1500" dirty="0">
                <a:sym typeface="Symbol" panose="05050102010706020507" pitchFamily="18" charset="2"/>
              </a:rPr>
              <a:t></a:t>
            </a:r>
            <a:r>
              <a:rPr lang="en-US" sz="1500" baseline="-25000" dirty="0">
                <a:sym typeface="Symbol" panose="05050102010706020507" pitchFamily="18" charset="2"/>
              </a:rPr>
              <a:t>A=C</a:t>
            </a:r>
            <a:r>
              <a:rPr lang="en-US" sz="1500" dirty="0">
                <a:sym typeface="Symbol" panose="05050102010706020507" pitchFamily="18" charset="2"/>
              </a:rPr>
              <a:t>(</a:t>
            </a:r>
            <a:r>
              <a:rPr lang="en-US" sz="1500" i="1" dirty="0">
                <a:sym typeface="Symbol" panose="05050102010706020507" pitchFamily="18" charset="2"/>
              </a:rPr>
              <a:t>r x s</a:t>
            </a:r>
            <a:r>
              <a:rPr lang="en-US" sz="1500" dirty="0">
                <a:sym typeface="Symbol" panose="05050102010706020507" pitchFamily="18" charset="2"/>
              </a:rPr>
              <a:t>)</a:t>
            </a:r>
          </a:p>
          <a:p>
            <a:r>
              <a:rPr lang="en-US" sz="1500" i="1" dirty="0">
                <a:sym typeface="Symbol" panose="05050102010706020507" pitchFamily="18" charset="2"/>
              </a:rPr>
              <a:t>r x s</a:t>
            </a:r>
          </a:p>
          <a:p>
            <a:endParaRPr lang="en-US" sz="1500" i="1" dirty="0">
              <a:sym typeface="Symbol" panose="05050102010706020507" pitchFamily="18" charset="2"/>
            </a:endParaRPr>
          </a:p>
          <a:p>
            <a:endParaRPr lang="en-US" sz="1500" i="1" dirty="0">
              <a:sym typeface="Symbol" panose="05050102010706020507" pitchFamily="18" charset="2"/>
            </a:endParaRPr>
          </a:p>
          <a:p>
            <a:endParaRPr lang="en-US" sz="1500" i="1" dirty="0">
              <a:sym typeface="Symbol" panose="05050102010706020507" pitchFamily="18" charset="2"/>
            </a:endParaRPr>
          </a:p>
          <a:p>
            <a:endParaRPr lang="en-US" sz="1500" i="1" dirty="0">
              <a:sym typeface="Symbol" panose="05050102010706020507" pitchFamily="18" charset="2"/>
            </a:endParaRPr>
          </a:p>
          <a:p>
            <a:endParaRPr lang="en-US" sz="1500" i="1" dirty="0">
              <a:sym typeface="Symbol" panose="05050102010706020507" pitchFamily="18" charset="2"/>
            </a:endParaRPr>
          </a:p>
          <a:p>
            <a:endParaRPr lang="en-US" sz="1500" i="1" dirty="0">
              <a:sym typeface="Symbol" panose="05050102010706020507" pitchFamily="18" charset="2"/>
            </a:endParaRPr>
          </a:p>
          <a:p>
            <a:endParaRPr lang="en-US" sz="1500" dirty="0">
              <a:sym typeface="Symbol" panose="05050102010706020507" pitchFamily="18" charset="2"/>
            </a:endParaRPr>
          </a:p>
          <a:p>
            <a:endParaRPr lang="en-US" sz="1500" dirty="0" smtClean="0">
              <a:sym typeface="Symbol" panose="05050102010706020507" pitchFamily="18" charset="2"/>
            </a:endParaRPr>
          </a:p>
          <a:p>
            <a:r>
              <a:rPr lang="en-US" sz="1500" dirty="0" smtClean="0">
                <a:sym typeface="Symbol" panose="05050102010706020507" pitchFamily="18" charset="2"/>
              </a:rPr>
              <a:t></a:t>
            </a:r>
            <a:r>
              <a:rPr lang="en-US" sz="1500" baseline="-25000" dirty="0">
                <a:sym typeface="Symbol" panose="05050102010706020507" pitchFamily="18" charset="2"/>
              </a:rPr>
              <a:t>A=C</a:t>
            </a:r>
            <a:r>
              <a:rPr lang="en-US" sz="1500" dirty="0">
                <a:sym typeface="Symbol" panose="05050102010706020507" pitchFamily="18" charset="2"/>
              </a:rPr>
              <a:t>(</a:t>
            </a:r>
            <a:r>
              <a:rPr lang="en-US" sz="1500" i="1" dirty="0">
                <a:sym typeface="Symbol" panose="05050102010706020507" pitchFamily="18" charset="2"/>
              </a:rPr>
              <a:t>r x s</a:t>
            </a:r>
            <a:r>
              <a:rPr lang="en-US" sz="1500" dirty="0"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731419" y="3044429"/>
          <a:ext cx="104775" cy="21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419" y="3044429"/>
                        <a:ext cx="104775" cy="217884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914650" y="205740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A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3257550" y="205740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B</a:t>
            </a: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2914650" y="2488407"/>
            <a:ext cx="342900" cy="182939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>
                <a:sym typeface="Symbol" panose="05050102010706020507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3257550" y="2488407"/>
            <a:ext cx="342900" cy="182939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>
                <a:sym typeface="Symbol" panose="05050102010706020507" pitchFamily="18" charset="2"/>
              </a:rPr>
              <a:t>1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3600450" y="205740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C</a:t>
            </a:r>
          </a:p>
        </p:txBody>
      </p: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3943350" y="205740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D</a:t>
            </a:r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3600450" y="2488407"/>
            <a:ext cx="342900" cy="182939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>
                <a:sym typeface="Symbol" panose="05050102010706020507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 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 </a:t>
            </a:r>
            <a:br>
              <a:rPr lang="en-US" sz="1600" i="1">
                <a:sym typeface="Symbol" panose="05050102010706020507" pitchFamily="18" charset="2"/>
              </a:rPr>
            </a:br>
            <a:r>
              <a:rPr lang="en-US" sz="1600" i="1">
                <a:sym typeface="Symbol" panose="05050102010706020507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</a:t>
            </a:r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3943350" y="2488407"/>
            <a:ext cx="342900" cy="182939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>
                <a:sym typeface="Symbol" panose="05050102010706020507" pitchFamily="18" charset="2"/>
              </a:rPr>
              <a:t>10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4286250" y="205740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E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4286250" y="2488407"/>
            <a:ext cx="342900" cy="182939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>
                <a:sym typeface="Symbol" panose="05050102010706020507" pitchFamily="18" charset="2"/>
              </a:rPr>
              <a:t>a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a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b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b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a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a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b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b</a:t>
            </a:r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2940761" y="451485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A</a:t>
            </a:r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3283661" y="451485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B</a:t>
            </a:r>
          </a:p>
        </p:txBody>
      </p:sp>
      <p:sp>
        <p:nvSpPr>
          <p:cNvPr id="4113" name="Rectangle 18"/>
          <p:cNvSpPr>
            <a:spLocks noChangeArrowheads="1"/>
          </p:cNvSpPr>
          <p:nvPr/>
        </p:nvSpPr>
        <p:spPr bwMode="auto">
          <a:xfrm>
            <a:off x="3626561" y="451485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C</a:t>
            </a:r>
          </a:p>
        </p:txBody>
      </p:sp>
      <p:sp>
        <p:nvSpPr>
          <p:cNvPr id="4114" name="Rectangle 19"/>
          <p:cNvSpPr>
            <a:spLocks noChangeArrowheads="1"/>
          </p:cNvSpPr>
          <p:nvPr/>
        </p:nvSpPr>
        <p:spPr bwMode="auto">
          <a:xfrm>
            <a:off x="3969461" y="451485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D</a:t>
            </a:r>
          </a:p>
        </p:txBody>
      </p:sp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4312361" y="4514850"/>
            <a:ext cx="342900" cy="400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800" i="1"/>
              <a:t>E</a:t>
            </a: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2914650" y="4951810"/>
            <a:ext cx="361950" cy="68103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endParaRPr lang="en-US" sz="1800" i="1">
              <a:sym typeface="Symbol" panose="05050102010706020507" pitchFamily="18" charset="2"/>
            </a:endParaRPr>
          </a:p>
        </p:txBody>
      </p:sp>
      <p:sp>
        <p:nvSpPr>
          <p:cNvPr id="4117" name="Rectangle 22"/>
          <p:cNvSpPr>
            <a:spLocks noChangeArrowheads="1"/>
          </p:cNvSpPr>
          <p:nvPr/>
        </p:nvSpPr>
        <p:spPr bwMode="auto">
          <a:xfrm>
            <a:off x="3257550" y="4951811"/>
            <a:ext cx="342900" cy="688181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800" i="1">
              <a:sym typeface="Symbol" panose="05050102010706020507" pitchFamily="18" charset="2"/>
            </a:endParaRPr>
          </a:p>
        </p:txBody>
      </p:sp>
      <p:sp>
        <p:nvSpPr>
          <p:cNvPr id="4118" name="Rectangle 23"/>
          <p:cNvSpPr>
            <a:spLocks noChangeArrowheads="1"/>
          </p:cNvSpPr>
          <p:nvPr/>
        </p:nvSpPr>
        <p:spPr bwMode="auto">
          <a:xfrm>
            <a:off x="3600451" y="4951811"/>
            <a:ext cx="322660" cy="688181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800" i="1">
              <a:sym typeface="Symbol" panose="05050102010706020507" pitchFamily="18" charset="2"/>
            </a:endParaRPr>
          </a:p>
        </p:txBody>
      </p:sp>
      <p:sp>
        <p:nvSpPr>
          <p:cNvPr id="4119" name="Rectangle 24"/>
          <p:cNvSpPr>
            <a:spLocks noChangeArrowheads="1"/>
          </p:cNvSpPr>
          <p:nvPr/>
        </p:nvSpPr>
        <p:spPr bwMode="auto">
          <a:xfrm>
            <a:off x="3924301" y="4951811"/>
            <a:ext cx="360760" cy="688181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800" i="1">
              <a:sym typeface="Symbol" panose="05050102010706020507" pitchFamily="18" charset="2"/>
            </a:endParaRPr>
          </a:p>
        </p:txBody>
      </p:sp>
      <p:sp>
        <p:nvSpPr>
          <p:cNvPr id="4120" name="Rectangle 25"/>
          <p:cNvSpPr>
            <a:spLocks noChangeArrowheads="1"/>
          </p:cNvSpPr>
          <p:nvPr/>
        </p:nvSpPr>
        <p:spPr bwMode="auto">
          <a:xfrm>
            <a:off x="4275535" y="4951811"/>
            <a:ext cx="342900" cy="69651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500" i="1">
              <a:sym typeface="Symbol" panose="05050102010706020507" pitchFamily="18" charset="2"/>
            </a:endParaRPr>
          </a:p>
        </p:txBody>
      </p: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2948491" y="5064920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122" name="Text Box 34"/>
          <p:cNvSpPr txBox="1">
            <a:spLocks noChangeArrowheads="1"/>
          </p:cNvSpPr>
          <p:nvPr/>
        </p:nvSpPr>
        <p:spPr bwMode="auto">
          <a:xfrm>
            <a:off x="2743200" y="4920853"/>
            <a:ext cx="7164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>
                <a:sym typeface="Symbol" panose="05050102010706020507" pitchFamily="18" charset="2"/>
              </a:rPr>
              <a:t>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123" name="Text Box 36"/>
          <p:cNvSpPr txBox="1">
            <a:spLocks noChangeArrowheads="1"/>
          </p:cNvSpPr>
          <p:nvPr/>
        </p:nvSpPr>
        <p:spPr bwMode="auto">
          <a:xfrm>
            <a:off x="3116782" y="4957762"/>
            <a:ext cx="6782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>
                <a:sym typeface="Symbol" panose="05050102010706020507" pitchFamily="18" charset="2"/>
              </a:rPr>
              <a:t>1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124" name="Text Box 37"/>
          <p:cNvSpPr txBox="1">
            <a:spLocks noChangeArrowheads="1"/>
          </p:cNvSpPr>
          <p:nvPr/>
        </p:nvSpPr>
        <p:spPr bwMode="auto">
          <a:xfrm>
            <a:off x="3490829" y="4913710"/>
            <a:ext cx="7164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 dirty="0">
                <a:sym typeface="Symbol" panose="05050102010706020507" pitchFamily="18" charset="2"/>
              </a:rPr>
              <a:t></a:t>
            </a:r>
          </a:p>
          <a:p>
            <a:pPr algn="ctr"/>
            <a:r>
              <a:rPr lang="en-US" sz="1600" i="1" dirty="0">
                <a:sym typeface="Symbol" panose="05050102010706020507" pitchFamily="18" charset="2"/>
              </a:rPr>
              <a:t></a:t>
            </a:r>
          </a:p>
          <a:p>
            <a:pPr algn="ctr"/>
            <a:r>
              <a:rPr lang="en-US" sz="1600" i="1" dirty="0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125" name="Text Box 38"/>
          <p:cNvSpPr txBox="1">
            <a:spLocks noChangeArrowheads="1"/>
          </p:cNvSpPr>
          <p:nvPr/>
        </p:nvSpPr>
        <p:spPr bwMode="auto">
          <a:xfrm>
            <a:off x="3733108" y="4942285"/>
            <a:ext cx="8439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1">
                <a:sym typeface="Symbol" panose="05050102010706020507" pitchFamily="18" charset="2"/>
              </a:rPr>
              <a:t>10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10</a:t>
            </a:r>
          </a:p>
          <a:p>
            <a:pPr algn="ctr"/>
            <a:r>
              <a:rPr lang="en-US" sz="1600" i="1"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4126" name="Text Box 39"/>
          <p:cNvSpPr txBox="1">
            <a:spLocks noChangeArrowheads="1"/>
          </p:cNvSpPr>
          <p:nvPr/>
        </p:nvSpPr>
        <p:spPr bwMode="auto">
          <a:xfrm>
            <a:off x="4218555" y="4943476"/>
            <a:ext cx="50584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i="1">
                <a:sym typeface="Symbol" panose="05050102010706020507" pitchFamily="18" charset="2"/>
              </a:rPr>
              <a:t>a</a:t>
            </a:r>
          </a:p>
          <a:p>
            <a:pPr algn="ctr"/>
            <a:r>
              <a:rPr lang="en-US" sz="1400" i="1">
                <a:sym typeface="Symbol" panose="05050102010706020507" pitchFamily="18" charset="2"/>
              </a:rPr>
              <a:t>a</a:t>
            </a:r>
          </a:p>
          <a:p>
            <a:pPr algn="ctr"/>
            <a:r>
              <a:rPr lang="en-US" sz="1400" i="1">
                <a:sym typeface="Symbol" panose="05050102010706020507" pitchFamily="18" charset="2"/>
              </a:rPr>
              <a:t>b</a:t>
            </a:r>
          </a:p>
        </p:txBody>
      </p:sp>
      <p:sp>
        <p:nvSpPr>
          <p:cNvPr id="4127" name="Rectangle 30"/>
          <p:cNvSpPr>
            <a:spLocks noChangeArrowheads="1"/>
          </p:cNvSpPr>
          <p:nvPr/>
        </p:nvSpPr>
        <p:spPr bwMode="auto">
          <a:xfrm>
            <a:off x="5029200" y="2114551"/>
            <a:ext cx="2971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</a:rPr>
              <a:t>Results of relational operations are relations themselves.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0000"/>
                </a:solidFill>
              </a:rPr>
              <a:t>Compositions of operations form a relational-algebra expression.</a:t>
            </a:r>
          </a:p>
        </p:txBody>
      </p:sp>
    </p:spTree>
    <p:extLst>
      <p:ext uri="{BB962C8B-B14F-4D97-AF65-F5344CB8AC3E}">
        <p14:creationId xmlns:p14="http://schemas.microsoft.com/office/powerpoint/2010/main" val="36076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/>
              <a:t>Figure 2.1 </a:t>
            </a:r>
            <a:r>
              <a:rPr lang="en-US" sz="1800" dirty="0"/>
              <a:t>Relational database for Practice Exercise 2.1.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employee </a:t>
            </a:r>
            <a:r>
              <a:rPr lang="en-US" dirty="0"/>
              <a:t>(</a:t>
            </a:r>
            <a:r>
              <a:rPr lang="en-US" i="1" dirty="0"/>
              <a:t>person name</a:t>
            </a:r>
            <a:r>
              <a:rPr lang="en-US" dirty="0"/>
              <a:t>, </a:t>
            </a:r>
            <a:r>
              <a:rPr lang="en-US" i="1" dirty="0"/>
              <a:t>street</a:t>
            </a:r>
            <a:r>
              <a:rPr lang="en-US" dirty="0"/>
              <a:t>, </a:t>
            </a:r>
            <a:r>
              <a:rPr lang="en-US" i="1" dirty="0"/>
              <a:t>city</a:t>
            </a:r>
            <a:r>
              <a:rPr lang="en-US" dirty="0"/>
              <a:t>)</a:t>
            </a:r>
          </a:p>
          <a:p>
            <a:r>
              <a:rPr lang="en-US" i="1" dirty="0"/>
              <a:t>works </a:t>
            </a:r>
            <a:r>
              <a:rPr lang="en-US" dirty="0"/>
              <a:t>(</a:t>
            </a:r>
            <a:r>
              <a:rPr lang="en-US" i="1" dirty="0"/>
              <a:t>person name</a:t>
            </a:r>
            <a:r>
              <a:rPr lang="en-US" dirty="0"/>
              <a:t>, </a:t>
            </a:r>
            <a:r>
              <a:rPr lang="en-US" i="1" dirty="0"/>
              <a:t>company name</a:t>
            </a:r>
            <a:r>
              <a:rPr lang="en-US" dirty="0"/>
              <a:t>, </a:t>
            </a:r>
            <a:r>
              <a:rPr lang="en-US" i="1" dirty="0"/>
              <a:t>salary</a:t>
            </a:r>
            <a:r>
              <a:rPr lang="en-US" dirty="0"/>
              <a:t>)</a:t>
            </a:r>
          </a:p>
          <a:p>
            <a:r>
              <a:rPr lang="en-US" i="1" dirty="0"/>
              <a:t>company </a:t>
            </a:r>
            <a:r>
              <a:rPr lang="en-US" dirty="0"/>
              <a:t>(</a:t>
            </a:r>
            <a:r>
              <a:rPr lang="en-US" i="1" dirty="0"/>
              <a:t>company name</a:t>
            </a:r>
            <a:r>
              <a:rPr lang="en-US" dirty="0"/>
              <a:t>, </a:t>
            </a:r>
            <a:r>
              <a:rPr lang="en-US" i="1" dirty="0"/>
              <a:t>city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Banking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43100"/>
            <a:ext cx="6343650" cy="3649266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1800" i="1"/>
              <a:t>branch (branch_name, branch_city, assets)</a:t>
            </a:r>
            <a:br>
              <a:rPr lang="en-US" sz="1800" i="1"/>
            </a:br>
            <a:endParaRPr lang="en-US" sz="1800" i="1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1800" i="1"/>
              <a:t>customer (customer_name, customer_street, customer_city)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sz="1800" i="1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1800" i="1"/>
              <a:t>account (account_number, branch_name, balance)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sz="1800" i="1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1800" i="1"/>
              <a:t>loan (loan_number, branch_name, amount)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sz="1800" i="1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1800" i="1"/>
              <a:t>depositor (customer_name, account_number)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sz="1800" i="1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1800" i="1"/>
              <a:t>borrower</a:t>
            </a:r>
            <a:r>
              <a:rPr lang="en-US" sz="1800" b="1" i="1">
                <a:solidFill>
                  <a:schemeClr val="tx2"/>
                </a:solidFill>
              </a:rPr>
              <a:t> </a:t>
            </a:r>
            <a:r>
              <a:rPr lang="en-US" sz="1800" i="1"/>
              <a:t>(customer_name, loan_number)</a:t>
            </a:r>
          </a:p>
        </p:txBody>
      </p:sp>
    </p:spTree>
    <p:extLst>
      <p:ext uri="{BB962C8B-B14F-4D97-AF65-F5344CB8AC3E}">
        <p14:creationId xmlns:p14="http://schemas.microsoft.com/office/powerpoint/2010/main" val="22415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28700"/>
            <a:ext cx="6172200" cy="548879"/>
          </a:xfrm>
        </p:spPr>
        <p:txBody>
          <a:bodyPr/>
          <a:lstStyle/>
          <a:p>
            <a:r>
              <a:rPr lang="en-US" smtClean="0"/>
              <a:t>Select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1" y="2171701"/>
            <a:ext cx="5145881" cy="3102769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244204" algn="l"/>
                <a:tab pos="2362200" algn="ctr"/>
                <a:tab pos="2569369" algn="l"/>
              </a:tabLst>
            </a:pPr>
            <a:r>
              <a:rPr lang="en-US" sz="1500"/>
              <a:t>Notation:  </a:t>
            </a:r>
            <a:r>
              <a:rPr lang="en-US" sz="1500" i="1">
                <a:sym typeface="Symbol" panose="05050102010706020507" pitchFamily="18" charset="2"/>
              </a:rPr>
              <a:t></a:t>
            </a:r>
            <a:r>
              <a:rPr lang="en-US" sz="1500">
                <a:sym typeface="Symbol" panose="05050102010706020507" pitchFamily="18" charset="2"/>
              </a:rPr>
              <a:t> </a:t>
            </a:r>
            <a:r>
              <a:rPr lang="en-US" sz="1500" i="1" baseline="-25000">
                <a:sym typeface="Symbol" panose="05050102010706020507" pitchFamily="18" charset="2"/>
              </a:rPr>
              <a:t>p</a:t>
            </a:r>
            <a:r>
              <a:rPr lang="en-US" sz="1500">
                <a:sym typeface="Symbol" panose="05050102010706020507" pitchFamily="18" charset="2"/>
              </a:rPr>
              <a:t>(</a:t>
            </a:r>
            <a:r>
              <a:rPr lang="en-US" sz="1500" i="1">
                <a:sym typeface="Symbol" panose="05050102010706020507" pitchFamily="18" charset="2"/>
              </a:rPr>
              <a:t>r</a:t>
            </a:r>
            <a:r>
              <a:rPr lang="en-US" sz="1500">
                <a:sym typeface="Symbol" panose="05050102010706020507" pitchFamily="18" charset="2"/>
              </a:rPr>
              <a:t>)</a:t>
            </a:r>
          </a:p>
          <a:p>
            <a:pPr>
              <a:tabLst>
                <a:tab pos="1244204" algn="l"/>
                <a:tab pos="2362200" algn="ctr"/>
                <a:tab pos="2569369" algn="l"/>
              </a:tabLst>
            </a:pPr>
            <a:r>
              <a:rPr lang="en-US" sz="1500" i="1">
                <a:sym typeface="Symbol" panose="05050102010706020507" pitchFamily="18" charset="2"/>
              </a:rPr>
              <a:t>p</a:t>
            </a:r>
            <a:r>
              <a:rPr lang="en-US" sz="1500">
                <a:sym typeface="Symbol" panose="05050102010706020507" pitchFamily="18" charset="2"/>
              </a:rPr>
              <a:t> is called the </a:t>
            </a:r>
            <a:r>
              <a:rPr lang="en-US" sz="1500" b="1">
                <a:solidFill>
                  <a:schemeClr val="tx2"/>
                </a:solidFill>
                <a:sym typeface="Symbol" panose="05050102010706020507" pitchFamily="18" charset="2"/>
              </a:rPr>
              <a:t>selection predicate</a:t>
            </a:r>
            <a:endParaRPr lang="en-US" sz="1500" b="1" i="1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tabLst>
                <a:tab pos="1244204" algn="l"/>
                <a:tab pos="2362200" algn="ctr"/>
                <a:tab pos="2569369" algn="l"/>
              </a:tabLst>
            </a:pPr>
            <a:r>
              <a:rPr lang="en-US" sz="1500"/>
              <a:t>Defined as:</a:t>
            </a:r>
            <a:br>
              <a:rPr lang="en-US" sz="1500"/>
            </a:br>
            <a:r>
              <a:rPr lang="en-US" sz="1500"/>
              <a:t/>
            </a:r>
            <a:br>
              <a:rPr lang="en-US" sz="1500"/>
            </a:br>
            <a:r>
              <a:rPr lang="en-US" sz="1500"/>
              <a:t>	 </a:t>
            </a:r>
            <a:r>
              <a:rPr lang="en-US" sz="1500" i="1">
                <a:sym typeface="Symbol" panose="05050102010706020507" pitchFamily="18" charset="2"/>
              </a:rPr>
              <a:t></a:t>
            </a:r>
            <a:r>
              <a:rPr lang="en-US" sz="1500" i="1" baseline="-25000">
                <a:sym typeface="Symbol" panose="05050102010706020507" pitchFamily="18" charset="2"/>
              </a:rPr>
              <a:t>p</a:t>
            </a:r>
            <a:r>
              <a:rPr lang="en-US" sz="1500">
                <a:sym typeface="Symbol" panose="05050102010706020507" pitchFamily="18" charset="2"/>
              </a:rPr>
              <a:t>(</a:t>
            </a:r>
            <a:r>
              <a:rPr lang="en-US" sz="1500" b="1" i="1">
                <a:sym typeface="Symbol" panose="05050102010706020507" pitchFamily="18" charset="2"/>
              </a:rPr>
              <a:t>r</a:t>
            </a:r>
            <a:r>
              <a:rPr lang="en-US" sz="1500">
                <a:sym typeface="Symbol" panose="05050102010706020507" pitchFamily="18" charset="2"/>
              </a:rPr>
              <a:t>) = {</a:t>
            </a:r>
            <a:r>
              <a:rPr lang="en-US" sz="1500" i="1">
                <a:sym typeface="Symbol" panose="05050102010706020507" pitchFamily="18" charset="2"/>
              </a:rPr>
              <a:t>t</a:t>
            </a:r>
            <a:r>
              <a:rPr lang="en-US" sz="1500">
                <a:sym typeface="Symbol" panose="05050102010706020507" pitchFamily="18" charset="2"/>
              </a:rPr>
              <a:t> | </a:t>
            </a:r>
            <a:r>
              <a:rPr lang="en-US" sz="1500" i="1">
                <a:sym typeface="Symbol" panose="05050102010706020507" pitchFamily="18" charset="2"/>
              </a:rPr>
              <a:t>t</a:t>
            </a:r>
            <a:r>
              <a:rPr lang="en-US" sz="1500">
                <a:sym typeface="Symbol" panose="05050102010706020507" pitchFamily="18" charset="2"/>
              </a:rPr>
              <a:t>  </a:t>
            </a:r>
            <a:r>
              <a:rPr lang="en-US" sz="1500" i="1">
                <a:sym typeface="Symbol" panose="05050102010706020507" pitchFamily="18" charset="2"/>
              </a:rPr>
              <a:t>r</a:t>
            </a:r>
            <a:r>
              <a:rPr lang="en-US" sz="1500">
                <a:sym typeface="Symbol" panose="05050102010706020507" pitchFamily="18" charset="2"/>
              </a:rPr>
              <a:t> </a:t>
            </a:r>
            <a:r>
              <a:rPr lang="en-US" sz="1500" b="1">
                <a:sym typeface="Symbol" panose="05050102010706020507" pitchFamily="18" charset="2"/>
              </a:rPr>
              <a:t>and </a:t>
            </a:r>
            <a:r>
              <a:rPr lang="en-US" sz="1500" i="1">
                <a:sym typeface="Symbol" panose="05050102010706020507" pitchFamily="18" charset="2"/>
              </a:rPr>
              <a:t>p(t)</a:t>
            </a:r>
            <a:r>
              <a:rPr lang="en-US" sz="1500">
                <a:sym typeface="Symbol" panose="05050102010706020507" pitchFamily="18" charset="2"/>
              </a:rPr>
              <a:t>}</a:t>
            </a:r>
            <a:br>
              <a:rPr lang="en-US" sz="1500">
                <a:sym typeface="Symbol" panose="05050102010706020507" pitchFamily="18" charset="2"/>
              </a:rPr>
            </a:br>
            <a:endParaRPr lang="en-US" sz="1500">
              <a:sym typeface="Symbol" panose="05050102010706020507" pitchFamily="18" charset="2"/>
            </a:endParaRPr>
          </a:p>
          <a:p>
            <a:pPr>
              <a:buNone/>
              <a:tabLst>
                <a:tab pos="1244204" algn="l"/>
                <a:tab pos="2362200" algn="ctr"/>
                <a:tab pos="2569369" algn="l"/>
              </a:tabLst>
            </a:pPr>
            <a:r>
              <a:rPr lang="en-US" sz="1500">
                <a:sym typeface="Symbol" panose="05050102010706020507" pitchFamily="18" charset="2"/>
              </a:rPr>
              <a:t>	Where</a:t>
            </a:r>
            <a:r>
              <a:rPr lang="en-US" sz="1500" i="1">
                <a:sym typeface="Symbol" panose="05050102010706020507" pitchFamily="18" charset="2"/>
              </a:rPr>
              <a:t> p</a:t>
            </a:r>
            <a:r>
              <a:rPr lang="en-US" sz="1500">
                <a:sym typeface="Symbol" panose="05050102010706020507" pitchFamily="18" charset="2"/>
              </a:rPr>
              <a:t> is a formula in propositional calculus consisting of </a:t>
            </a:r>
            <a:r>
              <a:rPr lang="en-US" sz="1500" b="1">
                <a:solidFill>
                  <a:schemeClr val="tx2"/>
                </a:solidFill>
                <a:sym typeface="Symbol" panose="05050102010706020507" pitchFamily="18" charset="2"/>
              </a:rPr>
              <a:t>terms</a:t>
            </a:r>
            <a:r>
              <a:rPr lang="en-US" sz="150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sz="1500">
                <a:sym typeface="Symbol" panose="05050102010706020507" pitchFamily="18" charset="2"/>
              </a:rPr>
              <a:t>connected by :  (</a:t>
            </a:r>
            <a:r>
              <a:rPr lang="en-US" sz="1500" b="1">
                <a:sym typeface="Symbol" panose="05050102010706020507" pitchFamily="18" charset="2"/>
              </a:rPr>
              <a:t>and</a:t>
            </a:r>
            <a:r>
              <a:rPr lang="en-US" sz="1500">
                <a:sym typeface="Symbol" panose="05050102010706020507" pitchFamily="18" charset="2"/>
              </a:rPr>
              <a:t>),  (</a:t>
            </a:r>
            <a:r>
              <a:rPr lang="en-US" sz="1500" b="1">
                <a:sym typeface="Symbol" panose="05050102010706020507" pitchFamily="18" charset="2"/>
              </a:rPr>
              <a:t>or</a:t>
            </a:r>
            <a:r>
              <a:rPr lang="en-US" sz="1500">
                <a:sym typeface="Symbol" panose="05050102010706020507" pitchFamily="18" charset="2"/>
              </a:rPr>
              <a:t>),  (</a:t>
            </a:r>
            <a:r>
              <a:rPr lang="en-US" sz="1500" b="1">
                <a:sym typeface="Symbol" panose="05050102010706020507" pitchFamily="18" charset="2"/>
              </a:rPr>
              <a:t>not</a:t>
            </a:r>
            <a:r>
              <a:rPr lang="en-US" sz="1500">
                <a:sym typeface="Symbol" panose="05050102010706020507" pitchFamily="18" charset="2"/>
              </a:rPr>
              <a:t>)</a:t>
            </a:r>
            <a:br>
              <a:rPr lang="en-US" sz="1500">
                <a:sym typeface="Symbol" panose="05050102010706020507" pitchFamily="18" charset="2"/>
              </a:rPr>
            </a:br>
            <a:r>
              <a:rPr lang="en-US" sz="1500">
                <a:sym typeface="Symbol" panose="05050102010706020507" pitchFamily="18" charset="2"/>
              </a:rPr>
              <a:t>Each </a:t>
            </a:r>
            <a:r>
              <a:rPr lang="en-US" sz="1500" b="1">
                <a:solidFill>
                  <a:schemeClr val="tx2"/>
                </a:solidFill>
                <a:sym typeface="Symbol" panose="05050102010706020507" pitchFamily="18" charset="2"/>
              </a:rPr>
              <a:t>term</a:t>
            </a:r>
            <a:r>
              <a:rPr lang="en-US" sz="1500">
                <a:sym typeface="Symbol" panose="05050102010706020507" pitchFamily="18" charset="2"/>
              </a:rPr>
              <a:t> is one of:</a:t>
            </a:r>
          </a:p>
          <a:p>
            <a:pPr>
              <a:lnSpc>
                <a:spcPct val="110000"/>
              </a:lnSpc>
              <a:buNone/>
              <a:tabLst>
                <a:tab pos="1244204" algn="l"/>
                <a:tab pos="2362200" algn="ctr"/>
                <a:tab pos="2569369" algn="l"/>
              </a:tabLst>
            </a:pPr>
            <a:r>
              <a:rPr lang="en-US" sz="1500">
                <a:sym typeface="Symbol" panose="05050102010706020507" pitchFamily="18" charset="2"/>
              </a:rPr>
              <a:t>		&lt;attribute&gt;	</a:t>
            </a:r>
            <a:r>
              <a:rPr lang="en-US" sz="1500" i="1">
                <a:sym typeface="Symbol" panose="05050102010706020507" pitchFamily="18" charset="2"/>
              </a:rPr>
              <a:t>op</a:t>
            </a:r>
            <a:r>
              <a:rPr lang="en-US" sz="1500">
                <a:sym typeface="Symbol" panose="05050102010706020507" pitchFamily="18" charset="2"/>
              </a:rPr>
              <a:t> 	&lt;attribute&gt; or &lt;constant&gt;</a:t>
            </a:r>
          </a:p>
          <a:p>
            <a:pPr>
              <a:buNone/>
              <a:tabLst>
                <a:tab pos="1244204" algn="l"/>
                <a:tab pos="2362200" algn="ctr"/>
                <a:tab pos="2569369" algn="l"/>
              </a:tabLst>
            </a:pPr>
            <a:r>
              <a:rPr lang="en-US" sz="1500">
                <a:sym typeface="Symbol" panose="05050102010706020507" pitchFamily="18" charset="2"/>
              </a:rPr>
              <a:t>     where </a:t>
            </a:r>
            <a:r>
              <a:rPr lang="en-US" sz="1500" i="1">
                <a:sym typeface="Symbol" panose="05050102010706020507" pitchFamily="18" charset="2"/>
              </a:rPr>
              <a:t>op</a:t>
            </a:r>
            <a:r>
              <a:rPr lang="en-US" sz="1500">
                <a:sym typeface="Symbol" panose="05050102010706020507" pitchFamily="18" charset="2"/>
              </a:rPr>
              <a:t> is one of:  =, , &gt;, . &lt;. </a:t>
            </a:r>
            <a:br>
              <a:rPr lang="en-US" sz="1500">
                <a:sym typeface="Symbol" panose="05050102010706020507" pitchFamily="18" charset="2"/>
              </a:rPr>
            </a:br>
            <a:endParaRPr lang="en-US" sz="1500">
              <a:sym typeface="Symbol" panose="05050102010706020507" pitchFamily="18" charset="2"/>
            </a:endParaRPr>
          </a:p>
          <a:p>
            <a:pPr>
              <a:tabLst>
                <a:tab pos="1244204" algn="l"/>
                <a:tab pos="2362200" algn="ctr"/>
                <a:tab pos="2569369" algn="l"/>
              </a:tabLst>
            </a:pPr>
            <a:r>
              <a:rPr lang="en-US" sz="1500">
                <a:sym typeface="Symbol" panose="05050102010706020507" pitchFamily="18" charset="2"/>
              </a:rPr>
              <a:t>Example of selection:</a:t>
            </a:r>
            <a:br>
              <a:rPr lang="en-US" sz="1500">
                <a:sym typeface="Symbol" panose="05050102010706020507" pitchFamily="18" charset="2"/>
              </a:rPr>
            </a:br>
            <a:r>
              <a:rPr lang="en-US" sz="1500">
                <a:sym typeface="Symbol" panose="05050102010706020507" pitchFamily="18" charset="2"/>
              </a:rPr>
              <a:t/>
            </a:r>
            <a:br>
              <a:rPr lang="en-US" sz="1500">
                <a:sym typeface="Symbol" panose="05050102010706020507" pitchFamily="18" charset="2"/>
              </a:rPr>
            </a:br>
            <a:r>
              <a:rPr lang="en-US" sz="1500">
                <a:sym typeface="Symbol" panose="05050102010706020507" pitchFamily="18" charset="2"/>
              </a:rPr>
              <a:t>  	</a:t>
            </a:r>
            <a:r>
              <a:rPr lang="en-US" sz="1500" i="1">
                <a:sym typeface="Symbol" panose="05050102010706020507" pitchFamily="18" charset="2"/>
              </a:rPr>
              <a:t></a:t>
            </a:r>
            <a:r>
              <a:rPr lang="en-US" sz="1500">
                <a:sym typeface="Symbol" panose="05050102010706020507" pitchFamily="18" charset="2"/>
              </a:rPr>
              <a:t> </a:t>
            </a:r>
            <a:r>
              <a:rPr lang="en-US" sz="1500" i="1" baseline="-25000">
                <a:sym typeface="Symbol" panose="05050102010706020507" pitchFamily="18" charset="2"/>
              </a:rPr>
              <a:t>branch_name=“Perryridge”</a:t>
            </a:r>
            <a:r>
              <a:rPr lang="en-US" sz="1500">
                <a:sym typeface="Symbol" panose="05050102010706020507" pitchFamily="18" charset="2"/>
              </a:rPr>
              <a:t>(</a:t>
            </a:r>
            <a:r>
              <a:rPr lang="en-US" sz="1500" i="1">
                <a:sym typeface="Symbol" panose="05050102010706020507" pitchFamily="18" charset="2"/>
              </a:rPr>
              <a:t>account</a:t>
            </a:r>
            <a:r>
              <a:rPr lang="en-US" sz="15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714500" y="1485901"/>
            <a:ext cx="5715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Select operation returns a relation that satisfies the given predicate from the original relation.</a:t>
            </a:r>
          </a:p>
        </p:txBody>
      </p:sp>
    </p:spTree>
    <p:extLst>
      <p:ext uri="{BB962C8B-B14F-4D97-AF65-F5344CB8AC3E}">
        <p14:creationId xmlns:p14="http://schemas.microsoft.com/office/powerpoint/2010/main" val="37025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085851"/>
            <a:ext cx="6172200" cy="365522"/>
          </a:xfrm>
        </p:spPr>
        <p:txBody>
          <a:bodyPr>
            <a:normAutofit fontScale="90000"/>
          </a:bodyPr>
          <a:lstStyle/>
          <a:p>
            <a:r>
              <a:rPr lang="en-US" sz="2700"/>
              <a:t>Project Operation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1" y="2057400"/>
            <a:ext cx="6256735" cy="3706416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2443163" algn="ctr"/>
              </a:tabLst>
            </a:pPr>
            <a:r>
              <a:rPr lang="en-US" sz="1800"/>
              <a:t>Notation:</a:t>
            </a:r>
            <a:br>
              <a:rPr lang="en-US" sz="1800"/>
            </a:br>
            <a:r>
              <a:rPr lang="en-US" sz="1800"/>
              <a:t>	</a:t>
            </a:r>
          </a:p>
          <a:p>
            <a:pPr>
              <a:lnSpc>
                <a:spcPct val="120000"/>
              </a:lnSpc>
              <a:buNone/>
              <a:tabLst>
                <a:tab pos="2443163" algn="ctr"/>
              </a:tabLst>
            </a:pPr>
            <a:r>
              <a:rPr lang="en-US" sz="1800"/>
              <a:t>	where </a:t>
            </a:r>
            <a:r>
              <a:rPr lang="en-US" sz="1800" i="1"/>
              <a:t>A</a:t>
            </a:r>
            <a:r>
              <a:rPr lang="en-US" sz="1800" i="1" baseline="-25000"/>
              <a:t>1</a:t>
            </a:r>
            <a:r>
              <a:rPr lang="en-US" sz="1800" i="1"/>
              <a:t>, A</a:t>
            </a:r>
            <a:r>
              <a:rPr lang="en-US" sz="1800" i="1" baseline="-25000"/>
              <a:t>2</a:t>
            </a:r>
            <a:r>
              <a:rPr lang="en-US" sz="1800"/>
              <a:t> are attribute names and </a:t>
            </a:r>
            <a:r>
              <a:rPr lang="en-US" sz="1800" i="1"/>
              <a:t>r</a:t>
            </a:r>
            <a:r>
              <a:rPr lang="en-US" sz="1800"/>
              <a:t> is a relation name.</a:t>
            </a:r>
          </a:p>
          <a:p>
            <a:pPr>
              <a:tabLst>
                <a:tab pos="2443163" algn="ctr"/>
              </a:tabLst>
            </a:pPr>
            <a:r>
              <a:rPr lang="en-US" sz="1800"/>
              <a:t>The result is defined as the relation of </a:t>
            </a:r>
            <a:r>
              <a:rPr lang="en-US" sz="1800" i="1"/>
              <a:t>k</a:t>
            </a:r>
            <a:r>
              <a:rPr lang="en-US" sz="1800"/>
              <a:t> columns obtained by erasing the columns that are not listed</a:t>
            </a:r>
          </a:p>
          <a:p>
            <a:pPr>
              <a:tabLst>
                <a:tab pos="2443163" algn="ctr"/>
              </a:tabLst>
            </a:pPr>
            <a:r>
              <a:rPr lang="en-US" sz="1800"/>
              <a:t>Duplicate rows removed from result, since relations are sets</a:t>
            </a:r>
          </a:p>
          <a:p>
            <a:pPr>
              <a:tabLst>
                <a:tab pos="2443163" algn="ctr"/>
              </a:tabLst>
            </a:pPr>
            <a:r>
              <a:rPr lang="en-US" sz="1800"/>
              <a:t>Example: To eliminate the </a:t>
            </a:r>
            <a:r>
              <a:rPr lang="en-US" sz="1800" i="1"/>
              <a:t>branch_name</a:t>
            </a:r>
            <a:r>
              <a:rPr lang="en-US" sz="1800"/>
              <a:t> attribute of </a:t>
            </a:r>
            <a:r>
              <a:rPr lang="en-US" sz="1800" i="1"/>
              <a:t>account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         	 </a:t>
            </a:r>
            <a:r>
              <a:rPr lang="en-US" sz="1800">
                <a:sym typeface="Symbol" panose="05050102010706020507" pitchFamily="18" charset="2"/>
              </a:rPr>
              <a:t></a:t>
            </a:r>
            <a:r>
              <a:rPr lang="en-US" sz="1800" i="1" baseline="-25000"/>
              <a:t>account_number, balance</a:t>
            </a:r>
            <a:r>
              <a:rPr lang="en-US" sz="1800"/>
              <a:t> (</a:t>
            </a:r>
            <a:r>
              <a:rPr lang="en-US" sz="1800" i="1"/>
              <a:t>account</a:t>
            </a:r>
            <a:r>
              <a:rPr lang="en-US" sz="1800"/>
              <a:t>) </a:t>
            </a:r>
            <a:br>
              <a:rPr lang="en-US" sz="1800"/>
            </a:br>
            <a:endParaRPr lang="en-US" sz="18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57501" y="2171701"/>
          <a:ext cx="1354931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295280" imgH="355320" progId="Equation.3">
                  <p:embed/>
                </p:oleObj>
              </mc:Choice>
              <mc:Fallback>
                <p:oleObj name="Equation" r:id="rId3" imgW="1295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1" y="2171701"/>
                        <a:ext cx="1354931" cy="34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1657350" y="1657351"/>
            <a:ext cx="6343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Returns a relation with only the specified attributes.</a:t>
            </a:r>
          </a:p>
        </p:txBody>
      </p:sp>
    </p:spTree>
    <p:extLst>
      <p:ext uri="{BB962C8B-B14F-4D97-AF65-F5344CB8AC3E}">
        <p14:creationId xmlns:p14="http://schemas.microsoft.com/office/powerpoint/2010/main" val="7038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365522"/>
          </a:xfrm>
        </p:spPr>
        <p:txBody>
          <a:bodyPr>
            <a:normAutofit fontScale="90000"/>
          </a:bodyPr>
          <a:lstStyle/>
          <a:p>
            <a:r>
              <a:rPr lang="en-US" sz="2700"/>
              <a:t>Union Operation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00250"/>
            <a:ext cx="6400800" cy="3771900"/>
          </a:xfrm>
        </p:spPr>
        <p:txBody>
          <a:bodyPr/>
          <a:lstStyle/>
          <a:p>
            <a:pPr>
              <a:tabLst>
                <a:tab pos="2224088" algn="ctr"/>
              </a:tabLst>
            </a:pPr>
            <a:r>
              <a:rPr lang="en-US" sz="1800"/>
              <a:t>Notation:  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anose="05050102010706020507" pitchFamily="18" charset="2"/>
              </a:rPr>
              <a:t> </a:t>
            </a:r>
            <a:r>
              <a:rPr lang="en-US" sz="1800" i="1"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224088" algn="ctr"/>
              </a:tabLst>
            </a:pPr>
            <a:r>
              <a:rPr lang="en-US" sz="1800">
                <a:sym typeface="Symbol" panose="05050102010706020507" pitchFamily="18" charset="2"/>
              </a:rPr>
              <a:t>Defined as: </a:t>
            </a:r>
          </a:p>
          <a:p>
            <a:pPr>
              <a:buNone/>
              <a:tabLst>
                <a:tab pos="2224088" algn="ctr"/>
              </a:tabLst>
            </a:pPr>
            <a:r>
              <a:rPr lang="en-US" sz="1800"/>
              <a:t>		</a:t>
            </a:r>
            <a:r>
              <a:rPr lang="en-US" sz="1800" i="1"/>
              <a:t>r</a:t>
            </a:r>
            <a:r>
              <a:rPr lang="en-US" sz="1800"/>
              <a:t>  </a:t>
            </a:r>
            <a:r>
              <a:rPr lang="en-US" sz="1800">
                <a:sym typeface="Symbol" panose="05050102010706020507" pitchFamily="18" charset="2"/>
              </a:rPr>
              <a:t> </a:t>
            </a:r>
            <a:r>
              <a:rPr lang="en-US" sz="1800" i="1">
                <a:sym typeface="Symbol" panose="05050102010706020507" pitchFamily="18" charset="2"/>
              </a:rPr>
              <a:t>s</a:t>
            </a:r>
            <a:r>
              <a:rPr lang="en-US" sz="1800">
                <a:sym typeface="Symbol" panose="05050102010706020507" pitchFamily="18" charset="2"/>
              </a:rPr>
              <a:t> = {</a:t>
            </a:r>
            <a:r>
              <a:rPr lang="en-US" sz="1800" i="1">
                <a:sym typeface="Symbol" panose="05050102010706020507" pitchFamily="18" charset="2"/>
              </a:rPr>
              <a:t>t</a:t>
            </a:r>
            <a:r>
              <a:rPr lang="en-US" sz="1800">
                <a:sym typeface="Symbol" panose="05050102010706020507" pitchFamily="18" charset="2"/>
              </a:rPr>
              <a:t> | </a:t>
            </a:r>
            <a:r>
              <a:rPr lang="en-US" sz="1800" i="1">
                <a:sym typeface="Symbol" panose="05050102010706020507" pitchFamily="18" charset="2"/>
              </a:rPr>
              <a:t>t</a:t>
            </a:r>
            <a:r>
              <a:rPr lang="en-US" sz="1800">
                <a:sym typeface="Symbol" panose="05050102010706020507" pitchFamily="18" charset="2"/>
              </a:rPr>
              <a:t>  </a:t>
            </a:r>
            <a:r>
              <a:rPr lang="en-US" sz="1800" i="1">
                <a:sym typeface="Symbol" panose="05050102010706020507" pitchFamily="18" charset="2"/>
              </a:rPr>
              <a:t>r</a:t>
            </a:r>
            <a:r>
              <a:rPr lang="en-US" sz="1800">
                <a:sym typeface="Symbol" panose="05050102010706020507" pitchFamily="18" charset="2"/>
              </a:rPr>
              <a:t> or</a:t>
            </a:r>
            <a:r>
              <a:rPr lang="en-US" sz="1800" i="1">
                <a:sym typeface="Symbol" panose="05050102010706020507" pitchFamily="18" charset="2"/>
              </a:rPr>
              <a:t> t</a:t>
            </a:r>
            <a:r>
              <a:rPr lang="en-US" sz="1800">
                <a:sym typeface="Symbol" panose="05050102010706020507" pitchFamily="18" charset="2"/>
              </a:rPr>
              <a:t>  </a:t>
            </a:r>
            <a:r>
              <a:rPr lang="en-US" sz="1800" i="1">
                <a:sym typeface="Symbol" panose="05050102010706020507" pitchFamily="18" charset="2"/>
              </a:rPr>
              <a:t>s</a:t>
            </a:r>
            <a:r>
              <a:rPr lang="en-US" sz="1800"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224088" algn="ctr"/>
              </a:tabLst>
            </a:pPr>
            <a:r>
              <a:rPr lang="en-US" sz="1500">
                <a:sym typeface="Symbol" panose="05050102010706020507" pitchFamily="18" charset="2"/>
              </a:rPr>
              <a:t>For </a:t>
            </a:r>
            <a:r>
              <a:rPr lang="en-US" sz="1500" i="1"/>
              <a:t>r</a:t>
            </a:r>
            <a:r>
              <a:rPr lang="en-US" sz="1500"/>
              <a:t> </a:t>
            </a:r>
            <a:r>
              <a:rPr lang="en-US" sz="1500">
                <a:sym typeface="Symbol" panose="05050102010706020507" pitchFamily="18" charset="2"/>
              </a:rPr>
              <a:t> </a:t>
            </a:r>
            <a:r>
              <a:rPr lang="en-US" sz="1500" i="1">
                <a:sym typeface="Symbol" panose="05050102010706020507" pitchFamily="18" charset="2"/>
              </a:rPr>
              <a:t>s</a:t>
            </a:r>
            <a:r>
              <a:rPr lang="en-US" sz="1500">
                <a:sym typeface="Symbol" panose="05050102010706020507" pitchFamily="18" charset="2"/>
              </a:rPr>
              <a:t> to be valid.</a:t>
            </a:r>
          </a:p>
          <a:p>
            <a:pPr>
              <a:buNone/>
              <a:tabLst>
                <a:tab pos="2224088" algn="ctr"/>
              </a:tabLst>
            </a:pPr>
            <a:r>
              <a:rPr lang="en-US" sz="1500" i="1">
                <a:sym typeface="Symbol" panose="05050102010706020507" pitchFamily="18" charset="2"/>
              </a:rPr>
              <a:t>	</a:t>
            </a:r>
            <a:r>
              <a:rPr lang="en-US" sz="1500">
                <a:sym typeface="Symbol" panose="05050102010706020507" pitchFamily="18" charset="2"/>
              </a:rPr>
              <a:t>1.  </a:t>
            </a:r>
            <a:r>
              <a:rPr lang="en-US" sz="1500" i="1">
                <a:sym typeface="Symbol" panose="05050102010706020507" pitchFamily="18" charset="2"/>
              </a:rPr>
              <a:t>r,</a:t>
            </a:r>
            <a:r>
              <a:rPr lang="en-US" sz="1500">
                <a:sym typeface="Symbol" panose="05050102010706020507" pitchFamily="18" charset="2"/>
              </a:rPr>
              <a:t> </a:t>
            </a:r>
            <a:r>
              <a:rPr lang="en-US" sz="1500" i="1">
                <a:sym typeface="Symbol" panose="05050102010706020507" pitchFamily="18" charset="2"/>
              </a:rPr>
              <a:t>s</a:t>
            </a:r>
            <a:r>
              <a:rPr lang="en-US" sz="1500">
                <a:sym typeface="Symbol" panose="05050102010706020507" pitchFamily="18" charset="2"/>
              </a:rPr>
              <a:t> must have the </a:t>
            </a:r>
            <a:r>
              <a:rPr lang="en-US" sz="1500" i="1">
                <a:sym typeface="Symbol" panose="05050102010706020507" pitchFamily="18" charset="2"/>
              </a:rPr>
              <a:t>same </a:t>
            </a:r>
            <a:r>
              <a:rPr lang="en-US" sz="1500" b="1">
                <a:solidFill>
                  <a:schemeClr val="tx2"/>
                </a:solidFill>
                <a:sym typeface="Symbol" panose="05050102010706020507" pitchFamily="18" charset="2"/>
              </a:rPr>
              <a:t>arity</a:t>
            </a:r>
            <a:r>
              <a:rPr lang="en-US" sz="1500">
                <a:sym typeface="Symbol" panose="05050102010706020507" pitchFamily="18" charset="2"/>
              </a:rPr>
              <a:t> (same number of attributes)</a:t>
            </a:r>
          </a:p>
          <a:p>
            <a:pPr>
              <a:buNone/>
              <a:tabLst>
                <a:tab pos="2224088" algn="ctr"/>
              </a:tabLst>
            </a:pPr>
            <a:r>
              <a:rPr lang="en-US" sz="1500">
                <a:sym typeface="Symbol" panose="05050102010706020507" pitchFamily="18" charset="2"/>
              </a:rPr>
              <a:t>	2.  The attribute domains must be </a:t>
            </a:r>
            <a:r>
              <a:rPr lang="en-US" sz="1500" b="1">
                <a:solidFill>
                  <a:schemeClr val="tx2"/>
                </a:solidFill>
                <a:sym typeface="Symbol" panose="05050102010706020507" pitchFamily="18" charset="2"/>
              </a:rPr>
              <a:t>compatible</a:t>
            </a:r>
            <a:r>
              <a:rPr lang="en-US" sz="1500">
                <a:sym typeface="Symbol" panose="05050102010706020507" pitchFamily="18" charset="2"/>
              </a:rPr>
              <a:t> (example: 2</a:t>
            </a:r>
            <a:r>
              <a:rPr lang="en-US" sz="1500" baseline="30000">
                <a:sym typeface="Symbol" panose="05050102010706020507" pitchFamily="18" charset="2"/>
              </a:rPr>
              <a:t>nd</a:t>
            </a:r>
            <a:r>
              <a:rPr lang="en-US" sz="1500">
                <a:sym typeface="Symbol" panose="05050102010706020507" pitchFamily="18" charset="2"/>
              </a:rPr>
              <a:t> column </a:t>
            </a:r>
            <a:br>
              <a:rPr lang="en-US" sz="1500">
                <a:sym typeface="Symbol" panose="05050102010706020507" pitchFamily="18" charset="2"/>
              </a:rPr>
            </a:br>
            <a:r>
              <a:rPr lang="en-US" sz="1500">
                <a:sym typeface="Symbol" panose="05050102010706020507" pitchFamily="18" charset="2"/>
              </a:rPr>
              <a:t>     	of </a:t>
            </a:r>
            <a:r>
              <a:rPr lang="en-US" sz="1500" i="1">
                <a:sym typeface="Symbol" panose="05050102010706020507" pitchFamily="18" charset="2"/>
              </a:rPr>
              <a:t>r</a:t>
            </a:r>
            <a:r>
              <a:rPr lang="en-US" sz="1500">
                <a:sym typeface="Symbol" panose="05050102010706020507" pitchFamily="18" charset="2"/>
              </a:rPr>
              <a:t> deals with the same type of values as does the 2</a:t>
            </a:r>
            <a:r>
              <a:rPr lang="en-US" sz="1500" baseline="30000">
                <a:sym typeface="Symbol" panose="05050102010706020507" pitchFamily="18" charset="2"/>
              </a:rPr>
              <a:t>nd </a:t>
            </a:r>
            <a:r>
              <a:rPr lang="en-US" sz="1500">
                <a:sym typeface="Symbol" panose="05050102010706020507" pitchFamily="18" charset="2"/>
              </a:rPr>
              <a:t/>
            </a:r>
            <a:br>
              <a:rPr lang="en-US" sz="1500">
                <a:sym typeface="Symbol" panose="05050102010706020507" pitchFamily="18" charset="2"/>
              </a:rPr>
            </a:br>
            <a:r>
              <a:rPr lang="en-US" sz="1500">
                <a:sym typeface="Symbol" panose="05050102010706020507" pitchFamily="18" charset="2"/>
              </a:rPr>
              <a:t>     column of </a:t>
            </a:r>
            <a:r>
              <a:rPr lang="en-US" sz="1500" i="1">
                <a:sym typeface="Symbol" panose="05050102010706020507" pitchFamily="18" charset="2"/>
              </a:rPr>
              <a:t>s</a:t>
            </a:r>
            <a:r>
              <a:rPr lang="en-US" sz="150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224088" algn="ctr"/>
              </a:tabLst>
            </a:pPr>
            <a:r>
              <a:rPr lang="en-US" sz="1800"/>
              <a:t>Example: to find all customers with either an account or a loan</a:t>
            </a:r>
            <a:br>
              <a:rPr lang="en-US" sz="1800"/>
            </a:br>
            <a:r>
              <a:rPr lang="en-US" sz="1800"/>
              <a:t>    </a:t>
            </a:r>
            <a:r>
              <a:rPr lang="en-US" sz="1800">
                <a:sym typeface="Symbol" panose="05050102010706020507" pitchFamily="18" charset="2"/>
              </a:rPr>
              <a:t></a:t>
            </a:r>
            <a:r>
              <a:rPr lang="en-US" sz="1800" i="1" baseline="-25000"/>
              <a:t>customer_name</a:t>
            </a:r>
            <a:r>
              <a:rPr lang="en-US" sz="1800"/>
              <a:t> (</a:t>
            </a:r>
            <a:r>
              <a:rPr lang="en-US" sz="1800" i="1"/>
              <a:t>depositor</a:t>
            </a:r>
            <a:r>
              <a:rPr lang="en-US" sz="1800"/>
              <a:t>)   </a:t>
            </a:r>
            <a:r>
              <a:rPr lang="en-US" sz="1800">
                <a:sym typeface="Symbol" panose="05050102010706020507" pitchFamily="18" charset="2"/>
              </a:rPr>
              <a:t>  </a:t>
            </a:r>
            <a:r>
              <a:rPr lang="en-US" sz="1800" i="1" baseline="-25000"/>
              <a:t>customer_name</a:t>
            </a:r>
            <a:r>
              <a:rPr lang="en-US" sz="1800"/>
              <a:t> (</a:t>
            </a:r>
            <a:r>
              <a:rPr lang="en-US" sz="1800" i="1"/>
              <a:t>borrower)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314450" y="1485901"/>
            <a:ext cx="6343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Results in a relation with all of the tuples that appear in either or both of the argument relations.</a:t>
            </a:r>
          </a:p>
        </p:txBody>
      </p:sp>
    </p:spTree>
    <p:extLst>
      <p:ext uri="{BB962C8B-B14F-4D97-AF65-F5344CB8AC3E}">
        <p14:creationId xmlns:p14="http://schemas.microsoft.com/office/powerpoint/2010/main" val="12585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422672"/>
          </a:xfrm>
        </p:spPr>
        <p:txBody>
          <a:bodyPr>
            <a:normAutofit fontScale="90000"/>
          </a:bodyPr>
          <a:lstStyle/>
          <a:p>
            <a:r>
              <a:rPr lang="en-US" sz="2700"/>
              <a:t>Set Difference Operation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0" y="2237186"/>
            <a:ext cx="5744766" cy="307776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1800"/>
              <a:t>Notation </a:t>
            </a:r>
            <a:r>
              <a:rPr lang="en-US" sz="1800" i="1"/>
              <a:t>r – s</a:t>
            </a:r>
          </a:p>
          <a:p>
            <a:r>
              <a:rPr lang="en-US" sz="1800"/>
              <a:t>Defined as:</a:t>
            </a:r>
          </a:p>
          <a:p>
            <a:pPr>
              <a:buFont typeface="Monotype Sorts" charset="2"/>
              <a:buNone/>
            </a:pPr>
            <a:r>
              <a:rPr lang="en-US" sz="1800"/>
              <a:t>		 </a:t>
            </a:r>
            <a:r>
              <a:rPr lang="en-US" sz="1800" i="1"/>
              <a:t>r – s</a:t>
            </a:r>
            <a:r>
              <a:rPr lang="en-US" sz="1800"/>
              <a:t>  = {</a:t>
            </a:r>
            <a:r>
              <a:rPr lang="en-US" sz="1800" i="1"/>
              <a:t>t</a:t>
            </a:r>
            <a:r>
              <a:rPr lang="en-US" sz="1800"/>
              <a:t> | </a:t>
            </a:r>
            <a:r>
              <a:rPr lang="en-US" sz="1800" i="1"/>
              <a:t>t</a:t>
            </a:r>
            <a:r>
              <a:rPr lang="en-US" sz="1800"/>
              <a:t> </a:t>
            </a:r>
            <a:r>
              <a:rPr lang="en-US" sz="1800">
                <a:sym typeface="Symbol" panose="05050102010706020507" pitchFamily="18" charset="2"/>
              </a:rPr>
              <a:t> </a:t>
            </a:r>
            <a:r>
              <a:rPr lang="en-US" sz="1800" i="1">
                <a:sym typeface="Symbol" panose="05050102010706020507" pitchFamily="18" charset="2"/>
              </a:rPr>
              <a:t>r</a:t>
            </a:r>
            <a:r>
              <a:rPr lang="en-US" sz="1800">
                <a:sym typeface="Symbol" panose="05050102010706020507" pitchFamily="18" charset="2"/>
              </a:rPr>
              <a:t> </a:t>
            </a:r>
            <a:r>
              <a:rPr lang="en-US" sz="1800" b="1">
                <a:sym typeface="Symbol" panose="05050102010706020507" pitchFamily="18" charset="2"/>
              </a:rPr>
              <a:t>and</a:t>
            </a:r>
            <a:r>
              <a:rPr lang="en-US" sz="1800">
                <a:sym typeface="Symbol" panose="05050102010706020507" pitchFamily="18" charset="2"/>
              </a:rPr>
              <a:t> t  </a:t>
            </a:r>
            <a:r>
              <a:rPr lang="en-US" sz="1800" i="1">
                <a:sym typeface="Symbol" panose="05050102010706020507" pitchFamily="18" charset="2"/>
              </a:rPr>
              <a:t>s</a:t>
            </a:r>
            <a:r>
              <a:rPr lang="en-US" sz="1800">
                <a:sym typeface="Symbol" panose="05050102010706020507" pitchFamily="18" charset="2"/>
              </a:rPr>
              <a:t>}</a:t>
            </a:r>
          </a:p>
          <a:p>
            <a:pPr>
              <a:buFont typeface="Monotype Sorts" charset="2"/>
              <a:buNone/>
            </a:pPr>
            <a:endParaRPr lang="en-US" sz="1800" i="1"/>
          </a:p>
          <a:p>
            <a:r>
              <a:rPr lang="en-US" sz="1800"/>
              <a:t>Set differences must be taken between </a:t>
            </a:r>
            <a:r>
              <a:rPr lang="en-US" sz="1800" b="1">
                <a:solidFill>
                  <a:schemeClr val="tx2"/>
                </a:solidFill>
              </a:rPr>
              <a:t>compatible</a:t>
            </a:r>
            <a:r>
              <a:rPr lang="en-US" sz="1800"/>
              <a:t> relations.</a:t>
            </a:r>
          </a:p>
          <a:p>
            <a:pPr lvl="1"/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must have the </a:t>
            </a:r>
            <a:r>
              <a:rPr lang="en-US">
                <a:solidFill>
                  <a:schemeClr val="tx2"/>
                </a:solidFill>
              </a:rPr>
              <a:t>same</a:t>
            </a:r>
            <a:r>
              <a:rPr lang="en-US"/>
              <a:t> arity</a:t>
            </a:r>
          </a:p>
          <a:p>
            <a:pPr lvl="1"/>
            <a:r>
              <a:rPr lang="en-US"/>
              <a:t>attribute domains of </a:t>
            </a:r>
            <a:r>
              <a:rPr lang="en-US" i="1"/>
              <a:t>r </a:t>
            </a:r>
            <a:r>
              <a:rPr lang="en-US"/>
              <a:t>and </a:t>
            </a:r>
            <a:r>
              <a:rPr lang="en-US" i="1"/>
              <a:t>s </a:t>
            </a:r>
            <a:r>
              <a:rPr lang="en-US"/>
              <a:t>must be compatible</a:t>
            </a:r>
            <a:endParaRPr lang="en-US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sz="180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sz="180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sz="1800">
              <a:sym typeface="Symbol" panose="05050102010706020507" pitchFamily="18" charset="2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714501" y="1600201"/>
            <a:ext cx="5341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R – S produces all tuples in R but not in S</a:t>
            </a:r>
          </a:p>
        </p:txBody>
      </p:sp>
    </p:spTree>
    <p:extLst>
      <p:ext uri="{BB962C8B-B14F-4D97-AF65-F5344CB8AC3E}">
        <p14:creationId xmlns:p14="http://schemas.microsoft.com/office/powerpoint/2010/main" val="16769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1" y="937022"/>
            <a:ext cx="6122194" cy="1166813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</a:rPr>
              <a:t>Operations on Relations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2400300"/>
            <a:ext cx="6082904" cy="3143250"/>
          </a:xfrm>
          <a:noFill/>
        </p:spPr>
        <p:txBody>
          <a:bodyPr/>
          <a:lstStyle/>
          <a:p>
            <a:pPr algn="just" eaLnBrk="1" hangingPunct="1"/>
            <a:r>
              <a:rPr lang="en-US" altLang="en-US" dirty="0" smtClean="0"/>
              <a:t>Select</a:t>
            </a:r>
            <a:endParaRPr lang="en-US" altLang="en-US" dirty="0"/>
          </a:p>
          <a:p>
            <a:pPr algn="just" eaLnBrk="1" hangingPunct="1"/>
            <a:r>
              <a:rPr lang="en-US" altLang="en-US" dirty="0"/>
              <a:t>Project</a:t>
            </a:r>
          </a:p>
          <a:p>
            <a:pPr algn="just" eaLnBrk="1" hangingPunct="1"/>
            <a:r>
              <a:rPr lang="en-US" altLang="en-US" dirty="0"/>
              <a:t>Join</a:t>
            </a:r>
          </a:p>
          <a:p>
            <a:pPr algn="just" eaLnBrk="1" hangingPunct="1"/>
            <a:r>
              <a:rPr lang="en-US" altLang="en-US" dirty="0"/>
              <a:t>Divide </a:t>
            </a:r>
          </a:p>
          <a:p>
            <a:pPr algn="just" eaLnBrk="1" hangingPunct="1"/>
            <a:r>
              <a:rPr lang="en-US" altLang="en-US" dirty="0"/>
              <a:t>Union</a:t>
            </a:r>
          </a:p>
          <a:p>
            <a:pPr algn="just" eaLnBrk="1" hangingPunct="1"/>
            <a:r>
              <a:rPr lang="en-US" altLang="en-US" dirty="0"/>
              <a:t>Intersection</a:t>
            </a:r>
          </a:p>
          <a:p>
            <a:pPr algn="just" eaLnBrk="1" hangingPunct="1"/>
            <a:r>
              <a:rPr lang="en-US" altLang="en-US" dirty="0"/>
              <a:t>Difference</a:t>
            </a:r>
          </a:p>
          <a:p>
            <a:pPr algn="just" eaLnBrk="1" hangingPunct="1"/>
            <a:r>
              <a:rPr lang="en-US" altLang="en-US" dirty="0"/>
              <a:t>Product</a:t>
            </a: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1657350" y="3943350"/>
            <a:ext cx="5486400" cy="0"/>
          </a:xfrm>
          <a:prstGeom prst="lin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514850" y="3600450"/>
            <a:ext cx="2857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Relational Operations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14850" y="3943350"/>
            <a:ext cx="2857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2722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  <p:bldP spid="113669" grpId="0"/>
      <p:bldP spid="1136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422672"/>
          </a:xfrm>
        </p:spPr>
        <p:txBody>
          <a:bodyPr>
            <a:normAutofit fontScale="90000"/>
          </a:bodyPr>
          <a:lstStyle/>
          <a:p>
            <a:r>
              <a:rPr lang="en-US" sz="2700"/>
              <a:t>Cartesian-Product Operation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1" y="2171700"/>
            <a:ext cx="6085285" cy="3257550"/>
          </a:xfrm>
        </p:spPr>
        <p:txBody>
          <a:bodyPr/>
          <a:lstStyle/>
          <a:p>
            <a:pPr>
              <a:tabLst>
                <a:tab pos="2362200" algn="ctr"/>
              </a:tabLst>
            </a:pPr>
            <a:r>
              <a:rPr lang="en-US" sz="1800"/>
              <a:t>Notation</a:t>
            </a:r>
            <a:r>
              <a:rPr lang="en-US" sz="1800" i="1"/>
              <a:t> r </a:t>
            </a:r>
            <a:r>
              <a:rPr lang="en-US" sz="1800"/>
              <a:t>x</a:t>
            </a:r>
            <a:r>
              <a:rPr lang="en-US" sz="1800" i="1"/>
              <a:t> s</a:t>
            </a:r>
            <a:endParaRPr lang="en-US" sz="1800"/>
          </a:p>
          <a:p>
            <a:pPr>
              <a:tabLst>
                <a:tab pos="2362200" algn="ctr"/>
              </a:tabLst>
            </a:pPr>
            <a:r>
              <a:rPr lang="en-US" sz="1800"/>
              <a:t>Defined as:</a:t>
            </a:r>
          </a:p>
          <a:p>
            <a:pPr>
              <a:buNone/>
              <a:tabLst>
                <a:tab pos="2362200" algn="ctr"/>
              </a:tabLst>
            </a:pPr>
            <a:r>
              <a:rPr lang="en-US" sz="1800"/>
              <a:t>		</a:t>
            </a:r>
            <a:r>
              <a:rPr lang="en-US" sz="1800" i="1"/>
              <a:t>r</a:t>
            </a:r>
            <a:r>
              <a:rPr lang="en-US" sz="1800"/>
              <a:t> x </a:t>
            </a:r>
            <a:r>
              <a:rPr lang="en-US" sz="1800" i="1"/>
              <a:t>s</a:t>
            </a:r>
            <a:r>
              <a:rPr lang="en-US" sz="1800"/>
              <a:t> = {</a:t>
            </a:r>
            <a:r>
              <a:rPr lang="en-US" sz="1800" i="1"/>
              <a:t>t q </a:t>
            </a:r>
            <a:r>
              <a:rPr lang="en-US" sz="1800"/>
              <a:t>|</a:t>
            </a:r>
            <a:r>
              <a:rPr lang="en-US" sz="1800" i="1"/>
              <a:t> t </a:t>
            </a:r>
            <a:r>
              <a:rPr lang="en-US" sz="1800">
                <a:sym typeface="Symbol" panose="05050102010706020507" pitchFamily="18" charset="2"/>
              </a:rPr>
              <a:t></a:t>
            </a:r>
            <a:r>
              <a:rPr lang="en-US" sz="1800" i="1">
                <a:sym typeface="Symbol" panose="05050102010706020507" pitchFamily="18" charset="2"/>
              </a:rPr>
              <a:t> r </a:t>
            </a:r>
            <a:r>
              <a:rPr lang="en-US" sz="1800" b="1">
                <a:sym typeface="Symbol" panose="05050102010706020507" pitchFamily="18" charset="2"/>
              </a:rPr>
              <a:t>and </a:t>
            </a:r>
            <a:r>
              <a:rPr lang="en-US" sz="1800" i="1">
                <a:sym typeface="Symbol" panose="05050102010706020507" pitchFamily="18" charset="2"/>
              </a:rPr>
              <a:t>q </a:t>
            </a:r>
            <a:r>
              <a:rPr lang="en-US" sz="1800">
                <a:sym typeface="Symbol" panose="05050102010706020507" pitchFamily="18" charset="2"/>
              </a:rPr>
              <a:t> </a:t>
            </a:r>
            <a:r>
              <a:rPr lang="en-US" sz="1800" i="1">
                <a:sym typeface="Symbol" panose="05050102010706020507" pitchFamily="18" charset="2"/>
              </a:rPr>
              <a:t>s</a:t>
            </a:r>
            <a:r>
              <a:rPr lang="en-US" sz="1800">
                <a:sym typeface="Symbol" panose="05050102010706020507" pitchFamily="18" charset="2"/>
              </a:rPr>
              <a:t>}</a:t>
            </a:r>
            <a:br>
              <a:rPr lang="en-US" sz="1800">
                <a:sym typeface="Symbol" panose="05050102010706020507" pitchFamily="18" charset="2"/>
              </a:rPr>
            </a:br>
            <a:endParaRPr lang="en-US" sz="1800">
              <a:sym typeface="Symbol" panose="05050102010706020507" pitchFamily="18" charset="2"/>
            </a:endParaRPr>
          </a:p>
          <a:p>
            <a:pPr>
              <a:tabLst>
                <a:tab pos="2362200" algn="ctr"/>
              </a:tabLst>
            </a:pPr>
            <a:r>
              <a:rPr lang="en-US" sz="1800"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sz="1800" i="1">
                <a:sym typeface="Symbol" panose="05050102010706020507" pitchFamily="18" charset="2"/>
              </a:rPr>
              <a:t>R</a:t>
            </a:r>
            <a:r>
              <a:rPr lang="en-US" sz="1800">
                <a:sym typeface="Symbol" panose="05050102010706020507" pitchFamily="18" charset="2"/>
              </a:rPr>
              <a:t> </a:t>
            </a:r>
            <a:r>
              <a:rPr lang="en-US" sz="1800" i="1">
                <a:sym typeface="Symbol" panose="05050102010706020507" pitchFamily="18" charset="2"/>
              </a:rPr>
              <a:t> S</a:t>
            </a:r>
            <a:r>
              <a:rPr lang="en-US" sz="1800">
                <a:sym typeface="Symbol" panose="05050102010706020507" pitchFamily="18" charset="2"/>
              </a:rPr>
              <a:t> = </a:t>
            </a:r>
            <a:r>
              <a:rPr lang="en-US" sz="1800" i="1">
                <a:sym typeface="Symbol" panose="05050102010706020507" pitchFamily="18" charset="2"/>
              </a:rPr>
              <a:t></a:t>
            </a:r>
            <a:r>
              <a:rPr lang="en-US" sz="1800"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2362200" algn="ctr"/>
              </a:tabLst>
            </a:pPr>
            <a:r>
              <a:rPr lang="en-US" sz="1800">
                <a:sym typeface="Symbol" panose="05050102010706020507" pitchFamily="18" charset="2"/>
              </a:rPr>
              <a:t>If attributes of </a:t>
            </a:r>
            <a:r>
              <a:rPr lang="en-US" sz="1800" i="1">
                <a:sym typeface="Symbol" panose="05050102010706020507" pitchFamily="18" charset="2"/>
              </a:rPr>
              <a:t>r </a:t>
            </a:r>
            <a:r>
              <a:rPr lang="en-US" sz="1800">
                <a:sym typeface="Symbol" panose="05050102010706020507" pitchFamily="18" charset="2"/>
              </a:rPr>
              <a:t>and </a:t>
            </a:r>
            <a:r>
              <a:rPr lang="en-US" sz="1800" i="1">
                <a:sym typeface="Symbol" panose="05050102010706020507" pitchFamily="18" charset="2"/>
              </a:rPr>
              <a:t>s</a:t>
            </a:r>
            <a:r>
              <a:rPr lang="en-US" sz="1800">
                <a:sym typeface="Symbol" panose="05050102010706020507" pitchFamily="18" charset="2"/>
              </a:rPr>
              <a:t> are not disjoint, then renaming must be used.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657350" y="1428751"/>
            <a:ext cx="5086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Combines any two relations</a:t>
            </a:r>
          </a:p>
          <a:p>
            <a:r>
              <a:rPr lang="en-US" sz="1800">
                <a:solidFill>
                  <a:srgbClr val="FF0000"/>
                </a:solidFill>
              </a:rPr>
              <a:t>Output has the attributes of both relations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371600" y="4629151"/>
            <a:ext cx="64008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500"/>
              <a:t>Repeated attribute names are preceded by the relation they originated from.</a:t>
            </a:r>
          </a:p>
          <a:p>
            <a:r>
              <a:rPr lang="en-US" sz="1500"/>
              <a:t>Example: r= borrower × loan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/>
              <a:t> 	(borrower.customer-name, </a:t>
            </a:r>
            <a:r>
              <a:rPr lang="en-US" sz="1500">
                <a:solidFill>
                  <a:srgbClr val="FF0000"/>
                </a:solidFill>
              </a:rPr>
              <a:t>borrower.loan-number,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/>
              <a:t>	 </a:t>
            </a:r>
            <a:r>
              <a:rPr lang="en-US" sz="1500">
                <a:solidFill>
                  <a:srgbClr val="FF0000"/>
                </a:solidFill>
              </a:rPr>
              <a:t>loan.loan-number</a:t>
            </a:r>
            <a:r>
              <a:rPr lang="en-US" sz="1500"/>
              <a:t>, loan.branch-name, loan.amount)</a:t>
            </a:r>
          </a:p>
        </p:txBody>
      </p:sp>
    </p:spTree>
    <p:extLst>
      <p:ext uri="{BB962C8B-B14F-4D97-AF65-F5344CB8AC3E}">
        <p14:creationId xmlns:p14="http://schemas.microsoft.com/office/powerpoint/2010/main" val="35366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085850"/>
            <a:ext cx="6172200" cy="491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Rename Operation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1665685"/>
            <a:ext cx="5886450" cy="3657600"/>
          </a:xfrm>
        </p:spPr>
        <p:txBody>
          <a:bodyPr/>
          <a:lstStyle/>
          <a:p>
            <a:r>
              <a:rPr lang="en-US" sz="1500"/>
              <a:t>Allows us to name, and therefore to refer to, the results of relational-algebra expressions.</a:t>
            </a:r>
          </a:p>
          <a:p>
            <a:r>
              <a:rPr lang="en-US" sz="1500"/>
              <a:t>Allows us to refer to a relation by more than one name.</a:t>
            </a:r>
          </a:p>
          <a:p>
            <a:r>
              <a:rPr lang="en-US" sz="1500"/>
              <a:t>Example:</a:t>
            </a:r>
          </a:p>
          <a:p>
            <a:pPr>
              <a:buFont typeface="Monotype Sorts" charset="2"/>
              <a:buNone/>
            </a:pPr>
            <a:r>
              <a:rPr lang="en-US" sz="1500"/>
              <a:t> 				</a:t>
            </a:r>
            <a:r>
              <a:rPr lang="en-US" sz="1500" i="1">
                <a:sym typeface="Symbol" panose="05050102010706020507" pitchFamily="18" charset="2"/>
              </a:rPr>
              <a:t></a:t>
            </a:r>
            <a:r>
              <a:rPr lang="en-US" sz="1500" i="1"/>
              <a:t> </a:t>
            </a:r>
            <a:r>
              <a:rPr lang="en-US" sz="1500" i="1" baseline="-25000"/>
              <a:t>x</a:t>
            </a:r>
            <a:r>
              <a:rPr lang="en-US" sz="1500"/>
              <a:t> (</a:t>
            </a:r>
            <a:r>
              <a:rPr lang="en-US" sz="1500" i="1"/>
              <a:t>E</a:t>
            </a:r>
            <a:r>
              <a:rPr lang="en-US" sz="1500"/>
              <a:t>)</a:t>
            </a:r>
            <a:br>
              <a:rPr lang="en-US" sz="1500"/>
            </a:br>
            <a:endParaRPr lang="en-US" sz="1500"/>
          </a:p>
          <a:p>
            <a:pPr>
              <a:buFont typeface="Monotype Sorts" charset="2"/>
              <a:buNone/>
            </a:pPr>
            <a:r>
              <a:rPr lang="en-US" sz="1500"/>
              <a:t>	returns the expression </a:t>
            </a:r>
            <a:r>
              <a:rPr lang="en-US" sz="1500" i="1"/>
              <a:t>E</a:t>
            </a:r>
            <a:r>
              <a:rPr lang="en-US" sz="1500"/>
              <a:t> under the name </a:t>
            </a:r>
            <a:r>
              <a:rPr lang="en-US" sz="1500" i="1"/>
              <a:t>X</a:t>
            </a:r>
            <a:endParaRPr lang="en-US" sz="1500"/>
          </a:p>
          <a:p>
            <a:r>
              <a:rPr lang="en-US" sz="1500"/>
              <a:t>If a relational-algebra expression </a:t>
            </a:r>
            <a:r>
              <a:rPr lang="en-US" sz="1500" i="1"/>
              <a:t>E</a:t>
            </a:r>
            <a:r>
              <a:rPr lang="en-US" sz="1500"/>
              <a:t> has arity </a:t>
            </a:r>
            <a:r>
              <a:rPr lang="en-US" sz="1500" i="1"/>
              <a:t>n</a:t>
            </a:r>
            <a:r>
              <a:rPr lang="en-US" sz="1500"/>
              <a:t>, then </a:t>
            </a:r>
          </a:p>
          <a:p>
            <a:pPr>
              <a:buFont typeface="Monotype Sorts" charset="2"/>
              <a:buNone/>
            </a:pPr>
            <a:r>
              <a:rPr lang="en-US" sz="1500"/>
              <a:t>                                          </a:t>
            </a:r>
          </a:p>
          <a:p>
            <a:pPr>
              <a:buFont typeface="Monotype Sorts" charset="2"/>
              <a:buNone/>
            </a:pPr>
            <a:endParaRPr lang="en-US" sz="1500"/>
          </a:p>
          <a:p>
            <a:pPr>
              <a:buFont typeface="Monotype Sorts" charset="2"/>
              <a:buNone/>
            </a:pPr>
            <a:r>
              <a:rPr lang="en-US" sz="1500"/>
              <a:t>	returns the result of expression </a:t>
            </a:r>
            <a:r>
              <a:rPr lang="en-US" sz="1500" i="1"/>
              <a:t>E</a:t>
            </a:r>
            <a:r>
              <a:rPr lang="en-US" sz="1500"/>
              <a:t> under the name </a:t>
            </a:r>
            <a:r>
              <a:rPr lang="en-US" sz="1500" i="1"/>
              <a:t>X</a:t>
            </a:r>
            <a:r>
              <a:rPr lang="en-US" sz="1500"/>
              <a:t>, and with the</a:t>
            </a:r>
          </a:p>
          <a:p>
            <a:pPr>
              <a:buFont typeface="Monotype Sorts" charset="2"/>
              <a:buNone/>
            </a:pPr>
            <a:r>
              <a:rPr lang="en-US" sz="1500"/>
              <a:t>	attributes renamed to </a:t>
            </a:r>
            <a:r>
              <a:rPr lang="en-US" sz="1500" i="1"/>
              <a:t>A</a:t>
            </a:r>
            <a:r>
              <a:rPr lang="en-US" sz="1500" i="1" baseline="-25000"/>
              <a:t>1 </a:t>
            </a:r>
            <a:r>
              <a:rPr lang="en-US" sz="1500" i="1"/>
              <a:t>, A</a:t>
            </a:r>
            <a:r>
              <a:rPr lang="en-US" sz="1500" i="1" baseline="-25000"/>
              <a:t>2 </a:t>
            </a:r>
            <a:r>
              <a:rPr lang="en-US" sz="1500" i="1"/>
              <a:t>, …., A</a:t>
            </a:r>
            <a:r>
              <a:rPr lang="en-US" sz="1500" i="1" baseline="-25000"/>
              <a:t>n </a:t>
            </a:r>
            <a:r>
              <a:rPr lang="en-US" sz="1500"/>
              <a:t>.</a:t>
            </a:r>
          </a:p>
          <a:p>
            <a:endParaRPr lang="en-US" sz="150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314701" y="3943351"/>
          <a:ext cx="1551385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447560" imgH="355320" progId="Equation.3">
                  <p:embed/>
                </p:oleObj>
              </mc:Choice>
              <mc:Fallback>
                <p:oleObj name="Equation" r:id="rId3" imgW="1447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1" y="3943351"/>
                        <a:ext cx="1551385" cy="30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543050" y="5200651"/>
            <a:ext cx="5829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Useful for naming the unnamed relations returned from other operations.</a:t>
            </a:r>
            <a:endParaRPr lang="el-GR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Set-Intersection Operation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2677716"/>
            <a:ext cx="5886450" cy="2637234"/>
          </a:xfrm>
        </p:spPr>
        <p:txBody>
          <a:bodyPr/>
          <a:lstStyle/>
          <a:p>
            <a:r>
              <a:rPr lang="en-US" sz="1800"/>
              <a:t>Notation: 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anose="05050102010706020507" pitchFamily="18" charset="2"/>
              </a:rPr>
              <a:t> </a:t>
            </a:r>
            <a:r>
              <a:rPr lang="en-US" sz="1800" i="1"/>
              <a:t>s</a:t>
            </a:r>
            <a:endParaRPr lang="en-US" sz="1800"/>
          </a:p>
          <a:p>
            <a:r>
              <a:rPr lang="en-US" sz="1800"/>
              <a:t>Defined as:</a:t>
            </a:r>
          </a:p>
          <a:p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anose="05050102010706020507" pitchFamily="18" charset="2"/>
              </a:rPr>
              <a:t>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= { </a:t>
            </a:r>
            <a:r>
              <a:rPr lang="en-US" sz="1800" i="1"/>
              <a:t>t </a:t>
            </a:r>
            <a:r>
              <a:rPr lang="en-US" sz="1800"/>
              <a:t>| </a:t>
            </a:r>
            <a:r>
              <a:rPr lang="en-US" sz="1800" i="1"/>
              <a:t>t</a:t>
            </a:r>
            <a:r>
              <a:rPr lang="en-US" sz="1800"/>
              <a:t> </a:t>
            </a:r>
            <a:r>
              <a:rPr lang="en-US" sz="1800">
                <a:sym typeface="Symbol" panose="05050102010706020507" pitchFamily="18" charset="2"/>
              </a:rPr>
              <a:t></a:t>
            </a:r>
            <a:r>
              <a:rPr lang="en-US" sz="1800"/>
              <a:t> 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 b="1"/>
              <a:t>and</a:t>
            </a:r>
            <a:r>
              <a:rPr lang="en-US" sz="1800"/>
              <a:t> </a:t>
            </a:r>
            <a:r>
              <a:rPr lang="en-US" sz="1800" i="1"/>
              <a:t>t</a:t>
            </a:r>
            <a:r>
              <a:rPr lang="en-US" sz="1800"/>
              <a:t> </a:t>
            </a:r>
            <a:r>
              <a:rPr lang="en-US" sz="1800">
                <a:sym typeface="Symbol" panose="05050102010706020507" pitchFamily="18" charset="2"/>
              </a:rPr>
              <a:t>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}</a:t>
            </a:r>
          </a:p>
          <a:p>
            <a:r>
              <a:rPr lang="en-US" sz="1800"/>
              <a:t>Assume: </a:t>
            </a:r>
          </a:p>
          <a:p>
            <a:pPr lvl="1"/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/>
              <a:t> have the </a:t>
            </a:r>
            <a:r>
              <a:rPr lang="en-US" i="1"/>
              <a:t>same arity</a:t>
            </a:r>
            <a:r>
              <a:rPr lang="en-US"/>
              <a:t> </a:t>
            </a:r>
          </a:p>
          <a:p>
            <a:pPr lvl="1"/>
            <a:r>
              <a:rPr lang="en-US"/>
              <a:t>attributes of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are compatible</a:t>
            </a:r>
          </a:p>
          <a:p>
            <a:r>
              <a:rPr lang="en-US" sz="1800"/>
              <a:t>Note: 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anose="05050102010706020507" pitchFamily="18" charset="2"/>
              </a:rPr>
              <a:t>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= </a:t>
            </a:r>
            <a:r>
              <a:rPr lang="en-US" sz="1800" i="1"/>
              <a:t>r</a:t>
            </a:r>
            <a:r>
              <a:rPr lang="en-US" sz="1800"/>
              <a:t> – (</a:t>
            </a:r>
            <a:r>
              <a:rPr lang="en-US" sz="1800" i="1"/>
              <a:t>r</a:t>
            </a:r>
            <a:r>
              <a:rPr lang="en-US" sz="1800"/>
              <a:t> – </a:t>
            </a:r>
            <a:r>
              <a:rPr lang="en-US" sz="1800" i="1"/>
              <a:t>s</a:t>
            </a:r>
            <a:r>
              <a:rPr lang="en-US" sz="1800"/>
              <a:t>)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600200" y="1771651"/>
            <a:ext cx="5200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  <a:sym typeface="Mathematica1Mono"/>
              </a:rPr>
              <a:t>Results in a relation that contains only the tuples that appear in both relations.</a:t>
            </a: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6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029200" cy="6556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Example Instances</a:t>
            </a: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1976438"/>
          <a:ext cx="42338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4233600" imgH="2206440" progId="Word.Document.8">
                  <p:embed/>
                </p:oleObj>
              </mc:Choice>
              <mc:Fallback>
                <p:oleObj name="Document" r:id="rId4" imgW="4233600" imgH="2206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76438"/>
                        <a:ext cx="42338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4216400"/>
          <a:ext cx="43973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6" imgW="4397040" imgH="2363760" progId="Word.Document.8">
                  <p:embed/>
                </p:oleObj>
              </mc:Choice>
              <mc:Fallback>
                <p:oleObj name="Document" r:id="rId6" imgW="4397040" imgH="2363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16400"/>
                        <a:ext cx="439737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30200"/>
          <a:ext cx="3403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8" imgW="3403440" imgH="1687320" progId="Word.Document.8">
                  <p:embed/>
                </p:oleObj>
              </mc:Choice>
              <mc:Fallback>
                <p:oleObj name="Document" r:id="rId8" imgW="34034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0200"/>
                        <a:ext cx="3403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014913" y="368300"/>
            <a:ext cx="5540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R1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254500" y="2120900"/>
            <a:ext cx="5032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S1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254500" y="4252913"/>
            <a:ext cx="5032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S2</a:t>
            </a:r>
          </a:p>
        </p:txBody>
      </p:sp>
      <p:sp>
        <p:nvSpPr>
          <p:cNvPr id="19457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4343400" cy="3352800"/>
          </a:xfrm>
          <a:noFill/>
        </p:spPr>
        <p:txBody>
          <a:bodyPr lIns="90488" tIns="44450" rIns="90488" bIns="44450"/>
          <a:lstStyle/>
          <a:p>
            <a:r>
              <a:rPr lang="en-US" sz="2800" smtClean="0"/>
              <a:t>“Sailors” and “Reserves” relations for our examples.</a:t>
            </a:r>
          </a:p>
          <a:p>
            <a:endParaRPr lang="en-US" sz="280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3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58000" cy="884238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Projection</a:t>
            </a:r>
          </a:p>
        </p:txBody>
      </p:sp>
      <p:graphicFrame>
        <p:nvGraphicFramePr>
          <p:cNvPr id="61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406400"/>
          <a:ext cx="2713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2712960" imgH="2384280" progId="Word.Document.8">
                  <p:embed/>
                </p:oleObj>
              </mc:Choice>
              <mc:Fallback>
                <p:oleObj name="Document" r:id="rId4" imgW="2712960" imgH="2384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6400"/>
                        <a:ext cx="2713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2747963"/>
          <a:ext cx="3532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6" imgW="3531960" imgH="974520" progId="Equation.3">
                  <p:embed/>
                </p:oleObj>
              </mc:Choice>
              <mc:Fallback>
                <p:oleObj name="Equation" r:id="rId6" imgW="3531960" imgH="974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7963"/>
                        <a:ext cx="3532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3200" y="4140200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8" imgW="1238040" imgH="1687320" progId="Word.Document.8">
                  <p:embed/>
                </p:oleObj>
              </mc:Choice>
              <mc:Fallback>
                <p:oleObj name="Document" r:id="rId8" imgW="12380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40200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58166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0" imgW="2163600" imgH="812520" progId="Equation.3">
                  <p:embed/>
                </p:oleObj>
              </mc:Choice>
              <mc:Fallback>
                <p:oleObj name="Equation" r:id="rId10" imgW="2163600" imgH="812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8166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5257800" cy="4876800"/>
          </a:xfrm>
          <a:noFill/>
        </p:spPr>
        <p:txBody>
          <a:bodyPr lIns="90488" tIns="44450" rIns="90488" bIns="44450"/>
          <a:lstStyle/>
          <a:p>
            <a:r>
              <a:rPr lang="en-US" sz="2400" smtClean="0"/>
              <a:t>Deletes attributes that are not in </a:t>
            </a:r>
            <a:r>
              <a:rPr lang="en-US" sz="2400" i="1" smtClean="0"/>
              <a:t>projection list</a:t>
            </a:r>
            <a:r>
              <a:rPr lang="en-US" sz="2400" smtClean="0"/>
              <a:t>.</a:t>
            </a:r>
          </a:p>
          <a:p>
            <a:r>
              <a:rPr lang="en-US" sz="2400" i="1" smtClean="0">
                <a:solidFill>
                  <a:schemeClr val="hlink"/>
                </a:solidFill>
              </a:rPr>
              <a:t>Schema</a:t>
            </a:r>
            <a:r>
              <a:rPr lang="en-US" sz="2400" smtClean="0"/>
              <a:t> of result contains exactly the fields in the projection list, with the same names that they had in the input relation.</a:t>
            </a:r>
          </a:p>
          <a:p>
            <a:r>
              <a:rPr lang="en-US" sz="2400" smtClean="0"/>
              <a:t>Projection operator has to eliminate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i="1" smtClean="0">
                <a:solidFill>
                  <a:schemeClr val="hlink"/>
                </a:solidFill>
              </a:rPr>
              <a:t>duplicates</a:t>
            </a:r>
            <a:r>
              <a:rPr lang="en-US" sz="2400" smtClean="0"/>
              <a:t>! </a:t>
            </a:r>
            <a:r>
              <a:rPr lang="en-US" sz="2400" smtClean="0">
                <a:solidFill>
                  <a:srgbClr val="240252"/>
                </a:solidFill>
              </a:rPr>
              <a:t>Why?</a:t>
            </a:r>
          </a:p>
          <a:p>
            <a:pPr lvl="1">
              <a:buSzPct val="75000"/>
            </a:pPr>
            <a:r>
              <a:rPr lang="en-US" sz="2400" smtClean="0"/>
              <a:t>Note: real systems typically don’t do duplicate elimination unless the user explicitly asks for it (by DISTINCT). </a:t>
            </a:r>
            <a:r>
              <a:rPr lang="en-US" sz="2400" smtClean="0">
                <a:solidFill>
                  <a:srgbClr val="240252"/>
                </a:solidFill>
              </a:rPr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3438456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4419600" cy="5794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Selection</a:t>
            </a: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2205038"/>
          <a:ext cx="30861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3085920" imgH="887400" progId="Equation.3">
                  <p:embed/>
                </p:oleObj>
              </mc:Choice>
              <mc:Fallback>
                <p:oleObj name="Equation" r:id="rId4" imgW="3085920" imgH="8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5038"/>
                        <a:ext cx="30861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558800"/>
          <a:ext cx="47005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6" imgW="4700520" imgH="1693800" progId="Word.Document.8">
                  <p:embed/>
                </p:oleObj>
              </mc:Choice>
              <mc:Fallback>
                <p:oleObj name="Document" r:id="rId6" imgW="4700520" imgH="1693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8800"/>
                        <a:ext cx="470058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3759200"/>
          <a:ext cx="31162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8" imgW="3116160" imgH="1690560" progId="Word.Document.8">
                  <p:embed/>
                </p:oleObj>
              </mc:Choice>
              <mc:Fallback>
                <p:oleObj name="Document" r:id="rId8" imgW="3116160" imgH="1690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59200"/>
                        <a:ext cx="31162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2438" y="5588000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0" imgW="4881240" imgH="853920" progId="Equation.3">
                  <p:embed/>
                </p:oleObj>
              </mc:Choice>
              <mc:Fallback>
                <p:oleObj name="Equation" r:id="rId10" imgW="4881240" imgH="85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588000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114800" cy="5181600"/>
          </a:xfrm>
          <a:noFill/>
        </p:spPr>
        <p:txBody>
          <a:bodyPr lIns="90488" tIns="44450" rIns="90488" bIns="44450"/>
          <a:lstStyle/>
          <a:p>
            <a:r>
              <a:rPr lang="en-US" sz="2400" smtClean="0"/>
              <a:t>Selects rows that satisfy </a:t>
            </a:r>
            <a:r>
              <a:rPr lang="en-US" sz="2400" i="1" smtClean="0">
                <a:solidFill>
                  <a:schemeClr val="hlink"/>
                </a:solidFill>
              </a:rPr>
              <a:t>selection condition</a:t>
            </a:r>
            <a:r>
              <a:rPr lang="en-US" sz="2400" smtClean="0"/>
              <a:t>.</a:t>
            </a:r>
          </a:p>
          <a:p>
            <a:r>
              <a:rPr lang="en-US" sz="2400" smtClean="0"/>
              <a:t>No duplicates in result! </a:t>
            </a:r>
            <a:r>
              <a:rPr lang="en-US" sz="2400" smtClean="0">
                <a:solidFill>
                  <a:srgbClr val="240252"/>
                </a:solidFill>
              </a:rPr>
              <a:t>Why?</a:t>
            </a:r>
          </a:p>
          <a:p>
            <a:r>
              <a:rPr lang="en-US" sz="2400" i="1" smtClean="0">
                <a:solidFill>
                  <a:schemeClr val="hlink"/>
                </a:solidFill>
              </a:rPr>
              <a:t>Schema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of result identical to schema of input relation.</a:t>
            </a:r>
          </a:p>
          <a:p>
            <a:r>
              <a:rPr lang="en-US" sz="2400" smtClean="0"/>
              <a:t>What is Operator composition?</a:t>
            </a:r>
          </a:p>
          <a:p>
            <a:r>
              <a:rPr lang="en-US" sz="2400" smtClean="0"/>
              <a:t>Selection is </a:t>
            </a:r>
            <a:r>
              <a:rPr lang="en-US" sz="2400" smtClean="0">
                <a:solidFill>
                  <a:srgbClr val="240252"/>
                </a:solidFill>
              </a:rPr>
              <a:t>distributive</a:t>
            </a:r>
            <a:r>
              <a:rPr lang="en-US" sz="2400" smtClean="0"/>
              <a:t> over binary operators</a:t>
            </a:r>
          </a:p>
          <a:p>
            <a:r>
              <a:rPr lang="en-US" sz="2400" smtClean="0"/>
              <a:t>Selection is </a:t>
            </a:r>
            <a:r>
              <a:rPr lang="en-US" sz="2400" smtClean="0">
                <a:solidFill>
                  <a:srgbClr val="240252"/>
                </a:solidFill>
              </a:rPr>
              <a:t>commutative</a:t>
            </a:r>
          </a:p>
        </p:txBody>
      </p:sp>
    </p:spTree>
    <p:extLst>
      <p:ext uri="{BB962C8B-B14F-4D97-AF65-F5344CB8AC3E}">
        <p14:creationId xmlns:p14="http://schemas.microsoft.com/office/powerpoint/2010/main" val="738838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6172200" cy="609600"/>
          </a:xfrm>
          <a:noFill/>
        </p:spPr>
        <p:txBody>
          <a:bodyPr lIns="90488" tIns="44450" rIns="90488" bIns="44450"/>
          <a:lstStyle/>
          <a:p>
            <a:r>
              <a:rPr lang="en-US" sz="3600" smtClean="0"/>
              <a:t>Union, Intersection, Set-Difference</a:t>
            </a:r>
          </a:p>
        </p:txBody>
      </p:sp>
      <p:sp>
        <p:nvSpPr>
          <p:cNvPr id="820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343400" cy="4876800"/>
          </a:xfrm>
          <a:noFill/>
        </p:spPr>
        <p:txBody>
          <a:bodyPr lIns="90488" tIns="44450" rIns="90488" bIns="44450"/>
          <a:lstStyle/>
          <a:p>
            <a:r>
              <a:rPr lang="en-US" sz="2400" smtClean="0"/>
              <a:t>All of these operations take two input relations, which must be </a:t>
            </a:r>
            <a:r>
              <a:rPr lang="en-US" sz="2400" i="1" u="sng" smtClean="0">
                <a:solidFill>
                  <a:schemeClr val="hlink"/>
                </a:solidFill>
              </a:rPr>
              <a:t>union-compatible</a:t>
            </a:r>
            <a:r>
              <a:rPr lang="en-US" sz="2400" smtClean="0">
                <a:solidFill>
                  <a:schemeClr val="accent2"/>
                </a:solidFill>
              </a:rPr>
              <a:t>:</a:t>
            </a:r>
            <a:endParaRPr lang="en-US" sz="2400" smtClean="0"/>
          </a:p>
          <a:p>
            <a:pPr lvl="1">
              <a:buSzPct val="75000"/>
            </a:pPr>
            <a:r>
              <a:rPr lang="en-US" sz="2400" smtClean="0">
                <a:solidFill>
                  <a:schemeClr val="hlink"/>
                </a:solidFill>
              </a:rPr>
              <a:t>Same number</a:t>
            </a:r>
            <a:r>
              <a:rPr lang="en-US" sz="2400" smtClean="0"/>
              <a:t> of fields.</a:t>
            </a:r>
          </a:p>
          <a:p>
            <a:pPr lvl="1">
              <a:buSzPct val="75000"/>
            </a:pPr>
            <a:r>
              <a:rPr lang="en-US" sz="2400" smtClean="0"/>
              <a:t>`Corresponding’ fields have the </a:t>
            </a:r>
            <a:r>
              <a:rPr lang="en-US" sz="2400" smtClean="0">
                <a:solidFill>
                  <a:schemeClr val="hlink"/>
                </a:solidFill>
              </a:rPr>
              <a:t>same type</a:t>
            </a:r>
            <a:r>
              <a:rPr lang="en-US" sz="2400" smtClean="0"/>
              <a:t>.</a:t>
            </a:r>
          </a:p>
          <a:p>
            <a:r>
              <a:rPr lang="en-US" sz="2400" smtClean="0"/>
              <a:t>What is the </a:t>
            </a:r>
            <a:r>
              <a:rPr lang="en-US" sz="2400" i="1" smtClean="0">
                <a:solidFill>
                  <a:schemeClr val="hlink"/>
                </a:solidFill>
              </a:rPr>
              <a:t>schema</a:t>
            </a:r>
            <a:r>
              <a:rPr lang="en-US" sz="2400" smtClean="0"/>
              <a:t> of result?</a:t>
            </a:r>
          </a:p>
        </p:txBody>
      </p:sp>
      <p:graphicFrame>
        <p:nvGraphicFramePr>
          <p:cNvPr id="819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1168400"/>
          <a:ext cx="44704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4470120" imgH="2946240" progId="Word.Document.8">
                  <p:embed/>
                </p:oleObj>
              </mc:Choice>
              <mc:Fallback>
                <p:oleObj name="Document" r:id="rId4" imgW="4470120" imgH="2946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68400"/>
                        <a:ext cx="44704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4597400"/>
          <a:ext cx="43354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6" imgW="4335120" imgH="1498320" progId="Word.Document.8">
                  <p:embed/>
                </p:oleObj>
              </mc:Choice>
              <mc:Fallback>
                <p:oleObj name="Document" r:id="rId6" imgW="4335120" imgH="1498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97400"/>
                        <a:ext cx="43354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3830638"/>
          <a:ext cx="1379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1379520" imgH="515880" progId="Equation.3">
                  <p:embed/>
                </p:oleObj>
              </mc:Choice>
              <mc:Fallback>
                <p:oleObj name="Equation" r:id="rId8" imgW="1379520" imgH="515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0638"/>
                        <a:ext cx="1379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5964238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0" imgW="1723680" imgH="536400" progId="Equation.3">
                  <p:embed/>
                </p:oleObj>
              </mc:Choice>
              <mc:Fallback>
                <p:oleObj name="Equation" r:id="rId10" imgW="1723680" imgH="53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964238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4897438"/>
          <a:ext cx="43307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12" imgW="4330440" imgH="1198440" progId="Word.Document.8">
                  <p:embed/>
                </p:oleObj>
              </mc:Choice>
              <mc:Fallback>
                <p:oleObj name="Document" r:id="rId12" imgW="4330440" imgH="1198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97438"/>
                        <a:ext cx="43307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5964238"/>
          <a:ext cx="1643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4" imgW="1643040" imgH="465120" progId="Equation.3">
                  <p:embed/>
                </p:oleObj>
              </mc:Choice>
              <mc:Fallback>
                <p:oleObj name="Equation" r:id="rId14" imgW="1643040" imgH="465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64238"/>
                        <a:ext cx="1643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2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15200" cy="6556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Theta Join</a:t>
            </a:r>
          </a:p>
        </p:txBody>
      </p:sp>
      <p:sp>
        <p:nvSpPr>
          <p:cNvPr id="92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4076700"/>
          </a:xfrm>
          <a:noFill/>
        </p:spPr>
        <p:txBody>
          <a:bodyPr lIns="90488" tIns="44450" rIns="90488" bIns="44450"/>
          <a:lstStyle/>
          <a:p>
            <a:r>
              <a:rPr lang="en-US" sz="2400" i="1" u="sng" smtClean="0">
                <a:solidFill>
                  <a:schemeClr val="hlink"/>
                </a:solidFill>
              </a:rPr>
              <a:t>Condition Join</a:t>
            </a:r>
            <a:r>
              <a:rPr lang="en-US" sz="2400" smtClean="0">
                <a:solidFill>
                  <a:schemeClr val="hlink"/>
                </a:solidFill>
              </a:rPr>
              <a:t>:</a:t>
            </a:r>
          </a:p>
          <a:p>
            <a:pPr>
              <a:buFontTx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i="1" smtClean="0"/>
          </a:p>
          <a:p>
            <a:endParaRPr lang="en-US" sz="2400" i="1" smtClean="0">
              <a:solidFill>
                <a:schemeClr val="accent2"/>
              </a:solidFill>
            </a:endParaRPr>
          </a:p>
          <a:p>
            <a:r>
              <a:rPr lang="en-US" sz="2400" i="1" smtClean="0">
                <a:solidFill>
                  <a:schemeClr val="hlink"/>
                </a:solidFill>
              </a:rPr>
              <a:t>Result schema</a:t>
            </a:r>
            <a:r>
              <a:rPr lang="en-US" sz="2400" i="1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same as that of cross-product.</a:t>
            </a:r>
          </a:p>
          <a:p>
            <a:r>
              <a:rPr lang="en-US" sz="2400" smtClean="0"/>
              <a:t>Fewer tuples than cross-product, might be able to compute more efficiently</a:t>
            </a:r>
          </a:p>
          <a:p>
            <a:r>
              <a:rPr lang="en-US" sz="2400" smtClean="0"/>
              <a:t>Sometimes called a </a:t>
            </a:r>
            <a:r>
              <a:rPr lang="en-US" sz="2400" i="1" smtClean="0">
                <a:solidFill>
                  <a:schemeClr val="hlink"/>
                </a:solidFill>
              </a:rPr>
              <a:t>theta-join</a:t>
            </a:r>
            <a:r>
              <a:rPr lang="en-US" sz="2400" smtClean="0">
                <a:solidFill>
                  <a:schemeClr val="hlink"/>
                </a:solidFill>
              </a:rPr>
              <a:t>.</a:t>
            </a:r>
            <a:r>
              <a:rPr lang="en-US" sz="2400" smtClean="0"/>
              <a:t>  </a:t>
            </a:r>
          </a:p>
        </p:txBody>
      </p:sp>
      <p:graphicFrame>
        <p:nvGraphicFramePr>
          <p:cNvPr id="921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0" y="990600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Microsoft Equation 3.0" r:id="rId4" imgW="4178160" imgH="701640" progId="Equation.3">
                  <p:embed/>
                </p:oleObj>
              </mc:Choice>
              <mc:Fallback>
                <p:oleObj name="Microsoft Equation 3.0" r:id="rId4" imgW="417816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1676400"/>
          <a:ext cx="8305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6" imgW="8305560" imgH="1618920" progId="Word.Document.8">
                  <p:embed/>
                </p:oleObj>
              </mc:Choice>
              <mc:Fallback>
                <p:oleObj name="Document" r:id="rId6" imgW="830556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305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62200" y="3124200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8" imgW="4295520" imgH="942840" progId="Equation.3">
                  <p:embed/>
                </p:oleObj>
              </mc:Choice>
              <mc:Fallback>
                <p:oleObj name="Equation" r:id="rId8" imgW="4295520" imgH="942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4200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1455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1" y="1485901"/>
            <a:ext cx="6122194" cy="61793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00"/>
                </a:solidFill>
              </a:rPr>
              <a:t>Select &amp; Project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571750" y="2514600"/>
            <a:ext cx="857250" cy="16573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571750" y="3143250"/>
            <a:ext cx="85725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2571750" y="2857500"/>
            <a:ext cx="85725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2571750" y="3486150"/>
            <a:ext cx="85725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4629150" y="2514600"/>
            <a:ext cx="857250" cy="16573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4800600" y="2514600"/>
            <a:ext cx="17145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5143500" y="2514600"/>
            <a:ext cx="17145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7558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  <p:bldP spid="118789" grpId="0" animBg="1"/>
      <p:bldP spid="118790" grpId="0" animBg="1"/>
      <p:bldP spid="118791" grpId="0" animBg="1"/>
      <p:bldP spid="118792" grpId="0" animBg="1"/>
      <p:bldP spid="118793" grpId="0" animBg="1"/>
      <p:bldP spid="1187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1" y="937022"/>
            <a:ext cx="6122194" cy="1166813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</a:rPr>
              <a:t>Union, Intersection &amp; Difference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571750" y="2514600"/>
            <a:ext cx="857250" cy="16573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2800350" y="3543300"/>
            <a:ext cx="857250" cy="16573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4114800" y="2514600"/>
            <a:ext cx="857250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4343400" y="3543300"/>
            <a:ext cx="857250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4343400" y="3543300"/>
            <a:ext cx="628650" cy="6286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5715000" y="2514600"/>
            <a:ext cx="857250" cy="16573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6990" name="Rectangle 14"/>
          <p:cNvSpPr>
            <a:spLocks noChangeArrowheads="1"/>
          </p:cNvSpPr>
          <p:nvPr/>
        </p:nvSpPr>
        <p:spPr bwMode="auto">
          <a:xfrm>
            <a:off x="5886450" y="3486150"/>
            <a:ext cx="85725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6991" name="Rectangle 15"/>
          <p:cNvSpPr>
            <a:spLocks noChangeArrowheads="1"/>
          </p:cNvSpPr>
          <p:nvPr/>
        </p:nvSpPr>
        <p:spPr bwMode="auto">
          <a:xfrm>
            <a:off x="5886450" y="348615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387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/>
      <p:bldP spid="126983" grpId="0" animBg="1"/>
      <p:bldP spid="126986" grpId="0" animBg="1"/>
      <p:bldP spid="126987" grpId="0" animBg="1"/>
      <p:bldP spid="126988" grpId="0" animBg="1"/>
      <p:bldP spid="126989" grpId="0" animBg="1"/>
      <p:bldP spid="126990" grpId="0" animBg="1"/>
      <p:bldP spid="1269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1" y="937022"/>
            <a:ext cx="6122194" cy="1166813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</a:rPr>
              <a:t>Union, Intersection &amp; Difference</a:t>
            </a:r>
          </a:p>
        </p:txBody>
      </p:sp>
      <p:sp>
        <p:nvSpPr>
          <p:cNvPr id="245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657350" y="2343150"/>
            <a:ext cx="6082904" cy="314325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Union Compatibility: r U s is valid if:</a:t>
            </a:r>
          </a:p>
          <a:p>
            <a:pPr lvl="1" eaLnBrk="1" hangingPunct="1"/>
            <a:r>
              <a:rPr lang="en-US" altLang="en-US" dirty="0"/>
              <a:t>Relations r &amp; s have the same </a:t>
            </a:r>
            <a:r>
              <a:rPr lang="en-US" altLang="en-US" dirty="0" err="1"/>
              <a:t>arity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Domains of the </a:t>
            </a:r>
            <a:r>
              <a:rPr lang="en-US" altLang="en-US" i="1" dirty="0" err="1">
                <a:latin typeface="Times New Roman" panose="02020603050405020304" pitchFamily="18" charset="0"/>
              </a:rPr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attribute of r is the same as the domain of the </a:t>
            </a:r>
            <a:r>
              <a:rPr lang="en-US" altLang="en-US" i="1" dirty="0" err="1">
                <a:latin typeface="Times New Roman" panose="02020603050405020304" pitchFamily="18" charset="0"/>
              </a:rPr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attribute of s,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⍱ </a:t>
            </a:r>
            <a:r>
              <a:rPr lang="en-US" altLang="en-US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Note that r &amp; s can be either database relations or derived relations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726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Helvetica" panose="020B0604020202020204" pitchFamily="34" charset="0"/>
              </a:rPr>
              <a:t>Relational Model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2000250"/>
            <a:ext cx="5943600" cy="34004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Helvetica" panose="020B0604020202020204" pitchFamily="34" charset="0"/>
              </a:rPr>
              <a:t>Sets</a:t>
            </a:r>
          </a:p>
          <a:p>
            <a:pPr lvl="1" eaLnBrk="1" hangingPunct="1"/>
            <a:r>
              <a:rPr lang="en-US" dirty="0" smtClean="0">
                <a:latin typeface="Helvetica" panose="020B0604020202020204" pitchFamily="34" charset="0"/>
              </a:rPr>
              <a:t>collections of items of the same type</a:t>
            </a:r>
          </a:p>
          <a:p>
            <a:pPr lvl="1" eaLnBrk="1" hangingPunct="1"/>
            <a:r>
              <a:rPr lang="en-US" i="1" dirty="0" smtClean="0">
                <a:latin typeface="Helvetica" panose="020B0604020202020204" pitchFamily="34" charset="0"/>
              </a:rPr>
              <a:t>no order</a:t>
            </a:r>
          </a:p>
          <a:p>
            <a:pPr lvl="1" eaLnBrk="1" hangingPunct="1"/>
            <a:r>
              <a:rPr lang="en-US" i="1" dirty="0" smtClean="0">
                <a:latin typeface="Helvetica" panose="020B0604020202020204" pitchFamily="34" charset="0"/>
              </a:rPr>
              <a:t>no duplicates</a:t>
            </a:r>
          </a:p>
          <a:p>
            <a:pPr eaLnBrk="1" hangingPunct="1"/>
            <a:r>
              <a:rPr lang="en-US" dirty="0" smtClean="0">
                <a:latin typeface="Helvetica" panose="020B0604020202020204" pitchFamily="34" charset="0"/>
              </a:rPr>
              <a:t>Mappings</a:t>
            </a:r>
            <a:br>
              <a:rPr lang="en-US" dirty="0" smtClean="0">
                <a:latin typeface="Helvetica" panose="020B0604020202020204" pitchFamily="34" charset="0"/>
              </a:rPr>
            </a:br>
            <a:r>
              <a:rPr lang="en-US" dirty="0" smtClean="0">
                <a:latin typeface="Helvetica" panose="020B0604020202020204" pitchFamily="34" charset="0"/>
              </a:rPr>
              <a:t/>
            </a:r>
            <a:br>
              <a:rPr lang="en-US" dirty="0" smtClean="0">
                <a:latin typeface="Helvetica" panose="020B0604020202020204" pitchFamily="34" charset="0"/>
              </a:rPr>
            </a:br>
            <a:r>
              <a:rPr lang="en-US" dirty="0" smtClean="0">
                <a:latin typeface="Helvetica" panose="020B0604020202020204" pitchFamily="34" charset="0"/>
              </a:rPr>
              <a:t/>
            </a:r>
            <a:br>
              <a:rPr lang="en-US" dirty="0" smtClean="0">
                <a:latin typeface="Helvetica" panose="020B0604020202020204" pitchFamily="34" charset="0"/>
              </a:rPr>
            </a:br>
            <a:r>
              <a:rPr lang="en-US" dirty="0" smtClean="0">
                <a:latin typeface="Helvetica" panose="020B0604020202020204" pitchFamily="34" charset="0"/>
              </a:rPr>
              <a:t/>
            </a:r>
            <a:br>
              <a:rPr lang="en-US" dirty="0" smtClean="0">
                <a:latin typeface="Helvetica" panose="020B0604020202020204" pitchFamily="34" charset="0"/>
              </a:rPr>
            </a:br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4452938" y="3243263"/>
            <a:ext cx="2152650" cy="428625"/>
            <a:chOff x="2780" y="2004"/>
            <a:chExt cx="1808" cy="360"/>
          </a:xfrm>
        </p:grpSpPr>
        <p:sp>
          <p:nvSpPr>
            <p:cNvPr id="36920" name="Oval 5"/>
            <p:cNvSpPr>
              <a:spLocks noChangeArrowheads="1"/>
            </p:cNvSpPr>
            <p:nvPr/>
          </p:nvSpPr>
          <p:spPr bwMode="auto">
            <a:xfrm>
              <a:off x="2780" y="2004"/>
              <a:ext cx="432" cy="3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6921" name="Oval 6"/>
            <p:cNvSpPr>
              <a:spLocks noChangeArrowheads="1"/>
            </p:cNvSpPr>
            <p:nvPr/>
          </p:nvSpPr>
          <p:spPr bwMode="auto">
            <a:xfrm>
              <a:off x="4156" y="2004"/>
              <a:ext cx="432" cy="36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869" name="Group 7"/>
          <p:cNvGrpSpPr>
            <a:grpSpLocks/>
          </p:cNvGrpSpPr>
          <p:nvPr/>
        </p:nvGrpSpPr>
        <p:grpSpPr bwMode="auto">
          <a:xfrm>
            <a:off x="4462463" y="4662488"/>
            <a:ext cx="2152650" cy="428625"/>
            <a:chOff x="2788" y="3196"/>
            <a:chExt cx="1808" cy="360"/>
          </a:xfrm>
        </p:grpSpPr>
        <p:sp>
          <p:nvSpPr>
            <p:cNvPr id="36918" name="Oval 8"/>
            <p:cNvSpPr>
              <a:spLocks noChangeArrowheads="1"/>
            </p:cNvSpPr>
            <p:nvPr/>
          </p:nvSpPr>
          <p:spPr bwMode="auto">
            <a:xfrm>
              <a:off x="2788" y="3196"/>
              <a:ext cx="432" cy="3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6919" name="Oval 9"/>
            <p:cNvSpPr>
              <a:spLocks noChangeArrowheads="1"/>
            </p:cNvSpPr>
            <p:nvPr/>
          </p:nvSpPr>
          <p:spPr bwMode="auto">
            <a:xfrm>
              <a:off x="4164" y="3196"/>
              <a:ext cx="432" cy="3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870" name="Group 10"/>
          <p:cNvGrpSpPr>
            <a:grpSpLocks/>
          </p:cNvGrpSpPr>
          <p:nvPr/>
        </p:nvGrpSpPr>
        <p:grpSpPr bwMode="auto">
          <a:xfrm>
            <a:off x="4443413" y="3929063"/>
            <a:ext cx="2152650" cy="438150"/>
            <a:chOff x="2772" y="2580"/>
            <a:chExt cx="1808" cy="368"/>
          </a:xfrm>
        </p:grpSpPr>
        <p:sp>
          <p:nvSpPr>
            <p:cNvPr id="36916" name="Oval 11"/>
            <p:cNvSpPr>
              <a:spLocks noChangeArrowheads="1"/>
            </p:cNvSpPr>
            <p:nvPr/>
          </p:nvSpPr>
          <p:spPr bwMode="auto">
            <a:xfrm>
              <a:off x="2772" y="2588"/>
              <a:ext cx="432" cy="3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6917" name="Oval 12"/>
            <p:cNvSpPr>
              <a:spLocks noChangeArrowheads="1"/>
            </p:cNvSpPr>
            <p:nvPr/>
          </p:nvSpPr>
          <p:spPr bwMode="auto">
            <a:xfrm>
              <a:off x="4148" y="2580"/>
              <a:ext cx="432" cy="3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871" name="Group 13"/>
          <p:cNvGrpSpPr>
            <a:grpSpLocks/>
          </p:cNvGrpSpPr>
          <p:nvPr/>
        </p:nvGrpSpPr>
        <p:grpSpPr bwMode="auto">
          <a:xfrm>
            <a:off x="4462463" y="5300663"/>
            <a:ext cx="2152650" cy="438150"/>
            <a:chOff x="2788" y="3732"/>
            <a:chExt cx="1808" cy="368"/>
          </a:xfrm>
        </p:grpSpPr>
        <p:sp>
          <p:nvSpPr>
            <p:cNvPr id="36914" name="Oval 14"/>
            <p:cNvSpPr>
              <a:spLocks noChangeArrowheads="1"/>
            </p:cNvSpPr>
            <p:nvPr/>
          </p:nvSpPr>
          <p:spPr bwMode="auto">
            <a:xfrm>
              <a:off x="2788" y="3740"/>
              <a:ext cx="432" cy="3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6915" name="Oval 15"/>
            <p:cNvSpPr>
              <a:spLocks noChangeArrowheads="1"/>
            </p:cNvSpPr>
            <p:nvPr/>
          </p:nvSpPr>
          <p:spPr bwMode="auto">
            <a:xfrm>
              <a:off x="4164" y="3732"/>
              <a:ext cx="432" cy="3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36872" name="Line 16"/>
          <p:cNvSpPr>
            <a:spLocks noChangeShapeType="1"/>
          </p:cNvSpPr>
          <p:nvPr/>
        </p:nvSpPr>
        <p:spPr bwMode="auto">
          <a:xfrm>
            <a:off x="4695825" y="3362325"/>
            <a:ext cx="1676400" cy="119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73" name="Line 17"/>
          <p:cNvSpPr>
            <a:spLocks noChangeShapeType="1"/>
          </p:cNvSpPr>
          <p:nvPr/>
        </p:nvSpPr>
        <p:spPr bwMode="auto">
          <a:xfrm>
            <a:off x="4695825" y="3352800"/>
            <a:ext cx="1647825" cy="142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74" name="Line 18"/>
          <p:cNvSpPr>
            <a:spLocks noChangeShapeType="1"/>
          </p:cNvSpPr>
          <p:nvPr/>
        </p:nvSpPr>
        <p:spPr bwMode="auto">
          <a:xfrm>
            <a:off x="4705350" y="3571875"/>
            <a:ext cx="1619250" cy="95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75" name="Line 19"/>
          <p:cNvSpPr>
            <a:spLocks noChangeShapeType="1"/>
          </p:cNvSpPr>
          <p:nvPr/>
        </p:nvSpPr>
        <p:spPr bwMode="auto">
          <a:xfrm>
            <a:off x="4695825" y="4019550"/>
            <a:ext cx="1666875" cy="190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76" name="Line 20"/>
          <p:cNvSpPr>
            <a:spLocks noChangeShapeType="1"/>
          </p:cNvSpPr>
          <p:nvPr/>
        </p:nvSpPr>
        <p:spPr bwMode="auto">
          <a:xfrm flipH="1">
            <a:off x="4676775" y="4038600"/>
            <a:ext cx="1685925" cy="104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77" name="Line 21"/>
          <p:cNvSpPr>
            <a:spLocks noChangeShapeType="1"/>
          </p:cNvSpPr>
          <p:nvPr/>
        </p:nvSpPr>
        <p:spPr bwMode="auto">
          <a:xfrm>
            <a:off x="4695825" y="4210050"/>
            <a:ext cx="1657350" cy="95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78" name="Line 22"/>
          <p:cNvSpPr>
            <a:spLocks noChangeShapeType="1"/>
          </p:cNvSpPr>
          <p:nvPr/>
        </p:nvSpPr>
        <p:spPr bwMode="auto">
          <a:xfrm flipH="1">
            <a:off x="4676775" y="4210050"/>
            <a:ext cx="1666875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79" name="Line 23"/>
          <p:cNvSpPr>
            <a:spLocks noChangeShapeType="1"/>
          </p:cNvSpPr>
          <p:nvPr/>
        </p:nvSpPr>
        <p:spPr bwMode="auto">
          <a:xfrm flipV="1">
            <a:off x="4657725" y="4762500"/>
            <a:ext cx="1714500" cy="95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80" name="Line 24"/>
          <p:cNvSpPr>
            <a:spLocks noChangeShapeType="1"/>
          </p:cNvSpPr>
          <p:nvPr/>
        </p:nvSpPr>
        <p:spPr bwMode="auto">
          <a:xfrm>
            <a:off x="4667250" y="4895850"/>
            <a:ext cx="1638300" cy="119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81" name="Line 25"/>
          <p:cNvSpPr>
            <a:spLocks noChangeShapeType="1"/>
          </p:cNvSpPr>
          <p:nvPr/>
        </p:nvSpPr>
        <p:spPr bwMode="auto">
          <a:xfrm>
            <a:off x="4695825" y="4991100"/>
            <a:ext cx="1685925" cy="190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82" name="Line 26"/>
          <p:cNvSpPr>
            <a:spLocks noChangeShapeType="1"/>
          </p:cNvSpPr>
          <p:nvPr/>
        </p:nvSpPr>
        <p:spPr bwMode="auto">
          <a:xfrm>
            <a:off x="4724400" y="5400675"/>
            <a:ext cx="1609725" cy="285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83" name="Line 27"/>
          <p:cNvSpPr>
            <a:spLocks noChangeShapeType="1"/>
          </p:cNvSpPr>
          <p:nvPr/>
        </p:nvSpPr>
        <p:spPr bwMode="auto">
          <a:xfrm flipH="1">
            <a:off x="4676775" y="5429250"/>
            <a:ext cx="1657350" cy="66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84" name="Line 28"/>
          <p:cNvSpPr>
            <a:spLocks noChangeShapeType="1"/>
          </p:cNvSpPr>
          <p:nvPr/>
        </p:nvSpPr>
        <p:spPr bwMode="auto">
          <a:xfrm>
            <a:off x="4676775" y="5495925"/>
            <a:ext cx="1676400" cy="66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85" name="Line 29"/>
          <p:cNvSpPr>
            <a:spLocks noChangeShapeType="1"/>
          </p:cNvSpPr>
          <p:nvPr/>
        </p:nvSpPr>
        <p:spPr bwMode="auto">
          <a:xfrm flipV="1">
            <a:off x="4686300" y="5562600"/>
            <a:ext cx="1647825" cy="66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886" name="Oval 30"/>
          <p:cNvSpPr>
            <a:spLocks noChangeArrowheads="1"/>
          </p:cNvSpPr>
          <p:nvPr/>
        </p:nvSpPr>
        <p:spPr bwMode="auto">
          <a:xfrm>
            <a:off x="4662488" y="497681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87" name="Oval 31"/>
          <p:cNvSpPr>
            <a:spLocks noChangeArrowheads="1"/>
          </p:cNvSpPr>
          <p:nvPr/>
        </p:nvSpPr>
        <p:spPr bwMode="auto">
          <a:xfrm>
            <a:off x="6357938" y="474821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88" name="Oval 32"/>
          <p:cNvSpPr>
            <a:spLocks noChangeArrowheads="1"/>
          </p:cNvSpPr>
          <p:nvPr/>
        </p:nvSpPr>
        <p:spPr bwMode="auto">
          <a:xfrm>
            <a:off x="4652963" y="4757738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89" name="Oval 33"/>
          <p:cNvSpPr>
            <a:spLocks noChangeArrowheads="1"/>
          </p:cNvSpPr>
          <p:nvPr/>
        </p:nvSpPr>
        <p:spPr bwMode="auto">
          <a:xfrm>
            <a:off x="6291263" y="4872038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0" name="Oval 34"/>
          <p:cNvSpPr>
            <a:spLocks noChangeArrowheads="1"/>
          </p:cNvSpPr>
          <p:nvPr/>
        </p:nvSpPr>
        <p:spPr bwMode="auto">
          <a:xfrm>
            <a:off x="4652963" y="48815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1" name="Oval 35"/>
          <p:cNvSpPr>
            <a:spLocks noChangeArrowheads="1"/>
          </p:cNvSpPr>
          <p:nvPr/>
        </p:nvSpPr>
        <p:spPr bwMode="auto">
          <a:xfrm>
            <a:off x="6310313" y="54149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2" name="Oval 36"/>
          <p:cNvSpPr>
            <a:spLocks noChangeArrowheads="1"/>
          </p:cNvSpPr>
          <p:nvPr/>
        </p:nvSpPr>
        <p:spPr bwMode="auto">
          <a:xfrm>
            <a:off x="6338888" y="554831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3" name="Oval 37"/>
          <p:cNvSpPr>
            <a:spLocks noChangeArrowheads="1"/>
          </p:cNvSpPr>
          <p:nvPr/>
        </p:nvSpPr>
        <p:spPr bwMode="auto">
          <a:xfrm>
            <a:off x="4710113" y="5386388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4" name="Oval 38"/>
          <p:cNvSpPr>
            <a:spLocks noChangeArrowheads="1"/>
          </p:cNvSpPr>
          <p:nvPr/>
        </p:nvSpPr>
        <p:spPr bwMode="auto">
          <a:xfrm>
            <a:off x="4652963" y="5481638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5" name="Oval 39"/>
          <p:cNvSpPr>
            <a:spLocks noChangeArrowheads="1"/>
          </p:cNvSpPr>
          <p:nvPr/>
        </p:nvSpPr>
        <p:spPr bwMode="auto">
          <a:xfrm>
            <a:off x="4662488" y="5614988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6" name="Oval 40"/>
          <p:cNvSpPr>
            <a:spLocks noChangeArrowheads="1"/>
          </p:cNvSpPr>
          <p:nvPr/>
        </p:nvSpPr>
        <p:spPr bwMode="auto">
          <a:xfrm>
            <a:off x="6367463" y="49958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7" name="Oval 41"/>
          <p:cNvSpPr>
            <a:spLocks noChangeArrowheads="1"/>
          </p:cNvSpPr>
          <p:nvPr/>
        </p:nvSpPr>
        <p:spPr bwMode="auto">
          <a:xfrm>
            <a:off x="4643438" y="42719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8" name="Oval 42"/>
          <p:cNvSpPr>
            <a:spLocks noChangeArrowheads="1"/>
          </p:cNvSpPr>
          <p:nvPr/>
        </p:nvSpPr>
        <p:spPr bwMode="auto">
          <a:xfrm>
            <a:off x="4681538" y="41957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899" name="Oval 43"/>
          <p:cNvSpPr>
            <a:spLocks noChangeArrowheads="1"/>
          </p:cNvSpPr>
          <p:nvPr/>
        </p:nvSpPr>
        <p:spPr bwMode="auto">
          <a:xfrm>
            <a:off x="4662488" y="41195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0" name="Oval 44"/>
          <p:cNvSpPr>
            <a:spLocks noChangeArrowheads="1"/>
          </p:cNvSpPr>
          <p:nvPr/>
        </p:nvSpPr>
        <p:spPr bwMode="auto">
          <a:xfrm>
            <a:off x="4700588" y="40052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1" name="Oval 45"/>
          <p:cNvSpPr>
            <a:spLocks noChangeArrowheads="1"/>
          </p:cNvSpPr>
          <p:nvPr/>
        </p:nvSpPr>
        <p:spPr bwMode="auto">
          <a:xfrm>
            <a:off x="4691063" y="35480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2" name="Oval 46"/>
          <p:cNvSpPr>
            <a:spLocks noChangeArrowheads="1"/>
          </p:cNvSpPr>
          <p:nvPr/>
        </p:nvSpPr>
        <p:spPr bwMode="auto">
          <a:xfrm>
            <a:off x="4681538" y="333851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3" name="Oval 47"/>
          <p:cNvSpPr>
            <a:spLocks noChangeArrowheads="1"/>
          </p:cNvSpPr>
          <p:nvPr/>
        </p:nvSpPr>
        <p:spPr bwMode="auto">
          <a:xfrm>
            <a:off x="6348413" y="402431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4" name="Oval 48"/>
          <p:cNvSpPr>
            <a:spLocks noChangeArrowheads="1"/>
          </p:cNvSpPr>
          <p:nvPr/>
        </p:nvSpPr>
        <p:spPr bwMode="auto">
          <a:xfrm>
            <a:off x="6338888" y="419576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5" name="Oval 49"/>
          <p:cNvSpPr>
            <a:spLocks noChangeArrowheads="1"/>
          </p:cNvSpPr>
          <p:nvPr/>
        </p:nvSpPr>
        <p:spPr bwMode="auto">
          <a:xfrm>
            <a:off x="6367463" y="3348038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6" name="Oval 50"/>
          <p:cNvSpPr>
            <a:spLocks noChangeArrowheads="1"/>
          </p:cNvSpPr>
          <p:nvPr/>
        </p:nvSpPr>
        <p:spPr bwMode="auto">
          <a:xfrm>
            <a:off x="6329363" y="3481388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7" name="Oval 51"/>
          <p:cNvSpPr>
            <a:spLocks noChangeArrowheads="1"/>
          </p:cNvSpPr>
          <p:nvPr/>
        </p:nvSpPr>
        <p:spPr bwMode="auto">
          <a:xfrm>
            <a:off x="6319838" y="3567113"/>
            <a:ext cx="38100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6908" name="Rectangle 52"/>
          <p:cNvSpPr>
            <a:spLocks noChangeArrowheads="1"/>
          </p:cNvSpPr>
          <p:nvPr/>
        </p:nvSpPr>
        <p:spPr bwMode="auto">
          <a:xfrm>
            <a:off x="4278414" y="2876551"/>
            <a:ext cx="756617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chemeClr val="hlink"/>
                </a:solidFill>
                <a:latin typeface="Helvetica" panose="020B0604020202020204" pitchFamily="34" charset="0"/>
              </a:rPr>
              <a:t>domain</a:t>
            </a:r>
            <a:endParaRPr lang="en-GB" sz="1800" dirty="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36909" name="Rectangle 53"/>
          <p:cNvSpPr>
            <a:spLocks noChangeArrowheads="1"/>
          </p:cNvSpPr>
          <p:nvPr/>
        </p:nvSpPr>
        <p:spPr bwMode="auto">
          <a:xfrm>
            <a:off x="6134282" y="2876551"/>
            <a:ext cx="589905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chemeClr val="hlink"/>
                </a:solidFill>
                <a:latin typeface="Helvetica" panose="020B0604020202020204" pitchFamily="34" charset="0"/>
              </a:rPr>
              <a:t>range</a:t>
            </a:r>
            <a:endParaRPr lang="en-GB" sz="1800" dirty="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36910" name="Rectangle 54"/>
          <p:cNvSpPr>
            <a:spLocks noChangeArrowheads="1"/>
          </p:cNvSpPr>
          <p:nvPr/>
        </p:nvSpPr>
        <p:spPr bwMode="auto">
          <a:xfrm>
            <a:off x="5162550" y="3019039"/>
            <a:ext cx="756617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chemeClr val="hlink"/>
                </a:solidFill>
                <a:latin typeface="Helvetica" panose="020B0604020202020204" pitchFamily="34" charset="0"/>
              </a:rPr>
              <a:t>1:many</a:t>
            </a:r>
            <a:endParaRPr lang="en-GB" sz="1800" dirty="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36911" name="Rectangle 55"/>
          <p:cNvSpPr>
            <a:spLocks noChangeArrowheads="1"/>
          </p:cNvSpPr>
          <p:nvPr/>
        </p:nvSpPr>
        <p:spPr bwMode="auto">
          <a:xfrm>
            <a:off x="5198178" y="3648076"/>
            <a:ext cx="756617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chemeClr val="hlink"/>
                </a:solidFill>
                <a:latin typeface="Helvetica" panose="020B0604020202020204" pitchFamily="34" charset="0"/>
              </a:rPr>
              <a:t>many:1</a:t>
            </a:r>
            <a:endParaRPr lang="en-GB" sz="1800" dirty="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36912" name="Rectangle 56"/>
          <p:cNvSpPr>
            <a:spLocks noChangeArrowheads="1"/>
          </p:cNvSpPr>
          <p:nvPr/>
        </p:nvSpPr>
        <p:spPr bwMode="auto">
          <a:xfrm>
            <a:off x="5309231" y="4410076"/>
            <a:ext cx="320601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chemeClr val="hlink"/>
                </a:solidFill>
                <a:latin typeface="Helvetica" panose="020B0604020202020204" pitchFamily="34" charset="0"/>
              </a:rPr>
              <a:t>1:1</a:t>
            </a:r>
            <a:endParaRPr lang="en-GB" sz="1800" dirty="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36913" name="Rectangle 57"/>
          <p:cNvSpPr>
            <a:spLocks noChangeArrowheads="1"/>
          </p:cNvSpPr>
          <p:nvPr/>
        </p:nvSpPr>
        <p:spPr bwMode="auto">
          <a:xfrm>
            <a:off x="4962525" y="5066914"/>
            <a:ext cx="1192634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solidFill>
                  <a:schemeClr val="hlink"/>
                </a:solidFill>
                <a:latin typeface="Helvetica" panose="020B0604020202020204" pitchFamily="34" charset="0"/>
              </a:rPr>
              <a:t>many:many</a:t>
            </a:r>
            <a:endParaRPr lang="en-GB" sz="180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0016" y="2370535"/>
            <a:ext cx="5829300" cy="74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What are the mapping cardinalities of the following 4 relationships?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1" y="3200400"/>
            <a:ext cx="5188744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00300" y="5257800"/>
            <a:ext cx="571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714750" y="5200650"/>
            <a:ext cx="571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972050" y="5200650"/>
            <a:ext cx="571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86500" y="5200650"/>
            <a:ext cx="571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54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Query Languages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9835" y="2228850"/>
            <a:ext cx="5886450" cy="26955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Procedural </a:t>
            </a:r>
            <a:r>
              <a:rPr lang="en-US" sz="2400" dirty="0" err="1"/>
              <a:t>vs.non</a:t>
            </a:r>
            <a:r>
              <a:rPr lang="en-US" sz="2400" dirty="0"/>
              <a:t>-procedural, or declarative</a:t>
            </a:r>
          </a:p>
          <a:p>
            <a:r>
              <a:rPr lang="en-US" sz="2400" dirty="0"/>
              <a:t>“Pure” languages:</a:t>
            </a:r>
          </a:p>
          <a:p>
            <a:pPr lvl="1"/>
            <a:r>
              <a:rPr lang="en-US" sz="2100" dirty="0"/>
              <a:t>Relational algebra</a:t>
            </a:r>
          </a:p>
          <a:p>
            <a:pPr lvl="1"/>
            <a:r>
              <a:rPr lang="en-US" sz="2100" dirty="0"/>
              <a:t>Tuple relational calculus</a:t>
            </a:r>
          </a:p>
          <a:p>
            <a:pPr lvl="1"/>
            <a:r>
              <a:rPr lang="en-US" sz="2100" dirty="0"/>
              <a:t>Domain relational calculus</a:t>
            </a:r>
          </a:p>
          <a:p>
            <a:r>
              <a:rPr lang="en-US" sz="2400" dirty="0"/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7241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1772</TotalTime>
  <Pages>16</Pages>
  <Words>1539</Words>
  <Application>Microsoft Office PowerPoint</Application>
  <PresentationFormat>On-screen Show (4:3)</PresentationFormat>
  <Paragraphs>615</Paragraphs>
  <Slides>37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Arial Unicode MS</vt:lpstr>
      <vt:lpstr>MS PGothic</vt:lpstr>
      <vt:lpstr>Arial</vt:lpstr>
      <vt:lpstr>Arial Narrow</vt:lpstr>
      <vt:lpstr>Book Antiqua</vt:lpstr>
      <vt:lpstr>dbsym</vt:lpstr>
      <vt:lpstr>Helvetica</vt:lpstr>
      <vt:lpstr>Mathematica1Mono</vt:lpstr>
      <vt:lpstr>Monotype Sorts</vt:lpstr>
      <vt:lpstr>Symbol</vt:lpstr>
      <vt:lpstr>Times New Roman</vt:lpstr>
      <vt:lpstr>Verdana</vt:lpstr>
      <vt:lpstr>Wingdings</vt:lpstr>
      <vt:lpstr>Wingdings 2</vt:lpstr>
      <vt:lpstr>ifmx</vt:lpstr>
      <vt:lpstr>Equation</vt:lpstr>
      <vt:lpstr>Microsoft Equation 3.0</vt:lpstr>
      <vt:lpstr>Document</vt:lpstr>
      <vt:lpstr>PowerPoint Presentation</vt:lpstr>
      <vt:lpstr>Types of Relations</vt:lpstr>
      <vt:lpstr>Operations on Relations</vt:lpstr>
      <vt:lpstr>Select &amp; Project</vt:lpstr>
      <vt:lpstr>Union, Intersection &amp; Difference</vt:lpstr>
      <vt:lpstr>Union, Intersection &amp; Difference</vt:lpstr>
      <vt:lpstr>Relational Model</vt:lpstr>
      <vt:lpstr>Exercise</vt:lpstr>
      <vt:lpstr>Relational Query Languages</vt:lpstr>
      <vt:lpstr>Relational Algebra Operators</vt:lpstr>
      <vt:lpstr>Select Operation – Example</vt:lpstr>
      <vt:lpstr>Project Operation – Example</vt:lpstr>
      <vt:lpstr>Joining two relations – Cartesian Product</vt:lpstr>
      <vt:lpstr>Union of two relations</vt:lpstr>
      <vt:lpstr>Set difference of two relations</vt:lpstr>
      <vt:lpstr>Set Intersection of two relations</vt:lpstr>
      <vt:lpstr>Natural Join Example</vt:lpstr>
      <vt:lpstr>Joining two relations – Natural Join</vt:lpstr>
      <vt:lpstr>Natural Join</vt:lpstr>
      <vt:lpstr>Preliminaries</vt:lpstr>
      <vt:lpstr>Relational Algebra</vt:lpstr>
      <vt:lpstr>Formal Definition</vt:lpstr>
      <vt:lpstr>Composition of Operations</vt:lpstr>
      <vt:lpstr>Figure 2.1 Relational database for Practice Exercise 2.1. </vt:lpstr>
      <vt:lpstr>Banking Example</vt:lpstr>
      <vt:lpstr>Select Operation</vt:lpstr>
      <vt:lpstr>Project Operation</vt:lpstr>
      <vt:lpstr>Union Operation</vt:lpstr>
      <vt:lpstr>Set Difference Operation</vt:lpstr>
      <vt:lpstr>Cartesian-Product Operation</vt:lpstr>
      <vt:lpstr>Rename Operation</vt:lpstr>
      <vt:lpstr>Set-Intersection Operation</vt:lpstr>
      <vt:lpstr>Example Instances</vt:lpstr>
      <vt:lpstr>Projection</vt:lpstr>
      <vt:lpstr>Selection</vt:lpstr>
      <vt:lpstr>Union, Intersection, Set-Difference</vt:lpstr>
      <vt:lpstr>Theta Join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125</cp:revision>
  <cp:lastPrinted>1995-06-24T08:50:58Z</cp:lastPrinted>
  <dcterms:created xsi:type="dcterms:W3CDTF">1997-01-06T18:13:42Z</dcterms:created>
  <dcterms:modified xsi:type="dcterms:W3CDTF">2018-08-31T04:39:56Z</dcterms:modified>
</cp:coreProperties>
</file>