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0" r:id="rId2"/>
    <p:sldId id="1041" r:id="rId3"/>
    <p:sldId id="1042" r:id="rId4"/>
    <p:sldId id="1043" r:id="rId5"/>
    <p:sldId id="1044" r:id="rId6"/>
    <p:sldId id="1045" r:id="rId7"/>
    <p:sldId id="1046" r:id="rId8"/>
    <p:sldId id="1047" r:id="rId9"/>
    <p:sldId id="1048" r:id="rId10"/>
    <p:sldId id="1049" r:id="rId11"/>
    <p:sldId id="1050" r:id="rId12"/>
    <p:sldId id="1051" r:id="rId13"/>
    <p:sldId id="1052" r:id="rId14"/>
    <p:sldId id="1053" r:id="rId15"/>
    <p:sldId id="1054" r:id="rId16"/>
    <p:sldId id="1004" r:id="rId17"/>
    <p:sldId id="752" r:id="rId18"/>
    <p:sldId id="340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859C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69" autoAdjust="0"/>
    <p:restoredTop sz="94717" autoAdjust="0"/>
  </p:normalViewPr>
  <p:slideViewPr>
    <p:cSldViewPr>
      <p:cViewPr varScale="1">
        <p:scale>
          <a:sx n="117" d="100"/>
          <a:sy n="117" d="100"/>
        </p:scale>
        <p:origin x="143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348A172-8A49-4EB7-99CC-9586DD481B74}" type="datetimeFigureOut">
              <a:rPr lang="en-US"/>
              <a:pPr>
                <a:defRPr/>
              </a:pPr>
              <a:t>9/22/2018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088BCEE-AB0F-4893-A0FE-7F7C8E9A1E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043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88BCEE-AB0F-4893-A0FE-7F7C8E9A1EE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53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24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 cstate="print"/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07352" y="6416040"/>
            <a:ext cx="2060448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- </a:t>
            </a:r>
            <a:fld id="{8BE163DA-CB98-46B5-905B-D01D5F3D56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086600" y="11715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981200" y="6546850"/>
            <a:ext cx="7239000" cy="2616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.            </a:t>
            </a:r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  </a:t>
            </a: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096962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610600" cy="510540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 sz="2000" baseline="0">
                <a:latin typeface="Arial" pitchFamily="34" charset="0"/>
                <a:cs typeface="Arial" pitchFamily="34" charset="0"/>
              </a:defRPr>
            </a:lvl2pPr>
            <a:lvl3pPr>
              <a:buFont typeface="Wingdings" pitchFamily="2" charset="2"/>
              <a:buChar char="§"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9144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905000" y="6596063"/>
            <a:ext cx="7239000" cy="2616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Network Programming </a:t>
            </a:r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by Dr. K </a:t>
            </a:r>
            <a:r>
              <a:rPr lang="en-US" sz="1100" b="0" dirty="0" err="1" smtClean="0">
                <a:solidFill>
                  <a:srgbClr val="101141"/>
                </a:solidFill>
                <a:latin typeface="Arial"/>
                <a:cs typeface="Arial"/>
              </a:rPr>
              <a:t>Hari</a:t>
            </a:r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1100" b="0" dirty="0" err="1" smtClean="0">
                <a:solidFill>
                  <a:srgbClr val="101141"/>
                </a:solidFill>
                <a:latin typeface="Arial"/>
                <a:cs typeface="Arial"/>
              </a:rPr>
              <a:t>Babu</a:t>
            </a:r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,</a:t>
            </a:r>
            <a:r>
              <a:rPr lang="en-US" sz="1100" b="0" baseline="0" dirty="0" smtClean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CSIS Dept.            </a:t>
            </a:r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  </a:t>
            </a: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905000" y="6596063"/>
            <a:ext cx="7239000" cy="2616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Network Programming </a:t>
            </a:r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by Dr. K </a:t>
            </a:r>
            <a:r>
              <a:rPr lang="en-US" sz="1100" b="0" dirty="0" err="1" smtClean="0">
                <a:solidFill>
                  <a:srgbClr val="101141"/>
                </a:solidFill>
                <a:latin typeface="Arial"/>
                <a:cs typeface="Arial"/>
              </a:rPr>
              <a:t>Hari</a:t>
            </a:r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1100" b="0" dirty="0" err="1" smtClean="0">
                <a:solidFill>
                  <a:srgbClr val="101141"/>
                </a:solidFill>
                <a:latin typeface="Arial"/>
                <a:cs typeface="Arial"/>
              </a:rPr>
              <a:t>Babu</a:t>
            </a:r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,</a:t>
            </a:r>
            <a:r>
              <a:rPr lang="en-US" sz="1100" b="0" baseline="0" dirty="0" smtClean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CSIS Dept.            </a:t>
            </a:r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  </a:t>
            </a: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67BFF1A-6A6B-4EC1-91C1-2299B6EC4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SQL Exercises</a:t>
            </a:r>
          </a:p>
        </p:txBody>
      </p:sp>
      <p:sp>
        <p:nvSpPr>
          <p:cNvPr id="13315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assoc_office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associd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number(2),</a:t>
            </a:r>
          </a:p>
          <a:p>
            <a:pPr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idno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char(11),</a:t>
            </a:r>
          </a:p>
          <a:p>
            <a:pPr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postid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number(2),</a:t>
            </a:r>
          </a:p>
          <a:p>
            <a:pPr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pyear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number(4) check(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pyear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&gt;= 1965),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rating number(2) check (rating=0 or (rating &gt;=2 and rating &lt;=10)) default 0,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assoc_office_pk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primary key(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associd,idno,postid,pyear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constraint assoc_office_fk1 foreign key(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associd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 references assoc(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associd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constraint assoc_office_fk2 foreign key(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idno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 references student1(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idno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constraint assoc_office_fk3 foreign key(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postid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 references post(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postid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Q1 Sol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Change the field length of </a:t>
            </a:r>
            <a:r>
              <a:rPr lang="en-US" dirty="0" err="1" smtClean="0"/>
              <a:t>ASSOC.assocName</a:t>
            </a:r>
            <a:r>
              <a:rPr lang="en-US" dirty="0" smtClean="0"/>
              <a:t> from 30 to 50 and add not null constraint to this field.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alter table assoc modify(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assocname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varchar2(50) not null)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Q2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Print </a:t>
            </a:r>
            <a:r>
              <a:rPr lang="en-US" dirty="0" err="1" smtClean="0"/>
              <a:t>idno</a:t>
            </a:r>
            <a:r>
              <a:rPr lang="en-US" dirty="0" smtClean="0"/>
              <a:t> and name of students who have held two different posts in the same year.</a:t>
            </a:r>
          </a:p>
          <a:p>
            <a:pPr lvl="1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idno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from student1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idno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in (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idno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assoc_office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pyear,idno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having count(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postid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)&gt;=2) 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Q3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Print those batches in which the average </a:t>
            </a:r>
            <a:r>
              <a:rPr lang="en-US" dirty="0" err="1" smtClean="0"/>
              <a:t>cgpa</a:t>
            </a:r>
            <a:r>
              <a:rPr lang="en-US" dirty="0" smtClean="0"/>
              <a:t> of those who held posts is greater than that of those who have not held any post.</a:t>
            </a:r>
          </a:p>
          <a:p>
            <a:pPr lvl="0"/>
            <a:endParaRPr lang="en-US" dirty="0" smtClean="0"/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select batch</a:t>
            </a: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from student1 s1,assoc_office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ao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where s1.idno=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ao.idno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group by batch</a:t>
            </a: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having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cgpa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)&gt; ( select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cgpa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 from student1 s2 where s2.batch=s1.batch and s2.idno not in (select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idno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assoc_office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Q4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Print the names of associations in which more than 50% of the students are either holding some post or members. </a:t>
            </a:r>
          </a:p>
          <a:p>
            <a:pPr lvl="0"/>
            <a:endParaRPr lang="en-US" dirty="0" smtClean="0"/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assocname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from assoc a,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assoc_office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ao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a.associd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ao.ASSOCID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a.ASSOCID,a.assocname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having count(*) &gt;= 0.5 * ( select count(*) from student) 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Q5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For each association, print the association id and batch where batch is with highest average performance rating with in that association.</a:t>
            </a: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select DISTINCT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ao.associd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 batch from student1 s,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assoc_office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ao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s.idno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ao.IDNO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and  batch in (select batch from student1 s1,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assoc_office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ao1</a:t>
            </a: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where s1.IDNO=ao1.IDNO</a:t>
            </a: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and ao1.associd=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ao.associd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group by batch</a:t>
            </a: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having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(rating)&gt;=ALL(select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(rating)   from student1 s2,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assoc_office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ao2 </a:t>
            </a: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where ao2.ASSOCID=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ao.associd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group by batch))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Q6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Thank You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52400" y="76200"/>
          <a:ext cx="8305800" cy="1892808"/>
        </p:xfrm>
        <a:graphic>
          <a:graphicData uri="http://schemas.openxmlformats.org/drawingml/2006/table">
            <a:tbl>
              <a:tblPr/>
              <a:tblGrid>
                <a:gridCol w="2071882"/>
                <a:gridCol w="2024379"/>
                <a:gridCol w="1785948"/>
                <a:gridCol w="2423591"/>
              </a:tblGrid>
              <a:tr h="243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libri"/>
                          <a:ea typeface="Times New Roman"/>
                          <a:cs typeface="Times New Roman"/>
                        </a:rPr>
                        <a:t>Name</a:t>
                      </a:r>
                      <a:endParaRPr lang="en-US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2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libri"/>
                          <a:ea typeface="Times New Roman"/>
                          <a:cs typeface="Times New Roman"/>
                        </a:rPr>
                        <a:t>Type</a:t>
                      </a:r>
                      <a:endParaRPr lang="en-US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libri"/>
                          <a:ea typeface="Times New Roman"/>
                          <a:cs typeface="Times New Roman"/>
                        </a:rPr>
                        <a:t>Constraint</a:t>
                      </a:r>
                      <a:endParaRPr lang="en-US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Calibri"/>
                          <a:ea typeface="Times New Roman"/>
                          <a:cs typeface="Times New Roman"/>
                        </a:rPr>
                        <a:t>DEPTNO</a:t>
                      </a:r>
                      <a:endParaRPr lang="en-US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Calibri"/>
                          <a:ea typeface="Times New Roman"/>
                          <a:cs typeface="Times New Roman"/>
                        </a:rPr>
                        <a:t>Department number</a:t>
                      </a:r>
                      <a:endParaRPr lang="en-US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Calibri"/>
                          <a:ea typeface="Times New Roman"/>
                          <a:cs typeface="Times New Roman"/>
                        </a:rPr>
                        <a:t>NUMBER (4)</a:t>
                      </a:r>
                      <a:endParaRPr lang="en-US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Calibri"/>
                          <a:ea typeface="Times New Roman"/>
                          <a:cs typeface="Times New Roman"/>
                        </a:rPr>
                        <a:t>Primary key</a:t>
                      </a:r>
                      <a:endParaRPr lang="en-US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Calibri"/>
                          <a:ea typeface="Times New Roman"/>
                          <a:cs typeface="Times New Roman"/>
                        </a:rPr>
                        <a:t>LOC</a:t>
                      </a:r>
                      <a:endParaRPr lang="en-US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Calibri"/>
                          <a:ea typeface="Times New Roman"/>
                          <a:cs typeface="Times New Roman"/>
                        </a:rPr>
                        <a:t>Location of the department</a:t>
                      </a:r>
                      <a:endParaRPr lang="en-US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Calibri"/>
                          <a:ea typeface="Times New Roman"/>
                          <a:cs typeface="Times New Roman"/>
                        </a:rPr>
                        <a:t>VARCHAR2 (20)</a:t>
                      </a:r>
                      <a:endParaRPr lang="en-US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Calibri"/>
                          <a:ea typeface="Times New Roman"/>
                          <a:cs typeface="Times New Roman"/>
                        </a:rPr>
                        <a:t>DNAME</a:t>
                      </a:r>
                      <a:endParaRPr lang="en-US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Calibri"/>
                          <a:ea typeface="Times New Roman"/>
                          <a:cs typeface="Times New Roman"/>
                        </a:rPr>
                        <a:t>Department</a:t>
                      </a:r>
                      <a:endParaRPr lang="en-US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Calibri"/>
                          <a:ea typeface="Times New Roman"/>
                          <a:cs typeface="Times New Roman"/>
                        </a:rPr>
                        <a:t>VARCHAR2 (30)</a:t>
                      </a:r>
                      <a:endParaRPr lang="en-US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latin typeface="Calibri"/>
                          <a:ea typeface="Times New Roman"/>
                          <a:cs typeface="Times New Roman"/>
                        </a:rPr>
                        <a:t>NOT NULL</a:t>
                      </a:r>
                      <a:endParaRPr lang="en-US" sz="2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quarter" idx="10"/>
          </p:nvPr>
        </p:nvGraphicFramePr>
        <p:xfrm>
          <a:off x="152400" y="2057400"/>
          <a:ext cx="8763000" cy="4767072"/>
        </p:xfrm>
        <a:graphic>
          <a:graphicData uri="http://schemas.openxmlformats.org/drawingml/2006/table">
            <a:tbl>
              <a:tblPr/>
              <a:tblGrid>
                <a:gridCol w="2185932"/>
                <a:gridCol w="2135812"/>
                <a:gridCol w="1884256"/>
                <a:gridCol w="2557000"/>
              </a:tblGrid>
              <a:tr h="2585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libri"/>
                          <a:ea typeface="Times New Roman"/>
                          <a:cs typeface="Times New Roman"/>
                        </a:rPr>
                        <a:t>Name</a:t>
                      </a:r>
                    </a:p>
                  </a:txBody>
                  <a:tcPr marL="21048" marR="210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alibri"/>
                          <a:ea typeface="Times New Roman"/>
                          <a:cs typeface="Times New Roman"/>
                        </a:rPr>
                        <a:t>Description</a:t>
                      </a:r>
                    </a:p>
                  </a:txBody>
                  <a:tcPr marL="21048" marR="210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alibri"/>
                          <a:ea typeface="Times New Roman"/>
                          <a:cs typeface="Times New Roman"/>
                        </a:rPr>
                        <a:t>Type</a:t>
                      </a:r>
                    </a:p>
                  </a:txBody>
                  <a:tcPr marL="21048" marR="210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alibri"/>
                          <a:ea typeface="Times New Roman"/>
                          <a:cs typeface="Times New Roman"/>
                        </a:rPr>
                        <a:t>Constraint</a:t>
                      </a:r>
                    </a:p>
                  </a:txBody>
                  <a:tcPr marL="21048" marR="210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5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Times New Roman"/>
                          <a:cs typeface="Times New Roman"/>
                        </a:rPr>
                        <a:t>EMPNO</a:t>
                      </a:r>
                      <a:endParaRPr lang="en-US" sz="16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1048" marR="210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Times New Roman"/>
                          <a:cs typeface="Times New Roman"/>
                        </a:rPr>
                        <a:t>Employee Id</a:t>
                      </a:r>
                      <a:endParaRPr lang="en-US" sz="16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1048" marR="210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Times New Roman"/>
                          <a:cs typeface="Times New Roman"/>
                        </a:rPr>
                        <a:t>NUMBER (4)</a:t>
                      </a:r>
                      <a:endParaRPr lang="en-US" sz="16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1048" marR="210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Times New Roman"/>
                          <a:cs typeface="Times New Roman"/>
                        </a:rPr>
                        <a:t>Primary key</a:t>
                      </a:r>
                      <a:endParaRPr lang="en-US" sz="16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1048" marR="210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5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Times New Roman"/>
                          <a:cs typeface="Times New Roman"/>
                        </a:rPr>
                        <a:t>ENAME</a:t>
                      </a:r>
                      <a:endParaRPr lang="en-US" sz="16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1048" marR="210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Times New Roman"/>
                          <a:cs typeface="Times New Roman"/>
                        </a:rPr>
                        <a:t>Name of the employee</a:t>
                      </a:r>
                      <a:endParaRPr lang="en-US" sz="16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1048" marR="210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Times New Roman"/>
                          <a:cs typeface="Times New Roman"/>
                        </a:rPr>
                        <a:t>VARCHAR2 (3)</a:t>
                      </a:r>
                      <a:endParaRPr lang="en-US" sz="16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1048" marR="210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1048" marR="210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855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Times New Roman"/>
                          <a:cs typeface="Times New Roman"/>
                        </a:rPr>
                        <a:t>JOB</a:t>
                      </a:r>
                      <a:endParaRPr lang="en-US" sz="16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1048" marR="210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Times New Roman"/>
                          <a:cs typeface="Times New Roman"/>
                        </a:rPr>
                        <a:t>Job held by the employee</a:t>
                      </a:r>
                      <a:endParaRPr lang="en-US" sz="16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1048" marR="210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Times New Roman"/>
                          <a:cs typeface="Times New Roman"/>
                        </a:rPr>
                        <a:t>CHAR (10)</a:t>
                      </a:r>
                      <a:endParaRPr lang="en-US" sz="16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1048" marR="210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Times New Roman"/>
                          <a:cs typeface="Times New Roman"/>
                        </a:rPr>
                        <a:t>Only ‘MECHANIC’, ‘CLERK’, ‘MANAGER’, ‘ATTENDER’, ‘ENGINEER’ allowed</a:t>
                      </a:r>
                      <a:endParaRPr lang="en-US" sz="16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1048" marR="210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855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Times New Roman"/>
                          <a:cs typeface="Times New Roman"/>
                        </a:rPr>
                        <a:t>MGR</a:t>
                      </a:r>
                      <a:endParaRPr lang="en-US" sz="16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1048" marR="210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Times New Roman"/>
                          <a:cs typeface="Times New Roman"/>
                        </a:rPr>
                        <a:t>Stores the employee id of the manager of the employee.</a:t>
                      </a:r>
                      <a:endParaRPr lang="en-US" sz="16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1048" marR="210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Times New Roman"/>
                          <a:cs typeface="Times New Roman"/>
                        </a:rPr>
                        <a:t>NUMBER (4)</a:t>
                      </a:r>
                      <a:endParaRPr lang="en-US" sz="16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1048" marR="210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1048" marR="210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5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Times New Roman"/>
                          <a:cs typeface="Times New Roman"/>
                        </a:rPr>
                        <a:t>HIREDATE</a:t>
                      </a:r>
                      <a:endParaRPr lang="en-US" sz="16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1048" marR="210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Times New Roman"/>
                          <a:cs typeface="Times New Roman"/>
                        </a:rPr>
                        <a:t>Date of join</a:t>
                      </a:r>
                      <a:endParaRPr lang="en-US" sz="16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1048" marR="210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Times New Roman"/>
                          <a:cs typeface="Times New Roman"/>
                        </a:rPr>
                        <a:t>DATE</a:t>
                      </a:r>
                      <a:endParaRPr lang="en-US" sz="16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1048" marR="210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1048" marR="210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4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Times New Roman"/>
                          <a:cs typeface="Times New Roman"/>
                        </a:rPr>
                        <a:t>SALARY</a:t>
                      </a:r>
                      <a:endParaRPr lang="en-US" sz="16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1048" marR="210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Times New Roman"/>
                          <a:cs typeface="Times New Roman"/>
                        </a:rPr>
                        <a:t>Salary drawn by the employee</a:t>
                      </a:r>
                      <a:endParaRPr lang="en-US" sz="16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1048" marR="210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Times New Roman"/>
                        </a:rPr>
                        <a:t>NUMBER (7,2)</a:t>
                      </a:r>
                    </a:p>
                  </a:txBody>
                  <a:tcPr marL="21048" marR="210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Times New Roman"/>
                          <a:cs typeface="Times New Roman"/>
                        </a:rPr>
                        <a:t>Minimum salary 1000 </a:t>
                      </a:r>
                      <a:endParaRPr lang="en-US" sz="16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1048" marR="210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4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Times New Roman"/>
                          <a:cs typeface="Times New Roman"/>
                        </a:rPr>
                        <a:t>DEPTNO</a:t>
                      </a:r>
                      <a:endParaRPr lang="en-US" sz="16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1048" marR="210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Times New Roman"/>
                          <a:cs typeface="Times New Roman"/>
                        </a:rPr>
                        <a:t>Department number of the employee</a:t>
                      </a:r>
                      <a:endParaRPr lang="en-US" sz="16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1048" marR="210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Times New Roman"/>
                          <a:cs typeface="Times New Roman"/>
                        </a:rPr>
                        <a:t>NUMBER (2)</a:t>
                      </a:r>
                      <a:endParaRPr lang="en-US" sz="16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1048" marR="210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Times New Roman"/>
                          <a:cs typeface="Times New Roman"/>
                        </a:rPr>
                        <a:t>References DEPTNO of DEPARTMENT</a:t>
                      </a:r>
                      <a:endParaRPr lang="en-US" sz="16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1048" marR="210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5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Times New Roman"/>
                          <a:cs typeface="Times New Roman"/>
                        </a:rPr>
                        <a:t>ADDRESS_STREE</a:t>
                      </a:r>
                      <a:endParaRPr lang="en-US" sz="16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1048" marR="210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Times New Roman"/>
                          <a:cs typeface="Times New Roman"/>
                        </a:rPr>
                        <a:t>Street address</a:t>
                      </a:r>
                      <a:endParaRPr lang="en-US" sz="16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1048" marR="210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Times New Roman"/>
                          <a:cs typeface="Times New Roman"/>
                        </a:rPr>
                        <a:t>VARCHAR2 (100)</a:t>
                      </a:r>
                      <a:endParaRPr lang="en-US" sz="16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1048" marR="210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1048" marR="210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4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Calibri"/>
                          <a:ea typeface="Times New Roman"/>
                          <a:cs typeface="Times New Roman"/>
                        </a:rPr>
                        <a:t>ADRESS_CITY</a:t>
                      </a:r>
                      <a:endParaRPr lang="en-US" sz="16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1048" marR="210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Times New Roman"/>
                          <a:cs typeface="Times New Roman"/>
                        </a:rPr>
                        <a:t>99% of the employees are from Delhi</a:t>
                      </a:r>
                      <a:endParaRPr lang="en-US" sz="16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1048" marR="210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/>
                          <a:ea typeface="Times New Roman"/>
                          <a:cs typeface="Times New Roman"/>
                        </a:rPr>
                        <a:t>VARCHAR2 (50)</a:t>
                      </a:r>
                      <a:endParaRPr lang="en-US" sz="16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1048" marR="210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1048" marR="210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Assume that DEPARTMENT table is already created. Write a SQL query to create EMPLOYEE table with the specification and constraints given above?</a:t>
            </a:r>
          </a:p>
          <a:p>
            <a:endParaRPr lang="de-DE" dirty="0" smtClean="0"/>
          </a:p>
          <a:p>
            <a:pPr lvl="1">
              <a:buNone/>
            </a:pP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create table employee ( 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empno number (4) primary key, 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ename varchar2 (3), 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job char (10) check ( job in ( ‘mechanic’, ‘clerk’, ‘manager’, ‘attender’, ‘engineer’),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mgr number (4) check (mgr &lt;&gt;empno), 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hiredate date, 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salary number (7,2) check (salary &gt;1000),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deptno number (2) references  department(deptno), 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address_street varchar2 (100),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adress_city varchar2 (50) default ‘delhi’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Q1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There are some employees who are not assigned to departments and vice versa. Write three SQL queries to join EMPLOYEE to DEPARTMENT that </a:t>
            </a:r>
            <a:endParaRPr lang="en-US" dirty="0" smtClean="0"/>
          </a:p>
          <a:p>
            <a:pPr lvl="1"/>
            <a:r>
              <a:rPr lang="de-DE" dirty="0" smtClean="0"/>
              <a:t> include unmatched employees.</a:t>
            </a:r>
            <a:endParaRPr lang="en-US" dirty="0" smtClean="0"/>
          </a:p>
          <a:p>
            <a:pPr lvl="1"/>
            <a:r>
              <a:rPr lang="en-US" b="1" dirty="0" smtClean="0"/>
              <a:t> </a:t>
            </a:r>
            <a:r>
              <a:rPr lang="de-DE" dirty="0" smtClean="0"/>
              <a:t>include unmatched departments. </a:t>
            </a:r>
            <a:endParaRPr lang="en-US" dirty="0" smtClean="0"/>
          </a:p>
          <a:p>
            <a:pPr lvl="1"/>
            <a:r>
              <a:rPr lang="en-US" b="1" dirty="0" smtClean="0"/>
              <a:t> </a:t>
            </a:r>
            <a:r>
              <a:rPr lang="de-DE" dirty="0" smtClean="0"/>
              <a:t>include both unmatched employees and unmatched departments. </a:t>
            </a:r>
            <a:r>
              <a:rPr lang="en-US" b="1" dirty="0" smtClean="0"/>
              <a:t> </a:t>
            </a:r>
            <a:endParaRPr lang="en-US" dirty="0" smtClean="0"/>
          </a:p>
          <a:p>
            <a:endParaRPr lang="de-DE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select ename,dname from department d left outer join employee e on d.deptno=e.deptno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select ename,dname from department d right outer join employee e on d.deptno=e.deptno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select ename,dname from department d full outer join employee e on d.deptno=e.deptno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/>
              <a:t>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Q2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Write a SQL query which will show employee id and name of all employees who earn more than 2000 dollors. </a:t>
            </a:r>
          </a:p>
          <a:p>
            <a:pPr>
              <a:buNone/>
            </a:pPr>
            <a:endParaRPr lang="de-DE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select empno, ename from employee where salary&gt;2000;</a:t>
            </a:r>
          </a:p>
          <a:p>
            <a:endParaRPr lang="de-DE" dirty="0" smtClean="0"/>
          </a:p>
          <a:p>
            <a:r>
              <a:rPr lang="de-DE" dirty="0" smtClean="0"/>
              <a:t>Write a SQL query which will show employee id and name of all employees who earn more than that of "Kusa". </a:t>
            </a:r>
            <a:endParaRPr lang="en-US" dirty="0" smtClean="0"/>
          </a:p>
          <a:p>
            <a:pPr>
              <a:buNone/>
            </a:pPr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select empno, ename from employee where salary&gt; (select salary from employee where ename='Kusa');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Q3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Write a SQL query that will show dept id and number of employees in each department?</a:t>
            </a:r>
          </a:p>
          <a:p>
            <a:endParaRPr lang="de-DE" dirty="0" smtClean="0"/>
          </a:p>
          <a:p>
            <a:pPr lvl="1">
              <a:buNone/>
            </a:pP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select deptno, count(*)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from employee, deprtament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where employee.deptno=department.deptno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group by deptno;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Q4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Write a SQL query that will show jobs which have more than 20 employees. </a:t>
            </a:r>
          </a:p>
          <a:p>
            <a:endParaRPr lang="de-DE" dirty="0" smtClean="0"/>
          </a:p>
          <a:p>
            <a:pPr lvl="1">
              <a:buNone/>
            </a:pP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select job, count(*)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from employees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group by job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having count(*)&gt;20;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Q5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STUDENT</a:t>
            </a:r>
            <a:r>
              <a:rPr lang="en-US" dirty="0" smtClean="0"/>
              <a:t> (</a:t>
            </a:r>
            <a:r>
              <a:rPr lang="en-US" u="sng" dirty="0" err="1" smtClean="0"/>
              <a:t>idno</a:t>
            </a:r>
            <a:r>
              <a:rPr lang="en-US" dirty="0" smtClean="0"/>
              <a:t>  CHAR(11),</a:t>
            </a:r>
            <a:r>
              <a:rPr lang="en-US" dirty="0" err="1" smtClean="0"/>
              <a:t>sname</a:t>
            </a:r>
            <a:r>
              <a:rPr lang="en-US" dirty="0" smtClean="0"/>
              <a:t> VARCHAR2(32), </a:t>
            </a:r>
            <a:r>
              <a:rPr lang="en-US" dirty="0" err="1" smtClean="0"/>
              <a:t>cgpa</a:t>
            </a:r>
            <a:r>
              <a:rPr lang="en-US" dirty="0" smtClean="0"/>
              <a:t> NUMBER(2,2), batch NUMBER(4))</a:t>
            </a:r>
          </a:p>
          <a:p>
            <a:r>
              <a:rPr lang="en-US" b="1" dirty="0" smtClean="0"/>
              <a:t>ASSOC</a:t>
            </a:r>
            <a:r>
              <a:rPr lang="en-US" dirty="0" smtClean="0"/>
              <a:t> (</a:t>
            </a:r>
            <a:r>
              <a:rPr lang="en-US" u="sng" dirty="0" err="1" smtClean="0"/>
              <a:t>assocId</a:t>
            </a:r>
            <a:r>
              <a:rPr lang="en-US" dirty="0" smtClean="0"/>
              <a:t> NUMBER(2), </a:t>
            </a:r>
            <a:r>
              <a:rPr lang="en-US" dirty="0" err="1" smtClean="0"/>
              <a:t>assocName</a:t>
            </a:r>
            <a:r>
              <a:rPr lang="en-US" dirty="0" smtClean="0"/>
              <a:t> VARCHAR2(30), location VARCHAR2(50), </a:t>
            </a:r>
            <a:r>
              <a:rPr lang="en-US" dirty="0" err="1" smtClean="0"/>
              <a:t>establishedDate</a:t>
            </a:r>
            <a:r>
              <a:rPr lang="en-US" dirty="0" smtClean="0"/>
              <a:t> DATE)</a:t>
            </a:r>
          </a:p>
          <a:p>
            <a:r>
              <a:rPr lang="en-US" b="1" dirty="0" smtClean="0"/>
              <a:t>POST</a:t>
            </a:r>
            <a:r>
              <a:rPr lang="en-US" dirty="0" smtClean="0"/>
              <a:t> (</a:t>
            </a:r>
            <a:r>
              <a:rPr lang="en-US" u="sng" dirty="0" err="1" smtClean="0"/>
              <a:t>postId</a:t>
            </a:r>
            <a:r>
              <a:rPr lang="en-US" dirty="0" smtClean="0"/>
              <a:t> NUMBER(2), </a:t>
            </a:r>
            <a:r>
              <a:rPr lang="en-US" dirty="0" err="1" smtClean="0"/>
              <a:t>postName</a:t>
            </a:r>
            <a:r>
              <a:rPr lang="en-US" dirty="0" smtClean="0"/>
              <a:t> VARCHAR2(30))</a:t>
            </a:r>
          </a:p>
          <a:p>
            <a:r>
              <a:rPr lang="en-US" b="1" dirty="0" smtClean="0"/>
              <a:t>ASSOC_OFFICE</a:t>
            </a:r>
            <a:r>
              <a:rPr lang="en-US" dirty="0" smtClean="0"/>
              <a:t> (</a:t>
            </a:r>
            <a:r>
              <a:rPr lang="en-US" u="sng" dirty="0" err="1" smtClean="0"/>
              <a:t>assocId</a:t>
            </a:r>
            <a:r>
              <a:rPr lang="en-US" dirty="0" smtClean="0"/>
              <a:t> NUMBER(2), </a:t>
            </a:r>
            <a:r>
              <a:rPr lang="en-US" u="sng" dirty="0" err="1" smtClean="0"/>
              <a:t>idno</a:t>
            </a:r>
            <a:r>
              <a:rPr lang="en-US" dirty="0" smtClean="0"/>
              <a:t> CHAR(11), </a:t>
            </a:r>
            <a:r>
              <a:rPr lang="en-US" u="sng" dirty="0" err="1" smtClean="0"/>
              <a:t>postId</a:t>
            </a:r>
            <a:r>
              <a:rPr lang="en-US" dirty="0" smtClean="0"/>
              <a:t> NUMBER(2),  </a:t>
            </a:r>
            <a:r>
              <a:rPr lang="en-US" u="sng" dirty="0" err="1" smtClean="0"/>
              <a:t>pYear</a:t>
            </a:r>
            <a:r>
              <a:rPr lang="en-US" dirty="0" smtClean="0"/>
              <a:t> NUMBER(4), performance NUMBER(2))</a:t>
            </a:r>
          </a:p>
          <a:p>
            <a:r>
              <a:rPr lang="en-US" dirty="0" smtClean="0"/>
              <a:t> 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ASSOC Schema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Create table ASSOC_OFFICE with additional constraints as specified below.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838200" y="2514600"/>
          <a:ext cx="7086600" cy="2895599"/>
        </p:xfrm>
        <a:graphic>
          <a:graphicData uri="http://schemas.openxmlformats.org/drawingml/2006/table">
            <a:tbl>
              <a:tblPr/>
              <a:tblGrid>
                <a:gridCol w="1154692"/>
                <a:gridCol w="5931908"/>
              </a:tblGrid>
              <a:tr h="32173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COLUMN</a:t>
                      </a:r>
                    </a:p>
                  </a:txBody>
                  <a:tcPr marL="31623" marR="316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REMARKS</a:t>
                      </a:r>
                    </a:p>
                  </a:txBody>
                  <a:tcPr marL="31623" marR="316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73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Associd</a:t>
                      </a:r>
                    </a:p>
                  </a:txBody>
                  <a:tcPr marL="31623" marR="316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Refers to ASSOC.assocId</a:t>
                      </a:r>
                    </a:p>
                  </a:txBody>
                  <a:tcPr marL="31623" marR="316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73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Idno</a:t>
                      </a:r>
                    </a:p>
                  </a:txBody>
                  <a:tcPr marL="31623" marR="316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Refers to STUDENT.idno. </a:t>
                      </a:r>
                    </a:p>
                  </a:txBody>
                  <a:tcPr marL="31623" marR="316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73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Postid</a:t>
                      </a:r>
                    </a:p>
                  </a:txBody>
                  <a:tcPr marL="31623" marR="316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Refers to POST.postId. </a:t>
                      </a:r>
                    </a:p>
                  </a:txBody>
                  <a:tcPr marL="31623" marR="316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46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Pyear</a:t>
                      </a:r>
                    </a:p>
                  </a:txBody>
                  <a:tcPr marL="31623" marR="316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Academic starting year during which post is held. First association started in 1965.</a:t>
                      </a:r>
                    </a:p>
                  </a:txBody>
                  <a:tcPr marL="31623" marR="316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2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Performance</a:t>
                      </a:r>
                    </a:p>
                  </a:txBody>
                  <a:tcPr marL="31623" marR="316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Performance rating given to the post holder during that year. Rating can be either 0 or between 2 and 10 both limits inclusive. By default this value is set to 0.</a:t>
                      </a:r>
                    </a:p>
                  </a:txBody>
                  <a:tcPr marL="31623" marR="316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48165</TotalTime>
  <Words>870</Words>
  <Application>Microsoft Office PowerPoint</Application>
  <PresentationFormat>On-screen Show (4:3)</PresentationFormat>
  <Paragraphs>178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Times New Roman</vt:lpstr>
      <vt:lpstr>Wingdings</vt:lpstr>
      <vt:lpstr>Office Theme</vt:lpstr>
      <vt:lpstr>SQL Exercises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user</cp:lastModifiedBy>
  <cp:revision>1626</cp:revision>
  <dcterms:created xsi:type="dcterms:W3CDTF">2011-09-14T09:42:05Z</dcterms:created>
  <dcterms:modified xsi:type="dcterms:W3CDTF">2018-09-22T04:27:32Z</dcterms:modified>
</cp:coreProperties>
</file>