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598" r:id="rId2"/>
    <p:sldId id="599" r:id="rId3"/>
    <p:sldId id="600" r:id="rId4"/>
    <p:sldId id="601" r:id="rId5"/>
    <p:sldId id="602" r:id="rId6"/>
    <p:sldId id="603" r:id="rId7"/>
    <p:sldId id="604" r:id="rId8"/>
    <p:sldId id="605" r:id="rId9"/>
    <p:sldId id="606" r:id="rId10"/>
    <p:sldId id="607" r:id="rId11"/>
    <p:sldId id="608" r:id="rId12"/>
    <p:sldId id="609" r:id="rId13"/>
    <p:sldId id="610" r:id="rId14"/>
    <p:sldId id="611" r:id="rId15"/>
    <p:sldId id="612" r:id="rId16"/>
    <p:sldId id="613" r:id="rId17"/>
    <p:sldId id="614" r:id="rId18"/>
    <p:sldId id="615" r:id="rId19"/>
    <p:sldId id="628" r:id="rId20"/>
    <p:sldId id="629" r:id="rId21"/>
    <p:sldId id="630" r:id="rId22"/>
    <p:sldId id="631" r:id="rId23"/>
    <p:sldId id="632" r:id="rId24"/>
    <p:sldId id="633" r:id="rId25"/>
    <p:sldId id="634" r:id="rId26"/>
    <p:sldId id="635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80049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684" autoAdjust="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8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50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09361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8A92B6C-31FC-4DD6-B69A-A5A0FA17BF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3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8DF3D879-7413-43DF-A1D9-9CD23A1FE4BE}" type="slidenum">
              <a:rPr lang="en-US"/>
              <a:pPr/>
              <a:t>10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50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B72A52CF-D7F4-432C-BBD0-9E36C8A80508}" type="slidenum">
              <a:rPr lang="en-US"/>
              <a:pPr/>
              <a:t>11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74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39FE7D5B-62FA-49B4-8D4E-4A66F502D0D6}" type="slidenum">
              <a:rPr lang="en-US"/>
              <a:pPr/>
              <a:t>12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71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19B2864B-81A7-4176-9D09-744BC952B42E}" type="slidenum">
              <a:rPr lang="en-US"/>
              <a:pPr/>
              <a:t>13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47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6C3C70F6-F4C9-45CA-AA7E-4C9BBFB0D8AC}" type="slidenum">
              <a:rPr lang="en-US"/>
              <a:pPr/>
              <a:t>14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976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5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34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849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6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45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9413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7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55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3661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8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65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0323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CEC83693-C408-49E0-90C4-F5E0BB875498}" type="slidenum">
              <a:rPr lang="en-US"/>
              <a:pPr/>
              <a:t>19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49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C8437C79-4B87-481D-86B4-C96456322398}" type="slidenum">
              <a:rPr lang="en-US"/>
              <a:pPr/>
              <a:t>2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081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10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09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8451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11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1570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11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5884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12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0831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13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02716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16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7929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17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3775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3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700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4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9863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0D0664D2-5B7C-4356-BB3C-72D81684051A}" type="slidenum">
              <a:rPr lang="en-US"/>
              <a:pPr/>
              <a:t>5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7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58D17CA2-7D33-4992-B48B-B8F85C78E8EF}" type="slidenum">
              <a:rPr lang="en-US"/>
              <a:pPr/>
              <a:t>6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41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CA03E52A-3208-4693-8B4A-24D5FC6F9EB2}" type="slidenum">
              <a:rPr lang="en-US"/>
              <a:pPr/>
              <a:t>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9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433BABED-0836-408A-B436-7C7DF9573F77}" type="slidenum">
              <a:rPr lang="en-US"/>
              <a:pPr/>
              <a:t>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1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599F88D3-171E-4671-B215-90E1C96D3AFB}" type="slidenum">
              <a:rPr lang="en-US"/>
              <a:pPr/>
              <a:t>9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1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191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86862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99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13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43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0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97CEBB6C-8700-4EDB-904E-9D3B9E272399}" type="slidenum">
              <a:rPr 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sz="1400" smtClean="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42950" y="2228850"/>
            <a:ext cx="5829300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500"/>
              <a:t>Today’s Class</a:t>
            </a:r>
            <a:endParaRPr lang="en-US" altLang="en-US" sz="45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3520678"/>
            <a:ext cx="5753100" cy="196572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Static Hash indexes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Dynamic Hash indexes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dirty="0"/>
              <a:t>Extendible, Linear indexes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930031"/>
            <a:ext cx="6858000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700" kern="0" dirty="0" smtClean="0">
                <a:solidFill>
                  <a:srgbClr val="FF0000"/>
                </a:solidFill>
              </a:rPr>
              <a:t>SSZG 518: Database Design and Applications</a:t>
            </a:r>
            <a:endParaRPr lang="en-US" altLang="en-US" sz="27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8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Indices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533900"/>
          </a:xfrm>
        </p:spPr>
        <p:txBody>
          <a:bodyPr/>
          <a:lstStyle/>
          <a:p>
            <a:r>
              <a:rPr lang="en-US" sz="2400" smtClean="0"/>
              <a:t>Hashing can be used not only for file organization, but also for index-structure creation.  </a:t>
            </a:r>
          </a:p>
          <a:p>
            <a:r>
              <a:rPr lang="en-US" sz="2400" smtClean="0"/>
              <a:t>A </a:t>
            </a:r>
            <a:r>
              <a:rPr lang="en-US" sz="2400" b="1" smtClean="0">
                <a:solidFill>
                  <a:srgbClr val="3366CC"/>
                </a:solidFill>
              </a:rPr>
              <a:t>hash index</a:t>
            </a:r>
            <a:r>
              <a:rPr lang="en-US" sz="2400" smtClean="0"/>
              <a:t> organizes the search keys, with their associated record pointers, into a hash file structure.</a:t>
            </a:r>
          </a:p>
          <a:p>
            <a:r>
              <a:rPr lang="en-US" sz="2400" smtClean="0"/>
              <a:t>Strictly speaking, hash indices are always secondary indices </a:t>
            </a:r>
          </a:p>
          <a:p>
            <a:pPr lvl="1"/>
            <a:r>
              <a:rPr lang="en-US" smtClean="0"/>
              <a:t>if the file itself is organized using hashing, a separate primary hash index on it using the same search-key is unnecessary.  </a:t>
            </a:r>
          </a:p>
          <a:p>
            <a:pPr lvl="1"/>
            <a:r>
              <a:rPr lang="en-US" smtClean="0"/>
              <a:t>However, we use the term hash index to refer to both secondary index structures and hash organized files. </a:t>
            </a:r>
          </a:p>
        </p:txBody>
      </p:sp>
    </p:spTree>
    <p:extLst>
      <p:ext uri="{BB962C8B-B14F-4D97-AF65-F5344CB8AC3E}">
        <p14:creationId xmlns:p14="http://schemas.microsoft.com/office/powerpoint/2010/main" val="29582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342900"/>
          </a:xfrm>
        </p:spPr>
        <p:txBody>
          <a:bodyPr/>
          <a:lstStyle/>
          <a:p>
            <a:r>
              <a:rPr lang="en-US" smtClean="0"/>
              <a:t>Example of Hash Index</a:t>
            </a: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609600"/>
            <a:ext cx="7543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765550" y="5497513"/>
            <a:ext cx="4679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hash index on </a:t>
            </a:r>
            <a:r>
              <a:rPr lang="en-US" sz="2000" i="1"/>
              <a:t>instructor, </a:t>
            </a:r>
            <a:r>
              <a:rPr lang="en-US" sz="2000"/>
              <a:t> on attribute </a:t>
            </a:r>
            <a:r>
              <a:rPr lang="en-US" sz="2000" i="1"/>
              <a:t>ID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223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647700"/>
          </a:xfrm>
        </p:spPr>
        <p:txBody>
          <a:bodyPr/>
          <a:lstStyle/>
          <a:p>
            <a:r>
              <a:rPr lang="en-US" smtClean="0"/>
              <a:t>Deficiencies of Static Hashing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843837" cy="4343400"/>
          </a:xfrm>
        </p:spPr>
        <p:txBody>
          <a:bodyPr/>
          <a:lstStyle/>
          <a:p>
            <a:r>
              <a:rPr lang="en-US" sz="2400" smtClean="0"/>
              <a:t>In static hashing, function </a:t>
            </a:r>
            <a:r>
              <a:rPr lang="en-US" sz="2400" i="1" smtClean="0"/>
              <a:t>h</a:t>
            </a:r>
            <a:r>
              <a:rPr lang="en-US" sz="2400" smtClean="0"/>
              <a:t> maps search-key values to a fixed set of </a:t>
            </a:r>
            <a:r>
              <a:rPr lang="en-US" sz="2400" i="1" smtClean="0"/>
              <a:t>B</a:t>
            </a:r>
            <a:r>
              <a:rPr lang="en-US" sz="2400" smtClean="0"/>
              <a:t> of bucket addresses. Databases grow or shrink with time. </a:t>
            </a:r>
          </a:p>
          <a:p>
            <a:pPr lvl="1"/>
            <a:r>
              <a:rPr lang="en-US" sz="2200" smtClean="0"/>
              <a:t>If initial number of buckets is too small, and file grows, performance will degrade due to too much overflows.</a:t>
            </a:r>
          </a:p>
          <a:p>
            <a:pPr lvl="1"/>
            <a:r>
              <a:rPr lang="en-US" sz="2200" smtClean="0"/>
              <a:t>If space is allocated for anticipated growth, a significant amount of space will be wasted initially (and buckets will be underfull).</a:t>
            </a:r>
          </a:p>
          <a:p>
            <a:pPr lvl="1"/>
            <a:r>
              <a:rPr lang="en-US" sz="2200" smtClean="0"/>
              <a:t>If database shrinks, again space will be wasted.</a:t>
            </a:r>
          </a:p>
          <a:p>
            <a:r>
              <a:rPr lang="en-US" sz="2400" smtClean="0"/>
              <a:t>One solution: periodic re-organization of the file with a new hash function</a:t>
            </a:r>
          </a:p>
          <a:p>
            <a:pPr lvl="1"/>
            <a:r>
              <a:rPr lang="en-US" smtClean="0"/>
              <a:t>Expensive, disrupts normal operations</a:t>
            </a:r>
          </a:p>
          <a:p>
            <a:r>
              <a:rPr lang="en-US" sz="2400" smtClean="0"/>
              <a:t>Better solution: allow the number of buckets to be modified dynamically. </a:t>
            </a:r>
          </a:p>
        </p:txBody>
      </p:sp>
    </p:spTree>
    <p:extLst>
      <p:ext uri="{BB962C8B-B14F-4D97-AF65-F5344CB8AC3E}">
        <p14:creationId xmlns:p14="http://schemas.microsoft.com/office/powerpoint/2010/main" val="37543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342900"/>
          </a:xfrm>
        </p:spPr>
        <p:txBody>
          <a:bodyPr/>
          <a:lstStyle/>
          <a:p>
            <a:r>
              <a:rPr lang="en-US" smtClean="0"/>
              <a:t>Dynamic Hashing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4213" cy="5491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Good for database that grows and shrinks in size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Allows the hash function to be modified dynamically</a:t>
            </a:r>
          </a:p>
          <a:p>
            <a:pPr>
              <a:lnSpc>
                <a:spcPct val="90000"/>
              </a:lnSpc>
            </a:pPr>
            <a:r>
              <a:rPr lang="en-US" sz="2400" b="1" smtClean="0">
                <a:solidFill>
                  <a:srgbClr val="3366CC"/>
                </a:solidFill>
              </a:rPr>
              <a:t>Extendable hashing</a:t>
            </a:r>
            <a:r>
              <a:rPr lang="en-US" sz="2400" smtClean="0"/>
              <a:t> – one form of dynamic hashing 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Hash function generates values over a large range — typically </a:t>
            </a:r>
            <a:r>
              <a:rPr lang="en-US" sz="2200" i="1" smtClean="0"/>
              <a:t>b</a:t>
            </a:r>
            <a:r>
              <a:rPr lang="en-US" sz="2200" smtClean="0"/>
              <a:t>-bit integers, with </a:t>
            </a:r>
            <a:r>
              <a:rPr lang="en-US" sz="2200" i="1" smtClean="0"/>
              <a:t>b</a:t>
            </a:r>
            <a:r>
              <a:rPr lang="en-US" sz="2200" smtClean="0"/>
              <a:t> = 32.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At any time use only a prefix of the hash function to index into a table of bucket addresses.   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Let the length of the prefix be </a:t>
            </a:r>
            <a:r>
              <a:rPr lang="en-US" sz="2200" i="1" smtClean="0"/>
              <a:t>i</a:t>
            </a:r>
            <a:r>
              <a:rPr lang="en-US" sz="2200" smtClean="0"/>
              <a:t> bits,  0 </a:t>
            </a:r>
            <a:r>
              <a:rPr lang="en-US" sz="2200" smtClean="0">
                <a:sym typeface="Symbol" pitchFamily="18" charset="2"/>
              </a:rPr>
              <a:t> </a:t>
            </a:r>
            <a:r>
              <a:rPr lang="en-US" sz="2200" i="1" smtClean="0">
                <a:sym typeface="Symbol" pitchFamily="18" charset="2"/>
              </a:rPr>
              <a:t>i</a:t>
            </a:r>
            <a:r>
              <a:rPr lang="en-US" sz="2200" smtClean="0">
                <a:sym typeface="Symbol" pitchFamily="18" charset="2"/>
              </a:rPr>
              <a:t>  32.  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Bucket address table size = 2</a:t>
            </a:r>
            <a:r>
              <a:rPr lang="en-US" sz="2400" baseline="30000" smtClean="0">
                <a:sym typeface="Symbol" pitchFamily="18" charset="2"/>
              </a:rPr>
              <a:t>i.</a:t>
            </a:r>
            <a:r>
              <a:rPr lang="en-US" sz="2400" smtClean="0">
                <a:sym typeface="Symbol" pitchFamily="18" charset="2"/>
              </a:rPr>
              <a:t>  </a:t>
            </a:r>
            <a:r>
              <a:rPr lang="en-US" smtClean="0">
                <a:sym typeface="Symbol" pitchFamily="18" charset="2"/>
              </a:rPr>
              <a:t>Initially </a:t>
            </a:r>
            <a:r>
              <a:rPr lang="en-US" i="1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 = 0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Value of </a:t>
            </a:r>
            <a:r>
              <a:rPr lang="en-US" i="1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 grows and shrinks as the size of the database grows and shrinks.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Multiple entries in the bucket address table may point to a bucket (why?)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Thus, a</a:t>
            </a:r>
            <a:r>
              <a:rPr lang="en-US" sz="2200" smtClean="0">
                <a:sym typeface="Symbol" pitchFamily="18" charset="2"/>
              </a:rPr>
              <a:t>ctual number of buckets is &lt; 2</a:t>
            </a:r>
            <a:r>
              <a:rPr lang="en-US" sz="2200" i="1" baseline="30000" smtClean="0">
                <a:sym typeface="Symbol" pitchFamily="18" charset="2"/>
              </a:rPr>
              <a:t>i</a:t>
            </a:r>
            <a:endParaRPr lang="en-US" sz="2200" smtClean="0"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The number of buckets also changes dynamically due to coalescing and splitting of buckets. </a:t>
            </a:r>
          </a:p>
        </p:txBody>
      </p:sp>
    </p:spTree>
    <p:extLst>
      <p:ext uri="{BB962C8B-B14F-4D97-AF65-F5344CB8AC3E}">
        <p14:creationId xmlns:p14="http://schemas.microsoft.com/office/powerpoint/2010/main" val="18529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19100"/>
          </a:xfrm>
        </p:spPr>
        <p:txBody>
          <a:bodyPr/>
          <a:lstStyle/>
          <a:p>
            <a:r>
              <a:rPr lang="en-US" smtClean="0"/>
              <a:t>General Extendable Hash Structure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376363" y="5580063"/>
            <a:ext cx="5994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In this structure, </a:t>
            </a:r>
            <a:r>
              <a:rPr lang="en-US" i="1"/>
              <a:t>i</a:t>
            </a:r>
            <a:r>
              <a:rPr lang="en-US" baseline="-25000"/>
              <a:t>2</a:t>
            </a:r>
            <a:r>
              <a:rPr lang="en-US"/>
              <a:t> = </a:t>
            </a:r>
            <a:r>
              <a:rPr lang="en-US" i="1"/>
              <a:t>i</a:t>
            </a:r>
            <a:r>
              <a:rPr lang="en-US" baseline="-25000"/>
              <a:t>3</a:t>
            </a:r>
            <a:r>
              <a:rPr lang="en-US"/>
              <a:t> = </a:t>
            </a:r>
            <a:r>
              <a:rPr lang="en-US" i="1"/>
              <a:t>i</a:t>
            </a:r>
            <a:r>
              <a:rPr lang="en-US"/>
              <a:t>, whereas </a:t>
            </a:r>
            <a:r>
              <a:rPr lang="en-US" i="1"/>
              <a:t>i</a:t>
            </a:r>
            <a:r>
              <a:rPr lang="en-US" baseline="-25000"/>
              <a:t>1</a:t>
            </a:r>
            <a:r>
              <a:rPr lang="en-US"/>
              <a:t> = </a:t>
            </a:r>
            <a:r>
              <a:rPr lang="en-US" i="1"/>
              <a:t>i </a:t>
            </a:r>
            <a:r>
              <a:rPr lang="en-US"/>
              <a:t>– 1 (see next slide for details)</a:t>
            </a:r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849313"/>
            <a:ext cx="5883275" cy="48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2816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Extendible Hashing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076700"/>
          </a:xfrm>
          <a:noFill/>
        </p:spPr>
        <p:txBody>
          <a:bodyPr/>
          <a:lstStyle/>
          <a:p>
            <a:r>
              <a:rPr lang="en-US" smtClean="0"/>
              <a:t>Situation: Bucket (primary page) becomes full. Why not re-organize file by </a:t>
            </a:r>
            <a:r>
              <a:rPr lang="en-US" i="1" smtClean="0"/>
              <a:t>doubling </a:t>
            </a:r>
            <a:r>
              <a:rPr lang="en-US" smtClean="0"/>
              <a:t># of buckets?</a:t>
            </a:r>
          </a:p>
          <a:p>
            <a:pPr lvl="1">
              <a:buSzPct val="75000"/>
            </a:pPr>
            <a:r>
              <a:rPr lang="en-US" smtClean="0"/>
              <a:t>Reading and writing all pages is expensive!</a:t>
            </a:r>
          </a:p>
          <a:p>
            <a:pPr lvl="1">
              <a:buSzPct val="75000"/>
            </a:pPr>
            <a:r>
              <a:rPr lang="en-US" i="1" u="sng" smtClean="0"/>
              <a:t>Idea</a:t>
            </a:r>
            <a:r>
              <a:rPr lang="en-US" smtClean="0"/>
              <a:t>:  Use </a:t>
            </a:r>
            <a:r>
              <a:rPr lang="en-US" i="1" u="sng" smtClean="0">
                <a:solidFill>
                  <a:schemeClr val="accent2"/>
                </a:solidFill>
              </a:rPr>
              <a:t>directory of pointers to buckets</a:t>
            </a:r>
            <a:r>
              <a:rPr lang="en-US" smtClean="0">
                <a:solidFill>
                  <a:schemeClr val="accent2"/>
                </a:solidFill>
              </a:rPr>
              <a:t>, </a:t>
            </a:r>
            <a:r>
              <a:rPr lang="en-US" smtClean="0"/>
              <a:t>double # of buckets by </a:t>
            </a:r>
            <a:r>
              <a:rPr lang="en-US" i="1" smtClean="0"/>
              <a:t>doubling the directory, </a:t>
            </a:r>
            <a:r>
              <a:rPr lang="en-US" smtClean="0"/>
              <a:t>splitting just the bucket that overflowed!</a:t>
            </a:r>
          </a:p>
          <a:p>
            <a:pPr lvl="1">
              <a:buSzPct val="75000"/>
            </a:pPr>
            <a:r>
              <a:rPr lang="en-US" smtClean="0"/>
              <a:t>Directory much smaller than file, so doubling it is much cheaper.  Only one page of data entries is split.  </a:t>
            </a:r>
            <a:r>
              <a:rPr lang="en-US" i="1" smtClean="0">
                <a:solidFill>
                  <a:schemeClr val="accent2"/>
                </a:solidFill>
              </a:rPr>
              <a:t>No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i="1" smtClean="0">
                <a:solidFill>
                  <a:schemeClr val="accent2"/>
                </a:solidFill>
              </a:rPr>
              <a:t>overflow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i="1" smtClean="0">
                <a:solidFill>
                  <a:schemeClr val="accent2"/>
                </a:solidFill>
              </a:rPr>
              <a:t>page</a:t>
            </a:r>
            <a:r>
              <a:rPr lang="en-US" smtClean="0">
                <a:solidFill>
                  <a:schemeClr val="accent2"/>
                </a:solidFill>
              </a:rPr>
              <a:t>!</a:t>
            </a:r>
            <a:endParaRPr lang="en-US" smtClean="0"/>
          </a:p>
          <a:p>
            <a:pPr lvl="1">
              <a:buSzPct val="75000"/>
            </a:pPr>
            <a:r>
              <a:rPr lang="en-US" smtClean="0"/>
              <a:t>Trick lies in how hash function is adjusted!</a:t>
            </a:r>
          </a:p>
        </p:txBody>
      </p:sp>
    </p:spTree>
    <p:extLst>
      <p:ext uri="{BB962C8B-B14F-4D97-AF65-F5344CB8AC3E}">
        <p14:creationId xmlns:p14="http://schemas.microsoft.com/office/powerpoint/2010/main" val="69202408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676400"/>
            <a:ext cx="4343400" cy="2514600"/>
          </a:xfrm>
          <a:noFill/>
        </p:spPr>
        <p:txBody>
          <a:bodyPr/>
          <a:lstStyle/>
          <a:p>
            <a:r>
              <a:rPr lang="en-US" sz="2400" smtClean="0"/>
              <a:t>Directory is array of size 4.</a:t>
            </a:r>
          </a:p>
          <a:p>
            <a:r>
              <a:rPr lang="en-US" sz="2400" smtClean="0"/>
              <a:t>To find bucket for </a:t>
            </a:r>
            <a:r>
              <a:rPr lang="en-US" sz="2400" i="1" smtClean="0"/>
              <a:t>r</a:t>
            </a:r>
            <a:r>
              <a:rPr lang="en-US" sz="2400" smtClean="0"/>
              <a:t>, take last `</a:t>
            </a:r>
            <a:r>
              <a:rPr lang="en-US" sz="2400" i="1" smtClean="0">
                <a:solidFill>
                  <a:schemeClr val="accent2"/>
                </a:solidFill>
              </a:rPr>
              <a:t>global depth</a:t>
            </a:r>
            <a:r>
              <a:rPr lang="en-US" sz="2400" smtClean="0"/>
              <a:t>’ # bits of </a:t>
            </a:r>
            <a:r>
              <a:rPr lang="en-US" sz="2400" b="1" smtClean="0"/>
              <a:t>h</a:t>
            </a:r>
            <a:r>
              <a:rPr lang="en-US" sz="2400" smtClean="0"/>
              <a:t>(</a:t>
            </a:r>
            <a:r>
              <a:rPr lang="en-US" sz="2400" i="1" smtClean="0"/>
              <a:t>r</a:t>
            </a:r>
            <a:r>
              <a:rPr lang="en-US" sz="2400" smtClean="0"/>
              <a:t>); we denote </a:t>
            </a:r>
            <a:r>
              <a:rPr lang="en-US" sz="2400" i="1" smtClean="0"/>
              <a:t>r</a:t>
            </a:r>
            <a:r>
              <a:rPr lang="en-US" sz="2400" smtClean="0"/>
              <a:t> by </a:t>
            </a:r>
            <a:r>
              <a:rPr lang="en-US" sz="2400" b="1" smtClean="0"/>
              <a:t>h</a:t>
            </a:r>
            <a:r>
              <a:rPr lang="en-US" sz="2400" smtClean="0"/>
              <a:t>(</a:t>
            </a:r>
            <a:r>
              <a:rPr lang="en-US" sz="2400" i="1" smtClean="0"/>
              <a:t>r</a:t>
            </a:r>
            <a:r>
              <a:rPr lang="en-US" sz="2400" smtClean="0"/>
              <a:t>).</a:t>
            </a:r>
          </a:p>
          <a:p>
            <a:pPr lvl="1">
              <a:buSzPct val="75000"/>
            </a:pPr>
            <a:r>
              <a:rPr lang="en-US" smtClean="0"/>
              <a:t>If </a:t>
            </a:r>
            <a:r>
              <a:rPr lang="en-US" b="1" smtClean="0"/>
              <a:t>h</a:t>
            </a:r>
            <a:r>
              <a:rPr lang="en-US" smtClean="0"/>
              <a:t>(</a:t>
            </a:r>
            <a:r>
              <a:rPr lang="en-US" i="1" smtClean="0"/>
              <a:t>r</a:t>
            </a:r>
            <a:r>
              <a:rPr lang="en-US" smtClean="0"/>
              <a:t>) = 5 = binary 101,  it is in bucket pointed to by 01.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3500" y="4557713"/>
            <a:ext cx="86566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SzPct val="75000"/>
              <a:buFont typeface="Wingdings" pitchFamily="2" charset="2"/>
              <a:buChar char="v"/>
            </a:pPr>
            <a:r>
              <a:rPr lang="en-US">
                <a:latin typeface="Book Antiqua" pitchFamily="18" charset="0"/>
              </a:rPr>
              <a:t> </a:t>
            </a:r>
            <a:r>
              <a:rPr lang="en-US" b="1" u="sng">
                <a:latin typeface="Book Antiqua" pitchFamily="18" charset="0"/>
              </a:rPr>
              <a:t>Insert</a:t>
            </a:r>
            <a:r>
              <a:rPr lang="en-US">
                <a:latin typeface="Book Antiqua" pitchFamily="18" charset="0"/>
              </a:rPr>
              <a:t>:  If bucket is full, </a:t>
            </a:r>
            <a:r>
              <a:rPr lang="en-US" i="1" u="sng">
                <a:solidFill>
                  <a:schemeClr val="accent2"/>
                </a:solidFill>
                <a:latin typeface="Book Antiqua" pitchFamily="18" charset="0"/>
              </a:rPr>
              <a:t>split</a:t>
            </a:r>
            <a:r>
              <a:rPr lang="en-US" i="1">
                <a:latin typeface="Book Antiqua" pitchFamily="18" charset="0"/>
              </a:rPr>
              <a:t> </a:t>
            </a:r>
            <a:r>
              <a:rPr lang="en-US">
                <a:latin typeface="Book Antiqua" pitchFamily="18" charset="0"/>
              </a:rPr>
              <a:t>it (</a:t>
            </a:r>
            <a:r>
              <a:rPr lang="en-US" i="1">
                <a:latin typeface="Book Antiqua" pitchFamily="18" charset="0"/>
              </a:rPr>
              <a:t>allocate new page, re-distribute</a:t>
            </a:r>
            <a:r>
              <a:rPr lang="en-US">
                <a:latin typeface="Book Antiqua" pitchFamily="18" charset="0"/>
              </a:rPr>
              <a:t>).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3500" y="5091113"/>
            <a:ext cx="8572500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SzPct val="75000"/>
              <a:buFont typeface="Wingdings" pitchFamily="2" charset="2"/>
              <a:buChar char="v"/>
            </a:pPr>
            <a:r>
              <a:rPr lang="en-US">
                <a:latin typeface="Book Antiqua" pitchFamily="18" charset="0"/>
              </a:rPr>
              <a:t> </a:t>
            </a:r>
            <a:r>
              <a:rPr lang="en-US" i="1">
                <a:latin typeface="Book Antiqua" pitchFamily="18" charset="0"/>
              </a:rPr>
              <a:t>If necessary</a:t>
            </a:r>
            <a:r>
              <a:rPr lang="en-US">
                <a:latin typeface="Book Antiqua" pitchFamily="18" charset="0"/>
              </a:rPr>
              <a:t>, double the directory.  (As we will see, splitting a</a:t>
            </a:r>
          </a:p>
          <a:p>
            <a:r>
              <a:rPr lang="en-US">
                <a:latin typeface="Book Antiqua" pitchFamily="18" charset="0"/>
              </a:rPr>
              <a:t>    bucket does not always require doubling; we can tell by </a:t>
            </a:r>
          </a:p>
          <a:p>
            <a:r>
              <a:rPr lang="en-US">
                <a:latin typeface="Book Antiqua" pitchFamily="18" charset="0"/>
              </a:rPr>
              <a:t>    comparing </a:t>
            </a:r>
            <a:r>
              <a:rPr lang="en-US" i="1">
                <a:solidFill>
                  <a:schemeClr val="accent2"/>
                </a:solidFill>
                <a:latin typeface="Book Antiqua" pitchFamily="18" charset="0"/>
              </a:rPr>
              <a:t>global depth </a:t>
            </a:r>
            <a:r>
              <a:rPr lang="en-US">
                <a:latin typeface="Book Antiqua" pitchFamily="18" charset="0"/>
              </a:rPr>
              <a:t>with </a:t>
            </a:r>
            <a:r>
              <a:rPr lang="en-US" i="1">
                <a:solidFill>
                  <a:schemeClr val="accent2"/>
                </a:solidFill>
                <a:latin typeface="Book Antiqua" pitchFamily="18" charset="0"/>
              </a:rPr>
              <a:t>local depth </a:t>
            </a:r>
            <a:r>
              <a:rPr lang="en-US">
                <a:latin typeface="Book Antiqua" pitchFamily="18" charset="0"/>
              </a:rPr>
              <a:t>for the split bucket.)</a:t>
            </a: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3054350" y="768350"/>
            <a:ext cx="977900" cy="215900"/>
          </a:xfrm>
          <a:prstGeom prst="rightArrow">
            <a:avLst>
              <a:gd name="adj1" fmla="val 50000"/>
              <a:gd name="adj2" fmla="val 22661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Freeform 9"/>
          <p:cNvSpPr>
            <a:spLocks/>
          </p:cNvSpPr>
          <p:nvPr/>
        </p:nvSpPr>
        <p:spPr bwMode="auto">
          <a:xfrm>
            <a:off x="4956175" y="1216025"/>
            <a:ext cx="352425" cy="350838"/>
          </a:xfrm>
          <a:custGeom>
            <a:avLst/>
            <a:gdLst>
              <a:gd name="T0" fmla="*/ 0 w 222"/>
              <a:gd name="T1" fmla="*/ 349250 h 221"/>
              <a:gd name="T2" fmla="*/ 0 w 222"/>
              <a:gd name="T3" fmla="*/ 0 h 221"/>
              <a:gd name="T4" fmla="*/ 350838 w 222"/>
              <a:gd name="T5" fmla="*/ 0 h 221"/>
              <a:gd name="T6" fmla="*/ 350838 w 222"/>
              <a:gd name="T7" fmla="*/ 349250 h 221"/>
              <a:gd name="T8" fmla="*/ 0 w 222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1"/>
              <a:gd name="T17" fmla="*/ 222 w 222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Freeform 10"/>
          <p:cNvSpPr>
            <a:spLocks/>
          </p:cNvSpPr>
          <p:nvPr/>
        </p:nvSpPr>
        <p:spPr bwMode="auto">
          <a:xfrm>
            <a:off x="6356350" y="1565275"/>
            <a:ext cx="1403350" cy="352425"/>
          </a:xfrm>
          <a:custGeom>
            <a:avLst/>
            <a:gdLst>
              <a:gd name="T0" fmla="*/ 0 w 884"/>
              <a:gd name="T1" fmla="*/ 350838 h 222"/>
              <a:gd name="T2" fmla="*/ 0 w 884"/>
              <a:gd name="T3" fmla="*/ 0 h 222"/>
              <a:gd name="T4" fmla="*/ 1401763 w 884"/>
              <a:gd name="T5" fmla="*/ 0 h 222"/>
              <a:gd name="T6" fmla="*/ 1401763 w 884"/>
              <a:gd name="T7" fmla="*/ 350838 h 222"/>
              <a:gd name="T8" fmla="*/ 0 w 884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2"/>
              <a:gd name="T17" fmla="*/ 884 w 884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Freeform 11"/>
          <p:cNvSpPr>
            <a:spLocks/>
          </p:cNvSpPr>
          <p:nvPr/>
        </p:nvSpPr>
        <p:spPr bwMode="auto">
          <a:xfrm>
            <a:off x="6356350" y="2616200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1"/>
              <a:gd name="T17" fmla="*/ 884 w 88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Freeform 12"/>
          <p:cNvSpPr>
            <a:spLocks/>
          </p:cNvSpPr>
          <p:nvPr/>
        </p:nvSpPr>
        <p:spPr bwMode="auto">
          <a:xfrm>
            <a:off x="6356350" y="3667125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1"/>
              <a:gd name="T17" fmla="*/ 884 w 88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Freeform 13"/>
          <p:cNvSpPr>
            <a:spLocks/>
          </p:cNvSpPr>
          <p:nvPr/>
        </p:nvSpPr>
        <p:spPr bwMode="auto">
          <a:xfrm>
            <a:off x="6356350" y="517525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1"/>
              <a:gd name="T17" fmla="*/ 884 w 88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Freeform 14"/>
          <p:cNvSpPr>
            <a:spLocks/>
          </p:cNvSpPr>
          <p:nvPr/>
        </p:nvSpPr>
        <p:spPr bwMode="auto">
          <a:xfrm>
            <a:off x="6356350" y="166688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2"/>
              <a:gd name="T17" fmla="*/ 222 w 222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Freeform 15"/>
          <p:cNvSpPr>
            <a:spLocks/>
          </p:cNvSpPr>
          <p:nvPr/>
        </p:nvSpPr>
        <p:spPr bwMode="auto">
          <a:xfrm>
            <a:off x="6356350" y="1216025"/>
            <a:ext cx="352425" cy="350838"/>
          </a:xfrm>
          <a:custGeom>
            <a:avLst/>
            <a:gdLst>
              <a:gd name="T0" fmla="*/ 0 w 222"/>
              <a:gd name="T1" fmla="*/ 349250 h 221"/>
              <a:gd name="T2" fmla="*/ 0 w 222"/>
              <a:gd name="T3" fmla="*/ 0 h 221"/>
              <a:gd name="T4" fmla="*/ 350838 w 222"/>
              <a:gd name="T5" fmla="*/ 0 h 221"/>
              <a:gd name="T6" fmla="*/ 350838 w 222"/>
              <a:gd name="T7" fmla="*/ 349250 h 221"/>
              <a:gd name="T8" fmla="*/ 0 w 222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1"/>
              <a:gd name="T17" fmla="*/ 222 w 222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Freeform 16"/>
          <p:cNvSpPr>
            <a:spLocks/>
          </p:cNvSpPr>
          <p:nvPr/>
        </p:nvSpPr>
        <p:spPr bwMode="auto">
          <a:xfrm>
            <a:off x="6356350" y="2265363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2"/>
              <a:gd name="T17" fmla="*/ 222 w 222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Freeform 17"/>
          <p:cNvSpPr>
            <a:spLocks/>
          </p:cNvSpPr>
          <p:nvPr/>
        </p:nvSpPr>
        <p:spPr bwMode="auto">
          <a:xfrm>
            <a:off x="6356350" y="3316288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2"/>
              <a:gd name="T17" fmla="*/ 222 w 222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Freeform 18"/>
          <p:cNvSpPr>
            <a:spLocks/>
          </p:cNvSpPr>
          <p:nvPr/>
        </p:nvSpPr>
        <p:spPr bwMode="auto">
          <a:xfrm>
            <a:off x="4956175" y="1565275"/>
            <a:ext cx="701675" cy="1401763"/>
          </a:xfrm>
          <a:custGeom>
            <a:avLst/>
            <a:gdLst>
              <a:gd name="T0" fmla="*/ 0 w 442"/>
              <a:gd name="T1" fmla="*/ 1400175 h 883"/>
              <a:gd name="T2" fmla="*/ 0 w 442"/>
              <a:gd name="T3" fmla="*/ 0 h 883"/>
              <a:gd name="T4" fmla="*/ 700088 w 442"/>
              <a:gd name="T5" fmla="*/ 0 h 883"/>
              <a:gd name="T6" fmla="*/ 700088 w 442"/>
              <a:gd name="T7" fmla="*/ 1400175 h 883"/>
              <a:gd name="T8" fmla="*/ 0 w 442"/>
              <a:gd name="T9" fmla="*/ 1400175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2"/>
              <a:gd name="T16" fmla="*/ 0 h 883"/>
              <a:gd name="T17" fmla="*/ 442 w 442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7377113" y="1593850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latin typeface="Helvetica" pitchFamily="34" charset="0"/>
              </a:rPr>
              <a:t>13*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4319588" y="1589088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00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4319588" y="1978025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01</a:t>
            </a: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4319588" y="2311400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10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4319588" y="2671763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11</a:t>
            </a:r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4949825" y="1223963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6397625" y="223838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6373813" y="1227138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6362700" y="2274888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6388100" y="3344863"/>
            <a:ext cx="269875" cy="301625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4321175" y="215900"/>
            <a:ext cx="13541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4057650" y="619125"/>
            <a:ext cx="146208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4643438" y="3421063"/>
            <a:ext cx="126841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DIRECTORY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7989888" y="423863"/>
            <a:ext cx="88741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A</a:t>
            </a: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8004175" y="1487488"/>
            <a:ext cx="87788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B</a:t>
            </a: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8004175" y="2522538"/>
            <a:ext cx="8874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C</a:t>
            </a:r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8005763" y="3587750"/>
            <a:ext cx="88741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D</a:t>
            </a: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6302375" y="4203700"/>
            <a:ext cx="132238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DATA PAGES</a:t>
            </a:r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6338888" y="2627313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10*</a:t>
            </a: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6353175" y="1593850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1*</a:t>
            </a: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7021513" y="1593850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21*</a:t>
            </a:r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6350000" y="541338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4*</a:t>
            </a:r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6672263" y="54133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12*</a:t>
            </a: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7051675" y="54133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32*</a:t>
            </a:r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7372350" y="52863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16*</a:t>
            </a: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6338888" y="367823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15*</a:t>
            </a:r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6729413" y="3678238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7*</a:t>
            </a: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7023100" y="367823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19*</a:t>
            </a:r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6727825" y="1592263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5*</a:t>
            </a:r>
          </a:p>
        </p:txBody>
      </p:sp>
      <p:sp>
        <p:nvSpPr>
          <p:cNvPr id="17456" name="Freeform 48"/>
          <p:cNvSpPr>
            <a:spLocks/>
          </p:cNvSpPr>
          <p:nvPr/>
        </p:nvSpPr>
        <p:spPr bwMode="auto">
          <a:xfrm>
            <a:off x="5561013" y="201613"/>
            <a:ext cx="750887" cy="133350"/>
          </a:xfrm>
          <a:custGeom>
            <a:avLst/>
            <a:gdLst>
              <a:gd name="T0" fmla="*/ 0 w 473"/>
              <a:gd name="T1" fmla="*/ 131763 h 84"/>
              <a:gd name="T2" fmla="*/ 309562 w 473"/>
              <a:gd name="T3" fmla="*/ 0 h 84"/>
              <a:gd name="T4" fmla="*/ 296862 w 473"/>
              <a:gd name="T5" fmla="*/ 131763 h 84"/>
              <a:gd name="T6" fmla="*/ 749300 w 473"/>
              <a:gd name="T7" fmla="*/ 95250 h 84"/>
              <a:gd name="T8" fmla="*/ 0 60000 65536"/>
              <a:gd name="T9" fmla="*/ 0 60000 65536"/>
              <a:gd name="T10" fmla="*/ 0 60000 65536"/>
              <a:gd name="T11" fmla="*/ 0 60000 65536"/>
              <a:gd name="T12" fmla="*/ 0 w 473"/>
              <a:gd name="T13" fmla="*/ 0 h 84"/>
              <a:gd name="T14" fmla="*/ 473 w 473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" h="84">
                <a:moveTo>
                  <a:pt x="0" y="83"/>
                </a:moveTo>
                <a:lnTo>
                  <a:pt x="195" y="0"/>
                </a:lnTo>
                <a:lnTo>
                  <a:pt x="187" y="83"/>
                </a:lnTo>
                <a:lnTo>
                  <a:pt x="472" y="60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57" name="Freeform 49"/>
          <p:cNvSpPr>
            <a:spLocks/>
          </p:cNvSpPr>
          <p:nvPr/>
        </p:nvSpPr>
        <p:spPr bwMode="auto">
          <a:xfrm>
            <a:off x="4559300" y="857250"/>
            <a:ext cx="455613" cy="358775"/>
          </a:xfrm>
          <a:custGeom>
            <a:avLst/>
            <a:gdLst>
              <a:gd name="T0" fmla="*/ 0 w 287"/>
              <a:gd name="T1" fmla="*/ 0 h 226"/>
              <a:gd name="T2" fmla="*/ 84138 w 287"/>
              <a:gd name="T3" fmla="*/ 285750 h 226"/>
              <a:gd name="T4" fmla="*/ 250825 w 287"/>
              <a:gd name="T5" fmla="*/ 119063 h 226"/>
              <a:gd name="T6" fmla="*/ 454025 w 287"/>
              <a:gd name="T7" fmla="*/ 357188 h 226"/>
              <a:gd name="T8" fmla="*/ 0 60000 65536"/>
              <a:gd name="T9" fmla="*/ 0 60000 65536"/>
              <a:gd name="T10" fmla="*/ 0 60000 65536"/>
              <a:gd name="T11" fmla="*/ 0 60000 65536"/>
              <a:gd name="T12" fmla="*/ 0 w 287"/>
              <a:gd name="T13" fmla="*/ 0 h 226"/>
              <a:gd name="T14" fmla="*/ 287 w 287"/>
              <a:gd name="T15" fmla="*/ 226 h 2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7" h="226">
                <a:moveTo>
                  <a:pt x="0" y="0"/>
                </a:moveTo>
                <a:lnTo>
                  <a:pt x="53" y="180"/>
                </a:lnTo>
                <a:lnTo>
                  <a:pt x="158" y="75"/>
                </a:lnTo>
                <a:lnTo>
                  <a:pt x="286" y="225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4959350" y="1565275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9" name="Rectangle 51"/>
          <p:cNvSpPr>
            <a:spLocks noChangeArrowheads="1"/>
          </p:cNvSpPr>
          <p:nvPr/>
        </p:nvSpPr>
        <p:spPr bwMode="auto">
          <a:xfrm>
            <a:off x="4959350" y="1908175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4959350" y="2251075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1" name="Line 53"/>
          <p:cNvSpPr>
            <a:spLocks noChangeShapeType="1"/>
          </p:cNvSpPr>
          <p:nvPr/>
        </p:nvSpPr>
        <p:spPr bwMode="auto">
          <a:xfrm flipV="1">
            <a:off x="5381625" y="762000"/>
            <a:ext cx="965200" cy="1095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62" name="Line 54"/>
          <p:cNvSpPr>
            <a:spLocks noChangeShapeType="1"/>
          </p:cNvSpPr>
          <p:nvPr/>
        </p:nvSpPr>
        <p:spPr bwMode="auto">
          <a:xfrm flipV="1">
            <a:off x="5381625" y="1768475"/>
            <a:ext cx="965200" cy="322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63" name="Line 55"/>
          <p:cNvSpPr>
            <a:spLocks noChangeShapeType="1"/>
          </p:cNvSpPr>
          <p:nvPr/>
        </p:nvSpPr>
        <p:spPr bwMode="auto">
          <a:xfrm>
            <a:off x="5418138" y="2428875"/>
            <a:ext cx="939800" cy="357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64" name="Line 56"/>
          <p:cNvSpPr>
            <a:spLocks noChangeShapeType="1"/>
          </p:cNvSpPr>
          <p:nvPr/>
        </p:nvSpPr>
        <p:spPr bwMode="auto">
          <a:xfrm>
            <a:off x="5500688" y="2809875"/>
            <a:ext cx="846137" cy="714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992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Insert </a:t>
            </a:r>
            <a:r>
              <a:rPr lang="en-US" b="1" smtClean="0"/>
              <a:t>h</a:t>
            </a:r>
            <a:r>
              <a:rPr lang="en-US" smtClean="0"/>
              <a:t>(r)=20 (Causes Doubling)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4452938" y="3751263"/>
            <a:ext cx="444500" cy="673100"/>
          </a:xfrm>
          <a:prstGeom prst="rightArrow">
            <a:avLst>
              <a:gd name="adj1" fmla="val 75009"/>
              <a:gd name="adj2" fmla="val 5003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Freeform 6"/>
          <p:cNvSpPr>
            <a:spLocks/>
          </p:cNvSpPr>
          <p:nvPr/>
        </p:nvSpPr>
        <p:spPr bwMode="auto">
          <a:xfrm>
            <a:off x="1050925" y="2693988"/>
            <a:ext cx="298450" cy="298450"/>
          </a:xfrm>
          <a:custGeom>
            <a:avLst/>
            <a:gdLst>
              <a:gd name="T0" fmla="*/ 0 w 188"/>
              <a:gd name="T1" fmla="*/ 296863 h 188"/>
              <a:gd name="T2" fmla="*/ 0 w 188"/>
              <a:gd name="T3" fmla="*/ 0 h 188"/>
              <a:gd name="T4" fmla="*/ 296863 w 188"/>
              <a:gd name="T5" fmla="*/ 0 h 188"/>
              <a:gd name="T6" fmla="*/ 296863 w 188"/>
              <a:gd name="T7" fmla="*/ 296863 h 188"/>
              <a:gd name="T8" fmla="*/ 0 w 18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188"/>
              <a:gd name="T17" fmla="*/ 188 w 188"/>
              <a:gd name="T18" fmla="*/ 188 h 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2236788" y="2990850"/>
            <a:ext cx="1189037" cy="298450"/>
          </a:xfrm>
          <a:custGeom>
            <a:avLst/>
            <a:gdLst>
              <a:gd name="T0" fmla="*/ 0 w 749"/>
              <a:gd name="T1" fmla="*/ 296863 h 188"/>
              <a:gd name="T2" fmla="*/ 0 w 749"/>
              <a:gd name="T3" fmla="*/ 0 h 188"/>
              <a:gd name="T4" fmla="*/ 1187450 w 749"/>
              <a:gd name="T5" fmla="*/ 0 h 188"/>
              <a:gd name="T6" fmla="*/ 1187450 w 749"/>
              <a:gd name="T7" fmla="*/ 296863 h 188"/>
              <a:gd name="T8" fmla="*/ 0 w 749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188"/>
              <a:gd name="T17" fmla="*/ 749 w 749"/>
              <a:gd name="T18" fmla="*/ 188 h 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2236788" y="3881438"/>
            <a:ext cx="1189037" cy="298450"/>
          </a:xfrm>
          <a:custGeom>
            <a:avLst/>
            <a:gdLst>
              <a:gd name="T0" fmla="*/ 0 w 749"/>
              <a:gd name="T1" fmla="*/ 296863 h 188"/>
              <a:gd name="T2" fmla="*/ 0 w 749"/>
              <a:gd name="T3" fmla="*/ 0 h 188"/>
              <a:gd name="T4" fmla="*/ 1187450 w 749"/>
              <a:gd name="T5" fmla="*/ 0 h 188"/>
              <a:gd name="T6" fmla="*/ 1187450 w 749"/>
              <a:gd name="T7" fmla="*/ 296863 h 188"/>
              <a:gd name="T8" fmla="*/ 0 w 749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188"/>
              <a:gd name="T17" fmla="*/ 749 w 749"/>
              <a:gd name="T18" fmla="*/ 188 h 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2236788" y="4772025"/>
            <a:ext cx="1189037" cy="298450"/>
          </a:xfrm>
          <a:custGeom>
            <a:avLst/>
            <a:gdLst>
              <a:gd name="T0" fmla="*/ 0 w 749"/>
              <a:gd name="T1" fmla="*/ 296863 h 188"/>
              <a:gd name="T2" fmla="*/ 0 w 749"/>
              <a:gd name="T3" fmla="*/ 0 h 188"/>
              <a:gd name="T4" fmla="*/ 1187450 w 749"/>
              <a:gd name="T5" fmla="*/ 0 h 188"/>
              <a:gd name="T6" fmla="*/ 1187450 w 749"/>
              <a:gd name="T7" fmla="*/ 296863 h 188"/>
              <a:gd name="T8" fmla="*/ 0 w 749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188"/>
              <a:gd name="T17" fmla="*/ 749 w 749"/>
              <a:gd name="T18" fmla="*/ 188 h 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Freeform 10"/>
          <p:cNvSpPr>
            <a:spLocks/>
          </p:cNvSpPr>
          <p:nvPr/>
        </p:nvSpPr>
        <p:spPr bwMode="auto">
          <a:xfrm>
            <a:off x="2236788" y="2693988"/>
            <a:ext cx="298450" cy="298450"/>
          </a:xfrm>
          <a:custGeom>
            <a:avLst/>
            <a:gdLst>
              <a:gd name="T0" fmla="*/ 0 w 188"/>
              <a:gd name="T1" fmla="*/ 296863 h 188"/>
              <a:gd name="T2" fmla="*/ 0 w 188"/>
              <a:gd name="T3" fmla="*/ 0 h 188"/>
              <a:gd name="T4" fmla="*/ 296863 w 188"/>
              <a:gd name="T5" fmla="*/ 0 h 188"/>
              <a:gd name="T6" fmla="*/ 296863 w 188"/>
              <a:gd name="T7" fmla="*/ 296863 h 188"/>
              <a:gd name="T8" fmla="*/ 0 w 18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188"/>
              <a:gd name="T17" fmla="*/ 188 w 188"/>
              <a:gd name="T18" fmla="*/ 188 h 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Freeform 11"/>
          <p:cNvSpPr>
            <a:spLocks/>
          </p:cNvSpPr>
          <p:nvPr/>
        </p:nvSpPr>
        <p:spPr bwMode="auto">
          <a:xfrm>
            <a:off x="2236788" y="3584575"/>
            <a:ext cx="298450" cy="298450"/>
          </a:xfrm>
          <a:custGeom>
            <a:avLst/>
            <a:gdLst>
              <a:gd name="T0" fmla="*/ 0 w 188"/>
              <a:gd name="T1" fmla="*/ 296863 h 188"/>
              <a:gd name="T2" fmla="*/ 0 w 188"/>
              <a:gd name="T3" fmla="*/ 0 h 188"/>
              <a:gd name="T4" fmla="*/ 296863 w 188"/>
              <a:gd name="T5" fmla="*/ 0 h 188"/>
              <a:gd name="T6" fmla="*/ 296863 w 188"/>
              <a:gd name="T7" fmla="*/ 296863 h 188"/>
              <a:gd name="T8" fmla="*/ 0 w 18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188"/>
              <a:gd name="T17" fmla="*/ 188 w 188"/>
              <a:gd name="T18" fmla="*/ 188 h 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Freeform 12"/>
          <p:cNvSpPr>
            <a:spLocks/>
          </p:cNvSpPr>
          <p:nvPr/>
        </p:nvSpPr>
        <p:spPr bwMode="auto">
          <a:xfrm>
            <a:off x="2236788" y="4475163"/>
            <a:ext cx="298450" cy="298450"/>
          </a:xfrm>
          <a:custGeom>
            <a:avLst/>
            <a:gdLst>
              <a:gd name="T0" fmla="*/ 0 w 188"/>
              <a:gd name="T1" fmla="*/ 296863 h 188"/>
              <a:gd name="T2" fmla="*/ 0 w 188"/>
              <a:gd name="T3" fmla="*/ 0 h 188"/>
              <a:gd name="T4" fmla="*/ 296863 w 188"/>
              <a:gd name="T5" fmla="*/ 0 h 188"/>
              <a:gd name="T6" fmla="*/ 296863 w 188"/>
              <a:gd name="T7" fmla="*/ 296863 h 188"/>
              <a:gd name="T8" fmla="*/ 0 w 18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188"/>
              <a:gd name="T17" fmla="*/ 188 w 188"/>
              <a:gd name="T18" fmla="*/ 188 h 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Freeform 13"/>
          <p:cNvSpPr>
            <a:spLocks/>
          </p:cNvSpPr>
          <p:nvPr/>
        </p:nvSpPr>
        <p:spPr bwMode="auto">
          <a:xfrm>
            <a:off x="2236788" y="2101850"/>
            <a:ext cx="1189037" cy="296863"/>
          </a:xfrm>
          <a:custGeom>
            <a:avLst/>
            <a:gdLst>
              <a:gd name="T0" fmla="*/ 0 w 749"/>
              <a:gd name="T1" fmla="*/ 295275 h 187"/>
              <a:gd name="T2" fmla="*/ 0 w 749"/>
              <a:gd name="T3" fmla="*/ 0 h 187"/>
              <a:gd name="T4" fmla="*/ 1187450 w 749"/>
              <a:gd name="T5" fmla="*/ 0 h 187"/>
              <a:gd name="T6" fmla="*/ 1187450 w 749"/>
              <a:gd name="T7" fmla="*/ 295275 h 187"/>
              <a:gd name="T8" fmla="*/ 0 w 749"/>
              <a:gd name="T9" fmla="*/ 295275 h 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187"/>
              <a:gd name="T17" fmla="*/ 749 w 749"/>
              <a:gd name="T18" fmla="*/ 187 h 1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187">
                <a:moveTo>
                  <a:pt x="0" y="186"/>
                </a:moveTo>
                <a:lnTo>
                  <a:pt x="0" y="0"/>
                </a:lnTo>
                <a:lnTo>
                  <a:pt x="748" y="0"/>
                </a:lnTo>
                <a:lnTo>
                  <a:pt x="748" y="186"/>
                </a:lnTo>
                <a:lnTo>
                  <a:pt x="0" y="18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2236788" y="1804988"/>
            <a:ext cx="298450" cy="298450"/>
          </a:xfrm>
          <a:custGeom>
            <a:avLst/>
            <a:gdLst>
              <a:gd name="T0" fmla="*/ 0 w 188"/>
              <a:gd name="T1" fmla="*/ 296863 h 188"/>
              <a:gd name="T2" fmla="*/ 0 w 188"/>
              <a:gd name="T3" fmla="*/ 0 h 188"/>
              <a:gd name="T4" fmla="*/ 296863 w 188"/>
              <a:gd name="T5" fmla="*/ 0 h 188"/>
              <a:gd name="T6" fmla="*/ 296863 w 188"/>
              <a:gd name="T7" fmla="*/ 296863 h 188"/>
              <a:gd name="T8" fmla="*/ 0 w 18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188"/>
              <a:gd name="T17" fmla="*/ 188 w 188"/>
              <a:gd name="T18" fmla="*/ 188 h 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Freeform 15"/>
          <p:cNvSpPr>
            <a:spLocks/>
          </p:cNvSpPr>
          <p:nvPr/>
        </p:nvSpPr>
        <p:spPr bwMode="auto">
          <a:xfrm>
            <a:off x="1050925" y="2990850"/>
            <a:ext cx="593725" cy="1189038"/>
          </a:xfrm>
          <a:custGeom>
            <a:avLst/>
            <a:gdLst>
              <a:gd name="T0" fmla="*/ 0 w 374"/>
              <a:gd name="T1" fmla="*/ 1187450 h 749"/>
              <a:gd name="T2" fmla="*/ 0 w 374"/>
              <a:gd name="T3" fmla="*/ 0 h 749"/>
              <a:gd name="T4" fmla="*/ 592138 w 374"/>
              <a:gd name="T5" fmla="*/ 0 h 749"/>
              <a:gd name="T6" fmla="*/ 592138 w 374"/>
              <a:gd name="T7" fmla="*/ 1187450 h 749"/>
              <a:gd name="T8" fmla="*/ 0 w 374"/>
              <a:gd name="T9" fmla="*/ 1187450 h 7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4"/>
              <a:gd name="T16" fmla="*/ 0 h 749"/>
              <a:gd name="T17" fmla="*/ 374 w 374"/>
              <a:gd name="T18" fmla="*/ 749 h 7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4" h="749">
                <a:moveTo>
                  <a:pt x="0" y="748"/>
                </a:moveTo>
                <a:lnTo>
                  <a:pt x="0" y="0"/>
                </a:lnTo>
                <a:lnTo>
                  <a:pt x="373" y="0"/>
                </a:lnTo>
                <a:lnTo>
                  <a:pt x="373" y="748"/>
                </a:lnTo>
                <a:lnTo>
                  <a:pt x="0" y="74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2825750" y="568642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20*</a:t>
            </a:r>
          </a:p>
        </p:txBody>
      </p:sp>
      <p:sp>
        <p:nvSpPr>
          <p:cNvPr id="18449" name="Freeform 17"/>
          <p:cNvSpPr>
            <a:spLocks/>
          </p:cNvSpPr>
          <p:nvPr/>
        </p:nvSpPr>
        <p:spPr bwMode="auto">
          <a:xfrm>
            <a:off x="2249488" y="5697538"/>
            <a:ext cx="1187450" cy="298450"/>
          </a:xfrm>
          <a:custGeom>
            <a:avLst/>
            <a:gdLst>
              <a:gd name="T0" fmla="*/ 0 w 748"/>
              <a:gd name="T1" fmla="*/ 296863 h 188"/>
              <a:gd name="T2" fmla="*/ 0 w 748"/>
              <a:gd name="T3" fmla="*/ 0 h 188"/>
              <a:gd name="T4" fmla="*/ 1185863 w 748"/>
              <a:gd name="T5" fmla="*/ 0 h 188"/>
              <a:gd name="T6" fmla="*/ 1185863 w 748"/>
              <a:gd name="T7" fmla="*/ 296863 h 188"/>
              <a:gd name="T8" fmla="*/ 0 w 74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8"/>
              <a:gd name="T16" fmla="*/ 0 h 188"/>
              <a:gd name="T17" fmla="*/ 748 w 748"/>
              <a:gd name="T18" fmla="*/ 188 h 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8" h="188">
                <a:moveTo>
                  <a:pt x="0" y="187"/>
                </a:moveTo>
                <a:lnTo>
                  <a:pt x="0" y="0"/>
                </a:lnTo>
                <a:lnTo>
                  <a:pt x="747" y="0"/>
                </a:lnTo>
                <a:lnTo>
                  <a:pt x="747" y="187"/>
                </a:lnTo>
                <a:lnTo>
                  <a:pt x="0" y="18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Freeform 18"/>
          <p:cNvSpPr>
            <a:spLocks/>
          </p:cNvSpPr>
          <p:nvPr/>
        </p:nvSpPr>
        <p:spPr bwMode="auto">
          <a:xfrm>
            <a:off x="2249488" y="5402263"/>
            <a:ext cx="298450" cy="296862"/>
          </a:xfrm>
          <a:custGeom>
            <a:avLst/>
            <a:gdLst>
              <a:gd name="T0" fmla="*/ 0 w 188"/>
              <a:gd name="T1" fmla="*/ 295275 h 187"/>
              <a:gd name="T2" fmla="*/ 0 w 188"/>
              <a:gd name="T3" fmla="*/ 0 h 187"/>
              <a:gd name="T4" fmla="*/ 296863 w 188"/>
              <a:gd name="T5" fmla="*/ 0 h 187"/>
              <a:gd name="T6" fmla="*/ 296863 w 188"/>
              <a:gd name="T7" fmla="*/ 295275 h 187"/>
              <a:gd name="T8" fmla="*/ 0 w 188"/>
              <a:gd name="T9" fmla="*/ 295275 h 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187"/>
              <a:gd name="T17" fmla="*/ 188 w 188"/>
              <a:gd name="T18" fmla="*/ 187 h 1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187">
                <a:moveTo>
                  <a:pt x="0" y="186"/>
                </a:moveTo>
                <a:lnTo>
                  <a:pt x="0" y="0"/>
                </a:lnTo>
                <a:lnTo>
                  <a:pt x="187" y="0"/>
                </a:lnTo>
                <a:lnTo>
                  <a:pt x="187" y="186"/>
                </a:lnTo>
                <a:lnTo>
                  <a:pt x="0" y="186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590550" y="3011488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00</a:t>
            </a: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590550" y="3321050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01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568325" y="3605213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10</a:t>
            </a: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581025" y="3889375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11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1042988" y="2679700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2243138" y="2644775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2265363" y="3568700"/>
            <a:ext cx="269875" cy="301625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2243138" y="4398963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390525" y="1816100"/>
            <a:ext cx="13541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243138" y="1752600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2255838" y="5348288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781050" y="4602163"/>
            <a:ext cx="12684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DIRECTORY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292100" y="2170113"/>
            <a:ext cx="146208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3463925" y="1989138"/>
            <a:ext cx="8874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A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3463925" y="2928938"/>
            <a:ext cx="87788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B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463925" y="3797300"/>
            <a:ext cx="8874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C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3463925" y="4670425"/>
            <a:ext cx="8874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D</a:t>
            </a: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3463925" y="5608638"/>
            <a:ext cx="9763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A2</a:t>
            </a: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3463925" y="5808663"/>
            <a:ext cx="11731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(`split image'</a:t>
            </a: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3463925" y="6010275"/>
            <a:ext cx="11382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of Bucket A)</a:t>
            </a: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2247900" y="2995613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1*</a:t>
            </a: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2538413" y="2994025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5*</a:t>
            </a: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2838450" y="299402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21*</a:t>
            </a:r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3097213" y="299402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13*</a:t>
            </a:r>
          </a:p>
        </p:txBody>
      </p:sp>
      <p:sp>
        <p:nvSpPr>
          <p:cNvPr id="18475" name="Rectangle 43"/>
          <p:cNvSpPr>
            <a:spLocks noChangeArrowheads="1"/>
          </p:cNvSpPr>
          <p:nvPr/>
        </p:nvSpPr>
        <p:spPr bwMode="auto">
          <a:xfrm>
            <a:off x="2825750" y="210343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32*</a:t>
            </a: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3097213" y="209073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16*</a:t>
            </a:r>
          </a:p>
        </p:txBody>
      </p:sp>
      <p:sp>
        <p:nvSpPr>
          <p:cNvPr id="18477" name="Rectangle 45"/>
          <p:cNvSpPr>
            <a:spLocks noChangeArrowheads="1"/>
          </p:cNvSpPr>
          <p:nvPr/>
        </p:nvSpPr>
        <p:spPr bwMode="auto">
          <a:xfrm>
            <a:off x="2233613" y="387032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10*</a:t>
            </a:r>
          </a:p>
        </p:txBody>
      </p:sp>
      <p:sp>
        <p:nvSpPr>
          <p:cNvPr id="18478" name="Rectangle 46"/>
          <p:cNvSpPr>
            <a:spLocks noChangeArrowheads="1"/>
          </p:cNvSpPr>
          <p:nvPr/>
        </p:nvSpPr>
        <p:spPr bwMode="auto">
          <a:xfrm>
            <a:off x="2220913" y="4760913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15*</a:t>
            </a:r>
          </a:p>
        </p:txBody>
      </p:sp>
      <p:sp>
        <p:nvSpPr>
          <p:cNvPr id="18479" name="Rectangle 47"/>
          <p:cNvSpPr>
            <a:spLocks noChangeArrowheads="1"/>
          </p:cNvSpPr>
          <p:nvPr/>
        </p:nvSpPr>
        <p:spPr bwMode="auto">
          <a:xfrm>
            <a:off x="2536825" y="4760913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7*</a:t>
            </a:r>
          </a:p>
        </p:txBody>
      </p:sp>
      <p:sp>
        <p:nvSpPr>
          <p:cNvPr id="18480" name="Rectangle 48"/>
          <p:cNvSpPr>
            <a:spLocks noChangeArrowheads="1"/>
          </p:cNvSpPr>
          <p:nvPr/>
        </p:nvSpPr>
        <p:spPr bwMode="auto">
          <a:xfrm>
            <a:off x="2813050" y="4760913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19*</a:t>
            </a:r>
          </a:p>
        </p:txBody>
      </p:sp>
      <p:sp>
        <p:nvSpPr>
          <p:cNvPr id="18481" name="Rectangle 49"/>
          <p:cNvSpPr>
            <a:spLocks noChangeArrowheads="1"/>
          </p:cNvSpPr>
          <p:nvPr/>
        </p:nvSpPr>
        <p:spPr bwMode="auto">
          <a:xfrm>
            <a:off x="2243138" y="5684838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4*</a:t>
            </a:r>
          </a:p>
        </p:txBody>
      </p:sp>
      <p:sp>
        <p:nvSpPr>
          <p:cNvPr id="18482" name="Rectangle 50"/>
          <p:cNvSpPr>
            <a:spLocks noChangeArrowheads="1"/>
          </p:cNvSpPr>
          <p:nvPr/>
        </p:nvSpPr>
        <p:spPr bwMode="auto">
          <a:xfrm>
            <a:off x="2530475" y="568483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12*</a:t>
            </a:r>
          </a:p>
        </p:txBody>
      </p:sp>
      <p:sp>
        <p:nvSpPr>
          <p:cNvPr id="18483" name="Freeform 51"/>
          <p:cNvSpPr>
            <a:spLocks/>
          </p:cNvSpPr>
          <p:nvPr/>
        </p:nvSpPr>
        <p:spPr bwMode="auto">
          <a:xfrm>
            <a:off x="5570538" y="2773363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"/>
              <a:gd name="T16" fmla="*/ 0 h 190"/>
              <a:gd name="T17" fmla="*/ 190 w 190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4" name="Freeform 52"/>
          <p:cNvSpPr>
            <a:spLocks/>
          </p:cNvSpPr>
          <p:nvPr/>
        </p:nvSpPr>
        <p:spPr bwMode="auto">
          <a:xfrm>
            <a:off x="6770688" y="3073400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"/>
              <a:gd name="T16" fmla="*/ 0 h 190"/>
              <a:gd name="T17" fmla="*/ 757 w 757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5" name="Freeform 53"/>
          <p:cNvSpPr>
            <a:spLocks/>
          </p:cNvSpPr>
          <p:nvPr/>
        </p:nvSpPr>
        <p:spPr bwMode="auto">
          <a:xfrm>
            <a:off x="6770688" y="3971925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"/>
              <a:gd name="T16" fmla="*/ 0 h 190"/>
              <a:gd name="T17" fmla="*/ 757 w 757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6" name="Freeform 54"/>
          <p:cNvSpPr>
            <a:spLocks/>
          </p:cNvSpPr>
          <p:nvPr/>
        </p:nvSpPr>
        <p:spPr bwMode="auto">
          <a:xfrm>
            <a:off x="6770688" y="4873625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"/>
              <a:gd name="T16" fmla="*/ 0 h 190"/>
              <a:gd name="T17" fmla="*/ 757 w 757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7" name="Freeform 55"/>
          <p:cNvSpPr>
            <a:spLocks/>
          </p:cNvSpPr>
          <p:nvPr/>
        </p:nvSpPr>
        <p:spPr bwMode="auto">
          <a:xfrm>
            <a:off x="6770688" y="2773363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"/>
              <a:gd name="T16" fmla="*/ 0 h 190"/>
              <a:gd name="T17" fmla="*/ 190 w 190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8" name="Freeform 56"/>
          <p:cNvSpPr>
            <a:spLocks/>
          </p:cNvSpPr>
          <p:nvPr/>
        </p:nvSpPr>
        <p:spPr bwMode="auto">
          <a:xfrm>
            <a:off x="6770688" y="3671888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"/>
              <a:gd name="T16" fmla="*/ 0 h 190"/>
              <a:gd name="T17" fmla="*/ 190 w 190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Freeform 57"/>
          <p:cNvSpPr>
            <a:spLocks/>
          </p:cNvSpPr>
          <p:nvPr/>
        </p:nvSpPr>
        <p:spPr bwMode="auto">
          <a:xfrm>
            <a:off x="6770688" y="4573588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"/>
              <a:gd name="T16" fmla="*/ 0 h 190"/>
              <a:gd name="T17" fmla="*/ 190 w 190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0" name="Freeform 58"/>
          <p:cNvSpPr>
            <a:spLocks/>
          </p:cNvSpPr>
          <p:nvPr/>
        </p:nvSpPr>
        <p:spPr bwMode="auto">
          <a:xfrm>
            <a:off x="6770688" y="2173288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"/>
              <a:gd name="T16" fmla="*/ 0 h 190"/>
              <a:gd name="T17" fmla="*/ 757 w 757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1" name="Freeform 59"/>
          <p:cNvSpPr>
            <a:spLocks/>
          </p:cNvSpPr>
          <p:nvPr/>
        </p:nvSpPr>
        <p:spPr bwMode="auto">
          <a:xfrm>
            <a:off x="6770688" y="1873250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"/>
              <a:gd name="T16" fmla="*/ 0 h 190"/>
              <a:gd name="T17" fmla="*/ 190 w 190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2" name="Freeform 60"/>
          <p:cNvSpPr>
            <a:spLocks/>
          </p:cNvSpPr>
          <p:nvPr/>
        </p:nvSpPr>
        <p:spPr bwMode="auto">
          <a:xfrm>
            <a:off x="6781800" y="5810250"/>
            <a:ext cx="1201738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"/>
              <a:gd name="T16" fmla="*/ 0 h 190"/>
              <a:gd name="T17" fmla="*/ 757 w 757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3" name="Freeform 61"/>
          <p:cNvSpPr>
            <a:spLocks/>
          </p:cNvSpPr>
          <p:nvPr/>
        </p:nvSpPr>
        <p:spPr bwMode="auto">
          <a:xfrm>
            <a:off x="6781800" y="5510213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"/>
              <a:gd name="T16" fmla="*/ 0 h 190"/>
              <a:gd name="T17" fmla="*/ 190 w 190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4" name="Freeform 62"/>
          <p:cNvSpPr>
            <a:spLocks/>
          </p:cNvSpPr>
          <p:nvPr/>
        </p:nvSpPr>
        <p:spPr bwMode="auto">
          <a:xfrm>
            <a:off x="5570538" y="3073400"/>
            <a:ext cx="601662" cy="1200150"/>
          </a:xfrm>
          <a:custGeom>
            <a:avLst/>
            <a:gdLst>
              <a:gd name="T0" fmla="*/ 0 w 379"/>
              <a:gd name="T1" fmla="*/ 1198563 h 756"/>
              <a:gd name="T2" fmla="*/ 0 w 379"/>
              <a:gd name="T3" fmla="*/ 0 h 756"/>
              <a:gd name="T4" fmla="*/ 600075 w 379"/>
              <a:gd name="T5" fmla="*/ 0 h 756"/>
              <a:gd name="T6" fmla="*/ 600075 w 379"/>
              <a:gd name="T7" fmla="*/ 1198563 h 756"/>
              <a:gd name="T8" fmla="*/ 0 w 379"/>
              <a:gd name="T9" fmla="*/ 1198563 h 7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9"/>
              <a:gd name="T16" fmla="*/ 0 h 756"/>
              <a:gd name="T17" fmla="*/ 379 w 379"/>
              <a:gd name="T18" fmla="*/ 756 h 7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5" name="Freeform 63"/>
          <p:cNvSpPr>
            <a:spLocks/>
          </p:cNvSpPr>
          <p:nvPr/>
        </p:nvSpPr>
        <p:spPr bwMode="auto">
          <a:xfrm>
            <a:off x="5570538" y="4271963"/>
            <a:ext cx="601662" cy="1203325"/>
          </a:xfrm>
          <a:custGeom>
            <a:avLst/>
            <a:gdLst>
              <a:gd name="T0" fmla="*/ 0 w 379"/>
              <a:gd name="T1" fmla="*/ 1201738 h 758"/>
              <a:gd name="T2" fmla="*/ 0 w 379"/>
              <a:gd name="T3" fmla="*/ 0 h 758"/>
              <a:gd name="T4" fmla="*/ 600075 w 379"/>
              <a:gd name="T5" fmla="*/ 0 h 758"/>
              <a:gd name="T6" fmla="*/ 600075 w 379"/>
              <a:gd name="T7" fmla="*/ 1201738 h 758"/>
              <a:gd name="T8" fmla="*/ 0 w 379"/>
              <a:gd name="T9" fmla="*/ 1201738 h 7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9"/>
              <a:gd name="T16" fmla="*/ 0 h 758"/>
              <a:gd name="T17" fmla="*/ 379 w 379"/>
              <a:gd name="T18" fmla="*/ 758 h 7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6" name="Rectangle 64"/>
          <p:cNvSpPr>
            <a:spLocks noChangeArrowheads="1"/>
          </p:cNvSpPr>
          <p:nvPr/>
        </p:nvSpPr>
        <p:spPr bwMode="auto">
          <a:xfrm>
            <a:off x="7339013" y="486727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19*</a:t>
            </a:r>
          </a:p>
        </p:txBody>
      </p:sp>
      <p:sp>
        <p:nvSpPr>
          <p:cNvPr id="18497" name="Rectangle 65"/>
          <p:cNvSpPr>
            <a:spLocks noChangeArrowheads="1"/>
          </p:cNvSpPr>
          <p:nvPr/>
        </p:nvSpPr>
        <p:spPr bwMode="auto">
          <a:xfrm>
            <a:off x="6759575" y="2736850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8498" name="Rectangle 66"/>
          <p:cNvSpPr>
            <a:spLocks noChangeArrowheads="1"/>
          </p:cNvSpPr>
          <p:nvPr/>
        </p:nvSpPr>
        <p:spPr bwMode="auto">
          <a:xfrm>
            <a:off x="6773863" y="3622675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8499" name="Rectangle 67"/>
          <p:cNvSpPr>
            <a:spLocks noChangeArrowheads="1"/>
          </p:cNvSpPr>
          <p:nvPr/>
        </p:nvSpPr>
        <p:spPr bwMode="auto">
          <a:xfrm>
            <a:off x="6773863" y="4546600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8500" name="Rectangle 68"/>
          <p:cNvSpPr>
            <a:spLocks noChangeArrowheads="1"/>
          </p:cNvSpPr>
          <p:nvPr/>
        </p:nvSpPr>
        <p:spPr bwMode="auto">
          <a:xfrm>
            <a:off x="5075238" y="308292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000</a:t>
            </a:r>
          </a:p>
        </p:txBody>
      </p:sp>
      <p:sp>
        <p:nvSpPr>
          <p:cNvPr id="18501" name="Rectangle 69"/>
          <p:cNvSpPr>
            <a:spLocks noChangeArrowheads="1"/>
          </p:cNvSpPr>
          <p:nvPr/>
        </p:nvSpPr>
        <p:spPr bwMode="auto">
          <a:xfrm>
            <a:off x="5075238" y="339407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001</a:t>
            </a:r>
          </a:p>
        </p:txBody>
      </p:sp>
      <p:sp>
        <p:nvSpPr>
          <p:cNvPr id="18502" name="Rectangle 70"/>
          <p:cNvSpPr>
            <a:spLocks noChangeArrowheads="1"/>
          </p:cNvSpPr>
          <p:nvPr/>
        </p:nvSpPr>
        <p:spPr bwMode="auto">
          <a:xfrm>
            <a:off x="5065713" y="3694113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010</a:t>
            </a:r>
          </a:p>
        </p:txBody>
      </p:sp>
      <p:sp>
        <p:nvSpPr>
          <p:cNvPr id="18503" name="Rectangle 71"/>
          <p:cNvSpPr>
            <a:spLocks noChangeArrowheads="1"/>
          </p:cNvSpPr>
          <p:nvPr/>
        </p:nvSpPr>
        <p:spPr bwMode="auto">
          <a:xfrm>
            <a:off x="5065713" y="4006850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011</a:t>
            </a:r>
          </a:p>
        </p:txBody>
      </p:sp>
      <p:sp>
        <p:nvSpPr>
          <p:cNvPr id="18504" name="Rectangle 72"/>
          <p:cNvSpPr>
            <a:spLocks noChangeArrowheads="1"/>
          </p:cNvSpPr>
          <p:nvPr/>
        </p:nvSpPr>
        <p:spPr bwMode="auto">
          <a:xfrm>
            <a:off x="5054600" y="429418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100</a:t>
            </a:r>
          </a:p>
        </p:txBody>
      </p:sp>
      <p:sp>
        <p:nvSpPr>
          <p:cNvPr id="18505" name="Rectangle 73"/>
          <p:cNvSpPr>
            <a:spLocks noChangeArrowheads="1"/>
          </p:cNvSpPr>
          <p:nvPr/>
        </p:nvSpPr>
        <p:spPr bwMode="auto">
          <a:xfrm>
            <a:off x="5054600" y="460692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101</a:t>
            </a:r>
          </a:p>
        </p:txBody>
      </p:sp>
      <p:sp>
        <p:nvSpPr>
          <p:cNvPr id="18506" name="Rectangle 74"/>
          <p:cNvSpPr>
            <a:spLocks noChangeArrowheads="1"/>
          </p:cNvSpPr>
          <p:nvPr/>
        </p:nvSpPr>
        <p:spPr bwMode="auto">
          <a:xfrm>
            <a:off x="5041900" y="492918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110</a:t>
            </a:r>
          </a:p>
        </p:txBody>
      </p:sp>
      <p:sp>
        <p:nvSpPr>
          <p:cNvPr id="18507" name="Rectangle 75"/>
          <p:cNvSpPr>
            <a:spLocks noChangeArrowheads="1"/>
          </p:cNvSpPr>
          <p:nvPr/>
        </p:nvSpPr>
        <p:spPr bwMode="auto">
          <a:xfrm>
            <a:off x="5054600" y="5218113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111</a:t>
            </a:r>
          </a:p>
        </p:txBody>
      </p:sp>
      <p:sp>
        <p:nvSpPr>
          <p:cNvPr id="18508" name="Rectangle 76"/>
          <p:cNvSpPr>
            <a:spLocks noChangeArrowheads="1"/>
          </p:cNvSpPr>
          <p:nvPr/>
        </p:nvSpPr>
        <p:spPr bwMode="auto">
          <a:xfrm>
            <a:off x="5572125" y="2747963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18509" name="Rectangle 77"/>
          <p:cNvSpPr>
            <a:spLocks noChangeArrowheads="1"/>
          </p:cNvSpPr>
          <p:nvPr/>
        </p:nvSpPr>
        <p:spPr bwMode="auto">
          <a:xfrm>
            <a:off x="6759575" y="1835150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18510" name="Rectangle 78"/>
          <p:cNvSpPr>
            <a:spLocks noChangeArrowheads="1"/>
          </p:cNvSpPr>
          <p:nvPr/>
        </p:nvSpPr>
        <p:spPr bwMode="auto">
          <a:xfrm>
            <a:off x="6786563" y="5483225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18511" name="Rectangle 79"/>
          <p:cNvSpPr>
            <a:spLocks noChangeArrowheads="1"/>
          </p:cNvSpPr>
          <p:nvPr/>
        </p:nvSpPr>
        <p:spPr bwMode="auto">
          <a:xfrm>
            <a:off x="5283200" y="5713413"/>
            <a:ext cx="12684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DIRECTORY</a:t>
            </a:r>
          </a:p>
        </p:txBody>
      </p:sp>
      <p:sp>
        <p:nvSpPr>
          <p:cNvPr id="18512" name="Rectangle 80"/>
          <p:cNvSpPr>
            <a:spLocks noChangeArrowheads="1"/>
          </p:cNvSpPr>
          <p:nvPr/>
        </p:nvSpPr>
        <p:spPr bwMode="auto">
          <a:xfrm>
            <a:off x="8021638" y="2179638"/>
            <a:ext cx="88741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A</a:t>
            </a:r>
          </a:p>
        </p:txBody>
      </p:sp>
      <p:sp>
        <p:nvSpPr>
          <p:cNvPr id="18513" name="Rectangle 81"/>
          <p:cNvSpPr>
            <a:spLocks noChangeArrowheads="1"/>
          </p:cNvSpPr>
          <p:nvPr/>
        </p:nvSpPr>
        <p:spPr bwMode="auto">
          <a:xfrm>
            <a:off x="8034338" y="3092450"/>
            <a:ext cx="8778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B</a:t>
            </a:r>
          </a:p>
        </p:txBody>
      </p:sp>
      <p:sp>
        <p:nvSpPr>
          <p:cNvPr id="18514" name="Rectangle 82"/>
          <p:cNvSpPr>
            <a:spLocks noChangeArrowheads="1"/>
          </p:cNvSpPr>
          <p:nvPr/>
        </p:nvSpPr>
        <p:spPr bwMode="auto">
          <a:xfrm>
            <a:off x="8035925" y="3979863"/>
            <a:ext cx="8874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C</a:t>
            </a:r>
          </a:p>
        </p:txBody>
      </p:sp>
      <p:sp>
        <p:nvSpPr>
          <p:cNvPr id="18515" name="Rectangle 83"/>
          <p:cNvSpPr>
            <a:spLocks noChangeArrowheads="1"/>
          </p:cNvSpPr>
          <p:nvPr/>
        </p:nvSpPr>
        <p:spPr bwMode="auto">
          <a:xfrm>
            <a:off x="8035925" y="4892675"/>
            <a:ext cx="8874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D</a:t>
            </a:r>
          </a:p>
        </p:txBody>
      </p:sp>
      <p:sp>
        <p:nvSpPr>
          <p:cNvPr id="18516" name="Rectangle 84"/>
          <p:cNvSpPr>
            <a:spLocks noChangeArrowheads="1"/>
          </p:cNvSpPr>
          <p:nvPr/>
        </p:nvSpPr>
        <p:spPr bwMode="auto">
          <a:xfrm>
            <a:off x="8035925" y="5792788"/>
            <a:ext cx="9763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A2</a:t>
            </a:r>
          </a:p>
        </p:txBody>
      </p:sp>
      <p:sp>
        <p:nvSpPr>
          <p:cNvPr id="18517" name="Rectangle 85"/>
          <p:cNvSpPr>
            <a:spLocks noChangeArrowheads="1"/>
          </p:cNvSpPr>
          <p:nvPr/>
        </p:nvSpPr>
        <p:spPr bwMode="auto">
          <a:xfrm>
            <a:off x="7870825" y="6021388"/>
            <a:ext cx="11731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(`split image'</a:t>
            </a:r>
          </a:p>
        </p:txBody>
      </p:sp>
      <p:sp>
        <p:nvSpPr>
          <p:cNvPr id="18518" name="Rectangle 86"/>
          <p:cNvSpPr>
            <a:spLocks noChangeArrowheads="1"/>
          </p:cNvSpPr>
          <p:nvPr/>
        </p:nvSpPr>
        <p:spPr bwMode="auto">
          <a:xfrm>
            <a:off x="7940675" y="6200775"/>
            <a:ext cx="11382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of Bucket A)</a:t>
            </a:r>
          </a:p>
        </p:txBody>
      </p:sp>
      <p:sp>
        <p:nvSpPr>
          <p:cNvPr id="18519" name="Rectangle 87"/>
          <p:cNvSpPr>
            <a:spLocks noChangeArrowheads="1"/>
          </p:cNvSpPr>
          <p:nvPr/>
        </p:nvSpPr>
        <p:spPr bwMode="auto">
          <a:xfrm>
            <a:off x="7334250" y="2163763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32*</a:t>
            </a:r>
          </a:p>
        </p:txBody>
      </p:sp>
      <p:sp>
        <p:nvSpPr>
          <p:cNvPr id="18520" name="Rectangle 88"/>
          <p:cNvSpPr>
            <a:spLocks noChangeArrowheads="1"/>
          </p:cNvSpPr>
          <p:nvPr/>
        </p:nvSpPr>
        <p:spPr bwMode="auto">
          <a:xfrm>
            <a:off x="6764338" y="3065463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1*</a:t>
            </a:r>
          </a:p>
        </p:txBody>
      </p:sp>
      <p:sp>
        <p:nvSpPr>
          <p:cNvPr id="18521" name="Rectangle 89"/>
          <p:cNvSpPr>
            <a:spLocks noChangeArrowheads="1"/>
          </p:cNvSpPr>
          <p:nvPr/>
        </p:nvSpPr>
        <p:spPr bwMode="auto">
          <a:xfrm>
            <a:off x="7058025" y="3065463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5*</a:t>
            </a:r>
          </a:p>
        </p:txBody>
      </p:sp>
      <p:sp>
        <p:nvSpPr>
          <p:cNvPr id="18522" name="Rectangle 90"/>
          <p:cNvSpPr>
            <a:spLocks noChangeArrowheads="1"/>
          </p:cNvSpPr>
          <p:nvPr/>
        </p:nvSpPr>
        <p:spPr bwMode="auto">
          <a:xfrm>
            <a:off x="7348538" y="3065463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21*</a:t>
            </a:r>
          </a:p>
        </p:txBody>
      </p:sp>
      <p:sp>
        <p:nvSpPr>
          <p:cNvPr id="18523" name="Rectangle 91"/>
          <p:cNvSpPr>
            <a:spLocks noChangeArrowheads="1"/>
          </p:cNvSpPr>
          <p:nvPr/>
        </p:nvSpPr>
        <p:spPr bwMode="auto">
          <a:xfrm>
            <a:off x="7637463" y="3065463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13*</a:t>
            </a:r>
          </a:p>
        </p:txBody>
      </p:sp>
      <p:sp>
        <p:nvSpPr>
          <p:cNvPr id="18524" name="Rectangle 92"/>
          <p:cNvSpPr>
            <a:spLocks noChangeArrowheads="1"/>
          </p:cNvSpPr>
          <p:nvPr/>
        </p:nvSpPr>
        <p:spPr bwMode="auto">
          <a:xfrm>
            <a:off x="7624763" y="2165350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16*</a:t>
            </a:r>
          </a:p>
        </p:txBody>
      </p:sp>
      <p:sp>
        <p:nvSpPr>
          <p:cNvPr id="18525" name="Rectangle 93"/>
          <p:cNvSpPr>
            <a:spLocks noChangeArrowheads="1"/>
          </p:cNvSpPr>
          <p:nvPr/>
        </p:nvSpPr>
        <p:spPr bwMode="auto">
          <a:xfrm>
            <a:off x="6738938" y="396557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10*</a:t>
            </a:r>
          </a:p>
        </p:txBody>
      </p:sp>
      <p:sp>
        <p:nvSpPr>
          <p:cNvPr id="18526" name="Rectangle 94"/>
          <p:cNvSpPr>
            <a:spLocks noChangeArrowheads="1"/>
          </p:cNvSpPr>
          <p:nvPr/>
        </p:nvSpPr>
        <p:spPr bwMode="auto">
          <a:xfrm>
            <a:off x="6738938" y="485298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15*</a:t>
            </a:r>
          </a:p>
        </p:txBody>
      </p:sp>
      <p:sp>
        <p:nvSpPr>
          <p:cNvPr id="18527" name="Rectangle 95"/>
          <p:cNvSpPr>
            <a:spLocks noChangeArrowheads="1"/>
          </p:cNvSpPr>
          <p:nvPr/>
        </p:nvSpPr>
        <p:spPr bwMode="auto">
          <a:xfrm>
            <a:off x="7058025" y="4865688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7*</a:t>
            </a:r>
          </a:p>
        </p:txBody>
      </p:sp>
      <p:sp>
        <p:nvSpPr>
          <p:cNvPr id="18528" name="Rectangle 96"/>
          <p:cNvSpPr>
            <a:spLocks noChangeArrowheads="1"/>
          </p:cNvSpPr>
          <p:nvPr/>
        </p:nvSpPr>
        <p:spPr bwMode="auto">
          <a:xfrm>
            <a:off x="6775450" y="5800725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4*</a:t>
            </a:r>
          </a:p>
        </p:txBody>
      </p:sp>
      <p:sp>
        <p:nvSpPr>
          <p:cNvPr id="18529" name="Rectangle 97"/>
          <p:cNvSpPr>
            <a:spLocks noChangeArrowheads="1"/>
          </p:cNvSpPr>
          <p:nvPr/>
        </p:nvSpPr>
        <p:spPr bwMode="auto">
          <a:xfrm>
            <a:off x="7364413" y="5789613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20*</a:t>
            </a:r>
          </a:p>
        </p:txBody>
      </p:sp>
      <p:sp>
        <p:nvSpPr>
          <p:cNvPr id="18530" name="Rectangle 98"/>
          <p:cNvSpPr>
            <a:spLocks noChangeArrowheads="1"/>
          </p:cNvSpPr>
          <p:nvPr/>
        </p:nvSpPr>
        <p:spPr bwMode="auto">
          <a:xfrm>
            <a:off x="7064375" y="578643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12*</a:t>
            </a:r>
          </a:p>
        </p:txBody>
      </p:sp>
      <p:sp>
        <p:nvSpPr>
          <p:cNvPr id="18531" name="Line 99"/>
          <p:cNvSpPr>
            <a:spLocks noChangeShapeType="1"/>
          </p:cNvSpPr>
          <p:nvPr/>
        </p:nvSpPr>
        <p:spPr bwMode="auto">
          <a:xfrm>
            <a:off x="5572125" y="332105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32" name="Line 100"/>
          <p:cNvSpPr>
            <a:spLocks noChangeShapeType="1"/>
          </p:cNvSpPr>
          <p:nvPr/>
        </p:nvSpPr>
        <p:spPr bwMode="auto">
          <a:xfrm>
            <a:off x="5581650" y="361632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33" name="Line 101"/>
          <p:cNvSpPr>
            <a:spLocks noChangeShapeType="1"/>
          </p:cNvSpPr>
          <p:nvPr/>
        </p:nvSpPr>
        <p:spPr bwMode="auto">
          <a:xfrm>
            <a:off x="5578475" y="3948113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34" name="Line 102"/>
          <p:cNvSpPr>
            <a:spLocks noChangeShapeType="1"/>
          </p:cNvSpPr>
          <p:nvPr/>
        </p:nvSpPr>
        <p:spPr bwMode="auto">
          <a:xfrm>
            <a:off x="5599113" y="457676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35" name="Line 103"/>
          <p:cNvSpPr>
            <a:spLocks noChangeShapeType="1"/>
          </p:cNvSpPr>
          <p:nvPr/>
        </p:nvSpPr>
        <p:spPr bwMode="auto">
          <a:xfrm>
            <a:off x="5573713" y="493077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36" name="Line 104"/>
          <p:cNvSpPr>
            <a:spLocks noChangeShapeType="1"/>
          </p:cNvSpPr>
          <p:nvPr/>
        </p:nvSpPr>
        <p:spPr bwMode="auto">
          <a:xfrm>
            <a:off x="5583238" y="521493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37" name="Line 105"/>
          <p:cNvSpPr>
            <a:spLocks noChangeShapeType="1"/>
          </p:cNvSpPr>
          <p:nvPr/>
        </p:nvSpPr>
        <p:spPr bwMode="auto">
          <a:xfrm flipV="1">
            <a:off x="5857875" y="2357438"/>
            <a:ext cx="904875" cy="857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38" name="Line 106"/>
          <p:cNvSpPr>
            <a:spLocks noChangeShapeType="1"/>
          </p:cNvSpPr>
          <p:nvPr/>
        </p:nvSpPr>
        <p:spPr bwMode="auto">
          <a:xfrm flipV="1">
            <a:off x="5857875" y="324961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39" name="Line 107"/>
          <p:cNvSpPr>
            <a:spLocks noChangeShapeType="1"/>
          </p:cNvSpPr>
          <p:nvPr/>
        </p:nvSpPr>
        <p:spPr bwMode="auto">
          <a:xfrm>
            <a:off x="5870575" y="3798888"/>
            <a:ext cx="904875" cy="344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40" name="Line 108"/>
          <p:cNvSpPr>
            <a:spLocks noChangeShapeType="1"/>
          </p:cNvSpPr>
          <p:nvPr/>
        </p:nvSpPr>
        <p:spPr bwMode="auto">
          <a:xfrm>
            <a:off x="5881688" y="4119563"/>
            <a:ext cx="881062" cy="8937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41" name="Line 109"/>
          <p:cNvSpPr>
            <a:spLocks noChangeShapeType="1"/>
          </p:cNvSpPr>
          <p:nvPr/>
        </p:nvSpPr>
        <p:spPr bwMode="auto">
          <a:xfrm>
            <a:off x="5799138" y="4381500"/>
            <a:ext cx="987425" cy="1560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42" name="Line 110"/>
          <p:cNvSpPr>
            <a:spLocks noChangeShapeType="1"/>
          </p:cNvSpPr>
          <p:nvPr/>
        </p:nvSpPr>
        <p:spPr bwMode="auto">
          <a:xfrm flipV="1">
            <a:off x="5829300" y="3292475"/>
            <a:ext cx="928688" cy="1465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43" name="Line 111"/>
          <p:cNvSpPr>
            <a:spLocks noChangeShapeType="1"/>
          </p:cNvSpPr>
          <p:nvPr/>
        </p:nvSpPr>
        <p:spPr bwMode="auto">
          <a:xfrm flipV="1">
            <a:off x="5842000" y="4191000"/>
            <a:ext cx="928688" cy="9048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44" name="Line 112"/>
          <p:cNvSpPr>
            <a:spLocks noChangeShapeType="1"/>
          </p:cNvSpPr>
          <p:nvPr/>
        </p:nvSpPr>
        <p:spPr bwMode="auto">
          <a:xfrm flipV="1">
            <a:off x="5842000" y="5043488"/>
            <a:ext cx="928688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45" name="Line 113"/>
          <p:cNvSpPr>
            <a:spLocks noChangeShapeType="1"/>
          </p:cNvSpPr>
          <p:nvPr/>
        </p:nvSpPr>
        <p:spPr bwMode="auto">
          <a:xfrm>
            <a:off x="1074738" y="327977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46" name="Line 114"/>
          <p:cNvSpPr>
            <a:spLocks noChangeShapeType="1"/>
          </p:cNvSpPr>
          <p:nvPr/>
        </p:nvSpPr>
        <p:spPr bwMode="auto">
          <a:xfrm>
            <a:off x="1060450" y="3551238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47" name="Line 115"/>
          <p:cNvSpPr>
            <a:spLocks noChangeShapeType="1"/>
          </p:cNvSpPr>
          <p:nvPr/>
        </p:nvSpPr>
        <p:spPr bwMode="auto">
          <a:xfrm>
            <a:off x="1057275" y="385762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48" name="Line 116"/>
          <p:cNvSpPr>
            <a:spLocks noChangeShapeType="1"/>
          </p:cNvSpPr>
          <p:nvPr/>
        </p:nvSpPr>
        <p:spPr bwMode="auto">
          <a:xfrm flipV="1">
            <a:off x="1304925" y="2257425"/>
            <a:ext cx="915988" cy="8683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49" name="Line 117"/>
          <p:cNvSpPr>
            <a:spLocks noChangeShapeType="1"/>
          </p:cNvSpPr>
          <p:nvPr/>
        </p:nvSpPr>
        <p:spPr bwMode="auto">
          <a:xfrm flipV="1">
            <a:off x="1304925" y="3125788"/>
            <a:ext cx="928688" cy="3222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50" name="Line 118"/>
          <p:cNvSpPr>
            <a:spLocks noChangeShapeType="1"/>
          </p:cNvSpPr>
          <p:nvPr/>
        </p:nvSpPr>
        <p:spPr bwMode="auto">
          <a:xfrm>
            <a:off x="1344613" y="3714750"/>
            <a:ext cx="881062" cy="322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51" name="Line 119"/>
          <p:cNvSpPr>
            <a:spLocks noChangeShapeType="1"/>
          </p:cNvSpPr>
          <p:nvPr/>
        </p:nvSpPr>
        <p:spPr bwMode="auto">
          <a:xfrm>
            <a:off x="1368425" y="4119563"/>
            <a:ext cx="857250" cy="8096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52" name="Freeform 120"/>
          <p:cNvSpPr>
            <a:spLocks/>
          </p:cNvSpPr>
          <p:nvPr/>
        </p:nvSpPr>
        <p:spPr bwMode="auto">
          <a:xfrm>
            <a:off x="1654175" y="1833563"/>
            <a:ext cx="573088" cy="168275"/>
          </a:xfrm>
          <a:custGeom>
            <a:avLst/>
            <a:gdLst>
              <a:gd name="T0" fmla="*/ 0 w 361"/>
              <a:gd name="T1" fmla="*/ 130175 h 106"/>
              <a:gd name="T2" fmla="*/ 285750 w 361"/>
              <a:gd name="T3" fmla="*/ 0 h 106"/>
              <a:gd name="T4" fmla="*/ 166688 w 361"/>
              <a:gd name="T5" fmla="*/ 166688 h 106"/>
              <a:gd name="T6" fmla="*/ 571500 w 361"/>
              <a:gd name="T7" fmla="*/ 47625 h 106"/>
              <a:gd name="T8" fmla="*/ 0 60000 65536"/>
              <a:gd name="T9" fmla="*/ 0 60000 65536"/>
              <a:gd name="T10" fmla="*/ 0 60000 65536"/>
              <a:gd name="T11" fmla="*/ 0 60000 65536"/>
              <a:gd name="T12" fmla="*/ 0 w 361"/>
              <a:gd name="T13" fmla="*/ 0 h 106"/>
              <a:gd name="T14" fmla="*/ 361 w 361"/>
              <a:gd name="T15" fmla="*/ 106 h 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53" name="Freeform 121"/>
          <p:cNvSpPr>
            <a:spLocks/>
          </p:cNvSpPr>
          <p:nvPr/>
        </p:nvSpPr>
        <p:spPr bwMode="auto">
          <a:xfrm>
            <a:off x="1154113" y="2416175"/>
            <a:ext cx="180975" cy="276225"/>
          </a:xfrm>
          <a:custGeom>
            <a:avLst/>
            <a:gdLst>
              <a:gd name="T0" fmla="*/ 119063 w 114"/>
              <a:gd name="T1" fmla="*/ 0 h 174"/>
              <a:gd name="T2" fmla="*/ 179388 w 114"/>
              <a:gd name="T3" fmla="*/ 107950 h 174"/>
              <a:gd name="T4" fmla="*/ 0 w 114"/>
              <a:gd name="T5" fmla="*/ 60325 h 174"/>
              <a:gd name="T6" fmla="*/ 23812 w 114"/>
              <a:gd name="T7" fmla="*/ 274638 h 174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174"/>
              <a:gd name="T14" fmla="*/ 114 w 114"/>
              <a:gd name="T15" fmla="*/ 174 h 1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54" name="Rectangle 122"/>
          <p:cNvSpPr>
            <a:spLocks noChangeArrowheads="1"/>
          </p:cNvSpPr>
          <p:nvPr/>
        </p:nvSpPr>
        <p:spPr bwMode="auto">
          <a:xfrm>
            <a:off x="4946650" y="1908175"/>
            <a:ext cx="13541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18555" name="Rectangle 123"/>
          <p:cNvSpPr>
            <a:spLocks noChangeArrowheads="1"/>
          </p:cNvSpPr>
          <p:nvPr/>
        </p:nvSpPr>
        <p:spPr bwMode="auto">
          <a:xfrm>
            <a:off x="4851400" y="2262188"/>
            <a:ext cx="146208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8556" name="Freeform 124"/>
          <p:cNvSpPr>
            <a:spLocks/>
          </p:cNvSpPr>
          <p:nvPr/>
        </p:nvSpPr>
        <p:spPr bwMode="auto">
          <a:xfrm>
            <a:off x="6213475" y="1925638"/>
            <a:ext cx="573088" cy="168275"/>
          </a:xfrm>
          <a:custGeom>
            <a:avLst/>
            <a:gdLst>
              <a:gd name="T0" fmla="*/ 0 w 361"/>
              <a:gd name="T1" fmla="*/ 130175 h 106"/>
              <a:gd name="T2" fmla="*/ 285750 w 361"/>
              <a:gd name="T3" fmla="*/ 0 h 106"/>
              <a:gd name="T4" fmla="*/ 166688 w 361"/>
              <a:gd name="T5" fmla="*/ 166688 h 106"/>
              <a:gd name="T6" fmla="*/ 571500 w 361"/>
              <a:gd name="T7" fmla="*/ 47625 h 106"/>
              <a:gd name="T8" fmla="*/ 0 60000 65536"/>
              <a:gd name="T9" fmla="*/ 0 60000 65536"/>
              <a:gd name="T10" fmla="*/ 0 60000 65536"/>
              <a:gd name="T11" fmla="*/ 0 60000 65536"/>
              <a:gd name="T12" fmla="*/ 0 w 361"/>
              <a:gd name="T13" fmla="*/ 0 h 106"/>
              <a:gd name="T14" fmla="*/ 361 w 361"/>
              <a:gd name="T15" fmla="*/ 106 h 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57" name="Freeform 125"/>
          <p:cNvSpPr>
            <a:spLocks/>
          </p:cNvSpPr>
          <p:nvPr/>
        </p:nvSpPr>
        <p:spPr bwMode="auto">
          <a:xfrm>
            <a:off x="5713413" y="2508250"/>
            <a:ext cx="180975" cy="276225"/>
          </a:xfrm>
          <a:custGeom>
            <a:avLst/>
            <a:gdLst>
              <a:gd name="T0" fmla="*/ 119063 w 114"/>
              <a:gd name="T1" fmla="*/ 0 h 174"/>
              <a:gd name="T2" fmla="*/ 179388 w 114"/>
              <a:gd name="T3" fmla="*/ 107950 h 174"/>
              <a:gd name="T4" fmla="*/ 0 w 114"/>
              <a:gd name="T5" fmla="*/ 60325 h 174"/>
              <a:gd name="T6" fmla="*/ 23812 w 114"/>
              <a:gd name="T7" fmla="*/ 274638 h 174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174"/>
              <a:gd name="T14" fmla="*/ 114 w 114"/>
              <a:gd name="T15" fmla="*/ 174 h 1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1460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Points to Note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953000"/>
          </a:xfrm>
          <a:noFill/>
        </p:spPr>
        <p:txBody>
          <a:bodyPr/>
          <a:lstStyle/>
          <a:p>
            <a:r>
              <a:rPr lang="en-US" smtClean="0"/>
              <a:t>20 = binary 10100.  Last </a:t>
            </a:r>
            <a:r>
              <a:rPr lang="en-US" b="1" smtClean="0"/>
              <a:t>2</a:t>
            </a:r>
            <a:r>
              <a:rPr lang="en-US" smtClean="0"/>
              <a:t> bits (00) tell us </a:t>
            </a:r>
            <a:r>
              <a:rPr lang="en-US" i="1" smtClean="0"/>
              <a:t>r </a:t>
            </a:r>
            <a:r>
              <a:rPr lang="en-US" smtClean="0"/>
              <a:t>belongs in A or A2.  Last </a:t>
            </a:r>
            <a:r>
              <a:rPr lang="en-US" b="1" u="sng" smtClean="0"/>
              <a:t>3</a:t>
            </a:r>
            <a:r>
              <a:rPr lang="en-US" smtClean="0"/>
              <a:t> bits needed to tell which.</a:t>
            </a:r>
          </a:p>
          <a:p>
            <a:pPr lvl="1">
              <a:buSzPct val="75000"/>
            </a:pPr>
            <a:r>
              <a:rPr lang="en-US" i="1" smtClean="0">
                <a:solidFill>
                  <a:schemeClr val="accent2"/>
                </a:solidFill>
              </a:rPr>
              <a:t>Global depth of directory</a:t>
            </a:r>
            <a:r>
              <a:rPr lang="en-US" smtClean="0">
                <a:solidFill>
                  <a:schemeClr val="accent2"/>
                </a:solidFill>
              </a:rPr>
              <a:t>:  </a:t>
            </a:r>
            <a:r>
              <a:rPr lang="en-US" smtClean="0"/>
              <a:t>Max # of  bits needed to tell which bucket an entry belongs to.</a:t>
            </a:r>
          </a:p>
          <a:p>
            <a:pPr lvl="1">
              <a:buSzPct val="75000"/>
            </a:pPr>
            <a:r>
              <a:rPr lang="en-US" i="1" smtClean="0">
                <a:solidFill>
                  <a:schemeClr val="accent2"/>
                </a:solidFill>
              </a:rPr>
              <a:t>Local depth of a bucket</a:t>
            </a:r>
            <a:r>
              <a:rPr lang="en-US" smtClean="0">
                <a:solidFill>
                  <a:schemeClr val="accent2"/>
                </a:solidFill>
              </a:rPr>
              <a:t>: </a:t>
            </a:r>
            <a:r>
              <a:rPr lang="en-US" smtClean="0"/>
              <a:t># of bits used to determine if an entry belongs to this bucket.</a:t>
            </a:r>
          </a:p>
          <a:p>
            <a:r>
              <a:rPr lang="en-US" smtClean="0"/>
              <a:t>When does bucket split cause directory doubling?</a:t>
            </a:r>
          </a:p>
          <a:p>
            <a:pPr lvl="1">
              <a:buSzPct val="75000"/>
            </a:pPr>
            <a:r>
              <a:rPr lang="en-US" smtClean="0"/>
              <a:t>Before insert, </a:t>
            </a:r>
            <a:r>
              <a:rPr lang="en-US" i="1" smtClean="0"/>
              <a:t>local depth </a:t>
            </a:r>
            <a:r>
              <a:rPr lang="en-US" smtClean="0"/>
              <a:t>of bucket = </a:t>
            </a:r>
            <a:r>
              <a:rPr lang="en-US" i="1" smtClean="0"/>
              <a:t>global depth</a:t>
            </a:r>
            <a:r>
              <a:rPr lang="en-US" smtClean="0"/>
              <a:t>.  Insert causes </a:t>
            </a:r>
            <a:r>
              <a:rPr lang="en-US" i="1" smtClean="0"/>
              <a:t>local depth </a:t>
            </a:r>
            <a:r>
              <a:rPr lang="en-US" smtClean="0"/>
              <a:t>to become &gt; </a:t>
            </a:r>
            <a:r>
              <a:rPr lang="en-US" i="1" smtClean="0"/>
              <a:t>global depth</a:t>
            </a:r>
            <a:r>
              <a:rPr lang="en-US" smtClean="0"/>
              <a:t>; directory is doubled by </a:t>
            </a:r>
            <a:r>
              <a:rPr lang="en-US" i="1" smtClean="0">
                <a:solidFill>
                  <a:schemeClr val="accent2"/>
                </a:solidFill>
              </a:rPr>
              <a:t>copying it over </a:t>
            </a:r>
            <a:r>
              <a:rPr lang="en-US" smtClean="0"/>
              <a:t>and `fixing’ pointer to split image page.  (Use of least significant bits enables efficient doubling via copying of directory!)</a:t>
            </a:r>
          </a:p>
        </p:txBody>
      </p:sp>
    </p:spTree>
    <p:extLst>
      <p:ext uri="{BB962C8B-B14F-4D97-AF65-F5344CB8AC3E}">
        <p14:creationId xmlns:p14="http://schemas.microsoft.com/office/powerpoint/2010/main" val="374254082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495300"/>
          </a:xfrm>
        </p:spPr>
        <p:txBody>
          <a:bodyPr/>
          <a:lstStyle/>
          <a:p>
            <a:r>
              <a:rPr lang="en-US" sz="3600" smtClean="0"/>
              <a:t>Extendable Hashing vs. Other Schemes</a:t>
            </a:r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093788"/>
            <a:ext cx="8285162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Benefits of extendable hashing: 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Hash performance does not degrade with growth of file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Minimal space overhead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Disadvantages of extendable hashing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Extra level of indirection to find desired record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Bucket address table may itself become very big (larger than memory)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Cannot allocate very large contiguous areas on disk either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Solution: B</a:t>
            </a:r>
            <a:r>
              <a:rPr lang="en-US" baseline="30000" smtClean="0"/>
              <a:t>+</a:t>
            </a:r>
            <a:r>
              <a:rPr lang="en-US" smtClean="0"/>
              <a:t>-tree structure to locate desired record in bucket address table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Changing size of bucket address table is an expensive operation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solidFill>
                  <a:srgbClr val="3366CC"/>
                </a:solidFill>
              </a:rPr>
              <a:t>Linear hashing</a:t>
            </a:r>
            <a:r>
              <a:rPr lang="en-US" sz="2000" smtClean="0">
                <a:solidFill>
                  <a:schemeClr val="tx2"/>
                </a:solidFill>
              </a:rPr>
              <a:t> </a:t>
            </a:r>
            <a:r>
              <a:rPr lang="en-US" sz="2000" smtClean="0"/>
              <a:t>is an alternative mechanism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Allows incremental growth of its directory (equivalent to bucket address table)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At the cost of more bucket overflows</a:t>
            </a:r>
          </a:p>
        </p:txBody>
      </p:sp>
    </p:spTree>
    <p:extLst>
      <p:ext uri="{BB962C8B-B14F-4D97-AF65-F5344CB8AC3E}">
        <p14:creationId xmlns:p14="http://schemas.microsoft.com/office/powerpoint/2010/main" val="354528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647700"/>
          </a:xfrm>
        </p:spPr>
        <p:txBody>
          <a:bodyPr/>
          <a:lstStyle/>
          <a:p>
            <a:r>
              <a:rPr lang="en-US" smtClean="0"/>
              <a:t>Static Hashing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82688"/>
            <a:ext cx="8610600" cy="5141912"/>
          </a:xfrm>
        </p:spPr>
        <p:txBody>
          <a:bodyPr/>
          <a:lstStyle/>
          <a:p>
            <a:r>
              <a:rPr lang="en-US" sz="2400" smtClean="0"/>
              <a:t>A </a:t>
            </a:r>
            <a:r>
              <a:rPr lang="en-US" sz="2400" b="1" smtClean="0">
                <a:solidFill>
                  <a:srgbClr val="3366CC"/>
                </a:solidFill>
              </a:rPr>
              <a:t>bucket</a:t>
            </a:r>
            <a:r>
              <a:rPr lang="en-US" sz="2400" smtClean="0"/>
              <a:t> is a unit of storage containing one or more records (a bucket is typically a disk block). </a:t>
            </a:r>
          </a:p>
          <a:p>
            <a:r>
              <a:rPr lang="en-US" sz="2400" smtClean="0"/>
              <a:t>In a </a:t>
            </a:r>
            <a:r>
              <a:rPr lang="en-US" sz="2400" b="1" smtClean="0">
                <a:solidFill>
                  <a:srgbClr val="3366CC"/>
                </a:solidFill>
              </a:rPr>
              <a:t>hash file organization</a:t>
            </a:r>
            <a:r>
              <a:rPr lang="en-US" sz="2400" smtClean="0"/>
              <a:t> we obtain the bucket of a record directly from its search-key value using a </a:t>
            </a:r>
            <a:r>
              <a:rPr lang="en-US" sz="2400" b="1" smtClean="0">
                <a:solidFill>
                  <a:srgbClr val="3366CC"/>
                </a:solidFill>
              </a:rPr>
              <a:t>hash</a:t>
            </a:r>
            <a:r>
              <a:rPr lang="en-US" sz="2400" smtClean="0">
                <a:solidFill>
                  <a:srgbClr val="3366CC"/>
                </a:solidFill>
              </a:rPr>
              <a:t> </a:t>
            </a:r>
            <a:r>
              <a:rPr lang="en-US" sz="2400" b="1" smtClean="0">
                <a:solidFill>
                  <a:srgbClr val="3366CC"/>
                </a:solidFill>
              </a:rPr>
              <a:t>function</a:t>
            </a:r>
            <a:r>
              <a:rPr lang="en-US" sz="2400" b="1" smtClean="0">
                <a:solidFill>
                  <a:schemeClr val="tx2"/>
                </a:solidFill>
              </a:rPr>
              <a:t>.</a:t>
            </a:r>
            <a:endParaRPr lang="en-US" sz="2400" smtClean="0">
              <a:solidFill>
                <a:schemeClr val="tx2"/>
              </a:solidFill>
            </a:endParaRPr>
          </a:p>
          <a:p>
            <a:r>
              <a:rPr lang="en-US" sz="2400" smtClean="0"/>
              <a:t>Hash function </a:t>
            </a:r>
            <a:r>
              <a:rPr lang="en-US" sz="2400" i="1" smtClean="0"/>
              <a:t>h</a:t>
            </a:r>
            <a:r>
              <a:rPr lang="en-US" sz="2400" smtClean="0"/>
              <a:t> is a function from the set of all search-key values </a:t>
            </a:r>
            <a:r>
              <a:rPr lang="en-US" sz="2400" i="1" smtClean="0"/>
              <a:t>K</a:t>
            </a:r>
            <a:r>
              <a:rPr lang="en-US" sz="2400" smtClean="0"/>
              <a:t> to the set of all bucket addresses </a:t>
            </a:r>
            <a:r>
              <a:rPr lang="en-US" sz="2400" i="1" smtClean="0"/>
              <a:t>B.</a:t>
            </a:r>
          </a:p>
          <a:p>
            <a:r>
              <a:rPr lang="en-US" sz="2400" smtClean="0"/>
              <a:t>Hash function is used to locate records for access, insertion as well as deletion.</a:t>
            </a:r>
          </a:p>
          <a:p>
            <a:r>
              <a:rPr lang="en-US" sz="2400" smtClean="0"/>
              <a:t>Records with different search-key values may be mapped to the same bucket; thus entire bucket has to be searched sequentially to locate a record. </a:t>
            </a:r>
          </a:p>
        </p:txBody>
      </p:sp>
    </p:spTree>
    <p:extLst>
      <p:ext uri="{BB962C8B-B14F-4D97-AF65-F5344CB8AC3E}">
        <p14:creationId xmlns:p14="http://schemas.microsoft.com/office/powerpoint/2010/main" val="460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Linear Hashing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8991600" cy="4724400"/>
          </a:xfrm>
          <a:noFill/>
        </p:spPr>
        <p:txBody>
          <a:bodyPr/>
          <a:lstStyle/>
          <a:p>
            <a:r>
              <a:rPr lang="en-US" smtClean="0"/>
              <a:t>This is another dynamic hashing scheme, an alternative to Extendible Hashing.</a:t>
            </a:r>
          </a:p>
          <a:p>
            <a:r>
              <a:rPr lang="en-US" smtClean="0"/>
              <a:t>LH handles the problem of long overflow chains without using a directory, and handles duplicates.</a:t>
            </a:r>
          </a:p>
          <a:p>
            <a:r>
              <a:rPr lang="en-US" smtClean="0"/>
              <a:t> </a:t>
            </a:r>
            <a:r>
              <a:rPr lang="en-US" i="1" u="sng" smtClean="0"/>
              <a:t>Idea</a:t>
            </a:r>
            <a:r>
              <a:rPr lang="en-US" smtClean="0"/>
              <a:t>:  Use a family of hash functions </a:t>
            </a:r>
            <a:r>
              <a:rPr lang="en-US" b="1" smtClean="0"/>
              <a:t>h</a:t>
            </a:r>
            <a:r>
              <a:rPr lang="en-US" baseline="-25000" smtClean="0"/>
              <a:t>0</a:t>
            </a:r>
            <a:r>
              <a:rPr lang="en-US" smtClean="0"/>
              <a:t>, </a:t>
            </a:r>
            <a:r>
              <a:rPr lang="en-US" b="1" smtClean="0"/>
              <a:t>h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b="1" smtClean="0"/>
              <a:t>h</a:t>
            </a:r>
            <a:r>
              <a:rPr lang="en-US" baseline="-25000" smtClean="0"/>
              <a:t>2</a:t>
            </a:r>
            <a:r>
              <a:rPr lang="en-US" smtClean="0"/>
              <a:t>, ...</a:t>
            </a:r>
          </a:p>
          <a:p>
            <a:pPr lvl="1">
              <a:buSzPct val="75000"/>
            </a:pPr>
            <a:r>
              <a:rPr lang="en-US" b="1" smtClean="0">
                <a:solidFill>
                  <a:schemeClr val="accent2"/>
                </a:solidFill>
              </a:rPr>
              <a:t>h</a:t>
            </a:r>
            <a:r>
              <a:rPr lang="en-US" baseline="-25000" smtClean="0">
                <a:solidFill>
                  <a:schemeClr val="accent2"/>
                </a:solidFill>
              </a:rPr>
              <a:t>i</a:t>
            </a:r>
            <a:r>
              <a:rPr lang="en-US" smtClean="0">
                <a:solidFill>
                  <a:schemeClr val="accent2"/>
                </a:solidFill>
              </a:rPr>
              <a:t>(</a:t>
            </a:r>
            <a:r>
              <a:rPr lang="en-US" i="1" smtClean="0">
                <a:solidFill>
                  <a:schemeClr val="accent2"/>
                </a:solidFill>
              </a:rPr>
              <a:t>key</a:t>
            </a:r>
            <a:r>
              <a:rPr lang="en-US" smtClean="0">
                <a:solidFill>
                  <a:schemeClr val="accent2"/>
                </a:solidFill>
              </a:rPr>
              <a:t>) = </a:t>
            </a:r>
            <a:r>
              <a:rPr lang="en-US" b="1" smtClean="0">
                <a:solidFill>
                  <a:schemeClr val="accent2"/>
                </a:solidFill>
              </a:rPr>
              <a:t>h</a:t>
            </a:r>
            <a:r>
              <a:rPr lang="en-US" smtClean="0">
                <a:solidFill>
                  <a:schemeClr val="accent2"/>
                </a:solidFill>
              </a:rPr>
              <a:t>(</a:t>
            </a:r>
            <a:r>
              <a:rPr lang="en-US" i="1" smtClean="0">
                <a:solidFill>
                  <a:schemeClr val="accent2"/>
                </a:solidFill>
              </a:rPr>
              <a:t>key</a:t>
            </a:r>
            <a:r>
              <a:rPr lang="en-US" smtClean="0">
                <a:solidFill>
                  <a:schemeClr val="accent2"/>
                </a:solidFill>
              </a:rPr>
              <a:t>) mod(2</a:t>
            </a:r>
            <a:r>
              <a:rPr lang="en-US" baseline="30000" smtClean="0">
                <a:solidFill>
                  <a:schemeClr val="accent2"/>
                </a:solidFill>
              </a:rPr>
              <a:t>i</a:t>
            </a:r>
            <a:r>
              <a:rPr lang="en-US" smtClean="0">
                <a:solidFill>
                  <a:schemeClr val="accent2"/>
                </a:solidFill>
              </a:rPr>
              <a:t>N)</a:t>
            </a:r>
            <a:r>
              <a:rPr lang="en-US" smtClean="0"/>
              <a:t>;  N = initial # buckets</a:t>
            </a:r>
          </a:p>
          <a:p>
            <a:pPr lvl="1">
              <a:buSzPct val="75000"/>
            </a:pPr>
            <a:r>
              <a:rPr lang="en-US" b="1" smtClean="0"/>
              <a:t>h </a:t>
            </a:r>
            <a:r>
              <a:rPr lang="en-US" smtClean="0"/>
              <a:t>is some hash function (range is </a:t>
            </a:r>
            <a:r>
              <a:rPr lang="en-US" i="1" smtClean="0"/>
              <a:t>not</a:t>
            </a:r>
            <a:r>
              <a:rPr lang="en-US" smtClean="0"/>
              <a:t> 0 to N-1)</a:t>
            </a:r>
          </a:p>
          <a:p>
            <a:pPr lvl="1">
              <a:buSzPct val="75000"/>
            </a:pPr>
            <a:r>
              <a:rPr lang="en-US" smtClean="0"/>
              <a:t>If N = 2</a:t>
            </a:r>
            <a:r>
              <a:rPr lang="en-US" i="1" baseline="30000" smtClean="0"/>
              <a:t>d0</a:t>
            </a:r>
            <a:r>
              <a:rPr lang="en-US" smtClean="0"/>
              <a:t>, for some </a:t>
            </a:r>
            <a:r>
              <a:rPr lang="en-US" i="1" smtClean="0"/>
              <a:t>d</a:t>
            </a:r>
            <a:r>
              <a:rPr lang="en-US" i="1" baseline="-25000" smtClean="0"/>
              <a:t>0</a:t>
            </a:r>
            <a:r>
              <a:rPr lang="en-US" smtClean="0"/>
              <a:t>, </a:t>
            </a:r>
            <a:r>
              <a:rPr lang="en-US" b="1" smtClean="0"/>
              <a:t>h</a:t>
            </a:r>
            <a:r>
              <a:rPr lang="en-US" baseline="-25000" smtClean="0"/>
              <a:t>i</a:t>
            </a:r>
            <a:r>
              <a:rPr lang="en-US" smtClean="0"/>
              <a:t> consists of applying </a:t>
            </a:r>
            <a:r>
              <a:rPr lang="en-US" b="1" smtClean="0"/>
              <a:t>h </a:t>
            </a:r>
            <a:r>
              <a:rPr lang="en-US" smtClean="0"/>
              <a:t>and looking at the last </a:t>
            </a:r>
            <a:r>
              <a:rPr lang="en-US" i="1" smtClean="0"/>
              <a:t>di</a:t>
            </a:r>
            <a:r>
              <a:rPr lang="en-US" smtClean="0"/>
              <a:t> bits, where </a:t>
            </a:r>
            <a:r>
              <a:rPr lang="en-US" i="1" smtClean="0"/>
              <a:t>di</a:t>
            </a:r>
            <a:r>
              <a:rPr lang="en-US" smtClean="0"/>
              <a:t> = </a:t>
            </a:r>
            <a:r>
              <a:rPr lang="en-US" i="1" smtClean="0"/>
              <a:t>d</a:t>
            </a:r>
            <a:r>
              <a:rPr lang="en-US" i="1" baseline="-25000" smtClean="0"/>
              <a:t>0</a:t>
            </a:r>
            <a:r>
              <a:rPr lang="en-US" smtClean="0"/>
              <a:t> + </a:t>
            </a:r>
            <a:r>
              <a:rPr lang="en-US" i="1" smtClean="0"/>
              <a:t>i</a:t>
            </a:r>
            <a:r>
              <a:rPr lang="en-US" smtClean="0"/>
              <a:t>.</a:t>
            </a:r>
          </a:p>
          <a:p>
            <a:pPr lvl="1">
              <a:buSzPct val="75000"/>
            </a:pPr>
            <a:r>
              <a:rPr lang="en-US" b="1" smtClean="0"/>
              <a:t>h</a:t>
            </a:r>
            <a:r>
              <a:rPr lang="en-US" baseline="-25000" smtClean="0"/>
              <a:t>i+1 </a:t>
            </a:r>
            <a:r>
              <a:rPr lang="en-US" smtClean="0"/>
              <a:t>doubles the range of </a:t>
            </a:r>
            <a:r>
              <a:rPr lang="en-US" b="1" smtClean="0"/>
              <a:t>h</a:t>
            </a:r>
            <a:r>
              <a:rPr lang="en-US" baseline="-25000" smtClean="0"/>
              <a:t>i </a:t>
            </a:r>
            <a:r>
              <a:rPr lang="en-US" smtClean="0"/>
              <a:t>(similar to directory doubling)</a:t>
            </a:r>
          </a:p>
        </p:txBody>
      </p:sp>
    </p:spTree>
    <p:extLst>
      <p:ext uri="{BB962C8B-B14F-4D97-AF65-F5344CB8AC3E}">
        <p14:creationId xmlns:p14="http://schemas.microsoft.com/office/powerpoint/2010/main" val="120790438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66700"/>
            <a:ext cx="7772400" cy="1104900"/>
          </a:xfrm>
          <a:noFill/>
        </p:spPr>
        <p:txBody>
          <a:bodyPr/>
          <a:lstStyle/>
          <a:p>
            <a:r>
              <a:rPr lang="en-US" smtClean="0"/>
              <a:t>Linear Hashing (Contd.)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648200"/>
          </a:xfrm>
          <a:noFill/>
        </p:spPr>
        <p:txBody>
          <a:bodyPr/>
          <a:lstStyle/>
          <a:p>
            <a:r>
              <a:rPr lang="en-US" smtClean="0"/>
              <a:t>Directory avoided in LH by using overflow pages, and choosing bucket to split round-robin.</a:t>
            </a:r>
          </a:p>
          <a:p>
            <a:pPr lvl="1">
              <a:buSzPct val="75000"/>
            </a:pPr>
            <a:r>
              <a:rPr lang="en-US" smtClean="0">
                <a:solidFill>
                  <a:schemeClr val="accent2"/>
                </a:solidFill>
              </a:rPr>
              <a:t>Splitting proceeds in `</a:t>
            </a:r>
            <a:r>
              <a:rPr lang="en-US" u="sng" smtClean="0">
                <a:solidFill>
                  <a:schemeClr val="accent2"/>
                </a:solidFill>
              </a:rPr>
              <a:t>rounds</a:t>
            </a:r>
            <a:r>
              <a:rPr lang="en-US" smtClean="0">
                <a:solidFill>
                  <a:schemeClr val="accent2"/>
                </a:solidFill>
              </a:rPr>
              <a:t>’.  </a:t>
            </a:r>
            <a:r>
              <a:rPr lang="en-US" smtClean="0"/>
              <a:t>Round ends when all </a:t>
            </a:r>
            <a:r>
              <a:rPr lang="en-US" i="1" smtClean="0"/>
              <a:t>N</a:t>
            </a:r>
            <a:r>
              <a:rPr lang="en-US" i="1" baseline="-25000" smtClean="0"/>
              <a:t>R</a:t>
            </a:r>
            <a:r>
              <a:rPr lang="en-US" baseline="-25000" smtClean="0"/>
              <a:t> </a:t>
            </a:r>
            <a:r>
              <a:rPr lang="en-US" smtClean="0"/>
              <a:t>initial (for round </a:t>
            </a:r>
            <a:r>
              <a:rPr lang="en-US" i="1" smtClean="0"/>
              <a:t>R</a:t>
            </a:r>
            <a:r>
              <a:rPr lang="en-US" smtClean="0"/>
              <a:t>) buckets are split.  Buckets 0 to </a:t>
            </a:r>
            <a:r>
              <a:rPr lang="en-US" i="1" smtClean="0">
                <a:solidFill>
                  <a:srgbClr val="FC0128"/>
                </a:solidFill>
              </a:rPr>
              <a:t>Next-1 </a:t>
            </a:r>
            <a:r>
              <a:rPr lang="en-US" smtClean="0"/>
              <a:t>have been split;  </a:t>
            </a:r>
            <a:r>
              <a:rPr lang="en-US" i="1" smtClean="0"/>
              <a:t>Next</a:t>
            </a:r>
            <a:r>
              <a:rPr lang="en-US" smtClean="0"/>
              <a:t> to </a:t>
            </a:r>
            <a:r>
              <a:rPr lang="en-US" i="1" smtClean="0"/>
              <a:t>N</a:t>
            </a:r>
            <a:r>
              <a:rPr lang="en-US" i="1" baseline="-25000" smtClean="0"/>
              <a:t>R</a:t>
            </a:r>
            <a:r>
              <a:rPr lang="en-US" smtClean="0"/>
              <a:t> yet to be split.</a:t>
            </a:r>
          </a:p>
          <a:p>
            <a:pPr lvl="1">
              <a:buSzPct val="75000"/>
            </a:pPr>
            <a:r>
              <a:rPr lang="en-US" smtClean="0">
                <a:solidFill>
                  <a:schemeClr val="accent2"/>
                </a:solidFill>
              </a:rPr>
              <a:t>Current round number is </a:t>
            </a:r>
            <a:r>
              <a:rPr lang="en-US" i="1" smtClean="0">
                <a:solidFill>
                  <a:schemeClr val="accent2"/>
                </a:solidFill>
              </a:rPr>
              <a:t>Level</a:t>
            </a:r>
            <a:r>
              <a:rPr lang="en-US" smtClean="0">
                <a:solidFill>
                  <a:schemeClr val="accent2"/>
                </a:solidFill>
              </a:rPr>
              <a:t>.</a:t>
            </a:r>
            <a:endParaRPr lang="en-US" smtClean="0"/>
          </a:p>
          <a:p>
            <a:pPr lvl="1">
              <a:buSzPct val="75000"/>
            </a:pPr>
            <a:r>
              <a:rPr lang="en-US" b="1" u="sng" smtClean="0">
                <a:solidFill>
                  <a:srgbClr val="FC0128"/>
                </a:solidFill>
              </a:rPr>
              <a:t>Search:</a:t>
            </a:r>
            <a:r>
              <a:rPr lang="en-US" b="1" smtClean="0">
                <a:solidFill>
                  <a:srgbClr val="FC0128"/>
                </a:solidFill>
              </a:rPr>
              <a:t> </a:t>
            </a:r>
            <a:r>
              <a:rPr lang="en-US" smtClean="0"/>
              <a:t>To find bucket for data entry </a:t>
            </a:r>
            <a:r>
              <a:rPr lang="en-US" i="1" smtClean="0"/>
              <a:t>r, </a:t>
            </a:r>
            <a:r>
              <a:rPr lang="en-US" smtClean="0"/>
              <a:t>find</a:t>
            </a:r>
            <a:r>
              <a:rPr lang="en-US" i="1" smtClean="0"/>
              <a:t> </a:t>
            </a:r>
            <a:r>
              <a:rPr lang="en-US" b="1" smtClean="0">
                <a:solidFill>
                  <a:schemeClr val="accent2"/>
                </a:solidFill>
              </a:rPr>
              <a:t>h</a:t>
            </a:r>
            <a:r>
              <a:rPr lang="en-US" i="1" baseline="-25000" smtClean="0">
                <a:solidFill>
                  <a:schemeClr val="accent2"/>
                </a:solidFill>
              </a:rPr>
              <a:t>Level</a:t>
            </a:r>
            <a:r>
              <a:rPr lang="en-US" smtClean="0">
                <a:solidFill>
                  <a:schemeClr val="accent2"/>
                </a:solidFill>
              </a:rPr>
              <a:t>(</a:t>
            </a:r>
            <a:r>
              <a:rPr lang="en-US" i="1" smtClean="0">
                <a:solidFill>
                  <a:schemeClr val="accent2"/>
                </a:solidFill>
              </a:rPr>
              <a:t>r</a:t>
            </a:r>
            <a:r>
              <a:rPr lang="en-US" smtClean="0">
                <a:solidFill>
                  <a:schemeClr val="accent2"/>
                </a:solidFill>
              </a:rPr>
              <a:t>)</a:t>
            </a:r>
            <a:r>
              <a:rPr lang="en-US" i="1" smtClean="0"/>
              <a:t>:</a:t>
            </a:r>
          </a:p>
          <a:p>
            <a:pPr lvl="2"/>
            <a:r>
              <a:rPr lang="en-US" sz="2400" smtClean="0"/>
              <a:t>If </a:t>
            </a:r>
            <a:r>
              <a:rPr lang="en-US" sz="2400" b="1" smtClean="0"/>
              <a:t>h</a:t>
            </a:r>
            <a:r>
              <a:rPr lang="en-US" sz="2400" i="1" baseline="-25000" smtClean="0"/>
              <a:t>Level</a:t>
            </a:r>
            <a:r>
              <a:rPr lang="en-US" sz="2400" smtClean="0"/>
              <a:t>(</a:t>
            </a:r>
            <a:r>
              <a:rPr lang="en-US" sz="2400" i="1" smtClean="0"/>
              <a:t>r</a:t>
            </a:r>
            <a:r>
              <a:rPr lang="en-US" sz="2400" smtClean="0"/>
              <a:t>) in range `</a:t>
            </a:r>
            <a:r>
              <a:rPr lang="en-US" sz="2400" i="1" smtClean="0"/>
              <a:t>Next</a:t>
            </a:r>
            <a:r>
              <a:rPr lang="en-US" sz="2400" smtClean="0"/>
              <a:t> to </a:t>
            </a:r>
            <a:r>
              <a:rPr lang="en-US" sz="2400" i="1" smtClean="0"/>
              <a:t>N</a:t>
            </a:r>
            <a:r>
              <a:rPr lang="en-US" sz="2400" i="1" baseline="-25000" smtClean="0"/>
              <a:t>R</a:t>
            </a:r>
            <a:r>
              <a:rPr lang="en-US" sz="2400" i="1" smtClean="0"/>
              <a:t>’</a:t>
            </a:r>
            <a:r>
              <a:rPr lang="en-US" sz="2400" i="1" baseline="-25000" smtClean="0"/>
              <a:t> </a:t>
            </a:r>
            <a:r>
              <a:rPr lang="en-US" sz="2400" smtClean="0"/>
              <a:t>, </a:t>
            </a:r>
            <a:r>
              <a:rPr lang="en-US" sz="2400" i="1" smtClean="0"/>
              <a:t>r </a:t>
            </a:r>
            <a:r>
              <a:rPr lang="en-US" sz="2400" smtClean="0"/>
              <a:t>belongs here.</a:t>
            </a:r>
          </a:p>
          <a:p>
            <a:pPr lvl="2"/>
            <a:r>
              <a:rPr lang="en-US" sz="2400" smtClean="0"/>
              <a:t>Else, r could belong to bucket </a:t>
            </a:r>
            <a:r>
              <a:rPr lang="en-US" sz="2400" b="1" smtClean="0"/>
              <a:t>h</a:t>
            </a:r>
            <a:r>
              <a:rPr lang="en-US" sz="2400" i="1" baseline="-25000" smtClean="0"/>
              <a:t>Level</a:t>
            </a:r>
            <a:r>
              <a:rPr lang="en-US" sz="2400" smtClean="0"/>
              <a:t>(</a:t>
            </a:r>
            <a:r>
              <a:rPr lang="en-US" sz="2400" i="1" smtClean="0"/>
              <a:t>r</a:t>
            </a:r>
            <a:r>
              <a:rPr lang="en-US" sz="2400" smtClean="0"/>
              <a:t>) or bucket </a:t>
            </a:r>
            <a:r>
              <a:rPr lang="en-US" sz="2400" b="1" smtClean="0"/>
              <a:t>h</a:t>
            </a:r>
            <a:r>
              <a:rPr lang="en-US" sz="2400" i="1" baseline="-25000" smtClean="0"/>
              <a:t>Level</a:t>
            </a:r>
            <a:r>
              <a:rPr lang="en-US" sz="2400" smtClean="0"/>
              <a:t>(</a:t>
            </a:r>
            <a:r>
              <a:rPr lang="en-US" sz="2400" i="1" smtClean="0"/>
              <a:t>r</a:t>
            </a:r>
            <a:r>
              <a:rPr lang="en-US" sz="2400" smtClean="0"/>
              <a:t>) + </a:t>
            </a:r>
            <a:r>
              <a:rPr lang="en-US" sz="2400" i="1" smtClean="0"/>
              <a:t>N</a:t>
            </a:r>
            <a:r>
              <a:rPr lang="en-US" sz="2400" i="1" baseline="-25000" smtClean="0"/>
              <a:t>R</a:t>
            </a:r>
            <a:r>
              <a:rPr lang="en-US" sz="2400" i="1" smtClean="0"/>
              <a:t>; </a:t>
            </a:r>
            <a:r>
              <a:rPr lang="en-US" sz="2400" smtClean="0"/>
              <a:t>must apply </a:t>
            </a:r>
            <a:r>
              <a:rPr lang="en-US" sz="2400" b="1" smtClean="0"/>
              <a:t>h</a:t>
            </a:r>
            <a:r>
              <a:rPr lang="en-US" sz="2400" i="1" baseline="-25000" smtClean="0"/>
              <a:t>Level</a:t>
            </a:r>
            <a:r>
              <a:rPr lang="en-US" sz="2400" baseline="-25000" smtClean="0"/>
              <a:t>+1</a:t>
            </a:r>
            <a:r>
              <a:rPr lang="en-US" sz="2400" smtClean="0"/>
              <a:t>(</a:t>
            </a:r>
            <a:r>
              <a:rPr lang="en-US" sz="2400" i="1" smtClean="0"/>
              <a:t>r</a:t>
            </a:r>
            <a:r>
              <a:rPr lang="en-US" sz="2400" smtClean="0"/>
              <a:t>) to find out.</a:t>
            </a:r>
          </a:p>
        </p:txBody>
      </p:sp>
    </p:spTree>
    <p:extLst>
      <p:ext uri="{BB962C8B-B14F-4D97-AF65-F5344CB8AC3E}">
        <p14:creationId xmlns:p14="http://schemas.microsoft.com/office/powerpoint/2010/main" val="41592690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66700"/>
            <a:ext cx="7772400" cy="1104900"/>
          </a:xfrm>
          <a:noFill/>
        </p:spPr>
        <p:txBody>
          <a:bodyPr/>
          <a:lstStyle/>
          <a:p>
            <a:r>
              <a:rPr lang="en-US" smtClean="0"/>
              <a:t>Overview of LH File 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990600"/>
          </a:xfrm>
          <a:noFill/>
        </p:spPr>
        <p:txBody>
          <a:bodyPr/>
          <a:lstStyle/>
          <a:p>
            <a:r>
              <a:rPr lang="en-US" smtClean="0"/>
              <a:t>In the middle of a round.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574925" y="4460875"/>
            <a:ext cx="960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Level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390775" y="4332288"/>
            <a:ext cx="45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h 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244475" y="3414713"/>
            <a:ext cx="307816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latin typeface="Arial" pitchFamily="34" charset="0"/>
              </a:rPr>
              <a:t>Buckets that existed at the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549275" y="3727450"/>
            <a:ext cx="28733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latin typeface="Arial" pitchFamily="34" charset="0"/>
              </a:rPr>
              <a:t>beginning of this round: 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082675" y="4017963"/>
            <a:ext cx="22129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latin typeface="Arial" pitchFamily="34" charset="0"/>
              </a:rPr>
              <a:t>this is the range of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2578100" y="2889250"/>
            <a:ext cx="6762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FC0128"/>
                </a:solidFill>
                <a:latin typeface="Arial" pitchFamily="34" charset="0"/>
              </a:rPr>
              <a:t>Next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1246188" y="2584450"/>
            <a:ext cx="21494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latin typeface="Arial" pitchFamily="34" charset="0"/>
              </a:rPr>
              <a:t>Bucket to be split 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5418138" y="5562600"/>
            <a:ext cx="34829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3365FB"/>
                </a:solidFill>
                <a:latin typeface="Arial" pitchFamily="34" charset="0"/>
              </a:rPr>
              <a:t>of other buckets) in this round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5740400" y="2686050"/>
            <a:ext cx="7651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Arial" pitchFamily="34" charset="0"/>
              </a:rPr>
              <a:t>Level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5556250" y="2632075"/>
            <a:ext cx="3841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Arial" pitchFamily="34" charset="0"/>
              </a:rPr>
              <a:t>h 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6581775" y="2632075"/>
            <a:ext cx="207486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Arial" pitchFamily="34" charset="0"/>
              </a:rPr>
              <a:t>search key value 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8469313" y="2632075"/>
            <a:ext cx="2698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6473825" y="2630488"/>
            <a:ext cx="2571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Arial" pitchFamily="34" charset="0"/>
              </a:rPr>
              <a:t>(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6527800" y="3211513"/>
            <a:ext cx="207486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Arial" pitchFamily="34" charset="0"/>
              </a:rPr>
              <a:t>search key value 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8415338" y="3211513"/>
            <a:ext cx="2571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6418263" y="3211513"/>
            <a:ext cx="2571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Arial" pitchFamily="34" charset="0"/>
              </a:rPr>
              <a:t>(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5341938" y="2341563"/>
            <a:ext cx="31273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Arial" pitchFamily="34" charset="0"/>
              </a:rPr>
              <a:t>Buckets split in this round: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5340350" y="2630488"/>
            <a:ext cx="3841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Arial" pitchFamily="34" charset="0"/>
              </a:rPr>
              <a:t>If 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5340350" y="2921000"/>
            <a:ext cx="29241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Arial" pitchFamily="34" charset="0"/>
              </a:rPr>
              <a:t>is in this range, must use</a:t>
            </a: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5341938" y="3211513"/>
            <a:ext cx="3841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Arial" pitchFamily="34" charset="0"/>
              </a:rPr>
              <a:t>h 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5526088" y="3267075"/>
            <a:ext cx="102552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Arial" pitchFamily="34" charset="0"/>
              </a:rPr>
              <a:t>Level+1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5340350" y="3825875"/>
            <a:ext cx="236855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618FFD"/>
                </a:solidFill>
                <a:latin typeface="Arial" pitchFamily="34" charset="0"/>
              </a:rPr>
              <a:t>`split image' </a:t>
            </a:r>
            <a:r>
              <a:rPr lang="en-US" sz="1800" b="1">
                <a:solidFill>
                  <a:schemeClr val="tx2"/>
                </a:solidFill>
                <a:latin typeface="Arial" pitchFamily="34" charset="0"/>
              </a:rPr>
              <a:t>bucket.</a:t>
            </a: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5340350" y="3532188"/>
            <a:ext cx="25939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Arial" pitchFamily="34" charset="0"/>
              </a:rPr>
              <a:t>to decide if entry is in </a:t>
            </a: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5418138" y="5267325"/>
            <a:ext cx="29495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3365FB"/>
                </a:solidFill>
                <a:latin typeface="Arial" pitchFamily="34" charset="0"/>
              </a:rPr>
              <a:t>created (through splitting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416550" y="4975225"/>
            <a:ext cx="250983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3365FB"/>
                </a:solidFill>
                <a:latin typeface="Arial" pitchFamily="34" charset="0"/>
              </a:rPr>
              <a:t>`split image' buckets:</a:t>
            </a:r>
          </a:p>
        </p:txBody>
      </p:sp>
      <p:sp>
        <p:nvSpPr>
          <p:cNvPr id="35871" name="Freeform 31"/>
          <p:cNvSpPr>
            <a:spLocks/>
          </p:cNvSpPr>
          <p:nvPr/>
        </p:nvSpPr>
        <p:spPr bwMode="auto">
          <a:xfrm>
            <a:off x="4260850" y="2498725"/>
            <a:ext cx="430213" cy="3211513"/>
          </a:xfrm>
          <a:custGeom>
            <a:avLst/>
            <a:gdLst>
              <a:gd name="T0" fmla="*/ 0 w 271"/>
              <a:gd name="T1" fmla="*/ 0 h 2023"/>
              <a:gd name="T2" fmla="*/ 428625 w 271"/>
              <a:gd name="T3" fmla="*/ 0 h 2023"/>
              <a:gd name="T4" fmla="*/ 428625 w 271"/>
              <a:gd name="T5" fmla="*/ 3209926 h 2023"/>
              <a:gd name="T6" fmla="*/ 0 w 271"/>
              <a:gd name="T7" fmla="*/ 3209926 h 2023"/>
              <a:gd name="T8" fmla="*/ 0 w 271"/>
              <a:gd name="T9" fmla="*/ 0 h 2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1"/>
              <a:gd name="T16" fmla="*/ 0 h 2023"/>
              <a:gd name="T17" fmla="*/ 271 w 271"/>
              <a:gd name="T18" fmla="*/ 2023 h 20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1" h="2023">
                <a:moveTo>
                  <a:pt x="0" y="0"/>
                </a:moveTo>
                <a:lnTo>
                  <a:pt x="270" y="0"/>
                </a:lnTo>
                <a:lnTo>
                  <a:pt x="270" y="2022"/>
                </a:lnTo>
                <a:lnTo>
                  <a:pt x="0" y="2022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2" name="Freeform 32"/>
          <p:cNvSpPr>
            <a:spLocks/>
          </p:cNvSpPr>
          <p:nvPr/>
        </p:nvSpPr>
        <p:spPr bwMode="auto">
          <a:xfrm>
            <a:off x="4260850" y="4852988"/>
            <a:ext cx="430213" cy="1587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3" name="Freeform 33"/>
          <p:cNvSpPr>
            <a:spLocks/>
          </p:cNvSpPr>
          <p:nvPr/>
        </p:nvSpPr>
        <p:spPr bwMode="auto">
          <a:xfrm>
            <a:off x="4260850" y="4960938"/>
            <a:ext cx="430213" cy="1587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4" name="Freeform 34"/>
          <p:cNvSpPr>
            <a:spLocks/>
          </p:cNvSpPr>
          <p:nvPr/>
        </p:nvSpPr>
        <p:spPr bwMode="auto">
          <a:xfrm>
            <a:off x="4260850" y="5067300"/>
            <a:ext cx="430213" cy="1588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5" name="Freeform 35"/>
          <p:cNvSpPr>
            <a:spLocks/>
          </p:cNvSpPr>
          <p:nvPr/>
        </p:nvSpPr>
        <p:spPr bwMode="auto">
          <a:xfrm>
            <a:off x="4260850" y="5173663"/>
            <a:ext cx="430213" cy="1587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6" name="Freeform 36"/>
          <p:cNvSpPr>
            <a:spLocks/>
          </p:cNvSpPr>
          <p:nvPr/>
        </p:nvSpPr>
        <p:spPr bwMode="auto">
          <a:xfrm>
            <a:off x="4260850" y="5173663"/>
            <a:ext cx="430213" cy="536575"/>
          </a:xfrm>
          <a:custGeom>
            <a:avLst/>
            <a:gdLst>
              <a:gd name="T0" fmla="*/ 0 w 271"/>
              <a:gd name="T1" fmla="*/ 0 h 338"/>
              <a:gd name="T2" fmla="*/ 428625 w 271"/>
              <a:gd name="T3" fmla="*/ 0 h 338"/>
              <a:gd name="T4" fmla="*/ 428625 w 271"/>
              <a:gd name="T5" fmla="*/ 534988 h 338"/>
              <a:gd name="T6" fmla="*/ 0 w 271"/>
              <a:gd name="T7" fmla="*/ 534988 h 338"/>
              <a:gd name="T8" fmla="*/ 0 w 271"/>
              <a:gd name="T9" fmla="*/ 0 h 3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1"/>
              <a:gd name="T16" fmla="*/ 0 h 338"/>
              <a:gd name="T17" fmla="*/ 271 w 271"/>
              <a:gd name="T18" fmla="*/ 338 h 3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618FFD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7" name="Freeform 37"/>
          <p:cNvSpPr>
            <a:spLocks/>
          </p:cNvSpPr>
          <p:nvPr/>
        </p:nvSpPr>
        <p:spPr bwMode="auto">
          <a:xfrm>
            <a:off x="4260850" y="5602288"/>
            <a:ext cx="430213" cy="1587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8" name="Freeform 38"/>
          <p:cNvSpPr>
            <a:spLocks/>
          </p:cNvSpPr>
          <p:nvPr/>
        </p:nvSpPr>
        <p:spPr bwMode="auto">
          <a:xfrm>
            <a:off x="4260850" y="5494338"/>
            <a:ext cx="430213" cy="1587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9" name="Freeform 39"/>
          <p:cNvSpPr>
            <a:spLocks/>
          </p:cNvSpPr>
          <p:nvPr/>
        </p:nvSpPr>
        <p:spPr bwMode="auto">
          <a:xfrm>
            <a:off x="4260850" y="5387975"/>
            <a:ext cx="430213" cy="1588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0" name="Freeform 40"/>
          <p:cNvSpPr>
            <a:spLocks/>
          </p:cNvSpPr>
          <p:nvPr/>
        </p:nvSpPr>
        <p:spPr bwMode="auto">
          <a:xfrm>
            <a:off x="4260850" y="5281613"/>
            <a:ext cx="430213" cy="1587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1" name="Freeform 41"/>
          <p:cNvSpPr>
            <a:spLocks/>
          </p:cNvSpPr>
          <p:nvPr/>
        </p:nvSpPr>
        <p:spPr bwMode="auto">
          <a:xfrm>
            <a:off x="4260850" y="2498725"/>
            <a:ext cx="430213" cy="536575"/>
          </a:xfrm>
          <a:custGeom>
            <a:avLst/>
            <a:gdLst>
              <a:gd name="T0" fmla="*/ 0 w 271"/>
              <a:gd name="T1" fmla="*/ 0 h 338"/>
              <a:gd name="T2" fmla="*/ 428625 w 271"/>
              <a:gd name="T3" fmla="*/ 0 h 338"/>
              <a:gd name="T4" fmla="*/ 428625 w 271"/>
              <a:gd name="T5" fmla="*/ 534988 h 338"/>
              <a:gd name="T6" fmla="*/ 0 w 271"/>
              <a:gd name="T7" fmla="*/ 534988 h 338"/>
              <a:gd name="T8" fmla="*/ 0 w 271"/>
              <a:gd name="T9" fmla="*/ 0 h 3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1"/>
              <a:gd name="T16" fmla="*/ 0 h 338"/>
              <a:gd name="T17" fmla="*/ 271 w 271"/>
              <a:gd name="T18" fmla="*/ 338 h 3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FC012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2" name="Freeform 42"/>
          <p:cNvSpPr>
            <a:spLocks/>
          </p:cNvSpPr>
          <p:nvPr/>
        </p:nvSpPr>
        <p:spPr bwMode="auto">
          <a:xfrm>
            <a:off x="4260850" y="2605088"/>
            <a:ext cx="430213" cy="1587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FC012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3" name="Freeform 43"/>
          <p:cNvSpPr>
            <a:spLocks/>
          </p:cNvSpPr>
          <p:nvPr/>
        </p:nvSpPr>
        <p:spPr bwMode="auto">
          <a:xfrm>
            <a:off x="4260850" y="2713038"/>
            <a:ext cx="430213" cy="1587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FC012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4" name="Freeform 44"/>
          <p:cNvSpPr>
            <a:spLocks/>
          </p:cNvSpPr>
          <p:nvPr/>
        </p:nvSpPr>
        <p:spPr bwMode="auto">
          <a:xfrm>
            <a:off x="4260850" y="2819400"/>
            <a:ext cx="430213" cy="1588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FC012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5" name="Freeform 45"/>
          <p:cNvSpPr>
            <a:spLocks/>
          </p:cNvSpPr>
          <p:nvPr/>
        </p:nvSpPr>
        <p:spPr bwMode="auto">
          <a:xfrm>
            <a:off x="4260850" y="2927350"/>
            <a:ext cx="430213" cy="1588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FC012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6" name="Freeform 46"/>
          <p:cNvSpPr>
            <a:spLocks/>
          </p:cNvSpPr>
          <p:nvPr/>
        </p:nvSpPr>
        <p:spPr bwMode="auto">
          <a:xfrm>
            <a:off x="4260850" y="3033713"/>
            <a:ext cx="430213" cy="1587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7" name="Freeform 47"/>
          <p:cNvSpPr>
            <a:spLocks/>
          </p:cNvSpPr>
          <p:nvPr/>
        </p:nvSpPr>
        <p:spPr bwMode="auto">
          <a:xfrm>
            <a:off x="4260850" y="3141663"/>
            <a:ext cx="430213" cy="1587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8" name="Freeform 48"/>
          <p:cNvSpPr>
            <a:spLocks/>
          </p:cNvSpPr>
          <p:nvPr/>
        </p:nvSpPr>
        <p:spPr bwMode="auto">
          <a:xfrm>
            <a:off x="4260850" y="3248025"/>
            <a:ext cx="430213" cy="1588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9" name="Freeform 49"/>
          <p:cNvSpPr>
            <a:spLocks/>
          </p:cNvSpPr>
          <p:nvPr/>
        </p:nvSpPr>
        <p:spPr bwMode="auto">
          <a:xfrm>
            <a:off x="4260850" y="3354388"/>
            <a:ext cx="430213" cy="1587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5890" name="Group 53"/>
          <p:cNvGrpSpPr>
            <a:grpSpLocks/>
          </p:cNvGrpSpPr>
          <p:nvPr/>
        </p:nvGrpSpPr>
        <p:grpSpPr bwMode="auto">
          <a:xfrm>
            <a:off x="4724400" y="2514600"/>
            <a:ext cx="381000" cy="457200"/>
            <a:chOff x="2976" y="1584"/>
            <a:chExt cx="240" cy="288"/>
          </a:xfrm>
        </p:grpSpPr>
        <p:sp>
          <p:nvSpPr>
            <p:cNvPr id="35900" name="Line 50"/>
            <p:cNvSpPr>
              <a:spLocks noChangeShapeType="1"/>
            </p:cNvSpPr>
            <p:nvPr/>
          </p:nvSpPr>
          <p:spPr bwMode="auto">
            <a:xfrm>
              <a:off x="3120" y="1584"/>
              <a:ext cx="96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1" name="Line 51"/>
            <p:cNvSpPr>
              <a:spLocks noChangeShapeType="1"/>
            </p:cNvSpPr>
            <p:nvPr/>
          </p:nvSpPr>
          <p:spPr bwMode="auto">
            <a:xfrm>
              <a:off x="3216" y="1584"/>
              <a:ext cx="0" cy="288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Line 52"/>
            <p:cNvSpPr>
              <a:spLocks noChangeShapeType="1"/>
            </p:cNvSpPr>
            <p:nvPr/>
          </p:nvSpPr>
          <p:spPr bwMode="auto">
            <a:xfrm>
              <a:off x="2976" y="1872"/>
              <a:ext cx="24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91" name="Group 57"/>
          <p:cNvGrpSpPr>
            <a:grpSpLocks/>
          </p:cNvGrpSpPr>
          <p:nvPr/>
        </p:nvGrpSpPr>
        <p:grpSpPr bwMode="auto">
          <a:xfrm>
            <a:off x="4724400" y="5181600"/>
            <a:ext cx="381000" cy="457200"/>
            <a:chOff x="2976" y="3264"/>
            <a:chExt cx="240" cy="288"/>
          </a:xfrm>
        </p:grpSpPr>
        <p:sp>
          <p:nvSpPr>
            <p:cNvPr id="35897" name="Line 54"/>
            <p:cNvSpPr>
              <a:spLocks noChangeShapeType="1"/>
            </p:cNvSpPr>
            <p:nvPr/>
          </p:nvSpPr>
          <p:spPr bwMode="auto">
            <a:xfrm>
              <a:off x="3120" y="3264"/>
              <a:ext cx="96" cy="0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Line 55"/>
            <p:cNvSpPr>
              <a:spLocks noChangeShapeType="1"/>
            </p:cNvSpPr>
            <p:nvPr/>
          </p:nvSpPr>
          <p:spPr bwMode="auto">
            <a:xfrm>
              <a:off x="3216" y="3264"/>
              <a:ext cx="0" cy="288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9" name="Line 56"/>
            <p:cNvSpPr>
              <a:spLocks noChangeShapeType="1"/>
            </p:cNvSpPr>
            <p:nvPr/>
          </p:nvSpPr>
          <p:spPr bwMode="auto">
            <a:xfrm>
              <a:off x="2976" y="3552"/>
              <a:ext cx="240" cy="0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92" name="Line 58"/>
          <p:cNvSpPr>
            <a:spLocks noChangeShapeType="1"/>
          </p:cNvSpPr>
          <p:nvPr/>
        </p:nvSpPr>
        <p:spPr bwMode="auto">
          <a:xfrm flipH="1">
            <a:off x="3276600" y="3048000"/>
            <a:ext cx="990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stealth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93" name="Line 59"/>
          <p:cNvSpPr>
            <a:spLocks noChangeShapeType="1"/>
          </p:cNvSpPr>
          <p:nvPr/>
        </p:nvSpPr>
        <p:spPr bwMode="auto">
          <a:xfrm flipH="1">
            <a:off x="3810000" y="2514600"/>
            <a:ext cx="152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94" name="Line 60"/>
          <p:cNvSpPr>
            <a:spLocks noChangeShapeType="1"/>
          </p:cNvSpPr>
          <p:nvPr/>
        </p:nvSpPr>
        <p:spPr bwMode="auto">
          <a:xfrm>
            <a:off x="3810000" y="2514600"/>
            <a:ext cx="0" cy="266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95" name="Line 61"/>
          <p:cNvSpPr>
            <a:spLocks noChangeShapeType="1"/>
          </p:cNvSpPr>
          <p:nvPr/>
        </p:nvSpPr>
        <p:spPr bwMode="auto">
          <a:xfrm flipH="1">
            <a:off x="3810000" y="5181600"/>
            <a:ext cx="152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96" name="Arc 62"/>
          <p:cNvSpPr>
            <a:spLocks/>
          </p:cNvSpPr>
          <p:nvPr/>
        </p:nvSpPr>
        <p:spPr bwMode="auto">
          <a:xfrm>
            <a:off x="3352800" y="3889375"/>
            <a:ext cx="457200" cy="76200"/>
          </a:xfrm>
          <a:custGeom>
            <a:avLst/>
            <a:gdLst>
              <a:gd name="T0" fmla="*/ 0 w 21600"/>
              <a:gd name="T1" fmla="*/ 0 h 21600"/>
              <a:gd name="T2" fmla="*/ 9677399 w 21600"/>
              <a:gd name="T3" fmla="*/ 268817 h 21600"/>
              <a:gd name="T4" fmla="*/ 0 w 21600"/>
              <a:gd name="T5" fmla="*/ 26881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4222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Linear Hashing (Contd.)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800600"/>
          </a:xfrm>
          <a:noFill/>
        </p:spPr>
        <p:txBody>
          <a:bodyPr/>
          <a:lstStyle/>
          <a:p>
            <a:r>
              <a:rPr lang="en-US" b="1" u="sng" smtClean="0">
                <a:solidFill>
                  <a:schemeClr val="accent2"/>
                </a:solidFill>
              </a:rPr>
              <a:t>Insert</a:t>
            </a:r>
            <a:r>
              <a:rPr lang="en-US" smtClean="0">
                <a:solidFill>
                  <a:schemeClr val="accent2"/>
                </a:solidFill>
              </a:rPr>
              <a:t>:  </a:t>
            </a:r>
            <a:r>
              <a:rPr lang="en-US" smtClean="0"/>
              <a:t>Find bucket by applying </a:t>
            </a:r>
            <a:r>
              <a:rPr lang="en-US" b="1" smtClean="0"/>
              <a:t>h</a:t>
            </a:r>
            <a:r>
              <a:rPr lang="en-US" i="1" baseline="-25000" smtClean="0"/>
              <a:t>Level</a:t>
            </a:r>
            <a:r>
              <a:rPr lang="en-US" smtClean="0"/>
              <a:t> / </a:t>
            </a:r>
            <a:r>
              <a:rPr lang="en-US" b="1" smtClean="0"/>
              <a:t>h</a:t>
            </a:r>
            <a:r>
              <a:rPr lang="en-US" i="1" baseline="-25000" smtClean="0"/>
              <a:t>Level+1</a:t>
            </a:r>
            <a:r>
              <a:rPr lang="en-US" i="1" smtClean="0"/>
              <a:t>:</a:t>
            </a:r>
            <a:r>
              <a:rPr lang="en-US" smtClean="0"/>
              <a:t> </a:t>
            </a:r>
          </a:p>
          <a:p>
            <a:pPr lvl="1">
              <a:buSzPct val="75000"/>
            </a:pPr>
            <a:r>
              <a:rPr lang="en-US" smtClean="0"/>
              <a:t>If bucket to insert into is full:</a:t>
            </a:r>
          </a:p>
          <a:p>
            <a:pPr lvl="2"/>
            <a:r>
              <a:rPr lang="en-US" sz="2400" smtClean="0"/>
              <a:t>Add overflow page and insert data entry.</a:t>
            </a:r>
          </a:p>
          <a:p>
            <a:pPr lvl="2"/>
            <a:r>
              <a:rPr lang="en-US" sz="2400" smtClean="0"/>
              <a:t>(</a:t>
            </a:r>
            <a:r>
              <a:rPr lang="en-US" sz="2400" i="1" smtClean="0"/>
              <a:t>Maybe</a:t>
            </a:r>
            <a:r>
              <a:rPr lang="en-US" sz="2400" smtClean="0"/>
              <a:t>) Split </a:t>
            </a:r>
            <a:r>
              <a:rPr lang="en-US" sz="2400" i="1" smtClean="0"/>
              <a:t>Next </a:t>
            </a:r>
            <a:r>
              <a:rPr lang="en-US" sz="2400" smtClean="0"/>
              <a:t>bucket and increment </a:t>
            </a:r>
            <a:r>
              <a:rPr lang="en-US" sz="2400" i="1" smtClean="0"/>
              <a:t>Next</a:t>
            </a:r>
            <a:r>
              <a:rPr lang="en-US" sz="2400" smtClean="0"/>
              <a:t>.</a:t>
            </a:r>
          </a:p>
          <a:p>
            <a:r>
              <a:rPr lang="en-US" smtClean="0"/>
              <a:t>Can choose any criterion to `trigger’ split.</a:t>
            </a:r>
            <a:r>
              <a:rPr lang="en-US" sz="3200" smtClean="0"/>
              <a:t> </a:t>
            </a:r>
            <a:endParaRPr lang="en-US" smtClean="0"/>
          </a:p>
          <a:p>
            <a:r>
              <a:rPr lang="en-US" smtClean="0"/>
              <a:t>Since buckets are split round-robin, long overflow chains don’t develop!</a:t>
            </a:r>
          </a:p>
          <a:p>
            <a:r>
              <a:rPr lang="en-US" smtClean="0"/>
              <a:t>Doubling of directory in Extendible Hashing is similar; switching of hash functions is </a:t>
            </a:r>
            <a:r>
              <a:rPr lang="en-US" i="1" smtClean="0"/>
              <a:t>implicit</a:t>
            </a:r>
            <a:r>
              <a:rPr lang="en-US" smtClean="0"/>
              <a:t> in how the # of bits examined is increased.</a:t>
            </a:r>
          </a:p>
        </p:txBody>
      </p:sp>
    </p:spTree>
    <p:extLst>
      <p:ext uri="{BB962C8B-B14F-4D97-AF65-F5344CB8AC3E}">
        <p14:creationId xmlns:p14="http://schemas.microsoft.com/office/powerpoint/2010/main" val="119903608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Example of Linear Hashing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676400"/>
            <a:ext cx="8686800" cy="1066800"/>
          </a:xfrm>
          <a:noFill/>
        </p:spPr>
        <p:txBody>
          <a:bodyPr/>
          <a:lstStyle/>
          <a:p>
            <a:r>
              <a:rPr lang="en-US" sz="2400" smtClean="0"/>
              <a:t>On </a:t>
            </a:r>
            <a:r>
              <a:rPr lang="en-US" sz="2400" smtClean="0">
                <a:solidFill>
                  <a:schemeClr val="accent2"/>
                </a:solidFill>
              </a:rPr>
              <a:t>split</a:t>
            </a:r>
            <a:r>
              <a:rPr lang="en-US" sz="2400" smtClean="0"/>
              <a:t>, </a:t>
            </a:r>
            <a:r>
              <a:rPr lang="en-US" sz="2400" b="1" smtClean="0">
                <a:solidFill>
                  <a:schemeClr val="accent2"/>
                </a:solidFill>
              </a:rPr>
              <a:t>h</a:t>
            </a:r>
            <a:r>
              <a:rPr lang="en-US" sz="2400" baseline="-25000" smtClean="0">
                <a:solidFill>
                  <a:schemeClr val="accent2"/>
                </a:solidFill>
              </a:rPr>
              <a:t>Level+1 </a:t>
            </a:r>
            <a:r>
              <a:rPr lang="en-US" sz="2400" smtClean="0"/>
              <a:t>is used to </a:t>
            </a:r>
            <a:r>
              <a:rPr lang="en-US" sz="2400" smtClean="0">
                <a:solidFill>
                  <a:schemeClr val="accent2"/>
                </a:solidFill>
              </a:rPr>
              <a:t>re-distribute</a:t>
            </a:r>
            <a:r>
              <a:rPr lang="en-US" sz="2400" smtClean="0"/>
              <a:t> entries. (insert 43)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4011613" y="3246438"/>
            <a:ext cx="444500" cy="673100"/>
          </a:xfrm>
          <a:prstGeom prst="rightArrow">
            <a:avLst>
              <a:gd name="adj1" fmla="val 75009"/>
              <a:gd name="adj2" fmla="val 5003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11238" y="3298825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896938" y="3109913"/>
            <a:ext cx="279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11150" y="3097213"/>
            <a:ext cx="279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37898" name="Freeform 10"/>
          <p:cNvSpPr>
            <a:spLocks/>
          </p:cNvSpPr>
          <p:nvPr/>
        </p:nvSpPr>
        <p:spPr bwMode="auto">
          <a:xfrm>
            <a:off x="1665288" y="3751263"/>
            <a:ext cx="1146175" cy="287337"/>
          </a:xfrm>
          <a:custGeom>
            <a:avLst/>
            <a:gdLst>
              <a:gd name="T0" fmla="*/ 0 w 722"/>
              <a:gd name="T1" fmla="*/ 285750 h 181"/>
              <a:gd name="T2" fmla="*/ 0 w 722"/>
              <a:gd name="T3" fmla="*/ 0 h 181"/>
              <a:gd name="T4" fmla="*/ 1144588 w 722"/>
              <a:gd name="T5" fmla="*/ 0 h 181"/>
              <a:gd name="T6" fmla="*/ 1144588 w 722"/>
              <a:gd name="T7" fmla="*/ 285750 h 181"/>
              <a:gd name="T8" fmla="*/ 0 w 722"/>
              <a:gd name="T9" fmla="*/ 28575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"/>
              <a:gd name="T16" fmla="*/ 0 h 181"/>
              <a:gd name="T17" fmla="*/ 722 w 722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899" name="Freeform 11"/>
          <p:cNvSpPr>
            <a:spLocks/>
          </p:cNvSpPr>
          <p:nvPr/>
        </p:nvSpPr>
        <p:spPr bwMode="auto">
          <a:xfrm>
            <a:off x="1665288" y="4322763"/>
            <a:ext cx="1146175" cy="287337"/>
          </a:xfrm>
          <a:custGeom>
            <a:avLst/>
            <a:gdLst>
              <a:gd name="T0" fmla="*/ 0 w 722"/>
              <a:gd name="T1" fmla="*/ 285750 h 181"/>
              <a:gd name="T2" fmla="*/ 0 w 722"/>
              <a:gd name="T3" fmla="*/ 0 h 181"/>
              <a:gd name="T4" fmla="*/ 1144588 w 722"/>
              <a:gd name="T5" fmla="*/ 0 h 181"/>
              <a:gd name="T6" fmla="*/ 1144588 w 722"/>
              <a:gd name="T7" fmla="*/ 285750 h 181"/>
              <a:gd name="T8" fmla="*/ 0 w 722"/>
              <a:gd name="T9" fmla="*/ 28575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"/>
              <a:gd name="T16" fmla="*/ 0 h 181"/>
              <a:gd name="T17" fmla="*/ 722 w 722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00" name="Freeform 12"/>
          <p:cNvSpPr>
            <a:spLocks/>
          </p:cNvSpPr>
          <p:nvPr/>
        </p:nvSpPr>
        <p:spPr bwMode="auto">
          <a:xfrm>
            <a:off x="1665288" y="4905375"/>
            <a:ext cx="1146175" cy="287338"/>
          </a:xfrm>
          <a:custGeom>
            <a:avLst/>
            <a:gdLst>
              <a:gd name="T0" fmla="*/ 0 w 722"/>
              <a:gd name="T1" fmla="*/ 285750 h 181"/>
              <a:gd name="T2" fmla="*/ 0 w 722"/>
              <a:gd name="T3" fmla="*/ 0 h 181"/>
              <a:gd name="T4" fmla="*/ 1144588 w 722"/>
              <a:gd name="T5" fmla="*/ 0 h 181"/>
              <a:gd name="T6" fmla="*/ 1144588 w 722"/>
              <a:gd name="T7" fmla="*/ 285750 h 181"/>
              <a:gd name="T8" fmla="*/ 0 w 722"/>
              <a:gd name="T9" fmla="*/ 28575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"/>
              <a:gd name="T16" fmla="*/ 0 h 181"/>
              <a:gd name="T17" fmla="*/ 722 w 722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01" name="Freeform 13"/>
          <p:cNvSpPr>
            <a:spLocks/>
          </p:cNvSpPr>
          <p:nvPr/>
        </p:nvSpPr>
        <p:spPr bwMode="auto">
          <a:xfrm>
            <a:off x="1665288" y="5465763"/>
            <a:ext cx="1146175" cy="287337"/>
          </a:xfrm>
          <a:custGeom>
            <a:avLst/>
            <a:gdLst>
              <a:gd name="T0" fmla="*/ 0 w 722"/>
              <a:gd name="T1" fmla="*/ 285750 h 181"/>
              <a:gd name="T2" fmla="*/ 0 w 722"/>
              <a:gd name="T3" fmla="*/ 0 h 181"/>
              <a:gd name="T4" fmla="*/ 1144588 w 722"/>
              <a:gd name="T5" fmla="*/ 0 h 181"/>
              <a:gd name="T6" fmla="*/ 1144588 w 722"/>
              <a:gd name="T7" fmla="*/ 285750 h 181"/>
              <a:gd name="T8" fmla="*/ 0 w 722"/>
              <a:gd name="T9" fmla="*/ 28575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"/>
              <a:gd name="T16" fmla="*/ 0 h 181"/>
              <a:gd name="T17" fmla="*/ 722 w 722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430213" y="3300413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1588" y="5837238"/>
            <a:ext cx="14160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i="1">
                <a:latin typeface="Helvetica" pitchFamily="34" charset="0"/>
              </a:rPr>
              <a:t>(</a:t>
            </a:r>
            <a:r>
              <a:rPr lang="en-US" sz="1400" b="1" i="1"/>
              <a:t>This info</a:t>
            </a:r>
          </a:p>
          <a:p>
            <a:r>
              <a:rPr lang="en-US" sz="1400" b="1" i="1"/>
              <a:t>is for illustration</a:t>
            </a:r>
          </a:p>
          <a:p>
            <a:r>
              <a:rPr lang="en-US" sz="1400" b="1" i="1"/>
              <a:t>only!)</a:t>
            </a: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1363663" y="2689225"/>
            <a:ext cx="1193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Level=0, N=4</a:t>
            </a: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942975" y="3838575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942975" y="4370388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919163" y="4968875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930275" y="5562600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288925" y="383857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276225" y="4368800"/>
            <a:ext cx="485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288925" y="497998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301625" y="554037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1601788" y="5845175"/>
            <a:ext cx="16827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i="1"/>
              <a:t>(The actual contents</a:t>
            </a:r>
          </a:p>
          <a:p>
            <a:r>
              <a:rPr lang="en-US" sz="1400" b="1" i="1"/>
              <a:t>of the linear hashed</a:t>
            </a:r>
          </a:p>
          <a:p>
            <a:r>
              <a:rPr lang="en-US" sz="1400" b="1" i="1"/>
              <a:t>file)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1314450" y="3348038"/>
            <a:ext cx="739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FC0128"/>
                </a:solidFill>
              </a:rPr>
              <a:t>Next=0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1847850" y="3081338"/>
            <a:ext cx="10398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PRIMARY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1939925" y="3297238"/>
            <a:ext cx="7731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PAGES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2865438" y="4187825"/>
            <a:ext cx="14620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Data entry r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2865438" y="4335463"/>
            <a:ext cx="135413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with h(r)=5</a:t>
            </a:r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2941638" y="4962525"/>
            <a:ext cx="103505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Primary </a:t>
            </a: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2941638" y="5151438"/>
            <a:ext cx="135413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bucket page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1903413" y="3721100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2225675" y="373538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37923" name="Rectangle 35"/>
          <p:cNvSpPr>
            <a:spLocks noChangeArrowheads="1"/>
          </p:cNvSpPr>
          <p:nvPr/>
        </p:nvSpPr>
        <p:spPr bwMode="auto">
          <a:xfrm>
            <a:off x="1649413" y="3719513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1922463" y="429418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1663700" y="4292600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2232025" y="4292600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1638300" y="487838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1936750" y="487838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37929" name="Rectangle 41"/>
          <p:cNvSpPr>
            <a:spLocks noChangeArrowheads="1"/>
          </p:cNvSpPr>
          <p:nvPr/>
        </p:nvSpPr>
        <p:spPr bwMode="auto">
          <a:xfrm>
            <a:off x="2209800" y="4876800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2487613" y="487362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1639888" y="5422900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37932" name="Rectangle 44"/>
          <p:cNvSpPr>
            <a:spLocks noChangeArrowheads="1"/>
          </p:cNvSpPr>
          <p:nvPr/>
        </p:nvSpPr>
        <p:spPr bwMode="auto">
          <a:xfrm>
            <a:off x="1924050" y="5422900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2470150" y="542607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2222500" y="5422900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37935" name="Line 47"/>
          <p:cNvSpPr>
            <a:spLocks noChangeShapeType="1"/>
          </p:cNvSpPr>
          <p:nvPr/>
        </p:nvSpPr>
        <p:spPr bwMode="auto">
          <a:xfrm>
            <a:off x="1338263" y="3148013"/>
            <a:ext cx="0" cy="2667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36" name="Line 48"/>
          <p:cNvSpPr>
            <a:spLocks noChangeShapeType="1"/>
          </p:cNvSpPr>
          <p:nvPr/>
        </p:nvSpPr>
        <p:spPr bwMode="auto">
          <a:xfrm>
            <a:off x="804863" y="3148013"/>
            <a:ext cx="0" cy="266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37" name="Line 49"/>
          <p:cNvSpPr>
            <a:spLocks noChangeShapeType="1"/>
          </p:cNvSpPr>
          <p:nvPr/>
        </p:nvSpPr>
        <p:spPr bwMode="auto">
          <a:xfrm>
            <a:off x="1476375" y="3595688"/>
            <a:ext cx="184150" cy="203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8" name="Line 50"/>
          <p:cNvSpPr>
            <a:spLocks noChangeShapeType="1"/>
          </p:cNvSpPr>
          <p:nvPr/>
        </p:nvSpPr>
        <p:spPr bwMode="auto">
          <a:xfrm>
            <a:off x="1974850" y="3751263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39" name="Line 51"/>
          <p:cNvSpPr>
            <a:spLocks noChangeShapeType="1"/>
          </p:cNvSpPr>
          <p:nvPr/>
        </p:nvSpPr>
        <p:spPr bwMode="auto">
          <a:xfrm>
            <a:off x="2270125" y="3760788"/>
            <a:ext cx="0" cy="276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40" name="Line 52"/>
          <p:cNvSpPr>
            <a:spLocks noChangeShapeType="1"/>
          </p:cNvSpPr>
          <p:nvPr/>
        </p:nvSpPr>
        <p:spPr bwMode="auto">
          <a:xfrm>
            <a:off x="1949450" y="4332288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41" name="Line 53"/>
          <p:cNvSpPr>
            <a:spLocks noChangeShapeType="1"/>
          </p:cNvSpPr>
          <p:nvPr/>
        </p:nvSpPr>
        <p:spPr bwMode="auto">
          <a:xfrm>
            <a:off x="2279650" y="4318000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2574925" y="375602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43" name="Line 55"/>
          <p:cNvSpPr>
            <a:spLocks noChangeShapeType="1"/>
          </p:cNvSpPr>
          <p:nvPr/>
        </p:nvSpPr>
        <p:spPr bwMode="auto">
          <a:xfrm>
            <a:off x="2524125" y="4325938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44" name="Line 56"/>
          <p:cNvSpPr>
            <a:spLocks noChangeShapeType="1"/>
          </p:cNvSpPr>
          <p:nvPr/>
        </p:nvSpPr>
        <p:spPr bwMode="auto">
          <a:xfrm>
            <a:off x="1973263" y="4919663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2268538" y="490537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46" name="Line 58"/>
          <p:cNvSpPr>
            <a:spLocks noChangeShapeType="1"/>
          </p:cNvSpPr>
          <p:nvPr/>
        </p:nvSpPr>
        <p:spPr bwMode="auto">
          <a:xfrm>
            <a:off x="2552700" y="4902200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47" name="Line 59"/>
          <p:cNvSpPr>
            <a:spLocks noChangeShapeType="1"/>
          </p:cNvSpPr>
          <p:nvPr/>
        </p:nvSpPr>
        <p:spPr bwMode="auto">
          <a:xfrm>
            <a:off x="1966913" y="547052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48" name="Line 60"/>
          <p:cNvSpPr>
            <a:spLocks noChangeShapeType="1"/>
          </p:cNvSpPr>
          <p:nvPr/>
        </p:nvSpPr>
        <p:spPr bwMode="auto">
          <a:xfrm>
            <a:off x="2262188" y="5478463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49" name="Line 61"/>
          <p:cNvSpPr>
            <a:spLocks noChangeShapeType="1"/>
          </p:cNvSpPr>
          <p:nvPr/>
        </p:nvSpPr>
        <p:spPr bwMode="auto">
          <a:xfrm>
            <a:off x="2509838" y="547687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50" name="Freeform 62"/>
          <p:cNvSpPr>
            <a:spLocks/>
          </p:cNvSpPr>
          <p:nvPr/>
        </p:nvSpPr>
        <p:spPr bwMode="auto">
          <a:xfrm>
            <a:off x="2427288" y="4537075"/>
            <a:ext cx="681037" cy="168275"/>
          </a:xfrm>
          <a:custGeom>
            <a:avLst/>
            <a:gdLst>
              <a:gd name="T0" fmla="*/ 679450 w 429"/>
              <a:gd name="T1" fmla="*/ 23812 h 106"/>
              <a:gd name="T2" fmla="*/ 655637 w 429"/>
              <a:gd name="T3" fmla="*/ 71438 h 106"/>
              <a:gd name="T4" fmla="*/ 619125 w 429"/>
              <a:gd name="T5" fmla="*/ 82550 h 106"/>
              <a:gd name="T6" fmla="*/ 584200 w 429"/>
              <a:gd name="T7" fmla="*/ 106363 h 106"/>
              <a:gd name="T8" fmla="*/ 547687 w 429"/>
              <a:gd name="T9" fmla="*/ 119063 h 106"/>
              <a:gd name="T10" fmla="*/ 512762 w 429"/>
              <a:gd name="T11" fmla="*/ 130175 h 106"/>
              <a:gd name="T12" fmla="*/ 476250 w 429"/>
              <a:gd name="T13" fmla="*/ 142875 h 106"/>
              <a:gd name="T14" fmla="*/ 441325 w 429"/>
              <a:gd name="T15" fmla="*/ 153988 h 106"/>
              <a:gd name="T16" fmla="*/ 404812 w 429"/>
              <a:gd name="T17" fmla="*/ 166688 h 106"/>
              <a:gd name="T18" fmla="*/ 369887 w 429"/>
              <a:gd name="T19" fmla="*/ 166688 h 106"/>
              <a:gd name="T20" fmla="*/ 333375 w 429"/>
              <a:gd name="T21" fmla="*/ 166688 h 106"/>
              <a:gd name="T22" fmla="*/ 298450 w 429"/>
              <a:gd name="T23" fmla="*/ 166688 h 106"/>
              <a:gd name="T24" fmla="*/ 261937 w 429"/>
              <a:gd name="T25" fmla="*/ 166688 h 106"/>
              <a:gd name="T26" fmla="*/ 227012 w 429"/>
              <a:gd name="T27" fmla="*/ 153988 h 106"/>
              <a:gd name="T28" fmla="*/ 190500 w 429"/>
              <a:gd name="T29" fmla="*/ 142875 h 106"/>
              <a:gd name="T30" fmla="*/ 155575 w 429"/>
              <a:gd name="T31" fmla="*/ 130175 h 106"/>
              <a:gd name="T32" fmla="*/ 119062 w 429"/>
              <a:gd name="T33" fmla="*/ 119063 h 106"/>
              <a:gd name="T34" fmla="*/ 84137 w 429"/>
              <a:gd name="T35" fmla="*/ 95250 h 106"/>
              <a:gd name="T36" fmla="*/ 47625 w 429"/>
              <a:gd name="T37" fmla="*/ 58738 h 106"/>
              <a:gd name="T38" fmla="*/ 23812 w 429"/>
              <a:gd name="T39" fmla="*/ 23812 h 106"/>
              <a:gd name="T40" fmla="*/ 0 w 429"/>
              <a:gd name="T41" fmla="*/ 0 h 1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29"/>
              <a:gd name="T64" fmla="*/ 0 h 106"/>
              <a:gd name="T65" fmla="*/ 429 w 429"/>
              <a:gd name="T66" fmla="*/ 106 h 10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29" h="106">
                <a:moveTo>
                  <a:pt x="428" y="15"/>
                </a:moveTo>
                <a:lnTo>
                  <a:pt x="413" y="45"/>
                </a:lnTo>
                <a:lnTo>
                  <a:pt x="390" y="52"/>
                </a:lnTo>
                <a:lnTo>
                  <a:pt x="368" y="67"/>
                </a:lnTo>
                <a:lnTo>
                  <a:pt x="345" y="75"/>
                </a:lnTo>
                <a:lnTo>
                  <a:pt x="323" y="82"/>
                </a:lnTo>
                <a:lnTo>
                  <a:pt x="300" y="90"/>
                </a:lnTo>
                <a:lnTo>
                  <a:pt x="278" y="97"/>
                </a:lnTo>
                <a:lnTo>
                  <a:pt x="255" y="105"/>
                </a:lnTo>
                <a:lnTo>
                  <a:pt x="233" y="105"/>
                </a:lnTo>
                <a:lnTo>
                  <a:pt x="210" y="105"/>
                </a:lnTo>
                <a:lnTo>
                  <a:pt x="188" y="105"/>
                </a:lnTo>
                <a:lnTo>
                  <a:pt x="165" y="105"/>
                </a:lnTo>
                <a:lnTo>
                  <a:pt x="143" y="97"/>
                </a:lnTo>
                <a:lnTo>
                  <a:pt x="120" y="90"/>
                </a:lnTo>
                <a:lnTo>
                  <a:pt x="98" y="82"/>
                </a:lnTo>
                <a:lnTo>
                  <a:pt x="75" y="75"/>
                </a:lnTo>
                <a:lnTo>
                  <a:pt x="53" y="60"/>
                </a:lnTo>
                <a:lnTo>
                  <a:pt x="30" y="37"/>
                </a:lnTo>
                <a:lnTo>
                  <a:pt x="15" y="1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51" name="Line 63"/>
          <p:cNvSpPr>
            <a:spLocks noChangeShapeType="1"/>
          </p:cNvSpPr>
          <p:nvPr/>
        </p:nvSpPr>
        <p:spPr bwMode="auto">
          <a:xfrm flipH="1" flipV="1">
            <a:off x="2820988" y="5060950"/>
            <a:ext cx="142875" cy="95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52" name="Rectangle 64"/>
          <p:cNvSpPr>
            <a:spLocks noChangeArrowheads="1"/>
          </p:cNvSpPr>
          <p:nvPr/>
        </p:nvSpPr>
        <p:spPr bwMode="auto">
          <a:xfrm>
            <a:off x="5330825" y="3298825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5216525" y="3109913"/>
            <a:ext cx="279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4630738" y="3097213"/>
            <a:ext cx="279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37955" name="Freeform 67"/>
          <p:cNvSpPr>
            <a:spLocks/>
          </p:cNvSpPr>
          <p:nvPr/>
        </p:nvSpPr>
        <p:spPr bwMode="auto">
          <a:xfrm>
            <a:off x="5984875" y="3751263"/>
            <a:ext cx="1146175" cy="287337"/>
          </a:xfrm>
          <a:custGeom>
            <a:avLst/>
            <a:gdLst>
              <a:gd name="T0" fmla="*/ 0 w 722"/>
              <a:gd name="T1" fmla="*/ 285750 h 181"/>
              <a:gd name="T2" fmla="*/ 0 w 722"/>
              <a:gd name="T3" fmla="*/ 0 h 181"/>
              <a:gd name="T4" fmla="*/ 1144588 w 722"/>
              <a:gd name="T5" fmla="*/ 0 h 181"/>
              <a:gd name="T6" fmla="*/ 1144588 w 722"/>
              <a:gd name="T7" fmla="*/ 285750 h 181"/>
              <a:gd name="T8" fmla="*/ 0 w 722"/>
              <a:gd name="T9" fmla="*/ 28575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"/>
              <a:gd name="T16" fmla="*/ 0 h 181"/>
              <a:gd name="T17" fmla="*/ 722 w 722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56" name="Freeform 68"/>
          <p:cNvSpPr>
            <a:spLocks/>
          </p:cNvSpPr>
          <p:nvPr/>
        </p:nvSpPr>
        <p:spPr bwMode="auto">
          <a:xfrm>
            <a:off x="5984875" y="4905375"/>
            <a:ext cx="1146175" cy="287338"/>
          </a:xfrm>
          <a:custGeom>
            <a:avLst/>
            <a:gdLst>
              <a:gd name="T0" fmla="*/ 0 w 722"/>
              <a:gd name="T1" fmla="*/ 285750 h 181"/>
              <a:gd name="T2" fmla="*/ 0 w 722"/>
              <a:gd name="T3" fmla="*/ 0 h 181"/>
              <a:gd name="T4" fmla="*/ 1144588 w 722"/>
              <a:gd name="T5" fmla="*/ 0 h 181"/>
              <a:gd name="T6" fmla="*/ 1144588 w 722"/>
              <a:gd name="T7" fmla="*/ 285750 h 181"/>
              <a:gd name="T8" fmla="*/ 0 w 722"/>
              <a:gd name="T9" fmla="*/ 28575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"/>
              <a:gd name="T16" fmla="*/ 0 h 181"/>
              <a:gd name="T17" fmla="*/ 722 w 722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57" name="Freeform 69"/>
          <p:cNvSpPr>
            <a:spLocks/>
          </p:cNvSpPr>
          <p:nvPr/>
        </p:nvSpPr>
        <p:spPr bwMode="auto">
          <a:xfrm>
            <a:off x="5984875" y="5465763"/>
            <a:ext cx="1146175" cy="287337"/>
          </a:xfrm>
          <a:custGeom>
            <a:avLst/>
            <a:gdLst>
              <a:gd name="T0" fmla="*/ 0 w 722"/>
              <a:gd name="T1" fmla="*/ 285750 h 181"/>
              <a:gd name="T2" fmla="*/ 0 w 722"/>
              <a:gd name="T3" fmla="*/ 0 h 181"/>
              <a:gd name="T4" fmla="*/ 1144588 w 722"/>
              <a:gd name="T5" fmla="*/ 0 h 181"/>
              <a:gd name="T6" fmla="*/ 1144588 w 722"/>
              <a:gd name="T7" fmla="*/ 285750 h 181"/>
              <a:gd name="T8" fmla="*/ 0 w 722"/>
              <a:gd name="T9" fmla="*/ 28575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"/>
              <a:gd name="T16" fmla="*/ 0 h 181"/>
              <a:gd name="T17" fmla="*/ 722 w 722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58" name="Rectangle 70"/>
          <p:cNvSpPr>
            <a:spLocks noChangeArrowheads="1"/>
          </p:cNvSpPr>
          <p:nvPr/>
        </p:nvSpPr>
        <p:spPr bwMode="auto">
          <a:xfrm>
            <a:off x="4749800" y="3300413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5684838" y="2689225"/>
            <a:ext cx="78581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Level=0</a:t>
            </a:r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5262563" y="3838575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37961" name="Rectangle 73"/>
          <p:cNvSpPr>
            <a:spLocks noChangeArrowheads="1"/>
          </p:cNvSpPr>
          <p:nvPr/>
        </p:nvSpPr>
        <p:spPr bwMode="auto">
          <a:xfrm>
            <a:off x="5262563" y="4370388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5238750" y="4968875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5249863" y="5562600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7964" name="Rectangle 76"/>
          <p:cNvSpPr>
            <a:spLocks noChangeArrowheads="1"/>
          </p:cNvSpPr>
          <p:nvPr/>
        </p:nvSpPr>
        <p:spPr bwMode="auto">
          <a:xfrm>
            <a:off x="4608513" y="383857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4595813" y="4368800"/>
            <a:ext cx="485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4608513" y="497998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37967" name="Rectangle 79"/>
          <p:cNvSpPr>
            <a:spLocks noChangeArrowheads="1"/>
          </p:cNvSpPr>
          <p:nvPr/>
        </p:nvSpPr>
        <p:spPr bwMode="auto">
          <a:xfrm>
            <a:off x="4621213" y="554037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5584825" y="4038600"/>
            <a:ext cx="739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FC0128"/>
                </a:solidFill>
              </a:rPr>
              <a:t>Next=1</a:t>
            </a:r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6130925" y="3119438"/>
            <a:ext cx="10398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PRIMARY</a:t>
            </a:r>
          </a:p>
        </p:txBody>
      </p:sp>
      <p:sp>
        <p:nvSpPr>
          <p:cNvPr id="37970" name="Rectangle 82"/>
          <p:cNvSpPr>
            <a:spLocks noChangeArrowheads="1"/>
          </p:cNvSpPr>
          <p:nvPr/>
        </p:nvSpPr>
        <p:spPr bwMode="auto">
          <a:xfrm>
            <a:off x="6223000" y="3335338"/>
            <a:ext cx="7731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PAGES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5926138" y="6007100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6235700" y="600868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37973" name="Rectangle 85"/>
          <p:cNvSpPr>
            <a:spLocks noChangeArrowheads="1"/>
          </p:cNvSpPr>
          <p:nvPr/>
        </p:nvSpPr>
        <p:spPr bwMode="auto">
          <a:xfrm>
            <a:off x="5969000" y="3719513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6242050" y="429418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5983288" y="4292600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37976" name="Rectangle 88"/>
          <p:cNvSpPr>
            <a:spLocks noChangeArrowheads="1"/>
          </p:cNvSpPr>
          <p:nvPr/>
        </p:nvSpPr>
        <p:spPr bwMode="auto">
          <a:xfrm>
            <a:off x="6551613" y="4292600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5957888" y="487838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6256338" y="487838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37979" name="Rectangle 91"/>
          <p:cNvSpPr>
            <a:spLocks noChangeArrowheads="1"/>
          </p:cNvSpPr>
          <p:nvPr/>
        </p:nvSpPr>
        <p:spPr bwMode="auto">
          <a:xfrm>
            <a:off x="6529388" y="4876800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6807200" y="487362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5959475" y="5422900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37982" name="Rectangle 94"/>
          <p:cNvSpPr>
            <a:spLocks noChangeArrowheads="1"/>
          </p:cNvSpPr>
          <p:nvPr/>
        </p:nvSpPr>
        <p:spPr bwMode="auto">
          <a:xfrm>
            <a:off x="6243638" y="5422900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6789738" y="542607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6542088" y="5422900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37985" name="Line 97"/>
          <p:cNvSpPr>
            <a:spLocks noChangeShapeType="1"/>
          </p:cNvSpPr>
          <p:nvPr/>
        </p:nvSpPr>
        <p:spPr bwMode="auto">
          <a:xfrm>
            <a:off x="5657850" y="3148013"/>
            <a:ext cx="0" cy="3162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86" name="Line 98"/>
          <p:cNvSpPr>
            <a:spLocks noChangeShapeType="1"/>
          </p:cNvSpPr>
          <p:nvPr/>
        </p:nvSpPr>
        <p:spPr bwMode="auto">
          <a:xfrm>
            <a:off x="5124450" y="3148013"/>
            <a:ext cx="0" cy="31511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87" name="Line 99"/>
          <p:cNvSpPr>
            <a:spLocks noChangeShapeType="1"/>
          </p:cNvSpPr>
          <p:nvPr/>
        </p:nvSpPr>
        <p:spPr bwMode="auto">
          <a:xfrm>
            <a:off x="5772150" y="4238625"/>
            <a:ext cx="184150" cy="203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88" name="Line 100"/>
          <p:cNvSpPr>
            <a:spLocks noChangeShapeType="1"/>
          </p:cNvSpPr>
          <p:nvPr/>
        </p:nvSpPr>
        <p:spPr bwMode="auto">
          <a:xfrm>
            <a:off x="6294438" y="3751263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89" name="Line 101"/>
          <p:cNvSpPr>
            <a:spLocks noChangeShapeType="1"/>
          </p:cNvSpPr>
          <p:nvPr/>
        </p:nvSpPr>
        <p:spPr bwMode="auto">
          <a:xfrm>
            <a:off x="6589713" y="3760788"/>
            <a:ext cx="0" cy="276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90" name="Line 102"/>
          <p:cNvSpPr>
            <a:spLocks noChangeShapeType="1"/>
          </p:cNvSpPr>
          <p:nvPr/>
        </p:nvSpPr>
        <p:spPr bwMode="auto">
          <a:xfrm>
            <a:off x="6894513" y="375602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7991" name="Group 107"/>
          <p:cNvGrpSpPr>
            <a:grpSpLocks/>
          </p:cNvGrpSpPr>
          <p:nvPr/>
        </p:nvGrpSpPr>
        <p:grpSpPr bwMode="auto">
          <a:xfrm>
            <a:off x="5984875" y="4318000"/>
            <a:ext cx="1146175" cy="300038"/>
            <a:chOff x="3770" y="2720"/>
            <a:chExt cx="722" cy="189"/>
          </a:xfrm>
        </p:grpSpPr>
        <p:sp>
          <p:nvSpPr>
            <p:cNvPr id="38041" name="Freeform 103"/>
            <p:cNvSpPr>
              <a:spLocks/>
            </p:cNvSpPr>
            <p:nvPr/>
          </p:nvSpPr>
          <p:spPr bwMode="auto">
            <a:xfrm>
              <a:off x="3770" y="2723"/>
              <a:ext cx="722" cy="181"/>
            </a:xfrm>
            <a:custGeom>
              <a:avLst/>
              <a:gdLst>
                <a:gd name="T0" fmla="*/ 0 w 722"/>
                <a:gd name="T1" fmla="*/ 180 h 181"/>
                <a:gd name="T2" fmla="*/ 0 w 722"/>
                <a:gd name="T3" fmla="*/ 0 h 181"/>
                <a:gd name="T4" fmla="*/ 721 w 722"/>
                <a:gd name="T5" fmla="*/ 0 h 181"/>
                <a:gd name="T6" fmla="*/ 721 w 722"/>
                <a:gd name="T7" fmla="*/ 180 h 181"/>
                <a:gd name="T8" fmla="*/ 0 w 722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2"/>
                <a:gd name="T16" fmla="*/ 0 h 181"/>
                <a:gd name="T17" fmla="*/ 722 w 72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2" h="181">
                  <a:moveTo>
                    <a:pt x="0" y="180"/>
                  </a:moveTo>
                  <a:lnTo>
                    <a:pt x="0" y="0"/>
                  </a:lnTo>
                  <a:lnTo>
                    <a:pt x="721" y="0"/>
                  </a:lnTo>
                  <a:lnTo>
                    <a:pt x="721" y="180"/>
                  </a:lnTo>
                  <a:lnTo>
                    <a:pt x="0" y="18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42" name="Line 104"/>
            <p:cNvSpPr>
              <a:spLocks noChangeShapeType="1"/>
            </p:cNvSpPr>
            <p:nvPr/>
          </p:nvSpPr>
          <p:spPr bwMode="auto">
            <a:xfrm>
              <a:off x="3949" y="2729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43" name="Line 105"/>
            <p:cNvSpPr>
              <a:spLocks noChangeShapeType="1"/>
            </p:cNvSpPr>
            <p:nvPr/>
          </p:nvSpPr>
          <p:spPr bwMode="auto">
            <a:xfrm>
              <a:off x="4157" y="2720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44" name="Line 106"/>
            <p:cNvSpPr>
              <a:spLocks noChangeShapeType="1"/>
            </p:cNvSpPr>
            <p:nvPr/>
          </p:nvSpPr>
          <p:spPr bwMode="auto">
            <a:xfrm>
              <a:off x="4311" y="2725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92" name="Line 108"/>
          <p:cNvSpPr>
            <a:spLocks noChangeShapeType="1"/>
          </p:cNvSpPr>
          <p:nvPr/>
        </p:nvSpPr>
        <p:spPr bwMode="auto">
          <a:xfrm>
            <a:off x="6292850" y="4919663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93" name="Line 109"/>
          <p:cNvSpPr>
            <a:spLocks noChangeShapeType="1"/>
          </p:cNvSpPr>
          <p:nvPr/>
        </p:nvSpPr>
        <p:spPr bwMode="auto">
          <a:xfrm>
            <a:off x="6588125" y="490537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94" name="Line 110"/>
          <p:cNvSpPr>
            <a:spLocks noChangeShapeType="1"/>
          </p:cNvSpPr>
          <p:nvPr/>
        </p:nvSpPr>
        <p:spPr bwMode="auto">
          <a:xfrm>
            <a:off x="6872288" y="4902200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95" name="Line 111"/>
          <p:cNvSpPr>
            <a:spLocks noChangeShapeType="1"/>
          </p:cNvSpPr>
          <p:nvPr/>
        </p:nvSpPr>
        <p:spPr bwMode="auto">
          <a:xfrm>
            <a:off x="6286500" y="547052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96" name="Line 112"/>
          <p:cNvSpPr>
            <a:spLocks noChangeShapeType="1"/>
          </p:cNvSpPr>
          <p:nvPr/>
        </p:nvSpPr>
        <p:spPr bwMode="auto">
          <a:xfrm>
            <a:off x="6581775" y="5478463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97" name="Line 113"/>
          <p:cNvSpPr>
            <a:spLocks noChangeShapeType="1"/>
          </p:cNvSpPr>
          <p:nvPr/>
        </p:nvSpPr>
        <p:spPr bwMode="auto">
          <a:xfrm>
            <a:off x="6829425" y="547687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7998" name="Group 118"/>
          <p:cNvGrpSpPr>
            <a:grpSpLocks/>
          </p:cNvGrpSpPr>
          <p:nvPr/>
        </p:nvGrpSpPr>
        <p:grpSpPr bwMode="auto">
          <a:xfrm>
            <a:off x="7708900" y="5434013"/>
            <a:ext cx="1146175" cy="300037"/>
            <a:chOff x="4856" y="3423"/>
            <a:chExt cx="722" cy="189"/>
          </a:xfrm>
        </p:grpSpPr>
        <p:sp>
          <p:nvSpPr>
            <p:cNvPr id="38037" name="Freeform 114"/>
            <p:cNvSpPr>
              <a:spLocks/>
            </p:cNvSpPr>
            <p:nvPr/>
          </p:nvSpPr>
          <p:spPr bwMode="auto">
            <a:xfrm>
              <a:off x="4856" y="3426"/>
              <a:ext cx="722" cy="181"/>
            </a:xfrm>
            <a:custGeom>
              <a:avLst/>
              <a:gdLst>
                <a:gd name="T0" fmla="*/ 0 w 722"/>
                <a:gd name="T1" fmla="*/ 180 h 181"/>
                <a:gd name="T2" fmla="*/ 0 w 722"/>
                <a:gd name="T3" fmla="*/ 0 h 181"/>
                <a:gd name="T4" fmla="*/ 721 w 722"/>
                <a:gd name="T5" fmla="*/ 0 h 181"/>
                <a:gd name="T6" fmla="*/ 721 w 722"/>
                <a:gd name="T7" fmla="*/ 180 h 181"/>
                <a:gd name="T8" fmla="*/ 0 w 722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2"/>
                <a:gd name="T16" fmla="*/ 0 h 181"/>
                <a:gd name="T17" fmla="*/ 722 w 72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2" h="181">
                  <a:moveTo>
                    <a:pt x="0" y="180"/>
                  </a:moveTo>
                  <a:lnTo>
                    <a:pt x="0" y="0"/>
                  </a:lnTo>
                  <a:lnTo>
                    <a:pt x="721" y="0"/>
                  </a:lnTo>
                  <a:lnTo>
                    <a:pt x="721" y="180"/>
                  </a:lnTo>
                  <a:lnTo>
                    <a:pt x="0" y="18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38" name="Line 115"/>
            <p:cNvSpPr>
              <a:spLocks noChangeShapeType="1"/>
            </p:cNvSpPr>
            <p:nvPr/>
          </p:nvSpPr>
          <p:spPr bwMode="auto">
            <a:xfrm>
              <a:off x="5035" y="3432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39" name="Line 116"/>
            <p:cNvSpPr>
              <a:spLocks noChangeShapeType="1"/>
            </p:cNvSpPr>
            <p:nvPr/>
          </p:nvSpPr>
          <p:spPr bwMode="auto">
            <a:xfrm>
              <a:off x="5243" y="3423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40" name="Line 117"/>
            <p:cNvSpPr>
              <a:spLocks noChangeShapeType="1"/>
            </p:cNvSpPr>
            <p:nvPr/>
          </p:nvSpPr>
          <p:spPr bwMode="auto">
            <a:xfrm>
              <a:off x="5397" y="3428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99" name="Rectangle 119"/>
          <p:cNvSpPr>
            <a:spLocks noChangeArrowheads="1"/>
          </p:cNvSpPr>
          <p:nvPr/>
        </p:nvSpPr>
        <p:spPr bwMode="auto">
          <a:xfrm>
            <a:off x="7569200" y="3106738"/>
            <a:ext cx="123825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OVERFLOW</a:t>
            </a:r>
          </a:p>
        </p:txBody>
      </p:sp>
      <p:sp>
        <p:nvSpPr>
          <p:cNvPr id="38000" name="Rectangle 120"/>
          <p:cNvSpPr>
            <a:spLocks noChangeArrowheads="1"/>
          </p:cNvSpPr>
          <p:nvPr/>
        </p:nvSpPr>
        <p:spPr bwMode="auto">
          <a:xfrm>
            <a:off x="7815263" y="3321050"/>
            <a:ext cx="77311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PAGES</a:t>
            </a:r>
          </a:p>
        </p:txBody>
      </p:sp>
      <p:sp>
        <p:nvSpPr>
          <p:cNvPr id="38001" name="Line 121"/>
          <p:cNvSpPr>
            <a:spLocks noChangeShapeType="1"/>
          </p:cNvSpPr>
          <p:nvPr/>
        </p:nvSpPr>
        <p:spPr bwMode="auto">
          <a:xfrm>
            <a:off x="7121525" y="5751513"/>
            <a:ext cx="53498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8002" name="Group 126"/>
          <p:cNvGrpSpPr>
            <a:grpSpLocks/>
          </p:cNvGrpSpPr>
          <p:nvPr/>
        </p:nvGrpSpPr>
        <p:grpSpPr bwMode="auto">
          <a:xfrm>
            <a:off x="5980113" y="6003925"/>
            <a:ext cx="1146175" cy="300038"/>
            <a:chOff x="3767" y="3782"/>
            <a:chExt cx="722" cy="189"/>
          </a:xfrm>
        </p:grpSpPr>
        <p:sp>
          <p:nvSpPr>
            <p:cNvPr id="38033" name="Freeform 122"/>
            <p:cNvSpPr>
              <a:spLocks/>
            </p:cNvSpPr>
            <p:nvPr/>
          </p:nvSpPr>
          <p:spPr bwMode="auto">
            <a:xfrm>
              <a:off x="3767" y="3785"/>
              <a:ext cx="722" cy="181"/>
            </a:xfrm>
            <a:custGeom>
              <a:avLst/>
              <a:gdLst>
                <a:gd name="T0" fmla="*/ 0 w 722"/>
                <a:gd name="T1" fmla="*/ 180 h 181"/>
                <a:gd name="T2" fmla="*/ 0 w 722"/>
                <a:gd name="T3" fmla="*/ 0 h 181"/>
                <a:gd name="T4" fmla="*/ 721 w 722"/>
                <a:gd name="T5" fmla="*/ 0 h 181"/>
                <a:gd name="T6" fmla="*/ 721 w 722"/>
                <a:gd name="T7" fmla="*/ 180 h 181"/>
                <a:gd name="T8" fmla="*/ 0 w 722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2"/>
                <a:gd name="T16" fmla="*/ 0 h 181"/>
                <a:gd name="T17" fmla="*/ 722 w 72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2" h="181">
                  <a:moveTo>
                    <a:pt x="0" y="180"/>
                  </a:moveTo>
                  <a:lnTo>
                    <a:pt x="0" y="0"/>
                  </a:lnTo>
                  <a:lnTo>
                    <a:pt x="721" y="0"/>
                  </a:lnTo>
                  <a:lnTo>
                    <a:pt x="721" y="180"/>
                  </a:lnTo>
                  <a:lnTo>
                    <a:pt x="0" y="18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34" name="Line 123"/>
            <p:cNvSpPr>
              <a:spLocks noChangeShapeType="1"/>
            </p:cNvSpPr>
            <p:nvPr/>
          </p:nvSpPr>
          <p:spPr bwMode="auto">
            <a:xfrm>
              <a:off x="3946" y="3791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35" name="Line 124"/>
            <p:cNvSpPr>
              <a:spLocks noChangeShapeType="1"/>
            </p:cNvSpPr>
            <p:nvPr/>
          </p:nvSpPr>
          <p:spPr bwMode="auto">
            <a:xfrm>
              <a:off x="4154" y="3782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36" name="Line 125"/>
            <p:cNvSpPr>
              <a:spLocks noChangeShapeType="1"/>
            </p:cNvSpPr>
            <p:nvPr/>
          </p:nvSpPr>
          <p:spPr bwMode="auto">
            <a:xfrm>
              <a:off x="4308" y="3787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003" name="Rectangle 127"/>
          <p:cNvSpPr>
            <a:spLocks noChangeArrowheads="1"/>
          </p:cNvSpPr>
          <p:nvPr/>
        </p:nvSpPr>
        <p:spPr bwMode="auto">
          <a:xfrm>
            <a:off x="7650163" y="544512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43*</a:t>
            </a:r>
          </a:p>
        </p:txBody>
      </p:sp>
      <p:sp>
        <p:nvSpPr>
          <p:cNvPr id="38004" name="Rectangle 128"/>
          <p:cNvSpPr>
            <a:spLocks noChangeArrowheads="1"/>
          </p:cNvSpPr>
          <p:nvPr/>
        </p:nvSpPr>
        <p:spPr bwMode="auto">
          <a:xfrm>
            <a:off x="5259388" y="6013450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38005" name="Rectangle 129"/>
          <p:cNvSpPr>
            <a:spLocks noChangeArrowheads="1"/>
          </p:cNvSpPr>
          <p:nvPr/>
        </p:nvSpPr>
        <p:spPr bwMode="auto">
          <a:xfrm>
            <a:off x="4630738" y="599122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100</a:t>
            </a:r>
          </a:p>
        </p:txBody>
      </p:sp>
      <p:grpSp>
        <p:nvGrpSpPr>
          <p:cNvPr id="38006" name="Group 132"/>
          <p:cNvGrpSpPr>
            <a:grpSpLocks/>
          </p:cNvGrpSpPr>
          <p:nvPr/>
        </p:nvGrpSpPr>
        <p:grpSpPr bwMode="auto">
          <a:xfrm>
            <a:off x="2733675" y="3951288"/>
            <a:ext cx="142875" cy="166687"/>
            <a:chOff x="1722" y="2489"/>
            <a:chExt cx="90" cy="105"/>
          </a:xfrm>
        </p:grpSpPr>
        <p:sp>
          <p:nvSpPr>
            <p:cNvPr id="38031" name="Line 130"/>
            <p:cNvSpPr>
              <a:spLocks noChangeShapeType="1"/>
            </p:cNvSpPr>
            <p:nvPr/>
          </p:nvSpPr>
          <p:spPr bwMode="auto">
            <a:xfrm>
              <a:off x="1767" y="2489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32" name="Line 131"/>
            <p:cNvSpPr>
              <a:spLocks noChangeShapeType="1"/>
            </p:cNvSpPr>
            <p:nvPr/>
          </p:nvSpPr>
          <p:spPr bwMode="auto">
            <a:xfrm>
              <a:off x="1722" y="2594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007" name="Group 135"/>
          <p:cNvGrpSpPr>
            <a:grpSpLocks/>
          </p:cNvGrpSpPr>
          <p:nvPr/>
        </p:nvGrpSpPr>
        <p:grpSpPr bwMode="auto">
          <a:xfrm>
            <a:off x="2743200" y="4532313"/>
            <a:ext cx="142875" cy="166687"/>
            <a:chOff x="1728" y="2855"/>
            <a:chExt cx="90" cy="105"/>
          </a:xfrm>
        </p:grpSpPr>
        <p:sp>
          <p:nvSpPr>
            <p:cNvPr id="38029" name="Line 133"/>
            <p:cNvSpPr>
              <a:spLocks noChangeShapeType="1"/>
            </p:cNvSpPr>
            <p:nvPr/>
          </p:nvSpPr>
          <p:spPr bwMode="auto">
            <a:xfrm>
              <a:off x="1773" y="2855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30" name="Line 134"/>
            <p:cNvSpPr>
              <a:spLocks noChangeShapeType="1"/>
            </p:cNvSpPr>
            <p:nvPr/>
          </p:nvSpPr>
          <p:spPr bwMode="auto">
            <a:xfrm>
              <a:off x="1728" y="2960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008" name="Group 138"/>
          <p:cNvGrpSpPr>
            <a:grpSpLocks/>
          </p:cNvGrpSpPr>
          <p:nvPr/>
        </p:nvGrpSpPr>
        <p:grpSpPr bwMode="auto">
          <a:xfrm>
            <a:off x="2740025" y="5113338"/>
            <a:ext cx="142875" cy="166687"/>
            <a:chOff x="1726" y="3221"/>
            <a:chExt cx="90" cy="105"/>
          </a:xfrm>
        </p:grpSpPr>
        <p:sp>
          <p:nvSpPr>
            <p:cNvPr id="38027" name="Line 136"/>
            <p:cNvSpPr>
              <a:spLocks noChangeShapeType="1"/>
            </p:cNvSpPr>
            <p:nvPr/>
          </p:nvSpPr>
          <p:spPr bwMode="auto">
            <a:xfrm>
              <a:off x="1771" y="3221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28" name="Line 137"/>
            <p:cNvSpPr>
              <a:spLocks noChangeShapeType="1"/>
            </p:cNvSpPr>
            <p:nvPr/>
          </p:nvSpPr>
          <p:spPr bwMode="auto">
            <a:xfrm>
              <a:off x="1726" y="3326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009" name="Group 141"/>
          <p:cNvGrpSpPr>
            <a:grpSpLocks/>
          </p:cNvGrpSpPr>
          <p:nvPr/>
        </p:nvGrpSpPr>
        <p:grpSpPr bwMode="auto">
          <a:xfrm>
            <a:off x="2738438" y="5683250"/>
            <a:ext cx="142875" cy="166688"/>
            <a:chOff x="1725" y="3580"/>
            <a:chExt cx="90" cy="105"/>
          </a:xfrm>
        </p:grpSpPr>
        <p:sp>
          <p:nvSpPr>
            <p:cNvPr id="38025" name="Line 139"/>
            <p:cNvSpPr>
              <a:spLocks noChangeShapeType="1"/>
            </p:cNvSpPr>
            <p:nvPr/>
          </p:nvSpPr>
          <p:spPr bwMode="auto">
            <a:xfrm>
              <a:off x="1770" y="358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26" name="Line 140"/>
            <p:cNvSpPr>
              <a:spLocks noChangeShapeType="1"/>
            </p:cNvSpPr>
            <p:nvPr/>
          </p:nvSpPr>
          <p:spPr bwMode="auto">
            <a:xfrm>
              <a:off x="1725" y="368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010" name="Group 144"/>
          <p:cNvGrpSpPr>
            <a:grpSpLocks/>
          </p:cNvGrpSpPr>
          <p:nvPr/>
        </p:nvGrpSpPr>
        <p:grpSpPr bwMode="auto">
          <a:xfrm>
            <a:off x="7059613" y="3967163"/>
            <a:ext cx="142875" cy="166687"/>
            <a:chOff x="4447" y="2499"/>
            <a:chExt cx="90" cy="105"/>
          </a:xfrm>
        </p:grpSpPr>
        <p:sp>
          <p:nvSpPr>
            <p:cNvPr id="38023" name="Line 142"/>
            <p:cNvSpPr>
              <a:spLocks noChangeShapeType="1"/>
            </p:cNvSpPr>
            <p:nvPr/>
          </p:nvSpPr>
          <p:spPr bwMode="auto">
            <a:xfrm>
              <a:off x="4492" y="2499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24" name="Line 143"/>
            <p:cNvSpPr>
              <a:spLocks noChangeShapeType="1"/>
            </p:cNvSpPr>
            <p:nvPr/>
          </p:nvSpPr>
          <p:spPr bwMode="auto">
            <a:xfrm>
              <a:off x="4447" y="2604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011" name="Group 147"/>
          <p:cNvGrpSpPr>
            <a:grpSpLocks/>
          </p:cNvGrpSpPr>
          <p:nvPr/>
        </p:nvGrpSpPr>
        <p:grpSpPr bwMode="auto">
          <a:xfrm>
            <a:off x="7058025" y="4537075"/>
            <a:ext cx="142875" cy="166688"/>
            <a:chOff x="4446" y="2858"/>
            <a:chExt cx="90" cy="105"/>
          </a:xfrm>
        </p:grpSpPr>
        <p:sp>
          <p:nvSpPr>
            <p:cNvPr id="38021" name="Line 145"/>
            <p:cNvSpPr>
              <a:spLocks noChangeShapeType="1"/>
            </p:cNvSpPr>
            <p:nvPr/>
          </p:nvSpPr>
          <p:spPr bwMode="auto">
            <a:xfrm>
              <a:off x="4491" y="2858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22" name="Line 146"/>
            <p:cNvSpPr>
              <a:spLocks noChangeShapeType="1"/>
            </p:cNvSpPr>
            <p:nvPr/>
          </p:nvSpPr>
          <p:spPr bwMode="auto">
            <a:xfrm>
              <a:off x="4446" y="2963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012" name="Group 150"/>
          <p:cNvGrpSpPr>
            <a:grpSpLocks/>
          </p:cNvGrpSpPr>
          <p:nvPr/>
        </p:nvGrpSpPr>
        <p:grpSpPr bwMode="auto">
          <a:xfrm>
            <a:off x="7056438" y="5129213"/>
            <a:ext cx="142875" cy="166687"/>
            <a:chOff x="4445" y="3231"/>
            <a:chExt cx="90" cy="105"/>
          </a:xfrm>
        </p:grpSpPr>
        <p:sp>
          <p:nvSpPr>
            <p:cNvPr id="38019" name="Line 148"/>
            <p:cNvSpPr>
              <a:spLocks noChangeShapeType="1"/>
            </p:cNvSpPr>
            <p:nvPr/>
          </p:nvSpPr>
          <p:spPr bwMode="auto">
            <a:xfrm>
              <a:off x="4490" y="3231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20" name="Line 149"/>
            <p:cNvSpPr>
              <a:spLocks noChangeShapeType="1"/>
            </p:cNvSpPr>
            <p:nvPr/>
          </p:nvSpPr>
          <p:spPr bwMode="auto">
            <a:xfrm>
              <a:off x="4445" y="3336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013" name="Group 153"/>
          <p:cNvGrpSpPr>
            <a:grpSpLocks/>
          </p:cNvGrpSpPr>
          <p:nvPr/>
        </p:nvGrpSpPr>
        <p:grpSpPr bwMode="auto">
          <a:xfrm>
            <a:off x="7043738" y="6210300"/>
            <a:ext cx="142875" cy="166688"/>
            <a:chOff x="4437" y="3912"/>
            <a:chExt cx="90" cy="105"/>
          </a:xfrm>
        </p:grpSpPr>
        <p:sp>
          <p:nvSpPr>
            <p:cNvPr id="38017" name="Line 151"/>
            <p:cNvSpPr>
              <a:spLocks noChangeShapeType="1"/>
            </p:cNvSpPr>
            <p:nvPr/>
          </p:nvSpPr>
          <p:spPr bwMode="auto">
            <a:xfrm>
              <a:off x="4482" y="3912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18" name="Line 152"/>
            <p:cNvSpPr>
              <a:spLocks noChangeShapeType="1"/>
            </p:cNvSpPr>
            <p:nvPr/>
          </p:nvSpPr>
          <p:spPr bwMode="auto">
            <a:xfrm>
              <a:off x="4437" y="4017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014" name="Group 156"/>
          <p:cNvGrpSpPr>
            <a:grpSpLocks/>
          </p:cNvGrpSpPr>
          <p:nvPr/>
        </p:nvGrpSpPr>
        <p:grpSpPr bwMode="auto">
          <a:xfrm>
            <a:off x="8791575" y="5635625"/>
            <a:ext cx="142875" cy="166688"/>
            <a:chOff x="5538" y="3550"/>
            <a:chExt cx="90" cy="105"/>
          </a:xfrm>
        </p:grpSpPr>
        <p:sp>
          <p:nvSpPr>
            <p:cNvPr id="38015" name="Line 154"/>
            <p:cNvSpPr>
              <a:spLocks noChangeShapeType="1"/>
            </p:cNvSpPr>
            <p:nvPr/>
          </p:nvSpPr>
          <p:spPr bwMode="auto">
            <a:xfrm>
              <a:off x="5583" y="355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16" name="Line 155"/>
            <p:cNvSpPr>
              <a:spLocks noChangeShapeType="1"/>
            </p:cNvSpPr>
            <p:nvPr/>
          </p:nvSpPr>
          <p:spPr bwMode="auto">
            <a:xfrm>
              <a:off x="5538" y="365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4328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4648200"/>
          </a:xfrm>
          <a:noFill/>
        </p:spPr>
        <p:txBody>
          <a:bodyPr/>
          <a:lstStyle/>
          <a:p>
            <a:r>
              <a:rPr lang="en-US" smtClean="0"/>
              <a:t>Hash-based indexes: best for equality searches, cannot support range searches.</a:t>
            </a:r>
          </a:p>
          <a:p>
            <a:r>
              <a:rPr lang="en-US" smtClean="0"/>
              <a:t>Static Hashing can lead to long overflow chains.</a:t>
            </a:r>
          </a:p>
          <a:p>
            <a:r>
              <a:rPr lang="en-US" smtClean="0"/>
              <a:t>Extendible Hashing avoids overflow pages by splitting a full bucket when a new data entry is to be added to it.  </a:t>
            </a:r>
          </a:p>
          <a:p>
            <a:pPr lvl="1">
              <a:buSzPct val="75000"/>
            </a:pPr>
            <a:r>
              <a:rPr lang="en-US" smtClean="0"/>
              <a:t>Directory to keep track of buckets, doubles periodically.</a:t>
            </a:r>
          </a:p>
          <a:p>
            <a:pPr lvl="1">
              <a:buSzPct val="75000"/>
            </a:pPr>
            <a:r>
              <a:rPr lang="en-US" smtClean="0"/>
              <a:t>Can get large with skewed data; additional I/O if this does not fit in main memory.</a:t>
            </a:r>
          </a:p>
        </p:txBody>
      </p:sp>
    </p:spTree>
    <p:extLst>
      <p:ext uri="{BB962C8B-B14F-4D97-AF65-F5344CB8AC3E}">
        <p14:creationId xmlns:p14="http://schemas.microsoft.com/office/powerpoint/2010/main" val="331666699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Summary (Contd.)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839200" cy="4876800"/>
          </a:xfrm>
          <a:noFill/>
        </p:spPr>
        <p:txBody>
          <a:bodyPr/>
          <a:lstStyle/>
          <a:p>
            <a:r>
              <a:rPr lang="en-US" smtClean="0"/>
              <a:t>Linear Hashing avoids directory by splitting buckets round-robin, and using overflow pages. </a:t>
            </a:r>
          </a:p>
          <a:p>
            <a:pPr lvl="1">
              <a:buSzPct val="75000"/>
            </a:pPr>
            <a:r>
              <a:rPr lang="en-US" smtClean="0"/>
              <a:t>Overflow pages not likely to be long.</a:t>
            </a:r>
          </a:p>
          <a:p>
            <a:pPr lvl="1">
              <a:buSzPct val="75000"/>
            </a:pPr>
            <a:r>
              <a:rPr lang="en-US" smtClean="0"/>
              <a:t>Duplicates handled easily.</a:t>
            </a:r>
          </a:p>
          <a:p>
            <a:pPr lvl="1">
              <a:buSzPct val="75000"/>
            </a:pPr>
            <a:r>
              <a:rPr lang="en-US" smtClean="0"/>
              <a:t>Space utilization could be lower than Extendible Hashing, since splits not concentrated on `dense’ data areas.</a:t>
            </a:r>
          </a:p>
          <a:p>
            <a:pPr lvl="2"/>
            <a:r>
              <a:rPr lang="en-US" sz="2400" smtClean="0"/>
              <a:t>Can tune criterion for triggering splits to trade-off slightly longer chains for better space utilization.</a:t>
            </a:r>
          </a:p>
          <a:p>
            <a:r>
              <a:rPr lang="en-US" smtClean="0"/>
              <a:t>For hash-based indexes, a </a:t>
            </a:r>
            <a:r>
              <a:rPr lang="en-US" i="1" smtClean="0"/>
              <a:t>skewed</a:t>
            </a:r>
            <a:r>
              <a:rPr lang="en-US" smtClean="0"/>
              <a:t> data distribution is one in which the </a:t>
            </a:r>
            <a:r>
              <a:rPr lang="en-US" i="1" smtClean="0"/>
              <a:t>hash values </a:t>
            </a:r>
            <a:r>
              <a:rPr lang="en-US" smtClean="0"/>
              <a:t>of data entries are not uniformly distributed!</a:t>
            </a:r>
          </a:p>
        </p:txBody>
      </p:sp>
    </p:spTree>
    <p:extLst>
      <p:ext uri="{BB962C8B-B14F-4D97-AF65-F5344CB8AC3E}">
        <p14:creationId xmlns:p14="http://schemas.microsoft.com/office/powerpoint/2010/main" val="24399295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Static Hashing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800600"/>
          </a:xfrm>
          <a:noFill/>
        </p:spPr>
        <p:txBody>
          <a:bodyPr/>
          <a:lstStyle/>
          <a:p>
            <a:r>
              <a:rPr lang="en-US" smtClean="0"/>
              <a:t># primary pages fixed, allocated sequentially, never de-allocated; overflow pages if needed.</a:t>
            </a:r>
          </a:p>
          <a:p>
            <a:r>
              <a:rPr lang="en-US" b="1" smtClean="0">
                <a:solidFill>
                  <a:schemeClr val="accent2"/>
                </a:solidFill>
              </a:rPr>
              <a:t>h</a:t>
            </a:r>
            <a:r>
              <a:rPr lang="en-US" smtClean="0">
                <a:solidFill>
                  <a:schemeClr val="accent2"/>
                </a:solidFill>
              </a:rPr>
              <a:t>(</a:t>
            </a:r>
            <a:r>
              <a:rPr lang="en-US" i="1" smtClean="0">
                <a:solidFill>
                  <a:schemeClr val="accent2"/>
                </a:solidFill>
              </a:rPr>
              <a:t>k</a:t>
            </a:r>
            <a:r>
              <a:rPr lang="en-US" smtClean="0">
                <a:solidFill>
                  <a:schemeClr val="accent2"/>
                </a:solidFill>
              </a:rPr>
              <a:t>) mod M </a:t>
            </a:r>
            <a:r>
              <a:rPr lang="en-US" smtClean="0"/>
              <a:t>= bucket to which data entry with</a:t>
            </a:r>
            <a:r>
              <a:rPr lang="en-US" i="1" smtClean="0"/>
              <a:t> </a:t>
            </a:r>
            <a:r>
              <a:rPr lang="en-US" smtClean="0"/>
              <a:t>key</a:t>
            </a:r>
            <a:r>
              <a:rPr lang="en-US" i="1" smtClean="0"/>
              <a:t> k </a:t>
            </a:r>
            <a:r>
              <a:rPr lang="en-US" smtClean="0"/>
              <a:t>belongs</a:t>
            </a:r>
            <a:r>
              <a:rPr lang="en-US" i="1" smtClean="0"/>
              <a:t>. </a:t>
            </a:r>
            <a:r>
              <a:rPr lang="en-US" smtClean="0"/>
              <a:t>(M = # of buckets)</a:t>
            </a:r>
          </a:p>
        </p:txBody>
      </p:sp>
      <p:sp>
        <p:nvSpPr>
          <p:cNvPr id="4102" name="Freeform 6"/>
          <p:cNvSpPr>
            <a:spLocks/>
          </p:cNvSpPr>
          <p:nvPr/>
        </p:nvSpPr>
        <p:spPr bwMode="auto">
          <a:xfrm>
            <a:off x="5138738" y="4073525"/>
            <a:ext cx="746125" cy="352425"/>
          </a:xfrm>
          <a:custGeom>
            <a:avLst/>
            <a:gdLst>
              <a:gd name="T0" fmla="*/ 0 w 470"/>
              <a:gd name="T1" fmla="*/ 350838 h 222"/>
              <a:gd name="T2" fmla="*/ 0 w 470"/>
              <a:gd name="T3" fmla="*/ 0 h 222"/>
              <a:gd name="T4" fmla="*/ 744538 w 470"/>
              <a:gd name="T5" fmla="*/ 0 h 222"/>
              <a:gd name="T6" fmla="*/ 744538 w 470"/>
              <a:gd name="T7" fmla="*/ 350838 h 222"/>
              <a:gd name="T8" fmla="*/ 0 w 470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0"/>
              <a:gd name="T16" fmla="*/ 0 h 222"/>
              <a:gd name="T17" fmla="*/ 470 w 470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0" h="222">
                <a:moveTo>
                  <a:pt x="0" y="221"/>
                </a:moveTo>
                <a:lnTo>
                  <a:pt x="0" y="0"/>
                </a:lnTo>
                <a:lnTo>
                  <a:pt x="469" y="0"/>
                </a:lnTo>
                <a:lnTo>
                  <a:pt x="469" y="22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03" name="Freeform 7"/>
          <p:cNvSpPr>
            <a:spLocks/>
          </p:cNvSpPr>
          <p:nvPr/>
        </p:nvSpPr>
        <p:spPr bwMode="auto">
          <a:xfrm>
            <a:off x="2425700" y="4605338"/>
            <a:ext cx="293688" cy="352425"/>
          </a:xfrm>
          <a:custGeom>
            <a:avLst/>
            <a:gdLst>
              <a:gd name="T0" fmla="*/ 292100 w 185"/>
              <a:gd name="T1" fmla="*/ 174625 h 222"/>
              <a:gd name="T2" fmla="*/ 279400 w 185"/>
              <a:gd name="T3" fmla="*/ 106363 h 222"/>
              <a:gd name="T4" fmla="*/ 247650 w 185"/>
              <a:gd name="T5" fmla="*/ 50800 h 222"/>
              <a:gd name="T6" fmla="*/ 201613 w 185"/>
              <a:gd name="T7" fmla="*/ 12700 h 222"/>
              <a:gd name="T8" fmla="*/ 146050 w 185"/>
              <a:gd name="T9" fmla="*/ 0 h 222"/>
              <a:gd name="T10" fmla="*/ 88900 w 185"/>
              <a:gd name="T11" fmla="*/ 12700 h 222"/>
              <a:gd name="T12" fmla="*/ 42863 w 185"/>
              <a:gd name="T13" fmla="*/ 50800 h 222"/>
              <a:gd name="T14" fmla="*/ 11113 w 185"/>
              <a:gd name="T15" fmla="*/ 106363 h 222"/>
              <a:gd name="T16" fmla="*/ 0 w 185"/>
              <a:gd name="T17" fmla="*/ 174625 h 222"/>
              <a:gd name="T18" fmla="*/ 11113 w 185"/>
              <a:gd name="T19" fmla="*/ 242888 h 222"/>
              <a:gd name="T20" fmla="*/ 42863 w 185"/>
              <a:gd name="T21" fmla="*/ 298450 h 222"/>
              <a:gd name="T22" fmla="*/ 88900 w 185"/>
              <a:gd name="T23" fmla="*/ 336550 h 222"/>
              <a:gd name="T24" fmla="*/ 146050 w 185"/>
              <a:gd name="T25" fmla="*/ 350838 h 222"/>
              <a:gd name="T26" fmla="*/ 201613 w 185"/>
              <a:gd name="T27" fmla="*/ 336550 h 222"/>
              <a:gd name="T28" fmla="*/ 247650 w 185"/>
              <a:gd name="T29" fmla="*/ 298450 h 222"/>
              <a:gd name="T30" fmla="*/ 279400 w 185"/>
              <a:gd name="T31" fmla="*/ 242888 h 222"/>
              <a:gd name="T32" fmla="*/ 292100 w 185"/>
              <a:gd name="T33" fmla="*/ 174625 h 22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5"/>
              <a:gd name="T52" fmla="*/ 0 h 222"/>
              <a:gd name="T53" fmla="*/ 185 w 185"/>
              <a:gd name="T54" fmla="*/ 222 h 22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5" h="222">
                <a:moveTo>
                  <a:pt x="184" y="110"/>
                </a:moveTo>
                <a:lnTo>
                  <a:pt x="176" y="67"/>
                </a:lnTo>
                <a:lnTo>
                  <a:pt x="156" y="32"/>
                </a:lnTo>
                <a:lnTo>
                  <a:pt x="127" y="8"/>
                </a:lnTo>
                <a:lnTo>
                  <a:pt x="92" y="0"/>
                </a:lnTo>
                <a:lnTo>
                  <a:pt x="56" y="8"/>
                </a:lnTo>
                <a:lnTo>
                  <a:pt x="27" y="32"/>
                </a:lnTo>
                <a:lnTo>
                  <a:pt x="7" y="67"/>
                </a:lnTo>
                <a:lnTo>
                  <a:pt x="0" y="110"/>
                </a:lnTo>
                <a:lnTo>
                  <a:pt x="7" y="153"/>
                </a:lnTo>
                <a:lnTo>
                  <a:pt x="27" y="188"/>
                </a:lnTo>
                <a:lnTo>
                  <a:pt x="56" y="212"/>
                </a:lnTo>
                <a:lnTo>
                  <a:pt x="92" y="221"/>
                </a:lnTo>
                <a:lnTo>
                  <a:pt x="127" y="212"/>
                </a:lnTo>
                <a:lnTo>
                  <a:pt x="156" y="188"/>
                </a:lnTo>
                <a:lnTo>
                  <a:pt x="176" y="153"/>
                </a:lnTo>
                <a:lnTo>
                  <a:pt x="184" y="11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04" name="Freeform 8"/>
          <p:cNvSpPr>
            <a:spLocks/>
          </p:cNvSpPr>
          <p:nvPr/>
        </p:nvSpPr>
        <p:spPr bwMode="auto">
          <a:xfrm>
            <a:off x="3522663" y="3730625"/>
            <a:ext cx="784225" cy="2357438"/>
          </a:xfrm>
          <a:custGeom>
            <a:avLst/>
            <a:gdLst>
              <a:gd name="T0" fmla="*/ 0 w 494"/>
              <a:gd name="T1" fmla="*/ 2355851 h 1485"/>
              <a:gd name="T2" fmla="*/ 0 w 494"/>
              <a:gd name="T3" fmla="*/ 0 h 1485"/>
              <a:gd name="T4" fmla="*/ 782638 w 494"/>
              <a:gd name="T5" fmla="*/ 0 h 1485"/>
              <a:gd name="T6" fmla="*/ 782638 w 494"/>
              <a:gd name="T7" fmla="*/ 2355851 h 1485"/>
              <a:gd name="T8" fmla="*/ 0 w 494"/>
              <a:gd name="T9" fmla="*/ 2355851 h 1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4"/>
              <a:gd name="T16" fmla="*/ 0 h 1485"/>
              <a:gd name="T17" fmla="*/ 494 w 494"/>
              <a:gd name="T18" fmla="*/ 1485 h 1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4" h="1485">
                <a:moveTo>
                  <a:pt x="0" y="1484"/>
                </a:moveTo>
                <a:lnTo>
                  <a:pt x="0" y="0"/>
                </a:lnTo>
                <a:lnTo>
                  <a:pt x="493" y="0"/>
                </a:lnTo>
                <a:lnTo>
                  <a:pt x="493" y="1484"/>
                </a:lnTo>
                <a:lnTo>
                  <a:pt x="0" y="148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766888" y="3840163"/>
            <a:ext cx="14636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h(key) mod N</a:t>
            </a:r>
          </a:p>
        </p:txBody>
      </p:sp>
      <p:sp>
        <p:nvSpPr>
          <p:cNvPr id="4106" name="Freeform 10"/>
          <p:cNvSpPr>
            <a:spLocks/>
          </p:cNvSpPr>
          <p:nvPr/>
        </p:nvSpPr>
        <p:spPr bwMode="auto">
          <a:xfrm>
            <a:off x="6248400" y="4276725"/>
            <a:ext cx="49213" cy="26988"/>
          </a:xfrm>
          <a:custGeom>
            <a:avLst/>
            <a:gdLst>
              <a:gd name="T0" fmla="*/ 47625 w 31"/>
              <a:gd name="T1" fmla="*/ 12700 h 17"/>
              <a:gd name="T2" fmla="*/ 23813 w 31"/>
              <a:gd name="T3" fmla="*/ 0 h 17"/>
              <a:gd name="T4" fmla="*/ 0 w 31"/>
              <a:gd name="T5" fmla="*/ 12700 h 17"/>
              <a:gd name="T6" fmla="*/ 23813 w 31"/>
              <a:gd name="T7" fmla="*/ 25400 h 17"/>
              <a:gd name="T8" fmla="*/ 47625 w 31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17"/>
              <a:gd name="T17" fmla="*/ 31 w 31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auto">
          <a:xfrm>
            <a:off x="5299075" y="4616450"/>
            <a:ext cx="49213" cy="26988"/>
          </a:xfrm>
          <a:custGeom>
            <a:avLst/>
            <a:gdLst>
              <a:gd name="T0" fmla="*/ 47625 w 31"/>
              <a:gd name="T1" fmla="*/ 12700 h 17"/>
              <a:gd name="T2" fmla="*/ 23813 w 31"/>
              <a:gd name="T3" fmla="*/ 0 h 17"/>
              <a:gd name="T4" fmla="*/ 0 w 31"/>
              <a:gd name="T5" fmla="*/ 12700 h 17"/>
              <a:gd name="T6" fmla="*/ 23813 w 31"/>
              <a:gd name="T7" fmla="*/ 25400 h 17"/>
              <a:gd name="T8" fmla="*/ 47625 w 31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17"/>
              <a:gd name="T17" fmla="*/ 31 w 31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08" name="Freeform 12"/>
          <p:cNvSpPr>
            <a:spLocks/>
          </p:cNvSpPr>
          <p:nvPr/>
        </p:nvSpPr>
        <p:spPr bwMode="auto">
          <a:xfrm>
            <a:off x="5245100" y="3892550"/>
            <a:ext cx="49213" cy="26988"/>
          </a:xfrm>
          <a:custGeom>
            <a:avLst/>
            <a:gdLst>
              <a:gd name="T0" fmla="*/ 47625 w 31"/>
              <a:gd name="T1" fmla="*/ 12700 h 17"/>
              <a:gd name="T2" fmla="*/ 23813 w 31"/>
              <a:gd name="T3" fmla="*/ 0 h 17"/>
              <a:gd name="T4" fmla="*/ 0 w 31"/>
              <a:gd name="T5" fmla="*/ 12700 h 17"/>
              <a:gd name="T6" fmla="*/ 23813 w 31"/>
              <a:gd name="T7" fmla="*/ 25400 h 17"/>
              <a:gd name="T8" fmla="*/ 47625 w 31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17"/>
              <a:gd name="T17" fmla="*/ 31 w 31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auto">
          <a:xfrm>
            <a:off x="5449888" y="3892550"/>
            <a:ext cx="50800" cy="26988"/>
          </a:xfrm>
          <a:custGeom>
            <a:avLst/>
            <a:gdLst>
              <a:gd name="T0" fmla="*/ 49212 w 32"/>
              <a:gd name="T1" fmla="*/ 12700 h 17"/>
              <a:gd name="T2" fmla="*/ 23812 w 32"/>
              <a:gd name="T3" fmla="*/ 0 h 17"/>
              <a:gd name="T4" fmla="*/ 0 w 32"/>
              <a:gd name="T5" fmla="*/ 12700 h 17"/>
              <a:gd name="T6" fmla="*/ 23812 w 32"/>
              <a:gd name="T7" fmla="*/ 25400 h 17"/>
              <a:gd name="T8" fmla="*/ 49212 w 32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17"/>
              <a:gd name="T17" fmla="*/ 32 w 32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17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auto">
          <a:xfrm>
            <a:off x="5656263" y="3892550"/>
            <a:ext cx="49212" cy="26988"/>
          </a:xfrm>
          <a:custGeom>
            <a:avLst/>
            <a:gdLst>
              <a:gd name="T0" fmla="*/ 47625 w 31"/>
              <a:gd name="T1" fmla="*/ 12700 h 17"/>
              <a:gd name="T2" fmla="*/ 23812 w 31"/>
              <a:gd name="T3" fmla="*/ 0 h 17"/>
              <a:gd name="T4" fmla="*/ 0 w 31"/>
              <a:gd name="T5" fmla="*/ 12700 h 17"/>
              <a:gd name="T6" fmla="*/ 23812 w 31"/>
              <a:gd name="T7" fmla="*/ 25400 h 17"/>
              <a:gd name="T8" fmla="*/ 47625 w 31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17"/>
              <a:gd name="T17" fmla="*/ 31 w 31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auto">
          <a:xfrm>
            <a:off x="5478463" y="4611688"/>
            <a:ext cx="49212" cy="26987"/>
          </a:xfrm>
          <a:custGeom>
            <a:avLst/>
            <a:gdLst>
              <a:gd name="T0" fmla="*/ 47625 w 31"/>
              <a:gd name="T1" fmla="*/ 12700 h 17"/>
              <a:gd name="T2" fmla="*/ 23812 w 31"/>
              <a:gd name="T3" fmla="*/ 0 h 17"/>
              <a:gd name="T4" fmla="*/ 0 w 31"/>
              <a:gd name="T5" fmla="*/ 12700 h 17"/>
              <a:gd name="T6" fmla="*/ 23812 w 31"/>
              <a:gd name="T7" fmla="*/ 25400 h 17"/>
              <a:gd name="T8" fmla="*/ 47625 w 31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17"/>
              <a:gd name="T17" fmla="*/ 31 w 31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auto">
          <a:xfrm>
            <a:off x="5654675" y="4610100"/>
            <a:ext cx="50800" cy="26988"/>
          </a:xfrm>
          <a:custGeom>
            <a:avLst/>
            <a:gdLst>
              <a:gd name="T0" fmla="*/ 49212 w 32"/>
              <a:gd name="T1" fmla="*/ 14288 h 17"/>
              <a:gd name="T2" fmla="*/ 25400 w 32"/>
              <a:gd name="T3" fmla="*/ 0 h 17"/>
              <a:gd name="T4" fmla="*/ 0 w 32"/>
              <a:gd name="T5" fmla="*/ 14288 h 17"/>
              <a:gd name="T6" fmla="*/ 25400 w 32"/>
              <a:gd name="T7" fmla="*/ 25400 h 17"/>
              <a:gd name="T8" fmla="*/ 49212 w 32"/>
              <a:gd name="T9" fmla="*/ 14288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17"/>
              <a:gd name="T17" fmla="*/ 32 w 32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17">
                <a:moveTo>
                  <a:pt x="31" y="9"/>
                </a:moveTo>
                <a:lnTo>
                  <a:pt x="16" y="0"/>
                </a:lnTo>
                <a:lnTo>
                  <a:pt x="0" y="9"/>
                </a:lnTo>
                <a:lnTo>
                  <a:pt x="16" y="16"/>
                </a:lnTo>
                <a:lnTo>
                  <a:pt x="31" y="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auto">
          <a:xfrm>
            <a:off x="6426200" y="4276725"/>
            <a:ext cx="50800" cy="26988"/>
          </a:xfrm>
          <a:custGeom>
            <a:avLst/>
            <a:gdLst>
              <a:gd name="T0" fmla="*/ 49212 w 32"/>
              <a:gd name="T1" fmla="*/ 12700 h 17"/>
              <a:gd name="T2" fmla="*/ 23812 w 32"/>
              <a:gd name="T3" fmla="*/ 0 h 17"/>
              <a:gd name="T4" fmla="*/ 0 w 32"/>
              <a:gd name="T5" fmla="*/ 12700 h 17"/>
              <a:gd name="T6" fmla="*/ 23812 w 32"/>
              <a:gd name="T7" fmla="*/ 25400 h 17"/>
              <a:gd name="T8" fmla="*/ 49212 w 32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17"/>
              <a:gd name="T17" fmla="*/ 32 w 32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17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auto">
          <a:xfrm>
            <a:off x="6604000" y="4276725"/>
            <a:ext cx="50800" cy="26988"/>
          </a:xfrm>
          <a:custGeom>
            <a:avLst/>
            <a:gdLst>
              <a:gd name="T0" fmla="*/ 49212 w 32"/>
              <a:gd name="T1" fmla="*/ 12700 h 17"/>
              <a:gd name="T2" fmla="*/ 23812 w 32"/>
              <a:gd name="T3" fmla="*/ 0 h 17"/>
              <a:gd name="T4" fmla="*/ 0 w 32"/>
              <a:gd name="T5" fmla="*/ 12700 h 17"/>
              <a:gd name="T6" fmla="*/ 23812 w 32"/>
              <a:gd name="T7" fmla="*/ 25400 h 17"/>
              <a:gd name="T8" fmla="*/ 49212 w 32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17"/>
              <a:gd name="T17" fmla="*/ 32 w 32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17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5" name="Freeform 19"/>
          <p:cNvSpPr>
            <a:spLocks/>
          </p:cNvSpPr>
          <p:nvPr/>
        </p:nvSpPr>
        <p:spPr bwMode="auto">
          <a:xfrm>
            <a:off x="5505450" y="5937250"/>
            <a:ext cx="50800" cy="26988"/>
          </a:xfrm>
          <a:custGeom>
            <a:avLst/>
            <a:gdLst>
              <a:gd name="T0" fmla="*/ 49212 w 32"/>
              <a:gd name="T1" fmla="*/ 11113 h 17"/>
              <a:gd name="T2" fmla="*/ 23812 w 32"/>
              <a:gd name="T3" fmla="*/ 0 h 17"/>
              <a:gd name="T4" fmla="*/ 0 w 32"/>
              <a:gd name="T5" fmla="*/ 11113 h 17"/>
              <a:gd name="T6" fmla="*/ 23812 w 32"/>
              <a:gd name="T7" fmla="*/ 25400 h 17"/>
              <a:gd name="T8" fmla="*/ 49212 w 32"/>
              <a:gd name="T9" fmla="*/ 11113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17"/>
              <a:gd name="T17" fmla="*/ 32 w 32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17">
                <a:moveTo>
                  <a:pt x="31" y="7"/>
                </a:moveTo>
                <a:lnTo>
                  <a:pt x="15" y="0"/>
                </a:lnTo>
                <a:lnTo>
                  <a:pt x="0" y="7"/>
                </a:lnTo>
                <a:lnTo>
                  <a:pt x="15" y="16"/>
                </a:lnTo>
                <a:lnTo>
                  <a:pt x="31" y="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6" name="Freeform 20"/>
          <p:cNvSpPr>
            <a:spLocks/>
          </p:cNvSpPr>
          <p:nvPr/>
        </p:nvSpPr>
        <p:spPr bwMode="auto">
          <a:xfrm>
            <a:off x="5311775" y="5935663"/>
            <a:ext cx="50800" cy="26987"/>
          </a:xfrm>
          <a:custGeom>
            <a:avLst/>
            <a:gdLst>
              <a:gd name="T0" fmla="*/ 49212 w 32"/>
              <a:gd name="T1" fmla="*/ 12700 h 17"/>
              <a:gd name="T2" fmla="*/ 25400 w 32"/>
              <a:gd name="T3" fmla="*/ 0 h 17"/>
              <a:gd name="T4" fmla="*/ 0 w 32"/>
              <a:gd name="T5" fmla="*/ 12700 h 17"/>
              <a:gd name="T6" fmla="*/ 25400 w 32"/>
              <a:gd name="T7" fmla="*/ 25400 h 17"/>
              <a:gd name="T8" fmla="*/ 49212 w 32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17"/>
              <a:gd name="T17" fmla="*/ 32 w 32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17">
                <a:moveTo>
                  <a:pt x="31" y="8"/>
                </a:moveTo>
                <a:lnTo>
                  <a:pt x="16" y="0"/>
                </a:lnTo>
                <a:lnTo>
                  <a:pt x="0" y="8"/>
                </a:lnTo>
                <a:lnTo>
                  <a:pt x="16" y="16"/>
                </a:lnTo>
                <a:lnTo>
                  <a:pt x="31" y="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7" name="Freeform 21"/>
          <p:cNvSpPr>
            <a:spLocks/>
          </p:cNvSpPr>
          <p:nvPr/>
        </p:nvSpPr>
        <p:spPr bwMode="auto">
          <a:xfrm>
            <a:off x="5697538" y="5937250"/>
            <a:ext cx="49212" cy="26988"/>
          </a:xfrm>
          <a:custGeom>
            <a:avLst/>
            <a:gdLst>
              <a:gd name="T0" fmla="*/ 47625 w 31"/>
              <a:gd name="T1" fmla="*/ 11113 h 17"/>
              <a:gd name="T2" fmla="*/ 23812 w 31"/>
              <a:gd name="T3" fmla="*/ 0 h 17"/>
              <a:gd name="T4" fmla="*/ 0 w 31"/>
              <a:gd name="T5" fmla="*/ 11113 h 17"/>
              <a:gd name="T6" fmla="*/ 23812 w 31"/>
              <a:gd name="T7" fmla="*/ 25400 h 17"/>
              <a:gd name="T8" fmla="*/ 47625 w 31"/>
              <a:gd name="T9" fmla="*/ 11113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17"/>
              <a:gd name="T17" fmla="*/ 31 w 31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17">
                <a:moveTo>
                  <a:pt x="30" y="7"/>
                </a:moveTo>
                <a:lnTo>
                  <a:pt x="15" y="0"/>
                </a:lnTo>
                <a:lnTo>
                  <a:pt x="0" y="7"/>
                </a:lnTo>
                <a:lnTo>
                  <a:pt x="15" y="16"/>
                </a:lnTo>
                <a:lnTo>
                  <a:pt x="30" y="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2444750" y="4568825"/>
            <a:ext cx="2952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1820863" y="4381500"/>
            <a:ext cx="5111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key</a:t>
            </a: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2359025" y="6075363"/>
            <a:ext cx="2619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Primary bucket pages</a:t>
            </a: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5310188" y="6088063"/>
            <a:ext cx="18875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Overflow pages</a:t>
            </a:r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3759200" y="4024313"/>
            <a:ext cx="2952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3759200" y="3714750"/>
            <a:ext cx="2952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3690938" y="5695950"/>
            <a:ext cx="5365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N-1</a:t>
            </a:r>
          </a:p>
        </p:txBody>
      </p:sp>
      <p:sp>
        <p:nvSpPr>
          <p:cNvPr id="4125" name="Line 29"/>
          <p:cNvSpPr>
            <a:spLocks noChangeShapeType="1"/>
          </p:cNvSpPr>
          <p:nvPr/>
        </p:nvSpPr>
        <p:spPr bwMode="auto">
          <a:xfrm flipV="1">
            <a:off x="2743200" y="4267200"/>
            <a:ext cx="7620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 flipV="1">
            <a:off x="2720975" y="3957638"/>
            <a:ext cx="779463" cy="7762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>
            <a:off x="1752600" y="4800600"/>
            <a:ext cx="685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>
            <a:off x="2725738" y="4738688"/>
            <a:ext cx="779462" cy="11287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>
            <a:off x="4191000" y="3886200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>
            <a:off x="4191000" y="4191000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1" name="Line 35"/>
          <p:cNvSpPr>
            <a:spLocks noChangeShapeType="1"/>
          </p:cNvSpPr>
          <p:nvPr/>
        </p:nvSpPr>
        <p:spPr bwMode="auto">
          <a:xfrm>
            <a:off x="4191000" y="4648200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>
            <a:off x="4267200" y="5943600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3" name="Line 37"/>
          <p:cNvSpPr>
            <a:spLocks noChangeShapeType="1"/>
          </p:cNvSpPr>
          <p:nvPr/>
        </p:nvSpPr>
        <p:spPr bwMode="auto">
          <a:xfrm>
            <a:off x="5715000" y="42672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4" name="Line 38"/>
          <p:cNvSpPr>
            <a:spLocks noChangeShapeType="1"/>
          </p:cNvSpPr>
          <p:nvPr/>
        </p:nvSpPr>
        <p:spPr bwMode="auto">
          <a:xfrm>
            <a:off x="3524250" y="4048125"/>
            <a:ext cx="7858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35" name="Line 39"/>
          <p:cNvSpPr>
            <a:spLocks noChangeShapeType="1"/>
          </p:cNvSpPr>
          <p:nvPr/>
        </p:nvSpPr>
        <p:spPr bwMode="auto">
          <a:xfrm>
            <a:off x="3522663" y="4402138"/>
            <a:ext cx="7858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521075" y="4768850"/>
            <a:ext cx="7858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37" name="Line 41"/>
          <p:cNvSpPr>
            <a:spLocks noChangeShapeType="1"/>
          </p:cNvSpPr>
          <p:nvPr/>
        </p:nvSpPr>
        <p:spPr bwMode="auto">
          <a:xfrm>
            <a:off x="3519488" y="5707063"/>
            <a:ext cx="7858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2114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Static Hashing (Contd.)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076700"/>
          </a:xfrm>
          <a:noFill/>
        </p:spPr>
        <p:txBody>
          <a:bodyPr/>
          <a:lstStyle/>
          <a:p>
            <a:r>
              <a:rPr lang="en-US" smtClean="0"/>
              <a:t>Buckets contain </a:t>
            </a:r>
            <a:r>
              <a:rPr lang="en-US" i="1" smtClean="0"/>
              <a:t>data entries</a:t>
            </a:r>
            <a:r>
              <a:rPr lang="en-US" smtClean="0"/>
              <a:t>.</a:t>
            </a:r>
          </a:p>
          <a:p>
            <a:r>
              <a:rPr lang="en-US" smtClean="0"/>
              <a:t>Hash fn works on </a:t>
            </a:r>
            <a:r>
              <a:rPr lang="en-US" i="1" smtClean="0"/>
              <a:t>search key </a:t>
            </a:r>
            <a:r>
              <a:rPr lang="en-US" smtClean="0"/>
              <a:t>field of record </a:t>
            </a:r>
            <a:r>
              <a:rPr lang="en-US" i="1" smtClean="0"/>
              <a:t>r.  </a:t>
            </a:r>
            <a:r>
              <a:rPr lang="en-US" smtClean="0"/>
              <a:t>Must distribute values over range 0 ... M-1.</a:t>
            </a:r>
          </a:p>
          <a:p>
            <a:pPr lvl="1">
              <a:buSzPct val="75000"/>
            </a:pPr>
            <a:r>
              <a:rPr lang="en-US" b="1" smtClean="0"/>
              <a:t>h</a:t>
            </a:r>
            <a:r>
              <a:rPr lang="en-US" smtClean="0"/>
              <a:t>(</a:t>
            </a:r>
            <a:r>
              <a:rPr lang="en-US" i="1" smtClean="0"/>
              <a:t>key</a:t>
            </a:r>
            <a:r>
              <a:rPr lang="en-US" smtClean="0"/>
              <a:t>) = (a * </a:t>
            </a:r>
            <a:r>
              <a:rPr lang="en-US" i="1" smtClean="0"/>
              <a:t>key</a:t>
            </a:r>
            <a:r>
              <a:rPr lang="en-US" smtClean="0"/>
              <a:t> + b) usually works well.</a:t>
            </a:r>
          </a:p>
          <a:p>
            <a:pPr lvl="1">
              <a:buSzPct val="75000"/>
            </a:pPr>
            <a:r>
              <a:rPr lang="en-US" smtClean="0"/>
              <a:t>a and b are constants;  lots known about how to tune </a:t>
            </a:r>
            <a:r>
              <a:rPr lang="en-US" b="1" smtClean="0"/>
              <a:t>h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chemeClr val="accent2"/>
                </a:solidFill>
              </a:rPr>
              <a:t>Long overflow chains </a:t>
            </a:r>
            <a:r>
              <a:rPr lang="en-US" smtClean="0"/>
              <a:t>can develop and degrade performance.  </a:t>
            </a:r>
          </a:p>
          <a:p>
            <a:pPr lvl="1">
              <a:buSzPct val="75000"/>
            </a:pPr>
            <a:r>
              <a:rPr lang="en-US" i="1" smtClean="0">
                <a:solidFill>
                  <a:schemeClr val="accent2"/>
                </a:solidFill>
              </a:rPr>
              <a:t>Extendible</a:t>
            </a:r>
            <a:r>
              <a:rPr lang="en-US" smtClean="0"/>
              <a:t> and </a:t>
            </a:r>
            <a:r>
              <a:rPr lang="en-US" i="1" smtClean="0">
                <a:solidFill>
                  <a:schemeClr val="accent2"/>
                </a:solidFill>
              </a:rPr>
              <a:t>Linear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i="1" smtClean="0">
                <a:solidFill>
                  <a:schemeClr val="accent2"/>
                </a:solidFill>
              </a:rPr>
              <a:t>Hashing</a:t>
            </a:r>
            <a:r>
              <a:rPr lang="en-US" smtClean="0"/>
              <a:t>: Dynamic techniques to fix this problem.</a:t>
            </a:r>
          </a:p>
        </p:txBody>
      </p:sp>
    </p:spTree>
    <p:extLst>
      <p:ext uri="{BB962C8B-B14F-4D97-AF65-F5344CB8AC3E}">
        <p14:creationId xmlns:p14="http://schemas.microsoft.com/office/powerpoint/2010/main" val="15749737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0975"/>
            <a:ext cx="8358187" cy="457200"/>
          </a:xfrm>
        </p:spPr>
        <p:txBody>
          <a:bodyPr/>
          <a:lstStyle/>
          <a:p>
            <a:r>
              <a:rPr lang="en-US" smtClean="0"/>
              <a:t>Example of Hash File Organization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328863"/>
            <a:ext cx="7466012" cy="4114800"/>
          </a:xfrm>
        </p:spPr>
        <p:txBody>
          <a:bodyPr/>
          <a:lstStyle/>
          <a:p>
            <a:r>
              <a:rPr lang="en-US" smtClean="0"/>
              <a:t>There are 8 buckets,</a:t>
            </a:r>
          </a:p>
          <a:p>
            <a:r>
              <a:rPr lang="en-US" smtClean="0"/>
              <a:t>The binary representation of the </a:t>
            </a:r>
            <a:r>
              <a:rPr lang="en-US" i="1" smtClean="0"/>
              <a:t>i</a:t>
            </a:r>
            <a:r>
              <a:rPr lang="en-US" smtClean="0"/>
              <a:t>th character is assumed to be the integer </a:t>
            </a:r>
            <a:r>
              <a:rPr lang="en-US" i="1" smtClean="0"/>
              <a:t>i.</a:t>
            </a:r>
            <a:endParaRPr lang="en-US" smtClean="0"/>
          </a:p>
          <a:p>
            <a:r>
              <a:rPr lang="en-US" smtClean="0"/>
              <a:t>The hash function returns the sum of the binary representations of the characters modulo 8</a:t>
            </a:r>
          </a:p>
          <a:p>
            <a:pPr lvl="1"/>
            <a:r>
              <a:rPr lang="en-US" smtClean="0"/>
              <a:t>E.g. h(Music) = 1        h(History) = 2   </a:t>
            </a:r>
            <a:br>
              <a:rPr lang="en-US" smtClean="0"/>
            </a:br>
            <a:r>
              <a:rPr lang="en-US" smtClean="0"/>
              <a:t>        h(Physics) =  3   h(Elec. Eng.) = 3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00113" y="992188"/>
            <a:ext cx="812800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/>
            </a:r>
            <a:br>
              <a:rPr lang="en-US"/>
            </a:br>
            <a:r>
              <a:rPr lang="en-US"/>
              <a:t>Hash file organization of </a:t>
            </a:r>
            <a:r>
              <a:rPr lang="en-US" i="1"/>
              <a:t>instructor</a:t>
            </a:r>
            <a:r>
              <a:rPr lang="en-US"/>
              <a:t> file, using </a:t>
            </a:r>
            <a:r>
              <a:rPr lang="en-US" i="1"/>
              <a:t>dept_name </a:t>
            </a:r>
            <a:r>
              <a:rPr lang="en-US"/>
              <a:t>as key</a:t>
            </a:r>
            <a:br>
              <a:rPr lang="en-US"/>
            </a:br>
            <a:r>
              <a:rPr lang="en-US"/>
              <a:t> (See figure in next slide.)</a:t>
            </a:r>
          </a:p>
        </p:txBody>
      </p:sp>
    </p:spTree>
    <p:extLst>
      <p:ext uri="{BB962C8B-B14F-4D97-AF65-F5344CB8AC3E}">
        <p14:creationId xmlns:p14="http://schemas.microsoft.com/office/powerpoint/2010/main" val="7514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609600"/>
          </a:xfrm>
        </p:spPr>
        <p:txBody>
          <a:bodyPr/>
          <a:lstStyle/>
          <a:p>
            <a:r>
              <a:rPr lang="en-US" smtClean="0"/>
              <a:t>Example of Hash File Organization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85800" y="5856288"/>
            <a:ext cx="73834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Hash file organization of </a:t>
            </a:r>
            <a:r>
              <a:rPr lang="en-US" sz="2000" i="1"/>
              <a:t>instructor</a:t>
            </a:r>
            <a:r>
              <a:rPr lang="en-US" sz="2000"/>
              <a:t> file, using </a:t>
            </a:r>
            <a:r>
              <a:rPr lang="en-US" sz="2000" i="1"/>
              <a:t>dept_name </a:t>
            </a:r>
            <a:r>
              <a:rPr lang="en-US" sz="2000"/>
              <a:t>as key (see previous slide for details).</a:t>
            </a:r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8900" y="784225"/>
            <a:ext cx="6197600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27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571500"/>
          </a:xfrm>
        </p:spPr>
        <p:txBody>
          <a:bodyPr/>
          <a:lstStyle/>
          <a:p>
            <a:r>
              <a:rPr lang="en-US" smtClean="0"/>
              <a:t>Hash Functions</a:t>
            </a: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148638" cy="5486400"/>
          </a:xfrm>
        </p:spPr>
        <p:txBody>
          <a:bodyPr/>
          <a:lstStyle/>
          <a:p>
            <a:r>
              <a:rPr lang="en-US" sz="2400" smtClean="0"/>
              <a:t>Worst hash function maps all search-key values to the same bucket; this makes access time proportional to the number of search-key values in the file.</a:t>
            </a:r>
          </a:p>
          <a:p>
            <a:r>
              <a:rPr lang="en-US" sz="2400" smtClean="0"/>
              <a:t>An ideal hash function is </a:t>
            </a:r>
            <a:r>
              <a:rPr lang="en-US" sz="2400" b="1" smtClean="0">
                <a:solidFill>
                  <a:srgbClr val="3366CC"/>
                </a:solidFill>
              </a:rPr>
              <a:t>uniform</a:t>
            </a:r>
            <a:r>
              <a:rPr lang="en-US" sz="2400" i="1" smtClean="0"/>
              <a:t>,</a:t>
            </a:r>
            <a:r>
              <a:rPr lang="en-US" sz="2400" smtClean="0"/>
              <a:t> i.e., each bucket is assigned the same number of search-key values from the set of </a:t>
            </a:r>
            <a:r>
              <a:rPr lang="en-US" sz="2400" i="1" smtClean="0"/>
              <a:t>all</a:t>
            </a:r>
            <a:r>
              <a:rPr lang="en-US" sz="2400" smtClean="0"/>
              <a:t> possible values.</a:t>
            </a:r>
          </a:p>
          <a:p>
            <a:r>
              <a:rPr lang="en-US" sz="2400" smtClean="0"/>
              <a:t>Ideal hash function is </a:t>
            </a:r>
            <a:r>
              <a:rPr lang="en-US" sz="2400" b="1" smtClean="0">
                <a:solidFill>
                  <a:srgbClr val="3366CC"/>
                </a:solidFill>
              </a:rPr>
              <a:t>random</a:t>
            </a:r>
            <a:r>
              <a:rPr lang="en-US" sz="2400" smtClean="0"/>
              <a:t>, so each bucket will have the same number of records assigned to it irrespective of the </a:t>
            </a:r>
            <a:r>
              <a:rPr lang="en-US" sz="2400" i="1" smtClean="0"/>
              <a:t>actual distribution</a:t>
            </a:r>
            <a:r>
              <a:rPr lang="en-US" sz="2400" smtClean="0"/>
              <a:t> of search-key values in the file.</a:t>
            </a:r>
          </a:p>
          <a:p>
            <a:r>
              <a:rPr lang="en-US" sz="2400" smtClean="0"/>
              <a:t>Typical hash functions perform computation on the internal binary representation of the search-key. </a:t>
            </a:r>
          </a:p>
          <a:p>
            <a:pPr lvl="1"/>
            <a:r>
              <a:rPr lang="en-US" sz="2200" smtClean="0"/>
              <a:t>For example, for a string search-key, the binary representations of all the characters in the string could be added and the sum modulo the number of buckets could be returned. .</a:t>
            </a:r>
          </a:p>
        </p:txBody>
      </p:sp>
    </p:spTree>
    <p:extLst>
      <p:ext uri="{BB962C8B-B14F-4D97-AF65-F5344CB8AC3E}">
        <p14:creationId xmlns:p14="http://schemas.microsoft.com/office/powerpoint/2010/main" val="14640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723900"/>
          </a:xfrm>
        </p:spPr>
        <p:txBody>
          <a:bodyPr/>
          <a:lstStyle/>
          <a:p>
            <a:r>
              <a:rPr lang="en-US" smtClean="0"/>
              <a:t>Handling of Bucket Overflows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639050" cy="5073650"/>
          </a:xfrm>
        </p:spPr>
        <p:txBody>
          <a:bodyPr/>
          <a:lstStyle/>
          <a:p>
            <a:r>
              <a:rPr lang="en-US" smtClean="0"/>
              <a:t>Bucket overflow can occur because of </a:t>
            </a:r>
          </a:p>
          <a:p>
            <a:pPr lvl="1"/>
            <a:r>
              <a:rPr lang="en-US" smtClean="0"/>
              <a:t>Insufficient buckets </a:t>
            </a:r>
          </a:p>
          <a:p>
            <a:pPr lvl="1"/>
            <a:r>
              <a:rPr lang="en-US" smtClean="0"/>
              <a:t>Skew in distribution of records.  This can occur due to two reasons:</a:t>
            </a:r>
          </a:p>
          <a:p>
            <a:pPr lvl="2"/>
            <a:r>
              <a:rPr lang="en-US" smtClean="0"/>
              <a:t>multiple records have same search-key value</a:t>
            </a:r>
          </a:p>
          <a:p>
            <a:pPr lvl="2"/>
            <a:r>
              <a:rPr lang="en-US" smtClean="0"/>
              <a:t>chosen hash function produces non-uniform distribution of key values</a:t>
            </a:r>
          </a:p>
          <a:p>
            <a:r>
              <a:rPr lang="en-US" smtClean="0"/>
              <a:t>Although the probability of bucket overflow can be reduced, it cannot be eliminated; it is handled by using </a:t>
            </a:r>
            <a:r>
              <a:rPr lang="en-US" b="1" i="1" smtClean="0">
                <a:solidFill>
                  <a:srgbClr val="3366CC"/>
                </a:solidFill>
              </a:rPr>
              <a:t>overflow buckets</a:t>
            </a:r>
            <a:r>
              <a:rPr lang="en-US" b="1" i="1" smtClean="0"/>
              <a:t>.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11825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0"/>
            <a:ext cx="8077200" cy="609600"/>
          </a:xfrm>
        </p:spPr>
        <p:txBody>
          <a:bodyPr/>
          <a:lstStyle/>
          <a:p>
            <a:r>
              <a:rPr lang="en-US" smtClean="0"/>
              <a:t>Handling of Bucket Overflows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367713" cy="5638800"/>
          </a:xfrm>
        </p:spPr>
        <p:txBody>
          <a:bodyPr/>
          <a:lstStyle/>
          <a:p>
            <a:r>
              <a:rPr lang="en-US" sz="2200" b="1" smtClean="0">
                <a:solidFill>
                  <a:srgbClr val="3366CC"/>
                </a:solidFill>
              </a:rPr>
              <a:t>Overflow chaining</a:t>
            </a:r>
            <a:r>
              <a:rPr lang="en-US" sz="2200" smtClean="0"/>
              <a:t> – the overflow buckets of a given bucket are chained together in a linked list.</a:t>
            </a:r>
          </a:p>
          <a:p>
            <a:r>
              <a:rPr lang="en-US" sz="2200" smtClean="0"/>
              <a:t>Above scheme is called </a:t>
            </a:r>
            <a:r>
              <a:rPr lang="en-US" sz="2200" b="1" smtClean="0">
                <a:solidFill>
                  <a:srgbClr val="3366CC"/>
                </a:solidFill>
              </a:rPr>
              <a:t>closed hashing</a:t>
            </a:r>
            <a:r>
              <a:rPr lang="en-US" sz="2200" b="1" smtClean="0"/>
              <a:t>.</a:t>
            </a:r>
            <a:r>
              <a:rPr lang="en-US" sz="2200" smtClean="0"/>
              <a:t>  </a:t>
            </a:r>
          </a:p>
          <a:p>
            <a:pPr lvl="1"/>
            <a:r>
              <a:rPr lang="en-US" sz="2200" smtClean="0"/>
              <a:t>An alternative, called </a:t>
            </a:r>
            <a:r>
              <a:rPr lang="en-US" sz="2200" b="1" smtClean="0">
                <a:solidFill>
                  <a:srgbClr val="3366CC"/>
                </a:solidFill>
              </a:rPr>
              <a:t>open hashing</a:t>
            </a:r>
            <a:r>
              <a:rPr lang="en-US" sz="2200" smtClean="0"/>
              <a:t>, which does not use overflow buckets,  is not suitable for database applications.</a:t>
            </a:r>
          </a:p>
          <a:p>
            <a:endParaRPr lang="en-US" sz="2200" smtClean="0"/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5788" y="2806700"/>
            <a:ext cx="5303837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14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mx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ifmx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fm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H:\jmh\work\ifmx.ppt</Template>
  <TotalTime>1812</TotalTime>
  <Pages>16</Pages>
  <Words>2329</Words>
  <Application>Microsoft Office PowerPoint</Application>
  <PresentationFormat>On-screen Show (4:3)</PresentationFormat>
  <Paragraphs>383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Book Antiqua</vt:lpstr>
      <vt:lpstr>Courier New</vt:lpstr>
      <vt:lpstr>Helvetica</vt:lpstr>
      <vt:lpstr>Symbol</vt:lpstr>
      <vt:lpstr>Times New Roman</vt:lpstr>
      <vt:lpstr>Wingdings</vt:lpstr>
      <vt:lpstr>ifmx</vt:lpstr>
      <vt:lpstr>PowerPoint Presentation</vt:lpstr>
      <vt:lpstr>Static Hashing</vt:lpstr>
      <vt:lpstr>Static Hashing</vt:lpstr>
      <vt:lpstr>Static Hashing (Contd.)</vt:lpstr>
      <vt:lpstr>Example of Hash File Organization</vt:lpstr>
      <vt:lpstr>Example of Hash File Organization </vt:lpstr>
      <vt:lpstr>Hash Functions</vt:lpstr>
      <vt:lpstr>Handling of Bucket Overflows</vt:lpstr>
      <vt:lpstr>Handling of Bucket Overflows (Cont.)</vt:lpstr>
      <vt:lpstr>Hash Indices</vt:lpstr>
      <vt:lpstr>Example of Hash Index</vt:lpstr>
      <vt:lpstr>Deficiencies of Static Hashing</vt:lpstr>
      <vt:lpstr>Dynamic Hashing</vt:lpstr>
      <vt:lpstr>General Extendable Hash Structure </vt:lpstr>
      <vt:lpstr>Extendible Hashing</vt:lpstr>
      <vt:lpstr>Example</vt:lpstr>
      <vt:lpstr>Insert h(r)=20 (Causes Doubling)</vt:lpstr>
      <vt:lpstr>Points to Note</vt:lpstr>
      <vt:lpstr>Extendable Hashing vs. Other Schemes</vt:lpstr>
      <vt:lpstr>Linear Hashing</vt:lpstr>
      <vt:lpstr>Linear Hashing (Contd.)</vt:lpstr>
      <vt:lpstr>Overview of LH File </vt:lpstr>
      <vt:lpstr>Linear Hashing (Contd.)</vt:lpstr>
      <vt:lpstr>Example of Linear Hashing</vt:lpstr>
      <vt:lpstr>Summary</vt:lpstr>
      <vt:lpstr>Summary (Contd.)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Class</dc:title>
  <dc:creator>yash</dc:creator>
  <cp:lastModifiedBy>user</cp:lastModifiedBy>
  <cp:revision>137</cp:revision>
  <cp:lastPrinted>1995-06-24T08:50:58Z</cp:lastPrinted>
  <dcterms:created xsi:type="dcterms:W3CDTF">1997-01-06T18:13:42Z</dcterms:created>
  <dcterms:modified xsi:type="dcterms:W3CDTF">2018-11-03T11:18:56Z</dcterms:modified>
</cp:coreProperties>
</file>