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98" r:id="rId2"/>
    <p:sldId id="599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96" d="100"/>
          <a:sy n="96" d="100"/>
        </p:scale>
        <p:origin x="4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79095565-CF46-48E8-963F-FBDCC61692A0}" type="slidenum">
              <a:rPr lang="en-US"/>
              <a:pPr/>
              <a:t>10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4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54E04842-04C3-40FA-B7D1-88E103AAEFC4}" type="slidenum">
              <a:rPr lang="en-US"/>
              <a:pPr/>
              <a:t>11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8CA033-5EEB-4555-8A06-E70B5E42CFFE}" type="slidenum">
              <a:rPr lang="en-US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5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98C1F-7107-469E-A64F-D0FDA39AF279}" type="slidenum">
              <a:rPr lang="en-US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3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pPr defTabSz="936625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221E211F-2E79-4920-9202-CF402F3DD313}" type="slidenum">
              <a:rPr lang="en-US"/>
              <a:pPr/>
              <a:t>14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8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16867E8B-BF96-43A6-BB0A-2B7F81ACB184}" type="slidenum">
              <a:rPr lang="en-US"/>
              <a:pPr/>
              <a:t>15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7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880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87945F-95A1-44D4-95BE-E2BD65B4EE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9380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C6E35-7B6E-4F31-AEBF-0DF3179A68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27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607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D10BD2FC-0DD6-436A-BE91-9028938CC60D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r>
              <a:rPr lang="en-US" sz="1200">
                <a:latin typeface="Times New Roman" pitchFamily="18" charset="0"/>
              </a:rPr>
              <a:t>5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1026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r>
              <a:rPr lang="en-US" sz="1200">
                <a:latin typeface="Times New Roman" pitchFamily="18" charset="0"/>
              </a:rPr>
              <a:t>6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5156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r>
              <a:rPr lang="en-US" sz="1200">
                <a:latin typeface="Times New Roman" pitchFamily="18" charset="0"/>
              </a:rPr>
              <a:t>8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9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1704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r>
              <a:rPr lang="en-US" sz="1200">
                <a:latin typeface="Times New Roman" pitchFamily="18" charset="0"/>
              </a:rPr>
              <a:t>9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4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281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0" tIns="44446" rIns="90480" bIns="44446" anchor="b"/>
          <a:lstStyle/>
          <a:p>
            <a:r>
              <a:rPr lang="en-US" sz="1200">
                <a:latin typeface="Times New Roman" pitchFamily="18" charset="0"/>
              </a:rPr>
              <a:t>10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52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275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9057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5533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7743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850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C219ED-8CA7-4439-ADF9-3A2B174870E1}" type="slidenum">
              <a:rPr lang="en-US"/>
              <a:pPr/>
              <a:t>3</a:t>
            </a:fld>
            <a:endParaRPr lang="en-US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1208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48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7352FDB5-91BB-4473-8439-0A0472249A67}" type="slidenum">
              <a:rPr lang="en-US"/>
              <a:pPr/>
              <a:t>4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4F10C52A-69B0-4107-94E3-825FC379D9F4}" type="slidenum">
              <a:rPr lang="en-US"/>
              <a:pPr/>
              <a:t>5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D798B1D5-49C9-48CE-852B-453A34CD16EB}" type="slidenum">
              <a:rPr lang="en-US"/>
              <a:pPr/>
              <a:t>6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A1CF49EB-F728-4216-8D3B-CDCD3C1B6FF9}" type="slidenum">
              <a:rPr lang="en-US"/>
              <a:pPr/>
              <a:t>7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8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ln/>
        </p:spPr>
        <p:txBody>
          <a:bodyPr/>
          <a:lstStyle/>
          <a:p>
            <a:fld id="{9678E1FB-8B04-4966-9CED-C045364C730C}" type="slidenum">
              <a:rPr lang="en-US"/>
              <a:pPr/>
              <a:t>8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10C813-D740-4D79-8E64-CA7D5B9B7058}" type="slidenum">
              <a:rPr lang="en-US"/>
              <a:pPr/>
              <a:t>9</a:t>
            </a:fld>
            <a:endParaRPr lang="en-US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 F212 Database Systems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48B9BE-67F1-412A-8671-A3956CC98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F212 Database Systems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24B4F1-EBE8-4AF1-AE09-282072FCEA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679972"/>
          </a:xfrm>
        </p:spPr>
        <p:txBody>
          <a:bodyPr>
            <a:normAutofit/>
          </a:bodyPr>
          <a:lstStyle/>
          <a:p>
            <a:pPr marL="142875" indent="-257175" algn="l">
              <a:buFont typeface="Wingdings" panose="05000000000000000000" pitchFamily="2" charset="2"/>
              <a:buChar char="Ø"/>
            </a:pPr>
            <a:r>
              <a:rPr lang="en-US" altLang="en-US" dirty="0" smtClean="0"/>
              <a:t>SQL</a:t>
            </a:r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5350" y="132004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 Querying Multiple Relations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076700"/>
          </a:xfrm>
          <a:noFill/>
          <a:ln/>
        </p:spPr>
        <p:txBody>
          <a:bodyPr/>
          <a:lstStyle/>
          <a:p>
            <a:r>
              <a:rPr lang="en-US"/>
              <a:t>What does the following query compute?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658938" y="2271713"/>
            <a:ext cx="453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SELECT S.name, E.cid</a:t>
            </a:r>
          </a:p>
          <a:p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 FROM Students S, Enrolled E</a:t>
            </a:r>
          </a:p>
          <a:p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WHERE S.sid=E.sid AND E.grade='A'</a:t>
            </a:r>
          </a:p>
        </p:txBody>
      </p:sp>
      <p:grpSp>
        <p:nvGrpSpPr>
          <p:cNvPr id="95241" name="Group 9"/>
          <p:cNvGrpSpPr>
            <a:grpSpLocks/>
          </p:cNvGrpSpPr>
          <p:nvPr/>
        </p:nvGrpSpPr>
        <p:grpSpPr bwMode="auto">
          <a:xfrm>
            <a:off x="457200" y="3641725"/>
            <a:ext cx="8056563" cy="1822450"/>
            <a:chOff x="288" y="2294"/>
            <a:chExt cx="5075" cy="1148"/>
          </a:xfrm>
        </p:grpSpPr>
        <p:graphicFrame>
          <p:nvGraphicFramePr>
            <p:cNvPr id="95238" name="Object 6"/>
            <p:cNvGraphicFramePr>
              <a:graphicFrameLocks/>
            </p:cNvGraphicFramePr>
            <p:nvPr/>
          </p:nvGraphicFramePr>
          <p:xfrm>
            <a:off x="3189" y="2309"/>
            <a:ext cx="2174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Document" r:id="rId4" imgW="4719600" imgH="2473200" progId="Word.Document.8">
                    <p:embed/>
                  </p:oleObj>
                </mc:Choice>
                <mc:Fallback>
                  <p:oleObj name="Document" r:id="rId4" imgW="4719600" imgH="24732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" y="2309"/>
                          <a:ext cx="2174" cy="1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288" y="2294"/>
              <a:ext cx="27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Tahoma" panose="020B0604030504040204" pitchFamily="34" charset="0"/>
                </a:rPr>
                <a:t>Given the following instance of Enrolled</a:t>
              </a:r>
            </a:p>
          </p:txBody>
        </p:sp>
      </p:grpSp>
      <p:grpSp>
        <p:nvGrpSpPr>
          <p:cNvPr id="95242" name="Group 10"/>
          <p:cNvGrpSpPr>
            <a:grpSpLocks/>
          </p:cNvGrpSpPr>
          <p:nvPr/>
        </p:nvGrpSpPr>
        <p:grpSpPr bwMode="auto">
          <a:xfrm>
            <a:off x="2879725" y="5537200"/>
            <a:ext cx="5048250" cy="1219200"/>
            <a:chOff x="1814" y="3488"/>
            <a:chExt cx="3180" cy="768"/>
          </a:xfrm>
        </p:grpSpPr>
        <p:graphicFrame>
          <p:nvGraphicFramePr>
            <p:cNvPr id="95237" name="Object 5"/>
            <p:cNvGraphicFramePr>
              <a:graphicFrameLocks/>
            </p:cNvGraphicFramePr>
            <p:nvPr/>
          </p:nvGraphicFramePr>
          <p:xfrm>
            <a:off x="3195" y="3488"/>
            <a:ext cx="1799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Document" r:id="rId6" imgW="3644640" imgH="1564920" progId="Word.Document.8">
                    <p:embed/>
                  </p:oleObj>
                </mc:Choice>
                <mc:Fallback>
                  <p:oleObj name="Document" r:id="rId6" imgW="3644640" imgH="156492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3488"/>
                          <a:ext cx="1799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1814" y="3543"/>
              <a:ext cx="7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Tahoma" panose="020B0604030504040204" pitchFamily="34" charset="0"/>
                </a:rPr>
                <a:t>we get: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993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400"/>
              <a:t>Cross-product of Students and Enrolled Instances</a:t>
            </a:r>
          </a:p>
        </p:txBody>
      </p:sp>
      <p:graphicFrame>
        <p:nvGraphicFramePr>
          <p:cNvPr id="97285" name="Object 5"/>
          <p:cNvGraphicFramePr>
            <a:graphicFrameLocks noGrp="1"/>
          </p:cNvGraphicFramePr>
          <p:nvPr>
            <p:ph type="tbl" idx="1"/>
          </p:nvPr>
        </p:nvGraphicFramePr>
        <p:xfrm>
          <a:off x="842963" y="2057400"/>
          <a:ext cx="739775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7607880" imgH="4375440" progId="Word.Document.8">
                  <p:embed/>
                </p:oleObj>
              </mc:Choice>
              <mc:Fallback>
                <p:oleObj name="Document" r:id="rId4" imgW="7607880" imgH="4375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057400"/>
                        <a:ext cx="739775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74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884238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Enforcing Referential Integrity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3340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smtClean="0"/>
              <a:t>Consider Students and Enrolled;  </a:t>
            </a:r>
            <a:r>
              <a:rPr lang="en-US" sz="2800" i="1" smtClean="0"/>
              <a:t>sid</a:t>
            </a:r>
            <a:r>
              <a:rPr lang="en-US" sz="2800" smtClean="0"/>
              <a:t> in Enrolled is a foreign key that references Students.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What should be done if an Enrolled tuple with a non-existent student id is inserted?  </a:t>
            </a:r>
            <a:r>
              <a:rPr lang="en-US" sz="2800" smtClean="0">
                <a:solidFill>
                  <a:schemeClr val="hlink"/>
                </a:solidFill>
              </a:rPr>
              <a:t>(</a:t>
            </a:r>
            <a:r>
              <a:rPr lang="en-US" sz="2800" i="1" smtClean="0">
                <a:solidFill>
                  <a:schemeClr val="hlink"/>
                </a:solidFill>
              </a:rPr>
              <a:t>Reject it!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What should be done if a Students tuple is deleted?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smtClean="0"/>
              <a:t>Also delete all Enrolled tuples that refer to it.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smtClean="0"/>
              <a:t>Disallow deletion of a Students tuple that is referred to.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smtClean="0"/>
              <a:t>Set sid in Enrolled tuples that refer to it to a </a:t>
            </a:r>
            <a:r>
              <a:rPr lang="en-US" sz="2400" i="1" smtClean="0"/>
              <a:t>default sid</a:t>
            </a:r>
            <a:r>
              <a:rPr lang="en-US" sz="2400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smtClean="0"/>
              <a:t>(In SQL, also: Set sid in Enrolled tuples that refer to it to a special value </a:t>
            </a:r>
            <a:r>
              <a:rPr lang="en-US" sz="2400" i="1" smtClean="0">
                <a:solidFill>
                  <a:schemeClr val="hlink"/>
                </a:solidFill>
              </a:rPr>
              <a:t>null</a:t>
            </a:r>
            <a:r>
              <a:rPr lang="en-US" sz="2400" i="1" smtClean="0"/>
              <a:t>, </a:t>
            </a:r>
            <a:r>
              <a:rPr lang="en-US" sz="2400" smtClean="0"/>
              <a:t>denoting </a:t>
            </a:r>
            <a:r>
              <a:rPr lang="en-US" sz="2400" i="1" smtClean="0"/>
              <a:t>`unknown’</a:t>
            </a:r>
            <a:r>
              <a:rPr lang="en-US" sz="2400" smtClean="0"/>
              <a:t> or </a:t>
            </a:r>
            <a:r>
              <a:rPr lang="en-US" sz="2400" i="1" smtClean="0"/>
              <a:t>`inapplicable’</a:t>
            </a:r>
            <a:r>
              <a:rPr lang="en-US" sz="2400" smtClean="0"/>
              <a:t>.)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Similar if primary key of Students tuple is updated.</a:t>
            </a:r>
          </a:p>
        </p:txBody>
      </p:sp>
    </p:spTree>
    <p:extLst>
      <p:ext uri="{BB962C8B-B14F-4D97-AF65-F5344CB8AC3E}">
        <p14:creationId xmlns:p14="http://schemas.microsoft.com/office/powerpoint/2010/main" val="408435792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31838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Referential Integrity in SQL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343400" cy="5257800"/>
          </a:xfrm>
          <a:noFill/>
        </p:spPr>
        <p:txBody>
          <a:bodyPr lIns="90488" tIns="44450" rIns="90488" bIns="44450"/>
          <a:lstStyle/>
          <a:p>
            <a:r>
              <a:rPr lang="en-US" sz="2400" smtClean="0"/>
              <a:t>SQL/92 and SQL:1999 support all 4 options on deletes and updates.</a:t>
            </a:r>
          </a:p>
          <a:p>
            <a:pPr lvl="1">
              <a:buSzPct val="75000"/>
            </a:pPr>
            <a:r>
              <a:rPr lang="en-US" sz="2400" smtClean="0"/>
              <a:t>Default is </a:t>
            </a:r>
            <a:r>
              <a:rPr lang="en-US" sz="2400" smtClean="0">
                <a:solidFill>
                  <a:schemeClr val="hlink"/>
                </a:solidFill>
              </a:rPr>
              <a:t>NO ACTION</a:t>
            </a:r>
            <a:r>
              <a:rPr lang="en-US" sz="2400" smtClean="0">
                <a:solidFill>
                  <a:schemeClr val="accent2"/>
                </a:solidFill>
              </a:rPr>
              <a:t>   </a:t>
            </a:r>
            <a:r>
              <a:rPr lang="en-US" sz="2400" smtClean="0"/>
              <a:t>(</a:t>
            </a:r>
            <a:r>
              <a:rPr lang="en-US" sz="2400" i="1" smtClean="0"/>
              <a:t>delete/update is rejected</a:t>
            </a:r>
            <a:r>
              <a:rPr lang="en-US" sz="2400" smtClean="0"/>
              <a:t>)</a:t>
            </a:r>
          </a:p>
          <a:p>
            <a:pPr lvl="1">
              <a:buSzPct val="75000"/>
            </a:pPr>
            <a:r>
              <a:rPr lang="en-US" sz="2400" smtClean="0">
                <a:solidFill>
                  <a:schemeClr val="hlink"/>
                </a:solidFill>
              </a:rPr>
              <a:t>CASCADE</a:t>
            </a:r>
            <a:r>
              <a:rPr lang="en-US" sz="2400" smtClean="0"/>
              <a:t>  (also delete all tuples that refer to deleted tuple)</a:t>
            </a:r>
          </a:p>
          <a:p>
            <a:pPr lvl="1">
              <a:buSzPct val="75000"/>
            </a:pPr>
            <a:r>
              <a:rPr lang="en-US" sz="2400" smtClean="0">
                <a:solidFill>
                  <a:schemeClr val="hlink"/>
                </a:solidFill>
              </a:rPr>
              <a:t>SET NULL / SET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smtClean="0">
                <a:solidFill>
                  <a:schemeClr val="hlink"/>
                </a:solidFill>
              </a:rPr>
              <a:t>DEFAULT</a:t>
            </a:r>
            <a:r>
              <a:rPr lang="en-US" sz="2400" smtClean="0"/>
              <a:t>  (sets foreign key value of referencing tuple)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252913" y="1890713"/>
            <a:ext cx="456088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>
                <a:latin typeface="Book Antiqua" panose="02040602050305030304" pitchFamily="18" charset="0"/>
              </a:rPr>
              <a:t>CREATE TABLE</a:t>
            </a:r>
            <a:r>
              <a:rPr lang="en-US" sz="2400">
                <a:latin typeface="Book Antiqua" panose="02040602050305030304" pitchFamily="18" charset="0"/>
              </a:rPr>
              <a:t> Enrolled</a:t>
            </a:r>
          </a:p>
          <a:p>
            <a:r>
              <a:rPr lang="en-US" sz="2400">
                <a:latin typeface="Book Antiqua" panose="02040602050305030304" pitchFamily="18" charset="0"/>
              </a:rPr>
              <a:t>   (sid </a:t>
            </a:r>
            <a:r>
              <a:rPr lang="en-US" sz="2000">
                <a:latin typeface="Book Antiqua" panose="02040602050305030304" pitchFamily="18" charset="0"/>
              </a:rPr>
              <a:t>CHAR</a:t>
            </a:r>
            <a:r>
              <a:rPr lang="en-US" sz="2400">
                <a:latin typeface="Book Antiqua" panose="02040602050305030304" pitchFamily="18" charset="0"/>
              </a:rPr>
              <a:t>(20),</a:t>
            </a:r>
          </a:p>
          <a:p>
            <a:r>
              <a:rPr lang="en-US" sz="2400">
                <a:latin typeface="Book Antiqua" panose="02040602050305030304" pitchFamily="18" charset="0"/>
              </a:rPr>
              <a:t>    cid </a:t>
            </a:r>
            <a:r>
              <a:rPr lang="en-US" sz="2000">
                <a:latin typeface="Book Antiqua" panose="02040602050305030304" pitchFamily="18" charset="0"/>
              </a:rPr>
              <a:t>CHAR(20)</a:t>
            </a:r>
            <a:r>
              <a:rPr lang="en-US" sz="2400">
                <a:latin typeface="Book Antiqua" panose="02040602050305030304" pitchFamily="18" charset="0"/>
              </a:rPr>
              <a:t>,</a:t>
            </a:r>
          </a:p>
          <a:p>
            <a:r>
              <a:rPr lang="en-US" sz="2400">
                <a:latin typeface="Book Antiqua" panose="02040602050305030304" pitchFamily="18" charset="0"/>
              </a:rPr>
              <a:t>    grade </a:t>
            </a:r>
            <a:r>
              <a:rPr lang="en-US" sz="2000">
                <a:latin typeface="Book Antiqua" panose="02040602050305030304" pitchFamily="18" charset="0"/>
              </a:rPr>
              <a:t>CHAR</a:t>
            </a:r>
            <a:r>
              <a:rPr lang="en-US" sz="2400">
                <a:latin typeface="Book Antiqua" panose="02040602050305030304" pitchFamily="18" charset="0"/>
              </a:rPr>
              <a:t>(2),</a:t>
            </a:r>
          </a:p>
          <a:p>
            <a:r>
              <a:rPr lang="en-US" sz="2400">
                <a:latin typeface="Book Antiqua" panose="02040602050305030304" pitchFamily="18" charset="0"/>
              </a:rPr>
              <a:t>    </a:t>
            </a:r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PRIMARY KEY</a:t>
            </a:r>
            <a:r>
              <a:rPr 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  </a:t>
            </a:r>
            <a:r>
              <a:rPr lang="en-US" sz="2400">
                <a:latin typeface="Book Antiqua" panose="02040602050305030304" pitchFamily="18" charset="0"/>
              </a:rPr>
              <a:t>(sid,cid),</a:t>
            </a:r>
          </a:p>
          <a:p>
            <a:r>
              <a:rPr lang="en-US" sz="2400">
                <a:latin typeface="Book Antiqua" panose="02040602050305030304" pitchFamily="18" charset="0"/>
              </a:rPr>
              <a:t>    </a:t>
            </a:r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FOREIGN KEY</a:t>
            </a:r>
            <a:r>
              <a:rPr 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sz="2400">
                <a:latin typeface="Book Antiqua" panose="02040602050305030304" pitchFamily="18" charset="0"/>
              </a:rPr>
              <a:t>(sid)</a:t>
            </a:r>
          </a:p>
          <a:p>
            <a:r>
              <a:rPr lang="en-US" sz="2400">
                <a:latin typeface="Book Antiqua" panose="02040602050305030304" pitchFamily="18" charset="0"/>
              </a:rPr>
              <a:t>      </a:t>
            </a:r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REFERENCES</a:t>
            </a:r>
            <a:r>
              <a:rPr lang="en-US" sz="2400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sz="2400">
                <a:latin typeface="Book Antiqua" panose="02040602050305030304" pitchFamily="18" charset="0"/>
              </a:rPr>
              <a:t>Students</a:t>
            </a:r>
          </a:p>
          <a:p>
            <a:r>
              <a:rPr lang="en-US" sz="2400">
                <a:latin typeface="Book Antiqua" panose="02040602050305030304" pitchFamily="18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ON DELETE CASCADE</a:t>
            </a:r>
            <a:endParaRPr lang="en-US" sz="240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r>
              <a:rPr lang="en-US" sz="2400">
                <a:solidFill>
                  <a:schemeClr val="accent2"/>
                </a:solidFill>
                <a:latin typeface="Book Antiqua" panose="02040602050305030304" pitchFamily="18" charset="0"/>
              </a:rPr>
              <a:t>	</a:t>
            </a:r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ON UPDATE SET DEFAULT</a:t>
            </a:r>
            <a:r>
              <a:rPr 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sz="2400">
                <a:latin typeface="Book Antiqua" panose="020406020503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14913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Integrity Constraints (ICs)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40767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IC:</a:t>
            </a:r>
            <a:r>
              <a:rPr lang="en-US" sz="2800"/>
              <a:t> condition that must be true for </a:t>
            </a:r>
            <a:r>
              <a:rPr lang="en-US" sz="2800" i="1">
                <a:solidFill>
                  <a:schemeClr val="accent2"/>
                </a:solidFill>
              </a:rPr>
              <a:t>any </a:t>
            </a:r>
            <a:r>
              <a:rPr lang="en-US" sz="2800"/>
              <a:t>instance of the database; e.g., </a:t>
            </a:r>
            <a:r>
              <a:rPr lang="en-US" sz="2800" i="1" u="sng">
                <a:solidFill>
                  <a:schemeClr val="accent2"/>
                </a:solidFill>
              </a:rPr>
              <a:t>domain constraints.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ICs are specified when schema is defined.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ICs are checked when relations are modified.</a:t>
            </a:r>
          </a:p>
          <a:p>
            <a:pPr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i="1">
                <a:solidFill>
                  <a:schemeClr val="accent2"/>
                </a:solidFill>
              </a:rPr>
              <a:t>legal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/>
              <a:t>instance of a relation is one that satisfies all specified ICs.  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DBMS should not allow illegal instances.</a:t>
            </a:r>
          </a:p>
          <a:p>
            <a:pPr>
              <a:lnSpc>
                <a:spcPct val="90000"/>
              </a:lnSpc>
            </a:pPr>
            <a:r>
              <a:rPr lang="en-US" sz="2800"/>
              <a:t>If the DBMS checks ICs, stored data is more faithful to real-world meaning.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Avoids data entry errors, too!</a:t>
            </a:r>
          </a:p>
        </p:txBody>
      </p:sp>
    </p:spTree>
    <p:extLst>
      <p:ext uri="{BB962C8B-B14F-4D97-AF65-F5344CB8AC3E}">
        <p14:creationId xmlns:p14="http://schemas.microsoft.com/office/powerpoint/2010/main" val="2981266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Where do ICs Come From?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076700"/>
          </a:xfrm>
          <a:noFill/>
          <a:ln/>
        </p:spPr>
        <p:txBody>
          <a:bodyPr/>
          <a:lstStyle/>
          <a:p>
            <a:r>
              <a:rPr lang="en-US" sz="2800" b="0"/>
              <a:t>ICs are based upon the semantics of the real-world that is being described in the database relations. </a:t>
            </a:r>
          </a:p>
          <a:p>
            <a:r>
              <a:rPr lang="en-US" sz="2800" b="0"/>
              <a:t>We can check a database instance to see if an IC is violated, but we can </a:t>
            </a:r>
            <a:r>
              <a:rPr lang="en-US" sz="2800" b="0">
                <a:solidFill>
                  <a:srgbClr val="CF0E30"/>
                </a:solidFill>
              </a:rPr>
              <a:t>NEVER</a:t>
            </a:r>
            <a:r>
              <a:rPr lang="en-US" sz="2800" b="0"/>
              <a:t> infer that an IC is true by looking at an instance.</a:t>
            </a:r>
          </a:p>
          <a:p>
            <a:pPr lvl="1"/>
            <a:r>
              <a:rPr lang="en-US"/>
              <a:t>An IC is a statement about </a:t>
            </a:r>
            <a:r>
              <a:rPr lang="en-US" i="1"/>
              <a:t>all possible </a:t>
            </a:r>
            <a:r>
              <a:rPr lang="en-US"/>
              <a:t>instances!</a:t>
            </a:r>
          </a:p>
          <a:p>
            <a:pPr lvl="1"/>
            <a:r>
              <a:rPr lang="en-US"/>
              <a:t>From example, we know </a:t>
            </a:r>
            <a:r>
              <a:rPr lang="en-US" i="1"/>
              <a:t>name</a:t>
            </a:r>
            <a:r>
              <a:rPr lang="en-US"/>
              <a:t> is not a key, but the assertion that </a:t>
            </a:r>
            <a:r>
              <a:rPr lang="en-US" i="1"/>
              <a:t>sid</a:t>
            </a:r>
            <a:r>
              <a:rPr lang="en-US"/>
              <a:t> is a key is given to us.</a:t>
            </a:r>
          </a:p>
          <a:p>
            <a:r>
              <a:rPr lang="en-US" sz="2800" b="0"/>
              <a:t>Key and foreign key ICs are the most common; more general ICs supported too.</a:t>
            </a:r>
          </a:p>
        </p:txBody>
      </p:sp>
    </p:spTree>
    <p:extLst>
      <p:ext uri="{BB962C8B-B14F-4D97-AF65-F5344CB8AC3E}">
        <p14:creationId xmlns:p14="http://schemas.microsoft.com/office/powerpoint/2010/main" val="658894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Basic Query Structure 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640638" cy="5106988"/>
          </a:xfrm>
        </p:spPr>
        <p:txBody>
          <a:bodyPr lIns="90488" tIns="44450" rIns="90488" bIns="44450"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Calibri" pitchFamily="34" charset="0"/>
              <a:buChar char="•"/>
              <a:tabLst>
                <a:tab pos="2055813" algn="l"/>
              </a:tabLst>
              <a:defRPr/>
            </a:pPr>
            <a:r>
              <a:rPr lang="en-US" dirty="0"/>
              <a:t>A typical SQL query has the form: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select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where </a:t>
            </a:r>
            <a:r>
              <a:rPr lang="en-US" i="1" dirty="0"/>
              <a:t>P</a:t>
            </a:r>
            <a:br>
              <a:rPr lang="en-US" i="1" dirty="0"/>
            </a:br>
            <a:endParaRPr lang="en-US" dirty="0"/>
          </a:p>
          <a:p>
            <a:pPr lvl="1" eaLnBrk="1" fontAlgn="auto" hangingPunct="1">
              <a:spcAft>
                <a:spcPts val="0"/>
              </a:spcAft>
              <a:buSzPct val="90000"/>
              <a:buFont typeface="Calibri" pitchFamily="34" charset="0"/>
              <a:buChar char="•"/>
              <a:tabLst>
                <a:tab pos="2055813" algn="l"/>
              </a:tabLst>
              <a:defRPr/>
            </a:pPr>
            <a:r>
              <a:rPr lang="en-US" i="1" dirty="0"/>
              <a:t>A</a:t>
            </a:r>
            <a:r>
              <a:rPr lang="en-US" i="1" baseline="-25000" dirty="0"/>
              <a:t>i </a:t>
            </a:r>
            <a:r>
              <a:rPr lang="en-US" dirty="0"/>
              <a:t>represents an attribute</a:t>
            </a:r>
          </a:p>
          <a:p>
            <a:pPr lvl="1" eaLnBrk="1" fontAlgn="auto" hangingPunct="1">
              <a:spcAft>
                <a:spcPts val="0"/>
              </a:spcAft>
              <a:buSzPct val="90000"/>
              <a:buFont typeface="Calibri" pitchFamily="34" charset="0"/>
              <a:buChar char="•"/>
              <a:tabLst>
                <a:tab pos="2055813" algn="l"/>
              </a:tabLst>
              <a:defRPr/>
            </a:pP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represents a relation</a:t>
            </a:r>
          </a:p>
          <a:p>
            <a:pPr lvl="1" eaLnBrk="1" fontAlgn="auto" hangingPunct="1">
              <a:spcAft>
                <a:spcPts val="0"/>
              </a:spcAft>
              <a:buSzPct val="90000"/>
              <a:buFont typeface="Calibri" pitchFamily="34" charset="0"/>
              <a:buChar char="•"/>
              <a:tabLst>
                <a:tab pos="2055813" algn="l"/>
              </a:tabLst>
              <a:defRPr/>
            </a:pPr>
            <a:r>
              <a:rPr lang="en-US" i="1" dirty="0"/>
              <a:t>P</a:t>
            </a:r>
            <a:r>
              <a:rPr lang="en-US" dirty="0"/>
              <a:t> is a predicate.</a:t>
            </a:r>
          </a:p>
          <a:p>
            <a:pPr eaLnBrk="1" fontAlgn="auto" hangingPunct="1">
              <a:spcAft>
                <a:spcPts val="0"/>
              </a:spcAft>
              <a:buFont typeface="Calibri" pitchFamily="34" charset="0"/>
              <a:buChar char="•"/>
              <a:tabLst>
                <a:tab pos="2055813" algn="l"/>
              </a:tabLst>
              <a:defRPr/>
            </a:pPr>
            <a:r>
              <a:rPr lang="en-US" dirty="0"/>
              <a:t>This query is equivalent to the relational algebra expression.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2055813" algn="l"/>
              </a:tabLst>
              <a:defRPr/>
            </a:pPr>
            <a:r>
              <a:rPr lang="en-US" dirty="0"/>
              <a:t>		</a:t>
            </a:r>
            <a:br>
              <a:rPr lang="en-US" dirty="0"/>
            </a:br>
            <a:endParaRPr lang="en-US" dirty="0"/>
          </a:p>
          <a:p>
            <a:pPr eaLnBrk="1" fontAlgn="auto" hangingPunct="1">
              <a:spcAft>
                <a:spcPts val="0"/>
              </a:spcAft>
              <a:buFont typeface="Calibri" pitchFamily="34" charset="0"/>
              <a:buChar char="•"/>
              <a:tabLst>
                <a:tab pos="2055813" algn="l"/>
              </a:tabLst>
              <a:defRPr/>
            </a:pPr>
            <a:r>
              <a:rPr lang="en-US" dirty="0"/>
              <a:t>The result of an SQL query is a relation.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14600" y="502920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3022560" imgH="355320" progId="Equation.3">
                  <p:embed/>
                </p:oleObj>
              </mc:Choice>
              <mc:Fallback>
                <p:oleObj name="Equation" r:id="rId4" imgW="30225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388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4572000" y="2590800"/>
            <a:ext cx="4572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Semicolon is the standard way to separate each SQL statement in database systems that allow more than one SQL statement to be executed in the same call to the server………….</a:t>
            </a:r>
          </a:p>
        </p:txBody>
      </p:sp>
    </p:spTree>
    <p:extLst>
      <p:ext uri="{BB962C8B-B14F-4D97-AF65-F5344CB8AC3E}">
        <p14:creationId xmlns:p14="http://schemas.microsoft.com/office/powerpoint/2010/main" val="501797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Basic SQL Query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0678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i="1" u="sng" dirty="0" smtClean="0">
                <a:solidFill>
                  <a:schemeClr val="hlink"/>
                </a:solidFill>
              </a:rPr>
              <a:t>relation-list</a:t>
            </a:r>
            <a:r>
              <a:rPr lang="en-US" sz="2400" dirty="0" smtClean="0"/>
              <a:t>  A list of relation names</a:t>
            </a:r>
          </a:p>
          <a:p>
            <a:pPr eaLnBrk="1" hangingPunct="1"/>
            <a:r>
              <a:rPr lang="en-US" sz="2400" i="1" u="sng" dirty="0" smtClean="0">
                <a:solidFill>
                  <a:schemeClr val="hlink"/>
                </a:solidFill>
              </a:rPr>
              <a:t>target-list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/>
              <a:t> A list of attributes of relations in </a:t>
            </a:r>
            <a:r>
              <a:rPr lang="en-US" sz="2400" i="1" dirty="0" smtClean="0"/>
              <a:t>relation-list</a:t>
            </a:r>
          </a:p>
          <a:p>
            <a:pPr eaLnBrk="1" hangingPunct="1"/>
            <a:r>
              <a:rPr lang="en-US" sz="2400" i="1" u="sng" dirty="0" smtClean="0">
                <a:solidFill>
                  <a:schemeClr val="hlink"/>
                </a:solidFill>
              </a:rPr>
              <a:t>qualification</a:t>
            </a:r>
            <a:r>
              <a:rPr lang="en-US" sz="2400" dirty="0" smtClean="0"/>
              <a:t>  Comparisons (</a:t>
            </a:r>
            <a:r>
              <a:rPr lang="en-US" sz="2400" dirty="0" err="1" smtClean="0"/>
              <a:t>Attr</a:t>
            </a:r>
            <a:r>
              <a:rPr lang="en-US" sz="2400" dirty="0" smtClean="0"/>
              <a:t> </a:t>
            </a:r>
            <a:r>
              <a:rPr lang="en-US" sz="2400" i="1" dirty="0" smtClean="0"/>
              <a:t>op</a:t>
            </a:r>
            <a:r>
              <a:rPr lang="en-US" sz="2400" dirty="0" smtClean="0"/>
              <a:t> const or Attr1 </a:t>
            </a:r>
            <a:r>
              <a:rPr lang="en-US" sz="2400" i="1" dirty="0" smtClean="0"/>
              <a:t>op</a:t>
            </a:r>
            <a:r>
              <a:rPr lang="en-US" sz="2400" dirty="0" smtClean="0"/>
              <a:t> Attr2, where </a:t>
            </a:r>
            <a:r>
              <a:rPr lang="en-US" sz="2400" i="1" dirty="0" smtClean="0"/>
              <a:t>op</a:t>
            </a:r>
            <a:r>
              <a:rPr lang="en-US" sz="2400" dirty="0" smtClean="0"/>
              <a:t> is one of                                 )  combined using AND, OR and NOT.</a:t>
            </a:r>
          </a:p>
          <a:p>
            <a:pPr eaLnBrk="1" hangingPunct="1"/>
            <a:r>
              <a:rPr lang="en-US" sz="2400" dirty="0" smtClean="0">
                <a:solidFill>
                  <a:schemeClr val="hlink"/>
                </a:solidFill>
              </a:rPr>
              <a:t>DISTINCT</a:t>
            </a:r>
            <a:r>
              <a:rPr lang="en-US" sz="2400" dirty="0" smtClean="0"/>
              <a:t> is an optional keyword indicating that the answer should not contain duplicates.  Default is that duplicates are </a:t>
            </a:r>
            <a:r>
              <a:rPr lang="en-US" sz="2400" i="1" u="sng" dirty="0" smtClean="0"/>
              <a:t>not</a:t>
            </a:r>
            <a:r>
              <a:rPr lang="en-US" sz="2400" dirty="0" smtClean="0"/>
              <a:t> eliminated!</a:t>
            </a:r>
            <a:r>
              <a:rPr lang="en-US" dirty="0" smtClean="0"/>
              <a:t>  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667000" y="990600"/>
            <a:ext cx="4368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Book Antiqua" pitchFamily="18" charset="0"/>
              </a:rPr>
              <a:t>SELECT        [DISTINCT]  </a:t>
            </a:r>
            <a:r>
              <a:rPr lang="en-US" sz="2400" i="1">
                <a:solidFill>
                  <a:schemeClr val="hlink"/>
                </a:solidFill>
                <a:latin typeface="Book Antiqua" pitchFamily="18" charset="0"/>
              </a:rPr>
              <a:t>target-list</a:t>
            </a:r>
            <a:endParaRPr lang="en-US" sz="2400">
              <a:solidFill>
                <a:schemeClr val="hlink"/>
              </a:solidFill>
              <a:latin typeface="Book Antiqua" pitchFamily="18" charset="0"/>
            </a:endParaRPr>
          </a:p>
          <a:p>
            <a:r>
              <a:rPr lang="en-US" sz="2000">
                <a:solidFill>
                  <a:schemeClr val="hlink"/>
                </a:solidFill>
                <a:latin typeface="Book Antiqua" pitchFamily="18" charset="0"/>
              </a:rPr>
              <a:t>FROM</a:t>
            </a:r>
            <a:r>
              <a:rPr lang="en-US" sz="2400">
                <a:solidFill>
                  <a:schemeClr val="hlink"/>
                </a:solidFill>
                <a:latin typeface="Book Antiqua" pitchFamily="18" charset="0"/>
              </a:rPr>
              <a:t>         </a:t>
            </a:r>
            <a:r>
              <a:rPr lang="en-US" sz="2400" i="1">
                <a:solidFill>
                  <a:schemeClr val="hlink"/>
                </a:solidFill>
                <a:latin typeface="Book Antiqua" pitchFamily="18" charset="0"/>
              </a:rPr>
              <a:t>relation-list</a:t>
            </a:r>
            <a:endParaRPr lang="en-US" sz="2400">
              <a:solidFill>
                <a:schemeClr val="hlink"/>
              </a:solidFill>
              <a:latin typeface="Book Antiqua" pitchFamily="18" charset="0"/>
            </a:endParaRPr>
          </a:p>
          <a:p>
            <a:r>
              <a:rPr lang="en-US" sz="2000">
                <a:solidFill>
                  <a:schemeClr val="hlink"/>
                </a:solidFill>
                <a:latin typeface="Book Antiqua" pitchFamily="18" charset="0"/>
              </a:rPr>
              <a:t>WHERE        </a:t>
            </a:r>
            <a:r>
              <a:rPr lang="en-US" sz="2400" i="1">
                <a:solidFill>
                  <a:schemeClr val="hlink"/>
                </a:solidFill>
                <a:latin typeface="Book Antiqua" pitchFamily="18" charset="0"/>
              </a:rPr>
              <a:t>qualification</a:t>
            </a:r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971800" y="3505200"/>
          <a:ext cx="213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914400" imgH="190440" progId="Equation.3">
                  <p:embed/>
                </p:oleObj>
              </mc:Choice>
              <mc:Fallback>
                <p:oleObj name="Equation" r:id="rId4" imgW="914400" imgH="190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2133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168138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579438"/>
          </a:xfrm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Conceptual Evaluation Strategy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410200"/>
          </a:xfrm>
        </p:spPr>
        <p:txBody>
          <a:bodyPr lIns="90488" tIns="44450" rIns="90488" bIns="44450"/>
          <a:lstStyle/>
          <a:p>
            <a:pPr eaLnBrk="1" hangingPunct="1">
              <a:buFont typeface="Arial" pitchFamily="34" charset="0"/>
              <a:buBlip>
                <a:blip r:embed="rId3"/>
              </a:buBlip>
            </a:pPr>
            <a:r>
              <a:rPr lang="en-US" sz="2800" smtClean="0"/>
              <a:t> Semantics of an SQL query defined in terms of the following conceptual evaluation strategy:</a:t>
            </a:r>
          </a:p>
          <a:p>
            <a:pPr lvl="1" eaLnBrk="1" hangingPunct="1">
              <a:buSzPct val="75000"/>
              <a:buFont typeface="Arial" pitchFamily="34" charset="0"/>
              <a:buBlip>
                <a:blip r:embed="rId3"/>
              </a:buBlip>
            </a:pPr>
            <a:r>
              <a:rPr lang="en-US" smtClean="0"/>
              <a:t>Compute the cross-product of </a:t>
            </a:r>
            <a:r>
              <a:rPr lang="en-US" i="1" smtClean="0">
                <a:solidFill>
                  <a:schemeClr val="hlink"/>
                </a:solidFill>
              </a:rPr>
              <a:t>relation-list</a:t>
            </a:r>
            <a:r>
              <a:rPr lang="en-US" smtClean="0">
                <a:solidFill>
                  <a:schemeClr val="hlink"/>
                </a:solidFill>
              </a:rPr>
              <a:t>.</a:t>
            </a:r>
          </a:p>
          <a:p>
            <a:pPr lvl="1" eaLnBrk="1" hangingPunct="1">
              <a:buSzPct val="75000"/>
              <a:buFont typeface="Arial" pitchFamily="34" charset="0"/>
              <a:buBlip>
                <a:blip r:embed="rId3"/>
              </a:buBlip>
            </a:pPr>
            <a:r>
              <a:rPr lang="en-US" smtClean="0"/>
              <a:t>Discard resulting tuples if they fail </a:t>
            </a:r>
            <a:r>
              <a:rPr lang="en-US" i="1" smtClean="0">
                <a:solidFill>
                  <a:schemeClr val="hlink"/>
                </a:solidFill>
              </a:rPr>
              <a:t>qualifications</a:t>
            </a:r>
            <a:r>
              <a:rPr lang="en-US" smtClean="0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SzPct val="75000"/>
              <a:buFont typeface="Arial" pitchFamily="34" charset="0"/>
              <a:buBlip>
                <a:blip r:embed="rId3"/>
              </a:buBlip>
            </a:pPr>
            <a:r>
              <a:rPr lang="en-US" smtClean="0"/>
              <a:t>Delete attributes that are not in </a:t>
            </a:r>
            <a:r>
              <a:rPr lang="en-US" i="1" smtClean="0">
                <a:solidFill>
                  <a:schemeClr val="hlink"/>
                </a:solidFill>
              </a:rPr>
              <a:t>target-list</a:t>
            </a:r>
            <a:r>
              <a:rPr lang="en-US" smtClean="0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SzPct val="75000"/>
              <a:buFont typeface="Arial" pitchFamily="34" charset="0"/>
              <a:buBlip>
                <a:blip r:embed="rId3"/>
              </a:buBlip>
            </a:pPr>
            <a:r>
              <a:rPr lang="en-US" smtClean="0"/>
              <a:t>If </a:t>
            </a:r>
            <a:r>
              <a:rPr lang="en-US" smtClean="0">
                <a:solidFill>
                  <a:schemeClr val="hlink"/>
                </a:solidFill>
              </a:rPr>
              <a:t>DISTINCT</a:t>
            </a:r>
            <a:r>
              <a:rPr lang="en-US" smtClean="0"/>
              <a:t> is specified, eliminate duplicate rows.</a:t>
            </a:r>
          </a:p>
          <a:p>
            <a:pPr eaLnBrk="1" hangingPunct="1">
              <a:buFont typeface="Arial" pitchFamily="34" charset="0"/>
              <a:buBlip>
                <a:blip r:embed="rId3"/>
              </a:buBlip>
            </a:pPr>
            <a:r>
              <a:rPr lang="en-US" sz="2800" smtClean="0"/>
              <a:t>This strategy is probably the least efficient way to compute a query!  An optimizer will find more efficient strategies to compute </a:t>
            </a:r>
            <a:r>
              <a:rPr lang="en-US" sz="2800" i="1" smtClean="0">
                <a:solidFill>
                  <a:schemeClr val="hlink"/>
                </a:solidFill>
              </a:rPr>
              <a:t>the same answers</a:t>
            </a:r>
            <a:r>
              <a:rPr lang="en-US" sz="2400" smtClean="0">
                <a:solidFill>
                  <a:schemeClr val="folHlin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18166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84238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The select Clause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4863" cy="5129213"/>
          </a:xfrm>
        </p:spPr>
        <p:txBody>
          <a:bodyPr lIns="90488" tIns="44450" rIns="90488" bIns="44450"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tabLst>
                <a:tab pos="2055813" algn="l"/>
              </a:tabLst>
              <a:defRPr/>
            </a:pPr>
            <a:r>
              <a:rPr lang="en-US" dirty="0"/>
              <a:t>The </a:t>
            </a:r>
            <a:r>
              <a:rPr lang="en-US" b="1" dirty="0"/>
              <a:t>select</a:t>
            </a:r>
            <a:r>
              <a:rPr lang="en-US" dirty="0"/>
              <a:t> clause list the attributes desired in the result of a query</a:t>
            </a:r>
          </a:p>
          <a:p>
            <a:pPr lvl="1" eaLnBrk="1" fontAlgn="auto" hangingPunct="1">
              <a:spcAft>
                <a:spcPts val="0"/>
              </a:spcAft>
              <a:buFontTx/>
              <a:buChar char="•"/>
              <a:tabLst>
                <a:tab pos="2055813" algn="l"/>
              </a:tabLst>
              <a:defRPr/>
            </a:pPr>
            <a:r>
              <a:rPr lang="en-US" dirty="0"/>
              <a:t>corresponds to the projection operation of the relational algebra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Char char="•"/>
              <a:tabLst>
                <a:tab pos="2055813" algn="l"/>
              </a:tabLst>
              <a:defRPr/>
            </a:pPr>
            <a:r>
              <a:rPr lang="en-US" dirty="0"/>
              <a:t>Example: find the names of all branches in the </a:t>
            </a:r>
            <a:r>
              <a:rPr lang="en-US" i="1" dirty="0"/>
              <a:t>loan</a:t>
            </a:r>
            <a:r>
              <a:rPr lang="en-US" dirty="0"/>
              <a:t> relation: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select </a:t>
            </a:r>
            <a:r>
              <a:rPr lang="en-US" i="1" dirty="0" err="1"/>
              <a:t>branch_name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from </a:t>
            </a:r>
            <a:r>
              <a:rPr lang="en-US" i="1" dirty="0"/>
              <a:t>loan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tabLst>
                <a:tab pos="2055813" algn="l"/>
              </a:tabLst>
              <a:defRPr/>
            </a:pPr>
            <a:r>
              <a:rPr lang="en-US" dirty="0"/>
              <a:t>In the relational algebra, the query would be: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2055813" algn="l"/>
              </a:tabLst>
              <a:defRPr/>
            </a:pPr>
            <a:r>
              <a:rPr lang="en-US" dirty="0"/>
              <a:t>			</a:t>
            </a:r>
            <a:r>
              <a:rPr lang="en-US" dirty="0">
                <a:latin typeface="Symbol" pitchFamily="18" charset="2"/>
              </a:rPr>
              <a:t></a:t>
            </a:r>
            <a:r>
              <a:rPr lang="en-US" sz="2000" i="1" baseline="-25000" dirty="0" err="1"/>
              <a:t>branch_name</a:t>
            </a:r>
            <a:r>
              <a:rPr lang="en-US" sz="2000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loan</a:t>
            </a:r>
            <a:r>
              <a:rPr lang="en-US" dirty="0"/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Char char="•"/>
              <a:tabLst>
                <a:tab pos="2055813" algn="l"/>
              </a:tabLst>
              <a:defRPr/>
            </a:pPr>
            <a:r>
              <a:rPr lang="en-US" dirty="0"/>
              <a:t>NOTE:  SQL names are case insensitive (i.e., you may use upper- or lower-case letters.)  </a:t>
            </a:r>
          </a:p>
          <a:p>
            <a:pPr lvl="1" eaLnBrk="1" fontAlgn="auto" hangingPunct="1">
              <a:spcAft>
                <a:spcPts val="0"/>
              </a:spcAft>
              <a:buFontTx/>
              <a:buChar char="•"/>
              <a:tabLst>
                <a:tab pos="2055813" algn="l"/>
              </a:tabLst>
              <a:defRPr/>
            </a:pPr>
            <a:r>
              <a:rPr lang="en-US" dirty="0"/>
              <a:t>E.g.   </a:t>
            </a:r>
            <a:r>
              <a:rPr lang="en-US" i="1" dirty="0" err="1"/>
              <a:t>Branch_Name</a:t>
            </a:r>
            <a:r>
              <a:rPr lang="en-US" dirty="0"/>
              <a:t> ≡ </a:t>
            </a:r>
            <a:r>
              <a:rPr lang="en-US" i="1" dirty="0"/>
              <a:t>BRANCH_NAME</a:t>
            </a:r>
            <a:r>
              <a:rPr lang="en-US" dirty="0"/>
              <a:t> ≡ </a:t>
            </a:r>
            <a:r>
              <a:rPr lang="en-US" i="1" dirty="0" err="1" smtClean="0"/>
              <a:t>branch_name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69327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609600"/>
          </a:xfrm>
        </p:spPr>
        <p:txBody>
          <a:bodyPr/>
          <a:lstStyle/>
          <a:p>
            <a:r>
              <a:rPr lang="en-US" dirty="0"/>
              <a:t>SQL Overview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8991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CREATE TABLE &lt;name&gt; ( &lt;field&gt; &lt;domain&gt;, … 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INSERT INTO &lt;name&gt; (&lt;field names&gt;)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  VALUES (&lt;field values&gt;)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DELETE FROM &lt;name&gt; 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   WHERE &lt;condition&gt;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UPDATE &lt;name&gt; 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SET &lt;field name&gt; = &lt;value&gt;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WHERE &lt;condition&gt;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SELECT &lt;fields&gt; 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FROM &lt;name&gt;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WHERE &lt;condition&gt;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7"/>
          <p:cNvSpPr>
            <a:spLocks noChangeArrowheads="1"/>
          </p:cNvSpPr>
          <p:nvPr/>
        </p:nvSpPr>
        <p:spPr bwMode="auto">
          <a:xfrm>
            <a:off x="685800" y="381000"/>
            <a:ext cx="792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 select the columns named "LastName" and "FirstName", use a SELECT statement like this:</a:t>
            </a:r>
          </a:p>
          <a:p>
            <a:pPr algn="ctr">
              <a:spcBef>
                <a:spcPct val="50000"/>
              </a:spcBef>
            </a:pPr>
            <a:r>
              <a:rPr lang="en-US"/>
              <a:t>SELECT LastName,</a:t>
            </a:r>
            <a:r>
              <a:rPr lang="sk-SK"/>
              <a:t> </a:t>
            </a:r>
            <a:r>
              <a:rPr lang="en-US"/>
              <a:t>FirstName FROM Persons </a:t>
            </a: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1143000" y="1905000"/>
            <a:ext cx="5791200" cy="1603375"/>
            <a:chOff x="-3" y="-3"/>
            <a:chExt cx="5770" cy="1059"/>
          </a:xfrm>
        </p:grpSpPr>
        <p:sp>
          <p:nvSpPr>
            <p:cNvPr id="11303" name="Rectangle 108"/>
            <p:cNvSpPr>
              <a:spLocks noChangeArrowheads="1"/>
            </p:cNvSpPr>
            <p:nvPr/>
          </p:nvSpPr>
          <p:spPr bwMode="auto">
            <a:xfrm>
              <a:off x="0" y="0"/>
              <a:ext cx="2756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65"/>
            <p:cNvGrpSpPr>
              <a:grpSpLocks/>
            </p:cNvGrpSpPr>
            <p:nvPr/>
          </p:nvGrpSpPr>
          <p:grpSpPr bwMode="auto">
            <a:xfrm>
              <a:off x="-3" y="-3"/>
              <a:ext cx="5770" cy="1059"/>
              <a:chOff x="-3" y="-3"/>
              <a:chExt cx="5770" cy="1059"/>
            </a:xfrm>
          </p:grpSpPr>
          <p:grpSp>
            <p:nvGrpSpPr>
              <p:cNvPr id="4" name="Group 163"/>
              <p:cNvGrpSpPr>
                <a:grpSpLocks/>
              </p:cNvGrpSpPr>
              <p:nvPr/>
            </p:nvGrpSpPr>
            <p:grpSpPr bwMode="auto">
              <a:xfrm>
                <a:off x="0" y="0"/>
                <a:ext cx="5764" cy="1053"/>
                <a:chOff x="0" y="0"/>
                <a:chExt cx="5764" cy="1053"/>
              </a:xfrm>
            </p:grpSpPr>
            <p:grpSp>
              <p:nvGrpSpPr>
                <p:cNvPr id="5" name="Group 16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64" cy="1053"/>
                  <a:chOff x="-3" y="0"/>
                  <a:chExt cx="5764" cy="1053"/>
                </a:xfrm>
              </p:grpSpPr>
              <p:sp>
                <p:nvSpPr>
                  <p:cNvPr id="11309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" y="0"/>
                    <a:ext cx="890" cy="413"/>
                  </a:xfrm>
                  <a:prstGeom prst="rect">
                    <a:avLst/>
                  </a:prstGeom>
                  <a:solidFill>
                    <a:srgbClr val="F1F1F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1100" b="1">
                        <a:latin typeface="Verdana" pitchFamily="34" charset="0"/>
                      </a:rPr>
                      <a:t>Persons</a:t>
                    </a:r>
                    <a:endParaRPr lang="en-US" sz="1100">
                      <a:latin typeface="Verdana" pitchFamily="34" charset="0"/>
                    </a:endParaRPr>
                  </a:p>
                  <a:p>
                    <a:pPr eaLnBrk="0" hangingPunct="0"/>
                    <a:endParaRPr lang="en-US"/>
                  </a:p>
                </p:txBody>
              </p:sp>
              <p:grpSp>
                <p:nvGrpSpPr>
                  <p:cNvPr id="6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-3" y="391"/>
                    <a:ext cx="5764" cy="662"/>
                    <a:chOff x="-3" y="391"/>
                    <a:chExt cx="5764" cy="662"/>
                  </a:xfrm>
                </p:grpSpPr>
                <p:grpSp>
                  <p:nvGrpSpPr>
                    <p:cNvPr id="7" name="Group 1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394"/>
                      <a:ext cx="5758" cy="656"/>
                      <a:chOff x="0" y="394"/>
                      <a:chExt cx="5758" cy="656"/>
                    </a:xfrm>
                  </p:grpSpPr>
                  <p:grpSp>
                    <p:nvGrpSpPr>
                      <p:cNvPr id="8" name="Group 1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394"/>
                        <a:ext cx="1402" cy="164"/>
                        <a:chOff x="0" y="394"/>
                        <a:chExt cx="1402" cy="164"/>
                      </a:xfrm>
                    </p:grpSpPr>
                    <p:sp>
                      <p:nvSpPr>
                        <p:cNvPr id="11359" name="Rectangle 1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394"/>
                          <a:ext cx="1402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 b="1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LastName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60" name="Rectangle 1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394"/>
                          <a:ext cx="1402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02" y="394"/>
                        <a:ext cx="1439" cy="164"/>
                        <a:chOff x="1402" y="394"/>
                        <a:chExt cx="1439" cy="164"/>
                      </a:xfrm>
                    </p:grpSpPr>
                    <p:sp>
                      <p:nvSpPr>
                        <p:cNvPr id="11357" name="Rectangle 1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2" y="394"/>
                          <a:ext cx="1439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 b="1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FirstName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58" name="Rectangle 1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2" y="394"/>
                          <a:ext cx="1439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0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41" y="394"/>
                        <a:ext cx="1603" cy="164"/>
                        <a:chOff x="2841" y="394"/>
                        <a:chExt cx="1603" cy="164"/>
                      </a:xfrm>
                    </p:grpSpPr>
                    <p:sp>
                      <p:nvSpPr>
                        <p:cNvPr id="11355" name="Rectangle 1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1" y="394"/>
                          <a:ext cx="1603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 b="1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Address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56" name="Rectangle 1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1" y="394"/>
                          <a:ext cx="1603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1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44" y="394"/>
                        <a:ext cx="1314" cy="164"/>
                        <a:chOff x="4444" y="394"/>
                        <a:chExt cx="1314" cy="164"/>
                      </a:xfrm>
                    </p:grpSpPr>
                    <p:sp>
                      <p:nvSpPr>
                        <p:cNvPr id="11353" name="Rectangle 1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44" y="394"/>
                          <a:ext cx="1314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 b="1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City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54" name="Rectangle 1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44" y="394"/>
                          <a:ext cx="1314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1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558"/>
                        <a:ext cx="1402" cy="164"/>
                        <a:chOff x="0" y="558"/>
                        <a:chExt cx="1402" cy="164"/>
                      </a:xfrm>
                    </p:grpSpPr>
                    <p:sp>
                      <p:nvSpPr>
                        <p:cNvPr id="11351" name="Rectangle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558"/>
                          <a:ext cx="1402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Hansen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52" name="Rectangle 1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558"/>
                          <a:ext cx="1402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" name="Group 1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02" y="558"/>
                        <a:ext cx="1439" cy="164"/>
                        <a:chOff x="1402" y="558"/>
                        <a:chExt cx="1439" cy="164"/>
                      </a:xfrm>
                    </p:grpSpPr>
                    <p:sp>
                      <p:nvSpPr>
                        <p:cNvPr id="11349" name="Rectangle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2" y="558"/>
                          <a:ext cx="1439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Ola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50" name="Rectangle 1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2" y="558"/>
                          <a:ext cx="1439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" name="Group 1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41" y="558"/>
                        <a:ext cx="1603" cy="164"/>
                        <a:chOff x="2841" y="558"/>
                        <a:chExt cx="1603" cy="164"/>
                      </a:xfrm>
                    </p:grpSpPr>
                    <p:sp>
                      <p:nvSpPr>
                        <p:cNvPr id="11347" name="Rectangle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1" y="558"/>
                          <a:ext cx="1603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Timoteivn 10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48" name="Rectangle 1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1" y="558"/>
                          <a:ext cx="1603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5" name="Group 1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44" y="558"/>
                        <a:ext cx="1314" cy="164"/>
                        <a:chOff x="4444" y="558"/>
                        <a:chExt cx="1314" cy="164"/>
                      </a:xfrm>
                    </p:grpSpPr>
                    <p:sp>
                      <p:nvSpPr>
                        <p:cNvPr id="11345" name="Rectangle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44" y="558"/>
                          <a:ext cx="1314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Sandnes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46" name="Rectangle 1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44" y="558"/>
                          <a:ext cx="1314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1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722"/>
                        <a:ext cx="1402" cy="164"/>
                        <a:chOff x="0" y="722"/>
                        <a:chExt cx="1402" cy="164"/>
                      </a:xfrm>
                    </p:grpSpPr>
                    <p:sp>
                      <p:nvSpPr>
                        <p:cNvPr id="11343" name="Rectangle 1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722"/>
                          <a:ext cx="1402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Svendson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44" name="Rectangle 1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722"/>
                          <a:ext cx="1402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7" name="Group 1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02" y="722"/>
                        <a:ext cx="1439" cy="164"/>
                        <a:chOff x="1402" y="722"/>
                        <a:chExt cx="1439" cy="164"/>
                      </a:xfrm>
                    </p:grpSpPr>
                    <p:sp>
                      <p:nvSpPr>
                        <p:cNvPr id="11341" name="Rectangle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2" y="722"/>
                          <a:ext cx="1439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Tove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42" name="Rectangle 1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2" y="722"/>
                          <a:ext cx="1439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8" name="Group 1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41" y="722"/>
                        <a:ext cx="1603" cy="164"/>
                        <a:chOff x="2841" y="722"/>
                        <a:chExt cx="1603" cy="164"/>
                      </a:xfrm>
                    </p:grpSpPr>
                    <p:sp>
                      <p:nvSpPr>
                        <p:cNvPr id="11339" name="Rectangle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1" y="722"/>
                          <a:ext cx="1603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Borgvn 23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40" name="Rectangle 1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1" y="722"/>
                          <a:ext cx="1603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1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44" y="722"/>
                        <a:ext cx="1314" cy="164"/>
                        <a:chOff x="4444" y="722"/>
                        <a:chExt cx="1314" cy="164"/>
                      </a:xfrm>
                    </p:grpSpPr>
                    <p:sp>
                      <p:nvSpPr>
                        <p:cNvPr id="11337" name="Rectangle 1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44" y="722"/>
                          <a:ext cx="1314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Sandnes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38" name="Rectangle 1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44" y="722"/>
                          <a:ext cx="1314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0" name="Group 1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886"/>
                        <a:ext cx="1402" cy="164"/>
                        <a:chOff x="0" y="886"/>
                        <a:chExt cx="1402" cy="164"/>
                      </a:xfrm>
                    </p:grpSpPr>
                    <p:sp>
                      <p:nvSpPr>
                        <p:cNvPr id="11335" name="Rectangle 1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886"/>
                          <a:ext cx="1402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Pettersen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36" name="Rectangle 1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886"/>
                          <a:ext cx="1402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1" name="Group 1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02" y="886"/>
                        <a:ext cx="1439" cy="164"/>
                        <a:chOff x="1402" y="886"/>
                        <a:chExt cx="1439" cy="164"/>
                      </a:xfrm>
                    </p:grpSpPr>
                    <p:sp>
                      <p:nvSpPr>
                        <p:cNvPr id="11333" name="Rectangle 1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2" y="886"/>
                          <a:ext cx="1439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Kari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34" name="Rectangle 1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2" y="886"/>
                          <a:ext cx="1439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2" name="Group 1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41" y="886"/>
                        <a:ext cx="1603" cy="164"/>
                        <a:chOff x="2841" y="886"/>
                        <a:chExt cx="1603" cy="164"/>
                      </a:xfrm>
                    </p:grpSpPr>
                    <p:sp>
                      <p:nvSpPr>
                        <p:cNvPr id="11331" name="Rectangle 1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1" y="886"/>
                          <a:ext cx="1603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Storgt 20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32" name="Rectangle 1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1" y="886"/>
                          <a:ext cx="1603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" name="Group 1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44" y="886"/>
                        <a:ext cx="1314" cy="164"/>
                        <a:chOff x="4444" y="886"/>
                        <a:chExt cx="1314" cy="164"/>
                      </a:xfrm>
                    </p:grpSpPr>
                    <p:sp>
                      <p:nvSpPr>
                        <p:cNvPr id="11329" name="Rectangle 1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44" y="886"/>
                          <a:ext cx="1314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Stavanger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30" name="Rectangle 1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44" y="886"/>
                          <a:ext cx="1314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11312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" y="391"/>
                      <a:ext cx="5764" cy="6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08" name="Rectangle 1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4" cy="10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06" name="Rectangle 164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5770" cy="1059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" name="Group 201"/>
          <p:cNvGrpSpPr>
            <a:grpSpLocks/>
          </p:cNvGrpSpPr>
          <p:nvPr/>
        </p:nvGrpSpPr>
        <p:grpSpPr bwMode="auto">
          <a:xfrm>
            <a:off x="1295400" y="3881438"/>
            <a:ext cx="5715000" cy="1681162"/>
            <a:chOff x="-3" y="-3"/>
            <a:chExt cx="2891" cy="1059"/>
          </a:xfrm>
        </p:grpSpPr>
        <p:sp>
          <p:nvSpPr>
            <p:cNvPr id="11269" name="Rectangle 167"/>
            <p:cNvSpPr>
              <a:spLocks noChangeArrowheads="1"/>
            </p:cNvSpPr>
            <p:nvPr/>
          </p:nvSpPr>
          <p:spPr bwMode="auto">
            <a:xfrm>
              <a:off x="0" y="0"/>
              <a:ext cx="2756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5" name="Group 200"/>
            <p:cNvGrpSpPr>
              <a:grpSpLocks/>
            </p:cNvGrpSpPr>
            <p:nvPr/>
          </p:nvGrpSpPr>
          <p:grpSpPr bwMode="auto">
            <a:xfrm>
              <a:off x="-3" y="-3"/>
              <a:ext cx="2891" cy="1059"/>
              <a:chOff x="-3" y="-3"/>
              <a:chExt cx="2891" cy="1059"/>
            </a:xfrm>
          </p:grpSpPr>
          <p:grpSp>
            <p:nvGrpSpPr>
              <p:cNvPr id="26" name="Group 198"/>
              <p:cNvGrpSpPr>
                <a:grpSpLocks/>
              </p:cNvGrpSpPr>
              <p:nvPr/>
            </p:nvGrpSpPr>
            <p:grpSpPr bwMode="auto">
              <a:xfrm>
                <a:off x="0" y="0"/>
                <a:ext cx="2885" cy="1053"/>
                <a:chOff x="0" y="0"/>
                <a:chExt cx="2885" cy="1053"/>
              </a:xfrm>
            </p:grpSpPr>
            <p:grpSp>
              <p:nvGrpSpPr>
                <p:cNvPr id="27" name="Group 19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885" cy="1053"/>
                  <a:chOff x="-3" y="0"/>
                  <a:chExt cx="2885" cy="1053"/>
                </a:xfrm>
              </p:grpSpPr>
              <p:sp>
                <p:nvSpPr>
                  <p:cNvPr id="11275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28" cy="233"/>
                  </a:xfrm>
                  <a:prstGeom prst="rect">
                    <a:avLst/>
                  </a:prstGeom>
                  <a:solidFill>
                    <a:srgbClr val="F1F1F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-3" y="391"/>
                    <a:ext cx="2885" cy="662"/>
                    <a:chOff x="-3" y="391"/>
                    <a:chExt cx="2885" cy="662"/>
                  </a:xfrm>
                </p:grpSpPr>
                <p:grpSp>
                  <p:nvGrpSpPr>
                    <p:cNvPr id="29" name="Group 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394"/>
                      <a:ext cx="2879" cy="656"/>
                      <a:chOff x="0" y="394"/>
                      <a:chExt cx="2879" cy="656"/>
                    </a:xfrm>
                  </p:grpSpPr>
                  <p:grpSp>
                    <p:nvGrpSpPr>
                      <p:cNvPr id="30" name="Group 1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394"/>
                        <a:ext cx="1421" cy="164"/>
                        <a:chOff x="0" y="394"/>
                        <a:chExt cx="1421" cy="164"/>
                      </a:xfrm>
                    </p:grpSpPr>
                    <p:sp>
                      <p:nvSpPr>
                        <p:cNvPr id="11301" name="Rectangle 1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394"/>
                          <a:ext cx="1421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 b="1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LastName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02" name="Rectangle 1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394"/>
                          <a:ext cx="1421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1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21" y="394"/>
                        <a:ext cx="1458" cy="164"/>
                        <a:chOff x="1421" y="394"/>
                        <a:chExt cx="1458" cy="164"/>
                      </a:xfrm>
                    </p:grpSpPr>
                    <p:sp>
                      <p:nvSpPr>
                        <p:cNvPr id="11299" name="Rectangle 1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1" y="394"/>
                          <a:ext cx="1458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 b="1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FirstName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300" name="Rectangle 1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1" y="394"/>
                          <a:ext cx="1458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1264" name="Group 1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558"/>
                        <a:ext cx="1421" cy="164"/>
                        <a:chOff x="0" y="558"/>
                        <a:chExt cx="1421" cy="164"/>
                      </a:xfrm>
                    </p:grpSpPr>
                    <p:sp>
                      <p:nvSpPr>
                        <p:cNvPr id="11297" name="Rectangle 1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558"/>
                          <a:ext cx="1421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Hansen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298" name="Rectangle 1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558"/>
                          <a:ext cx="1421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1265" name="Group 1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21" y="558"/>
                        <a:ext cx="1458" cy="164"/>
                        <a:chOff x="1421" y="558"/>
                        <a:chExt cx="1458" cy="164"/>
                      </a:xfrm>
                    </p:grpSpPr>
                    <p:sp>
                      <p:nvSpPr>
                        <p:cNvPr id="11295" name="Rectangle 1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1" y="558"/>
                          <a:ext cx="1458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Ola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296" name="Rectangle 18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1" y="558"/>
                          <a:ext cx="1458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1267" name="Group 1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722"/>
                        <a:ext cx="1421" cy="164"/>
                        <a:chOff x="0" y="722"/>
                        <a:chExt cx="1421" cy="164"/>
                      </a:xfrm>
                    </p:grpSpPr>
                    <p:sp>
                      <p:nvSpPr>
                        <p:cNvPr id="11293" name="Rectangle 1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722"/>
                          <a:ext cx="1421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Svendson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294" name="Rectangle 1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722"/>
                          <a:ext cx="1421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1268" name="Group 1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21" y="722"/>
                        <a:ext cx="1458" cy="164"/>
                        <a:chOff x="1421" y="722"/>
                        <a:chExt cx="1458" cy="164"/>
                      </a:xfrm>
                    </p:grpSpPr>
                    <p:sp>
                      <p:nvSpPr>
                        <p:cNvPr id="11291" name="Rectangle 1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1" y="722"/>
                          <a:ext cx="1458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Tove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292" name="Rectangle 1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1" y="722"/>
                          <a:ext cx="1458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1270" name="Group 1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886"/>
                        <a:ext cx="1421" cy="164"/>
                        <a:chOff x="0" y="886"/>
                        <a:chExt cx="1421" cy="164"/>
                      </a:xfrm>
                    </p:grpSpPr>
                    <p:sp>
                      <p:nvSpPr>
                        <p:cNvPr id="11289" name="Rectangle 1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886"/>
                          <a:ext cx="1421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Pettersen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290" name="Rectangle 1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886"/>
                          <a:ext cx="1421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1271" name="Group 1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21" y="886"/>
                        <a:ext cx="1458" cy="164"/>
                        <a:chOff x="1421" y="886"/>
                        <a:chExt cx="1458" cy="164"/>
                      </a:xfrm>
                    </p:grpSpPr>
                    <p:sp>
                      <p:nvSpPr>
                        <p:cNvPr id="11287" name="Rectangle 1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1" y="886"/>
                          <a:ext cx="1458" cy="164"/>
                        </a:xfrm>
                        <a:prstGeom prst="rect">
                          <a:avLst/>
                        </a:prstGeom>
                        <a:solidFill>
                          <a:srgbClr val="F1F1F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 sz="1100">
                              <a:solidFill>
                                <a:srgbClr val="000000"/>
                              </a:solidFill>
                              <a:latin typeface="Verdana" pitchFamily="34" charset="0"/>
                            </a:rPr>
                            <a:t>Kari</a:t>
                          </a:r>
                          <a:endParaRPr lang="en-US"/>
                        </a:p>
                      </p:txBody>
                    </p:sp>
                    <p:sp>
                      <p:nvSpPr>
                        <p:cNvPr id="11288" name="Rectangle 1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1" y="886"/>
                          <a:ext cx="1458" cy="164"/>
                        </a:xfrm>
                        <a:prstGeom prst="rect">
                          <a:avLst/>
                        </a:prstGeom>
                        <a:noFill/>
                        <a:ln w="7">
                          <a:solidFill>
                            <a:srgbClr val="A0A0A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11278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" y="391"/>
                      <a:ext cx="2885" cy="6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274" name="Rectangle 19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5" cy="10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2" name="Rectangle 199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2891" cy="1059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47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8600"/>
          <a:ext cx="8001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15511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DateOfBirth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 anchor="ctr"/>
                </a:tc>
              </a:tr>
              <a:tr h="544581">
                <a:tc>
                  <a:txBody>
                    <a:bodyPr/>
                    <a:lstStyle/>
                    <a:p>
                      <a:r>
                        <a:rPr lang="en-US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12/12/1969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john.smith@john-here.com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 York</a:t>
                      </a:r>
                    </a:p>
                  </a:txBody>
                  <a:tcPr anchor="ctr"/>
                </a:tc>
              </a:tr>
              <a:tr h="544581">
                <a:tc>
                  <a:txBody>
                    <a:bodyPr/>
                    <a:lstStyle/>
                    <a:p>
                      <a:r>
                        <a:rPr lang="en-US"/>
                        <a:t>David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Stonewall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01/03/1954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david@sql-tutorial.com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San Francisco</a:t>
                      </a:r>
                    </a:p>
                  </a:txBody>
                  <a:tcPr anchor="ctr"/>
                </a:tc>
              </a:tr>
              <a:tr h="777973">
                <a:tc>
                  <a:txBody>
                    <a:bodyPr/>
                    <a:lstStyle/>
                    <a:p>
                      <a:r>
                        <a:rPr lang="en-US"/>
                        <a:t>Susan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03/03/1970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susan.grant@sql-tutorial.com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Los Angeles</a:t>
                      </a:r>
                    </a:p>
                  </a:txBody>
                  <a:tcPr anchor="ctr"/>
                </a:tc>
              </a:tr>
              <a:tr h="777973">
                <a:tc>
                  <a:txBody>
                    <a:bodyPr/>
                    <a:lstStyle/>
                    <a:p>
                      <a:r>
                        <a:rPr lang="en-US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O'Neil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09/17/1982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paul.oneil@pauls-email.com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 York</a:t>
                      </a:r>
                    </a:p>
                  </a:txBody>
                  <a:tcPr anchor="ctr"/>
                </a:tc>
              </a:tr>
              <a:tr h="544581">
                <a:tc>
                  <a:txBody>
                    <a:bodyPr/>
                    <a:lstStyle/>
                    <a:p>
                      <a:r>
                        <a:rPr lang="en-US"/>
                        <a:t>Stephen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03/03/1974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sgrant@sgrantemail.com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4383087"/>
            <a:ext cx="6019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SELECT City</a:t>
            </a:r>
            <a:br>
              <a:rPr lang="en-US" sz="2000" dirty="0"/>
            </a:br>
            <a:r>
              <a:rPr lang="en-US" sz="2000" dirty="0"/>
              <a:t>FROM Users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511741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SELECT</a:t>
            </a:r>
            <a:r>
              <a:rPr lang="en-US" sz="2000" dirty="0"/>
              <a:t> DISTINCT City</a:t>
            </a:r>
            <a:br>
              <a:rPr lang="en-US" sz="2000" dirty="0"/>
            </a:br>
            <a:r>
              <a:rPr lang="en-US" sz="2000" dirty="0"/>
              <a:t>FROM Users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5943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SELECT DISTINCT </a:t>
            </a:r>
            <a:r>
              <a:rPr lang="en-US" sz="2000" dirty="0" err="1"/>
              <a:t>LastName</a:t>
            </a:r>
            <a:r>
              <a:rPr lang="en-US" sz="2000" dirty="0"/>
              <a:t>, City</a:t>
            </a:r>
            <a:br>
              <a:rPr lang="en-US" sz="2000" dirty="0"/>
            </a:br>
            <a:r>
              <a:rPr lang="en-US" sz="2000" dirty="0"/>
              <a:t>FROM Users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4267200"/>
          <a:ext cx="152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 anchor="ctr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/>
                        <a:t>San Francisco</a:t>
                      </a:r>
                    </a:p>
                  </a:txBody>
                  <a:tcPr anchor="ctr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0" y="41148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 York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Stonewall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San Francisco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Los Angeles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O'Neil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6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The select Clause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9775" y="1295400"/>
            <a:ext cx="8404225" cy="4916488"/>
          </a:xfrm>
        </p:spPr>
        <p:txBody>
          <a:bodyPr lIns="90488" tIns="44450" rIns="90488" bIns="44450"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tabLst>
                <a:tab pos="2055813" algn="l"/>
              </a:tabLst>
              <a:defRPr/>
            </a:pPr>
            <a:r>
              <a:rPr lang="en-US" dirty="0"/>
              <a:t>An asterisk in the select clause denotes “all attributes”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2055813" algn="l"/>
              </a:tabLst>
              <a:defRPr/>
            </a:pPr>
            <a:r>
              <a:rPr lang="en-US" b="1" dirty="0"/>
              <a:t>			select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from </a:t>
            </a:r>
            <a:r>
              <a:rPr lang="en-US" i="1" dirty="0"/>
              <a:t>loan</a:t>
            </a:r>
          </a:p>
          <a:p>
            <a:pPr eaLnBrk="1" fontAlgn="auto" hangingPunct="1">
              <a:spcAft>
                <a:spcPts val="0"/>
              </a:spcAft>
              <a:tabLst>
                <a:tab pos="2055813" algn="l"/>
              </a:tabLst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select</a:t>
            </a:r>
            <a:r>
              <a:rPr lang="en-US" dirty="0"/>
              <a:t> clause can contain arithmetic expressions involving the operation, +, –, </a:t>
            </a:r>
            <a:r>
              <a:rPr lang="en-US" dirty="0">
                <a:latin typeface="Symbol" pitchFamily="18" charset="2"/>
              </a:rPr>
              <a:t></a:t>
            </a:r>
            <a:r>
              <a:rPr lang="en-US" dirty="0"/>
              <a:t>, and /, and operating on constants or attributes of </a:t>
            </a:r>
            <a:r>
              <a:rPr lang="en-US" dirty="0" err="1"/>
              <a:t>tuples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tabLst>
                <a:tab pos="2055813" algn="l"/>
              </a:tabLst>
              <a:defRPr/>
            </a:pPr>
            <a:r>
              <a:rPr lang="en-US" dirty="0"/>
              <a:t>E.g.: 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2055813" algn="l"/>
              </a:tabLst>
              <a:defRPr/>
            </a:pPr>
            <a:r>
              <a:rPr lang="en-US" b="1" dirty="0"/>
              <a:t>	    </a:t>
            </a:r>
            <a:r>
              <a:rPr lang="en-US" b="1" dirty="0" smtClean="0"/>
              <a:t>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i="1" dirty="0" err="1"/>
              <a:t>loan_number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i="1" dirty="0"/>
              <a:t>, amount </a:t>
            </a:r>
            <a:r>
              <a:rPr lang="en-US" dirty="0">
                <a:latin typeface="Symbol" pitchFamily="18" charset="2"/>
              </a:rPr>
              <a:t></a:t>
            </a:r>
            <a:r>
              <a:rPr lang="en-US" dirty="0"/>
              <a:t> 100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b="1" dirty="0"/>
              <a:t>from </a:t>
            </a:r>
            <a:r>
              <a:rPr lang="en-US" i="1" dirty="0"/>
              <a:t>loan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2055813" algn="l"/>
              </a:tabLst>
              <a:defRPr/>
            </a:pPr>
            <a:r>
              <a:rPr lang="en-US" i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815975" y="304800"/>
            <a:ext cx="7772400" cy="5715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The where Clause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06488"/>
            <a:ext cx="8054975" cy="5065712"/>
          </a:xfrm>
        </p:spPr>
        <p:txBody>
          <a:bodyPr lIns="90488" tIns="44450" rIns="90488" bIns="44450"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1311275" algn="l"/>
              </a:tabLst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where</a:t>
            </a:r>
            <a:r>
              <a:rPr lang="en-US" b="1" dirty="0"/>
              <a:t> </a:t>
            </a:r>
            <a:r>
              <a:rPr lang="en-US" dirty="0"/>
              <a:t>clause specifies conditions that the result must satisfy</a:t>
            </a:r>
          </a:p>
          <a:p>
            <a:pPr lvl="1" eaLnBrk="1" fontAlgn="auto" hangingPunct="1">
              <a:spcAft>
                <a:spcPts val="0"/>
              </a:spcAft>
              <a:tabLst>
                <a:tab pos="1311275" algn="l"/>
              </a:tabLst>
              <a:defRPr/>
            </a:pPr>
            <a:r>
              <a:rPr lang="en-US" dirty="0"/>
              <a:t>Corresponds to the selection predicate of the relational algebra.  </a:t>
            </a:r>
          </a:p>
          <a:p>
            <a:pPr eaLnBrk="1" fontAlgn="auto" hangingPunct="1">
              <a:spcAft>
                <a:spcPts val="0"/>
              </a:spcAft>
              <a:tabLst>
                <a:tab pos="1311275" algn="l"/>
              </a:tabLst>
              <a:defRPr/>
            </a:pPr>
            <a:r>
              <a:rPr lang="en-US" dirty="0"/>
              <a:t>To find all loan number for loans made at the </a:t>
            </a:r>
            <a:r>
              <a:rPr lang="en-US" dirty="0" err="1"/>
              <a:t>Perryridge</a:t>
            </a:r>
            <a:r>
              <a:rPr lang="en-US" dirty="0"/>
              <a:t> branch with loan amounts greater than $1200.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311275" algn="l"/>
              </a:tabLst>
              <a:defRPr/>
            </a:pPr>
            <a:r>
              <a:rPr lang="en-US" b="1" dirty="0"/>
              <a:t>	</a:t>
            </a:r>
            <a:r>
              <a:rPr lang="en-US" sz="2800" b="1" dirty="0" smtClean="0"/>
              <a:t>select </a:t>
            </a:r>
            <a:r>
              <a:rPr lang="en-US" sz="2800" i="1" dirty="0" err="1" smtClean="0"/>
              <a:t>loan_number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b="1" dirty="0" smtClean="0"/>
              <a:t>from </a:t>
            </a:r>
            <a:r>
              <a:rPr lang="en-US" sz="2800" i="1" dirty="0" smtClean="0"/>
              <a:t>loan</a:t>
            </a:r>
            <a:br>
              <a:rPr lang="en-US" sz="2800" i="1" dirty="0" smtClean="0"/>
            </a:br>
            <a:r>
              <a:rPr lang="en-US" sz="2800" b="1" dirty="0" smtClean="0"/>
              <a:t>where </a:t>
            </a:r>
            <a:r>
              <a:rPr lang="en-US" sz="2800" i="1" dirty="0" err="1" smtClean="0"/>
              <a:t>branch_name</a:t>
            </a:r>
            <a:r>
              <a:rPr lang="en-US" sz="2800" i="1" dirty="0" smtClean="0"/>
              <a:t> =</a:t>
            </a:r>
            <a:r>
              <a:rPr lang="en-US" sz="2800" dirty="0" smtClean="0"/>
              <a:t> </a:t>
            </a:r>
            <a:r>
              <a:rPr lang="en-US" sz="2800" i="1" dirty="0" smtClean="0"/>
              <a:t>'</a:t>
            </a:r>
            <a:r>
              <a:rPr lang="en-US" sz="2800" dirty="0" err="1" smtClean="0"/>
              <a:t>Perryridge</a:t>
            </a:r>
            <a:r>
              <a:rPr lang="en-US" sz="2800" dirty="0" smtClean="0"/>
              <a:t>'</a:t>
            </a:r>
            <a:r>
              <a:rPr lang="en-US" sz="2800" i="1" dirty="0" smtClean="0"/>
              <a:t>  </a:t>
            </a:r>
            <a:r>
              <a:rPr lang="en-US" sz="2800" b="1" dirty="0" smtClean="0"/>
              <a:t>and </a:t>
            </a:r>
            <a:r>
              <a:rPr lang="en-US" sz="2800" i="1" dirty="0" smtClean="0"/>
              <a:t>amount </a:t>
            </a:r>
            <a:r>
              <a:rPr lang="en-US" sz="2800" dirty="0" smtClean="0"/>
              <a:t>&gt; 1200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tabLst>
                <a:tab pos="1311275" algn="l"/>
              </a:tabLst>
              <a:defRPr/>
            </a:pPr>
            <a:r>
              <a:rPr lang="en-US" dirty="0"/>
              <a:t>Comparison results can be combined using the logical connectives </a:t>
            </a:r>
            <a:r>
              <a:rPr lang="en-US" b="1" dirty="0"/>
              <a:t>and, or, </a:t>
            </a:r>
            <a:r>
              <a:rPr lang="en-US" dirty="0"/>
              <a:t>and </a:t>
            </a:r>
            <a:r>
              <a:rPr lang="en-US" b="1" dirty="0"/>
              <a:t>not.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311275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96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The from Clause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2249488"/>
          </a:xfrm>
        </p:spPr>
        <p:txBody>
          <a:bodyPr lIns="90488" tIns="44450" rIns="90488" bIns="44450"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635000" algn="l"/>
                <a:tab pos="2403475" algn="l"/>
              </a:tabLst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from</a:t>
            </a:r>
            <a:r>
              <a:rPr lang="en-US" b="1" dirty="0"/>
              <a:t> </a:t>
            </a:r>
            <a:r>
              <a:rPr lang="en-US" dirty="0"/>
              <a:t>clause lists the relations involved in the query</a:t>
            </a:r>
          </a:p>
          <a:p>
            <a:pPr lvl="1" eaLnBrk="1" fontAlgn="auto" hangingPunct="1">
              <a:spcAft>
                <a:spcPts val="0"/>
              </a:spcAft>
              <a:tabLst>
                <a:tab pos="635000" algn="l"/>
                <a:tab pos="2403475" algn="l"/>
              </a:tabLst>
              <a:defRPr/>
            </a:pPr>
            <a:r>
              <a:rPr lang="en-US" dirty="0"/>
              <a:t>Corresponds to the Cartesian product operation of the relational algebra.</a:t>
            </a:r>
          </a:p>
          <a:p>
            <a:pPr eaLnBrk="1" fontAlgn="auto" hangingPunct="1">
              <a:spcAft>
                <a:spcPts val="0"/>
              </a:spcAft>
              <a:tabLst>
                <a:tab pos="635000" algn="l"/>
                <a:tab pos="2403475" algn="l"/>
              </a:tabLst>
              <a:defRPr/>
            </a:pPr>
            <a:r>
              <a:rPr lang="en-US" dirty="0"/>
              <a:t>Find the Cartesian product </a:t>
            </a:r>
            <a:r>
              <a:rPr lang="en-US" i="1" dirty="0"/>
              <a:t>borrower X loan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635000" algn="l"/>
                <a:tab pos="2403475" algn="l"/>
              </a:tabLst>
              <a:defRPr/>
            </a:pPr>
            <a:r>
              <a:rPr lang="en-US" b="1" dirty="0"/>
              <a:t>			select </a:t>
            </a:r>
            <a:r>
              <a:rPr lang="en-US" dirty="0">
                <a:latin typeface="Symbol" pitchFamily="18" charset="2"/>
              </a:rPr>
              <a:t>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from </a:t>
            </a:r>
            <a:r>
              <a:rPr lang="en-US" i="1" dirty="0"/>
              <a:t>borrower, loan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533400" y="3581400"/>
            <a:ext cx="82518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400">
                <a:latin typeface="Calibri" pitchFamily="34" charset="0"/>
              </a:rPr>
              <a:t>   Find the name, loan number and loan amount of all customers  having a loan at the Perryridge branch.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066800" y="4572000"/>
            <a:ext cx="61563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b="1">
                <a:latin typeface="Calibri" pitchFamily="34" charset="0"/>
              </a:rPr>
              <a:t>select </a:t>
            </a:r>
            <a:r>
              <a:rPr kumimoji="1" lang="en-US" sz="2000" i="1">
                <a:latin typeface="Calibri" pitchFamily="34" charset="0"/>
              </a:rPr>
              <a:t>customer_name, borrower.loan_number, amount</a:t>
            </a:r>
            <a:br>
              <a:rPr kumimoji="1" lang="en-US" sz="2000" i="1">
                <a:latin typeface="Calibri" pitchFamily="34" charset="0"/>
              </a:rPr>
            </a:br>
            <a:r>
              <a:rPr kumimoji="1" lang="en-US" sz="2000" i="1">
                <a:latin typeface="Calibri" pitchFamily="34" charset="0"/>
              </a:rPr>
              <a:t> </a:t>
            </a:r>
            <a:r>
              <a:rPr kumimoji="1" lang="en-US" sz="2000" b="1">
                <a:latin typeface="Calibri" pitchFamily="34" charset="0"/>
              </a:rPr>
              <a:t>from </a:t>
            </a:r>
            <a:r>
              <a:rPr kumimoji="1" lang="en-US" sz="2000" i="1">
                <a:latin typeface="Calibri" pitchFamily="34" charset="0"/>
              </a:rPr>
              <a:t>borrower, loan</a:t>
            </a:r>
            <a:br>
              <a:rPr kumimoji="1" lang="en-US" sz="2000" i="1">
                <a:latin typeface="Calibri" pitchFamily="34" charset="0"/>
              </a:rPr>
            </a:br>
            <a:r>
              <a:rPr kumimoji="1" lang="en-US" sz="2000" i="1">
                <a:latin typeface="Calibri" pitchFamily="34" charset="0"/>
              </a:rPr>
              <a:t> </a:t>
            </a:r>
            <a:r>
              <a:rPr kumimoji="1" lang="en-US" sz="2000" b="1">
                <a:latin typeface="Calibri" pitchFamily="34" charset="0"/>
              </a:rPr>
              <a:t>where  </a:t>
            </a:r>
            <a:r>
              <a:rPr kumimoji="1" lang="en-US" sz="2000" b="1" i="1">
                <a:latin typeface="Calibri" pitchFamily="34" charset="0"/>
              </a:rPr>
              <a:t> </a:t>
            </a:r>
            <a:r>
              <a:rPr kumimoji="1" lang="en-US" sz="2000" i="1">
                <a:latin typeface="Calibri" pitchFamily="34" charset="0"/>
              </a:rPr>
              <a:t>borrower.loan_number = loan.loan_number  </a:t>
            </a:r>
            <a:r>
              <a:rPr kumimoji="1" lang="en-US" sz="2000" b="1">
                <a:latin typeface="Calibri" pitchFamily="34" charset="0"/>
              </a:rPr>
              <a:t>and</a:t>
            </a:r>
            <a:br>
              <a:rPr kumimoji="1" lang="en-US" sz="2000" b="1">
                <a:latin typeface="Calibri" pitchFamily="34" charset="0"/>
              </a:rPr>
            </a:br>
            <a:r>
              <a:rPr kumimoji="1" lang="en-US" sz="2000" b="1">
                <a:latin typeface="Calibri" pitchFamily="34" charset="0"/>
              </a:rPr>
              <a:t>                         </a:t>
            </a:r>
            <a:r>
              <a:rPr kumimoji="1" lang="en-US" sz="2000" i="1">
                <a:latin typeface="Calibri" pitchFamily="34" charset="0"/>
              </a:rPr>
              <a:t>branch_name =</a:t>
            </a:r>
            <a:r>
              <a:rPr kumimoji="1" lang="en-US" sz="2000">
                <a:latin typeface="Calibri" pitchFamily="34" charset="0"/>
              </a:rPr>
              <a:t> 'Perryridge' </a:t>
            </a:r>
          </a:p>
          <a:p>
            <a:endParaRPr lang="en-US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23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60438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The Rename Operation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06488"/>
            <a:ext cx="8321675" cy="2551112"/>
          </a:xfrm>
        </p:spPr>
        <p:txBody>
          <a:bodyPr lIns="90488" tIns="44450" rIns="90488" bIns="44450"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2055813" algn="l"/>
              </a:tabLst>
              <a:defRPr/>
            </a:pPr>
            <a:r>
              <a:rPr lang="en-US"/>
              <a:t>SQL allows renaming relations and attributes using the </a:t>
            </a:r>
            <a:r>
              <a:rPr lang="en-US" b="1"/>
              <a:t>as </a:t>
            </a:r>
            <a:r>
              <a:rPr lang="en-US"/>
              <a:t>clause: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2055813" algn="l"/>
              </a:tabLst>
              <a:defRPr/>
            </a:pPr>
            <a:r>
              <a:rPr lang="en-US" i="1"/>
              <a:t>		old-name </a:t>
            </a:r>
            <a:r>
              <a:rPr lang="en-US" b="1"/>
              <a:t>as</a:t>
            </a:r>
            <a:r>
              <a:rPr lang="en-US" i="1"/>
              <a:t> new-name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tabLst>
                <a:tab pos="2055813" algn="l"/>
              </a:tabLst>
              <a:defRPr/>
            </a:pPr>
            <a:r>
              <a:rPr lang="en-US"/>
              <a:t>E.g. Find the name, loan number and loan amount of all customers; rename the column name </a:t>
            </a:r>
            <a:r>
              <a:rPr lang="en-US" i="1"/>
              <a:t>loan_number </a:t>
            </a:r>
            <a:r>
              <a:rPr lang="en-US"/>
              <a:t>as </a:t>
            </a:r>
            <a:r>
              <a:rPr lang="en-US" i="1"/>
              <a:t>loan_id.</a:t>
            </a:r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14400" y="3657600"/>
            <a:ext cx="75739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2000" b="1">
                <a:latin typeface="Calibri" pitchFamily="34" charset="0"/>
              </a:rPr>
              <a:t>select </a:t>
            </a:r>
            <a:r>
              <a:rPr kumimoji="1" lang="en-US" sz="2000" i="1">
                <a:latin typeface="Calibri" pitchFamily="34" charset="0"/>
              </a:rPr>
              <a:t>customer_name, borrower.loan_number </a:t>
            </a:r>
            <a:r>
              <a:rPr kumimoji="1" lang="en-US" sz="2000" b="1">
                <a:latin typeface="Calibri" pitchFamily="34" charset="0"/>
              </a:rPr>
              <a:t>as </a:t>
            </a:r>
            <a:r>
              <a:rPr kumimoji="1" lang="en-US" sz="2000" i="1">
                <a:latin typeface="Calibri" pitchFamily="34" charset="0"/>
              </a:rPr>
              <a:t>loan_id, amount</a:t>
            </a:r>
            <a:br>
              <a:rPr kumimoji="1" lang="en-US" sz="2000" i="1">
                <a:latin typeface="Calibri" pitchFamily="34" charset="0"/>
              </a:rPr>
            </a:br>
            <a:r>
              <a:rPr kumimoji="1" lang="en-US" sz="2000" b="1">
                <a:latin typeface="Calibri" pitchFamily="34" charset="0"/>
              </a:rPr>
              <a:t>from </a:t>
            </a:r>
            <a:r>
              <a:rPr kumimoji="1" lang="en-US" sz="2000" i="1">
                <a:latin typeface="Calibri" pitchFamily="34" charset="0"/>
              </a:rPr>
              <a:t>borrower, loan</a:t>
            </a:r>
            <a:r>
              <a:rPr kumimoji="1" lang="en-US" sz="2000">
                <a:latin typeface="Calibri" pitchFamily="34" charset="0"/>
              </a:rPr>
              <a:t/>
            </a:r>
            <a:br>
              <a:rPr kumimoji="1" lang="en-US" sz="2000">
                <a:latin typeface="Calibri" pitchFamily="34" charset="0"/>
              </a:rPr>
            </a:br>
            <a:r>
              <a:rPr kumimoji="1" lang="en-US" sz="2000" b="1">
                <a:latin typeface="Calibri" pitchFamily="34" charset="0"/>
              </a:rPr>
              <a:t>where </a:t>
            </a:r>
            <a:r>
              <a:rPr kumimoji="1" lang="en-US" sz="2000" i="1">
                <a:latin typeface="Calibri" pitchFamily="34" charset="0"/>
              </a:rPr>
              <a:t>borrower.loan_number = loan.loan_number</a:t>
            </a:r>
          </a:p>
        </p:txBody>
      </p:sp>
    </p:spTree>
    <p:extLst>
      <p:ext uri="{BB962C8B-B14F-4D97-AF65-F5344CB8AC3E}">
        <p14:creationId xmlns:p14="http://schemas.microsoft.com/office/powerpoint/2010/main" val="20498002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522287" y="76200"/>
            <a:ext cx="8229600" cy="808038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Tuple Variables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51411"/>
            <a:ext cx="8096250" cy="1711325"/>
          </a:xfrm>
        </p:spPr>
        <p:txBody>
          <a:bodyPr lIns="90488" tIns="44450" rIns="90488" bIns="44450"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2055813" algn="l"/>
              </a:tabLst>
              <a:defRPr/>
            </a:pPr>
            <a:r>
              <a:rPr lang="en-US" dirty="0" err="1"/>
              <a:t>Tuple</a:t>
            </a:r>
            <a:r>
              <a:rPr lang="en-US" dirty="0"/>
              <a:t> variables are defined in the </a:t>
            </a:r>
            <a:r>
              <a:rPr lang="en-US" b="1" dirty="0"/>
              <a:t>from</a:t>
            </a:r>
            <a:r>
              <a:rPr lang="en-US" dirty="0"/>
              <a:t> clause via the use of the </a:t>
            </a:r>
            <a:r>
              <a:rPr lang="en-US" b="1" dirty="0"/>
              <a:t>as </a:t>
            </a:r>
            <a:r>
              <a:rPr lang="en-US" dirty="0"/>
              <a:t>clause.</a:t>
            </a:r>
          </a:p>
          <a:p>
            <a:pPr eaLnBrk="1" fontAlgn="auto" hangingPunct="1">
              <a:spcAft>
                <a:spcPts val="0"/>
              </a:spcAft>
              <a:tabLst>
                <a:tab pos="2055813" algn="l"/>
              </a:tabLst>
              <a:defRPr/>
            </a:pPr>
            <a:r>
              <a:rPr lang="en-US" dirty="0"/>
              <a:t>Find the customer names and their loan numbers and amount for all customers having a loan at some branch.</a:t>
            </a:r>
            <a:endParaRPr lang="en-US" i="1" dirty="0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609600" y="3124200"/>
            <a:ext cx="8232776" cy="34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Calibri" pitchFamily="34" charset="0"/>
              </a:rPr>
              <a:t>    Find the names of all branches that have greater assets than </a:t>
            </a:r>
            <a:br>
              <a:rPr kumimoji="1" lang="en-US" dirty="0">
                <a:latin typeface="Calibri" pitchFamily="34" charset="0"/>
              </a:rPr>
            </a:br>
            <a:r>
              <a:rPr kumimoji="1" lang="en-US" dirty="0">
                <a:latin typeface="Calibri" pitchFamily="34" charset="0"/>
              </a:rPr>
              <a:t>      some branch located in Brooklyn.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b="1" dirty="0">
                <a:latin typeface="Calibri" pitchFamily="34" charset="0"/>
              </a:rPr>
              <a:t>             select distinct </a:t>
            </a:r>
            <a:r>
              <a:rPr kumimoji="1" lang="en-US" i="1" dirty="0" err="1">
                <a:latin typeface="Calibri" pitchFamily="34" charset="0"/>
              </a:rPr>
              <a:t>T.branch_name</a:t>
            </a:r>
            <a:r>
              <a:rPr kumimoji="1" lang="en-US" i="1" dirty="0">
                <a:latin typeface="Calibri" pitchFamily="34" charset="0"/>
              </a:rPr>
              <a:t/>
            </a:r>
            <a:br>
              <a:rPr kumimoji="1" lang="en-US" i="1" dirty="0">
                <a:latin typeface="Calibri" pitchFamily="34" charset="0"/>
              </a:rPr>
            </a:br>
            <a:r>
              <a:rPr kumimoji="1" lang="en-US" i="1" dirty="0">
                <a:latin typeface="Calibri" pitchFamily="34" charset="0"/>
              </a:rPr>
              <a:t>             </a:t>
            </a:r>
            <a:r>
              <a:rPr kumimoji="1" lang="en-US" b="1" dirty="0">
                <a:latin typeface="Calibri" pitchFamily="34" charset="0"/>
              </a:rPr>
              <a:t>from </a:t>
            </a:r>
            <a:r>
              <a:rPr kumimoji="1" lang="en-US" i="1" dirty="0">
                <a:latin typeface="Calibri" pitchFamily="34" charset="0"/>
              </a:rPr>
              <a:t>branch </a:t>
            </a:r>
            <a:r>
              <a:rPr kumimoji="1" lang="en-US" b="1" dirty="0">
                <a:latin typeface="Calibri" pitchFamily="34" charset="0"/>
              </a:rPr>
              <a:t>as </a:t>
            </a:r>
            <a:r>
              <a:rPr kumimoji="1" lang="en-US" i="1" dirty="0">
                <a:latin typeface="Calibri" pitchFamily="34" charset="0"/>
              </a:rPr>
              <a:t>T, branch </a:t>
            </a:r>
            <a:r>
              <a:rPr kumimoji="1" lang="en-US" b="1" dirty="0">
                <a:latin typeface="Calibri" pitchFamily="34" charset="0"/>
              </a:rPr>
              <a:t>as </a:t>
            </a:r>
            <a:r>
              <a:rPr kumimoji="1" lang="en-US" i="1" dirty="0">
                <a:latin typeface="Calibri" pitchFamily="34" charset="0"/>
              </a:rPr>
              <a:t>S</a:t>
            </a:r>
            <a:br>
              <a:rPr kumimoji="1" lang="en-US" i="1" dirty="0">
                <a:latin typeface="Calibri" pitchFamily="34" charset="0"/>
              </a:rPr>
            </a:br>
            <a:r>
              <a:rPr kumimoji="1" lang="en-US" i="1" dirty="0">
                <a:latin typeface="Calibri" pitchFamily="34" charset="0"/>
              </a:rPr>
              <a:t>             </a:t>
            </a:r>
            <a:r>
              <a:rPr kumimoji="1" lang="en-US" b="1" dirty="0">
                <a:latin typeface="Calibri" pitchFamily="34" charset="0"/>
              </a:rPr>
              <a:t>where </a:t>
            </a:r>
            <a:r>
              <a:rPr kumimoji="1" lang="en-US" i="1" dirty="0" err="1">
                <a:latin typeface="Calibri" pitchFamily="34" charset="0"/>
              </a:rPr>
              <a:t>T.assets</a:t>
            </a:r>
            <a:r>
              <a:rPr kumimoji="1" lang="en-US" i="1" dirty="0">
                <a:latin typeface="Calibri" pitchFamily="34" charset="0"/>
              </a:rPr>
              <a:t> &gt; </a:t>
            </a:r>
            <a:r>
              <a:rPr kumimoji="1" lang="en-US" i="1" dirty="0" err="1">
                <a:latin typeface="Calibri" pitchFamily="34" charset="0"/>
              </a:rPr>
              <a:t>S.assets</a:t>
            </a:r>
            <a:r>
              <a:rPr kumimoji="1" lang="en-US" i="1" dirty="0">
                <a:latin typeface="Calibri" pitchFamily="34" charset="0"/>
              </a:rPr>
              <a:t> </a:t>
            </a:r>
            <a:r>
              <a:rPr kumimoji="1" lang="en-US" b="1" dirty="0">
                <a:latin typeface="Calibri" pitchFamily="34" charset="0"/>
              </a:rPr>
              <a:t>and </a:t>
            </a:r>
            <a:r>
              <a:rPr kumimoji="1" lang="en-US" i="1" dirty="0" err="1">
                <a:latin typeface="Calibri" pitchFamily="34" charset="0"/>
              </a:rPr>
              <a:t>S.branch_city</a:t>
            </a:r>
            <a:r>
              <a:rPr kumimoji="1" lang="en-US" i="1" dirty="0">
                <a:latin typeface="Calibri" pitchFamily="34" charset="0"/>
              </a:rPr>
              <a:t> = '</a:t>
            </a:r>
            <a:r>
              <a:rPr kumimoji="1" lang="en-US" dirty="0">
                <a:latin typeface="Calibri" pitchFamily="34" charset="0"/>
              </a:rPr>
              <a:t>Brooklyn</a:t>
            </a:r>
            <a:r>
              <a:rPr kumimoji="1" lang="en-US" i="1" dirty="0">
                <a:latin typeface="Calibri" pitchFamily="34" charset="0"/>
              </a:rPr>
              <a:t>' </a:t>
            </a:r>
            <a:endParaRPr kumimoji="1" lang="en-US" dirty="0">
              <a:latin typeface="Calibri" pitchFamily="34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Calibri" pitchFamily="34" charset="0"/>
              </a:rPr>
              <a:t>Keyword </a:t>
            </a:r>
            <a:r>
              <a:rPr kumimoji="1" lang="en-US" b="1" dirty="0">
                <a:latin typeface="Calibri" pitchFamily="34" charset="0"/>
              </a:rPr>
              <a:t>as</a:t>
            </a:r>
            <a:r>
              <a:rPr kumimoji="1" lang="en-US" dirty="0">
                <a:latin typeface="Calibri" pitchFamily="34" charset="0"/>
              </a:rPr>
              <a:t> is optional and may be omitted</a:t>
            </a:r>
            <a:br>
              <a:rPr kumimoji="1" lang="en-US" dirty="0">
                <a:latin typeface="Calibri" pitchFamily="34" charset="0"/>
              </a:rPr>
            </a:br>
            <a:r>
              <a:rPr kumimoji="1" lang="en-US" dirty="0">
                <a:latin typeface="Calibri" pitchFamily="34" charset="0"/>
              </a:rPr>
              <a:t>              </a:t>
            </a:r>
            <a:r>
              <a:rPr kumimoji="1" lang="en-US" i="1" dirty="0">
                <a:latin typeface="Calibri" pitchFamily="34" charset="0"/>
              </a:rPr>
              <a:t>borrower </a:t>
            </a:r>
            <a:r>
              <a:rPr kumimoji="1" lang="en-US" b="1" dirty="0">
                <a:latin typeface="Calibri" pitchFamily="34" charset="0"/>
              </a:rPr>
              <a:t>as </a:t>
            </a:r>
            <a:r>
              <a:rPr kumimoji="1" lang="en-US" i="1" dirty="0">
                <a:latin typeface="Calibri" pitchFamily="34" charset="0"/>
              </a:rPr>
              <a:t>T ≡ borrower</a:t>
            </a:r>
            <a:r>
              <a:rPr kumimoji="1" lang="en-US" b="1" dirty="0">
                <a:latin typeface="Calibri" pitchFamily="34" charset="0"/>
              </a:rPr>
              <a:t> </a:t>
            </a:r>
            <a:r>
              <a:rPr kumimoji="1" lang="en-US" i="1" dirty="0">
                <a:latin typeface="Calibri" pitchFamily="34" charset="0"/>
              </a:rPr>
              <a:t>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Calibri" pitchFamily="34" charset="0"/>
              </a:rPr>
              <a:t>  Some database such as Oracle </a:t>
            </a:r>
            <a:r>
              <a:rPr kumimoji="1" lang="en-US" i="1" dirty="0">
                <a:latin typeface="Calibri" pitchFamily="34" charset="0"/>
              </a:rPr>
              <a:t>require</a:t>
            </a:r>
            <a:r>
              <a:rPr kumimoji="1" lang="en-US" dirty="0">
                <a:latin typeface="Calibri" pitchFamily="34" charset="0"/>
              </a:rPr>
              <a:t> </a:t>
            </a:r>
            <a:r>
              <a:rPr kumimoji="1" lang="en-US" b="1" dirty="0">
                <a:latin typeface="Calibri" pitchFamily="34" charset="0"/>
              </a:rPr>
              <a:t>as</a:t>
            </a:r>
            <a:r>
              <a:rPr kumimoji="1" lang="en-US" dirty="0">
                <a:latin typeface="Calibri" pitchFamily="34" charset="0"/>
              </a:rPr>
              <a:t> to be </a:t>
            </a:r>
            <a:r>
              <a:rPr kumimoji="1" lang="en-US" dirty="0" smtClean="0">
                <a:latin typeface="Calibri" pitchFamily="34" charset="0"/>
              </a:rPr>
              <a:t>omitted</a:t>
            </a:r>
            <a:endParaRPr kumimoji="1" lang="en-US" i="1" dirty="0">
              <a:latin typeface="Calibri" pitchFamily="34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522412" y="2286000"/>
            <a:ext cx="596582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b="1" dirty="0">
                <a:latin typeface="Calibri" pitchFamily="34" charset="0"/>
              </a:rPr>
              <a:t>select </a:t>
            </a:r>
            <a:r>
              <a:rPr kumimoji="1" lang="en-US" sz="2000" i="1" dirty="0" err="1">
                <a:latin typeface="Calibri" pitchFamily="34" charset="0"/>
              </a:rPr>
              <a:t>customer_name</a:t>
            </a:r>
            <a:r>
              <a:rPr kumimoji="1" lang="en-US" sz="2000" i="1" dirty="0">
                <a:latin typeface="Calibri" pitchFamily="34" charset="0"/>
              </a:rPr>
              <a:t>, </a:t>
            </a:r>
            <a:r>
              <a:rPr kumimoji="1" lang="en-US" sz="2000" i="1" dirty="0" err="1">
                <a:latin typeface="Calibri" pitchFamily="34" charset="0"/>
              </a:rPr>
              <a:t>T.loan_number</a:t>
            </a:r>
            <a:r>
              <a:rPr kumimoji="1" lang="en-US" sz="2000" i="1" dirty="0">
                <a:latin typeface="Calibri" pitchFamily="34" charset="0"/>
              </a:rPr>
              <a:t>, </a:t>
            </a:r>
            <a:r>
              <a:rPr kumimoji="1" lang="en-US" sz="2000" i="1" dirty="0" err="1">
                <a:latin typeface="Calibri" pitchFamily="34" charset="0"/>
              </a:rPr>
              <a:t>S.amount</a:t>
            </a:r>
            <a:r>
              <a:rPr kumimoji="1" lang="en-US" sz="2000" i="1" dirty="0">
                <a:latin typeface="Calibri" pitchFamily="34" charset="0"/>
              </a:rPr>
              <a:t/>
            </a:r>
            <a:br>
              <a:rPr kumimoji="1" lang="en-US" sz="2000" i="1" dirty="0">
                <a:latin typeface="Calibri" pitchFamily="34" charset="0"/>
              </a:rPr>
            </a:br>
            <a:r>
              <a:rPr kumimoji="1" lang="en-US" sz="2000" i="1" dirty="0">
                <a:latin typeface="Calibri" pitchFamily="34" charset="0"/>
              </a:rPr>
              <a:t>           </a:t>
            </a:r>
            <a:r>
              <a:rPr kumimoji="1" lang="en-US" sz="2000" b="1" dirty="0">
                <a:latin typeface="Calibri" pitchFamily="34" charset="0"/>
              </a:rPr>
              <a:t>from </a:t>
            </a:r>
            <a:r>
              <a:rPr kumimoji="1" lang="en-US" sz="2000" i="1" dirty="0">
                <a:latin typeface="Calibri" pitchFamily="34" charset="0"/>
              </a:rPr>
              <a:t>borrower </a:t>
            </a:r>
            <a:r>
              <a:rPr kumimoji="1" lang="en-US" sz="2000" b="1" dirty="0">
                <a:latin typeface="Calibri" pitchFamily="34" charset="0"/>
              </a:rPr>
              <a:t>as </a:t>
            </a:r>
            <a:r>
              <a:rPr kumimoji="1" lang="en-US" sz="2000" i="1" dirty="0">
                <a:latin typeface="Calibri" pitchFamily="34" charset="0"/>
              </a:rPr>
              <a:t>T, loan </a:t>
            </a:r>
            <a:r>
              <a:rPr kumimoji="1" lang="en-US" sz="2000" b="1" dirty="0">
                <a:latin typeface="Calibri" pitchFamily="34" charset="0"/>
              </a:rPr>
              <a:t>as </a:t>
            </a:r>
            <a:r>
              <a:rPr kumimoji="1" lang="en-US" sz="2000" i="1" dirty="0">
                <a:latin typeface="Calibri" pitchFamily="34" charset="0"/>
              </a:rPr>
              <a:t>S</a:t>
            </a:r>
            <a:br>
              <a:rPr kumimoji="1" lang="en-US" sz="2000" i="1" dirty="0">
                <a:latin typeface="Calibri" pitchFamily="34" charset="0"/>
              </a:rPr>
            </a:br>
            <a:r>
              <a:rPr kumimoji="1" lang="en-US" sz="2000" i="1" dirty="0">
                <a:latin typeface="Calibri" pitchFamily="34" charset="0"/>
              </a:rPr>
              <a:t>           </a:t>
            </a:r>
            <a:r>
              <a:rPr kumimoji="1" lang="en-US" sz="2000" b="1" dirty="0">
                <a:latin typeface="Calibri" pitchFamily="34" charset="0"/>
              </a:rPr>
              <a:t>where </a:t>
            </a:r>
            <a:r>
              <a:rPr kumimoji="1" lang="en-US" sz="2000" i="1" dirty="0">
                <a:latin typeface="Calibri" pitchFamily="34" charset="0"/>
              </a:rPr>
              <a:t> </a:t>
            </a:r>
            <a:r>
              <a:rPr kumimoji="1" lang="en-US" sz="2000" i="1" dirty="0" err="1">
                <a:latin typeface="Calibri" pitchFamily="34" charset="0"/>
              </a:rPr>
              <a:t>T.loan_number</a:t>
            </a:r>
            <a:r>
              <a:rPr kumimoji="1" lang="en-US" sz="2000" i="1" dirty="0">
                <a:latin typeface="Calibri" pitchFamily="34" charset="0"/>
              </a:rPr>
              <a:t> = </a:t>
            </a:r>
            <a:r>
              <a:rPr kumimoji="1" lang="en-US" sz="2000" i="1" dirty="0" err="1">
                <a:latin typeface="Calibri" pitchFamily="34" charset="0"/>
              </a:rPr>
              <a:t>S.loan_number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015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556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String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31175" cy="52974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tabLst>
                <a:tab pos="1889125" algn="l"/>
                <a:tab pos="2403475" algn="l"/>
              </a:tabLst>
              <a:defRPr/>
            </a:pPr>
            <a:r>
              <a:rPr lang="en-US" dirty="0"/>
              <a:t>SQL includes a string-matching operator for comparisons on character strings.  The operator “like” uses patterns that are described using two special characters:</a:t>
            </a:r>
          </a:p>
          <a:p>
            <a:pPr lvl="1" eaLnBrk="1" fontAlgn="auto" hangingPunct="1">
              <a:spcAft>
                <a:spcPts val="0"/>
              </a:spcAft>
              <a:tabLst>
                <a:tab pos="1889125" algn="l"/>
                <a:tab pos="2403475" algn="l"/>
              </a:tabLst>
              <a:defRPr/>
            </a:pPr>
            <a:r>
              <a:rPr lang="en-US" sz="2600" dirty="0"/>
              <a:t>percent (%).  The % character matches any substring.</a:t>
            </a:r>
          </a:p>
          <a:p>
            <a:pPr lvl="1" eaLnBrk="1" fontAlgn="auto" hangingPunct="1">
              <a:spcAft>
                <a:spcPts val="0"/>
              </a:spcAft>
              <a:tabLst>
                <a:tab pos="1889125" algn="l"/>
                <a:tab pos="2403475" algn="l"/>
              </a:tabLst>
              <a:defRPr/>
            </a:pPr>
            <a:r>
              <a:rPr lang="en-US" sz="2600" dirty="0"/>
              <a:t>underscore (_).  The _ character matches any character.</a:t>
            </a:r>
          </a:p>
          <a:p>
            <a:pPr eaLnBrk="1" fontAlgn="auto" hangingPunct="1">
              <a:spcAft>
                <a:spcPts val="0"/>
              </a:spcAft>
              <a:tabLst>
                <a:tab pos="1889125" algn="l"/>
                <a:tab pos="2403475" algn="l"/>
              </a:tabLst>
              <a:defRPr/>
            </a:pPr>
            <a:r>
              <a:rPr lang="en-US" dirty="0"/>
              <a:t>Find the names of all customers whose street includes the substring “Main”.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889125" algn="l"/>
                <a:tab pos="2403475" algn="l"/>
              </a:tabLst>
              <a:defRPr/>
            </a:pPr>
            <a:r>
              <a:rPr lang="en-US" sz="1600" b="1" dirty="0"/>
              <a:t>		</a:t>
            </a:r>
            <a:r>
              <a:rPr lang="en-US" sz="2600" b="1" dirty="0"/>
              <a:t>select </a:t>
            </a:r>
            <a:r>
              <a:rPr lang="en-US" sz="2600" i="1" dirty="0" err="1"/>
              <a:t>customer_name</a:t>
            </a:r>
            <a:r>
              <a:rPr lang="en-US" sz="2600" i="1" dirty="0"/>
              <a:t/>
            </a:r>
            <a:br>
              <a:rPr lang="en-US" sz="2600" i="1" dirty="0"/>
            </a:br>
            <a:r>
              <a:rPr lang="en-US" sz="2600" i="1" dirty="0"/>
              <a:t>	</a:t>
            </a:r>
            <a:r>
              <a:rPr lang="en-US" sz="2600" b="1" dirty="0"/>
              <a:t>from </a:t>
            </a:r>
            <a:r>
              <a:rPr lang="en-US" sz="2600" i="1" dirty="0"/>
              <a:t>customer</a:t>
            </a:r>
            <a:br>
              <a:rPr lang="en-US" sz="2600" i="1" dirty="0"/>
            </a:br>
            <a:r>
              <a:rPr lang="en-US" sz="2600" i="1" dirty="0"/>
              <a:t>	</a:t>
            </a:r>
            <a:r>
              <a:rPr lang="en-US" sz="2600" b="1" dirty="0"/>
              <a:t>where</a:t>
            </a:r>
            <a:r>
              <a:rPr lang="en-US" sz="2600" b="1" i="1" dirty="0"/>
              <a:t> </a:t>
            </a:r>
            <a:r>
              <a:rPr lang="en-US" sz="2600" i="1" dirty="0" err="1"/>
              <a:t>customer_street</a:t>
            </a:r>
            <a:r>
              <a:rPr lang="en-US" sz="2600" i="1" dirty="0"/>
              <a:t> </a:t>
            </a:r>
            <a:r>
              <a:rPr lang="en-US" sz="2600" b="1" dirty="0"/>
              <a:t>like </a:t>
            </a:r>
            <a:r>
              <a:rPr lang="en-US" sz="2600" b="1" dirty="0">
                <a:latin typeface="Century Gothic" pitchFamily="34" charset="0"/>
              </a:rPr>
              <a:t>'</a:t>
            </a:r>
            <a:r>
              <a:rPr lang="en-US" sz="2600" dirty="0"/>
              <a:t>% Main%</a:t>
            </a:r>
            <a:r>
              <a:rPr lang="en-US" sz="2600" dirty="0">
                <a:latin typeface="Century Gothic" pitchFamily="34" charset="0"/>
              </a:rPr>
              <a:t>' </a:t>
            </a:r>
          </a:p>
          <a:p>
            <a:pPr eaLnBrk="1" fontAlgn="auto" hangingPunct="1">
              <a:spcAft>
                <a:spcPts val="0"/>
              </a:spcAft>
              <a:tabLst>
                <a:tab pos="1889125" algn="l"/>
                <a:tab pos="2403475" algn="l"/>
              </a:tabLst>
              <a:defRPr/>
            </a:pPr>
            <a:r>
              <a:rPr lang="en-US" dirty="0"/>
              <a:t>Match the name “Main%”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889125" algn="l"/>
                <a:tab pos="2403475" algn="l"/>
              </a:tabLst>
              <a:defRPr/>
            </a:pPr>
            <a:r>
              <a:rPr lang="en-US" sz="1600" dirty="0"/>
              <a:t>			</a:t>
            </a:r>
            <a:r>
              <a:rPr lang="en-US" sz="2600" b="1" dirty="0"/>
              <a:t>like </a:t>
            </a:r>
            <a:r>
              <a:rPr lang="en-US" sz="2600" b="1" dirty="0">
                <a:latin typeface="Century Gothic" pitchFamily="34" charset="0"/>
              </a:rPr>
              <a:t>'</a:t>
            </a:r>
            <a:r>
              <a:rPr lang="en-US" sz="2600" dirty="0"/>
              <a:t>Main\%</a:t>
            </a:r>
            <a:r>
              <a:rPr lang="en-US" sz="2600" dirty="0">
                <a:latin typeface="Century Gothic" pitchFamily="34" charset="0"/>
              </a:rPr>
              <a:t>' </a:t>
            </a:r>
            <a:r>
              <a:rPr lang="en-US" sz="2600" dirty="0"/>
              <a:t> </a:t>
            </a:r>
            <a:r>
              <a:rPr lang="en-US" sz="2600" b="1" dirty="0"/>
              <a:t>escape  </a:t>
            </a:r>
            <a:r>
              <a:rPr lang="en-US" sz="2600" b="1" dirty="0">
                <a:latin typeface="Century Gothic" pitchFamily="34" charset="0"/>
              </a:rPr>
              <a:t>'</a:t>
            </a:r>
            <a:r>
              <a:rPr lang="en-US" sz="2600" dirty="0"/>
              <a:t>\</a:t>
            </a:r>
            <a:r>
              <a:rPr lang="en-US" sz="2600" dirty="0">
                <a:latin typeface="Century Gothic" pitchFamily="34" charset="0"/>
              </a:rPr>
              <a:t>' </a:t>
            </a:r>
            <a:endParaRPr lang="en-US" sz="2600" dirty="0"/>
          </a:p>
          <a:p>
            <a:pPr eaLnBrk="1" fontAlgn="auto" hangingPunct="1">
              <a:spcAft>
                <a:spcPts val="0"/>
              </a:spcAft>
              <a:tabLst>
                <a:tab pos="1889125" algn="l"/>
                <a:tab pos="2403475" algn="l"/>
              </a:tabLst>
              <a:defRPr/>
            </a:pPr>
            <a:r>
              <a:rPr lang="en-US" dirty="0"/>
              <a:t>SQL supports a variety of string operations such as</a:t>
            </a:r>
          </a:p>
          <a:p>
            <a:pPr lvl="1" eaLnBrk="1" fontAlgn="auto" hangingPunct="1">
              <a:spcAft>
                <a:spcPts val="0"/>
              </a:spcAft>
              <a:tabLst>
                <a:tab pos="1889125" algn="l"/>
                <a:tab pos="2403475" algn="l"/>
              </a:tabLst>
              <a:defRPr/>
            </a:pPr>
            <a:r>
              <a:rPr lang="en-US" sz="2600" dirty="0"/>
              <a:t>concatenation (using “||”)</a:t>
            </a:r>
          </a:p>
          <a:p>
            <a:pPr lvl="1" eaLnBrk="1" fontAlgn="auto" hangingPunct="1">
              <a:spcAft>
                <a:spcPts val="0"/>
              </a:spcAft>
              <a:tabLst>
                <a:tab pos="1889125" algn="l"/>
                <a:tab pos="2403475" algn="l"/>
              </a:tabLst>
              <a:defRPr/>
            </a:pPr>
            <a:r>
              <a:rPr lang="en-US" sz="2600" dirty="0"/>
              <a:t> converting from upper to lower case (and vice versa)</a:t>
            </a:r>
          </a:p>
          <a:p>
            <a:pPr lvl="1" eaLnBrk="1" fontAlgn="auto" hangingPunct="1">
              <a:spcAft>
                <a:spcPts val="0"/>
              </a:spcAft>
              <a:tabLst>
                <a:tab pos="1889125" algn="l"/>
                <a:tab pos="2403475" algn="l"/>
              </a:tabLst>
              <a:defRPr/>
            </a:pPr>
            <a:r>
              <a:rPr lang="en-US" sz="2600" dirty="0"/>
              <a:t> 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18200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94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Ordering the Display of </a:t>
            </a:r>
            <a:r>
              <a:rPr lang="en-US" dirty="0" err="1"/>
              <a:t>Tuples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305800" cy="4911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tabLst>
                <a:tab pos="906463" algn="l"/>
              </a:tabLst>
              <a:defRPr/>
            </a:pPr>
            <a:r>
              <a:rPr lang="en-US" dirty="0"/>
              <a:t>List in alphabetic order the names of all customers having a loan in </a:t>
            </a:r>
            <a:r>
              <a:rPr lang="en-US" dirty="0" err="1"/>
              <a:t>Perryridge</a:t>
            </a:r>
            <a:r>
              <a:rPr lang="en-US" dirty="0"/>
              <a:t> branch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906463" algn="l"/>
              </a:tabLst>
              <a:defRPr/>
            </a:pPr>
            <a:r>
              <a:rPr lang="en-US" dirty="0"/>
              <a:t>		</a:t>
            </a:r>
            <a:r>
              <a:rPr lang="en-US" sz="2400" b="1" dirty="0"/>
              <a:t>select distinct </a:t>
            </a:r>
            <a:r>
              <a:rPr lang="en-US" sz="2400" i="1" dirty="0" err="1"/>
              <a:t>customer_name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dirty="0"/>
              <a:t>from    </a:t>
            </a:r>
            <a:r>
              <a:rPr lang="en-US" sz="2400" i="1" dirty="0"/>
              <a:t>borrower, loan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dirty="0"/>
              <a:t>where </a:t>
            </a:r>
            <a:r>
              <a:rPr lang="en-US" sz="2400" i="1" dirty="0"/>
              <a:t>borrower </a:t>
            </a:r>
            <a:r>
              <a:rPr lang="en-US" sz="2400" i="1" dirty="0" err="1"/>
              <a:t>loan_number</a:t>
            </a:r>
            <a:r>
              <a:rPr lang="en-US" sz="2400" i="1" dirty="0"/>
              <a:t> = </a:t>
            </a:r>
            <a:r>
              <a:rPr lang="en-US" sz="2400" i="1" dirty="0" err="1" smtClean="0"/>
              <a:t>loan.loan_number</a:t>
            </a:r>
            <a:r>
              <a:rPr lang="en-US" sz="2400" i="1" dirty="0" smtClean="0"/>
              <a:t> </a:t>
            </a:r>
            <a:r>
              <a:rPr lang="en-US" sz="2400" b="1" dirty="0" smtClean="0"/>
              <a:t>and</a:t>
            </a:r>
            <a:r>
              <a:rPr lang="en-US" sz="2400" i="1" dirty="0" smtClean="0"/>
              <a:t>        	</a:t>
            </a:r>
            <a:r>
              <a:rPr lang="en-US" sz="2400" i="1" dirty="0" err="1" smtClean="0"/>
              <a:t>branch_name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dirty="0">
                <a:latin typeface="Century Gothic" pitchFamily="34" charset="0"/>
              </a:rPr>
              <a:t>'</a:t>
            </a:r>
            <a:r>
              <a:rPr lang="en-US" sz="2400" dirty="0" err="1"/>
              <a:t>Perryridge</a:t>
            </a:r>
            <a:r>
              <a:rPr lang="en-US" sz="2400" dirty="0">
                <a:latin typeface="Century Gothic" pitchFamily="34" charset="0"/>
              </a:rPr>
              <a:t>'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order by </a:t>
            </a:r>
            <a:r>
              <a:rPr lang="en-US" sz="2400" i="1" dirty="0" err="1"/>
              <a:t>customer_name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Char char="•"/>
              <a:tabLst>
                <a:tab pos="906463" algn="l"/>
              </a:tabLst>
              <a:defRPr/>
            </a:pPr>
            <a:r>
              <a:rPr lang="en-US" dirty="0"/>
              <a:t>We may specify </a:t>
            </a:r>
            <a:r>
              <a:rPr lang="en-US" b="1" dirty="0" err="1">
                <a:solidFill>
                  <a:schemeClr val="tx2"/>
                </a:solidFill>
              </a:rPr>
              <a:t>desc</a:t>
            </a:r>
            <a:r>
              <a:rPr lang="en-US" dirty="0"/>
              <a:t> for descending order or </a:t>
            </a:r>
            <a:r>
              <a:rPr lang="en-US" b="1" dirty="0" err="1">
                <a:solidFill>
                  <a:schemeClr val="tx2"/>
                </a:solidFill>
              </a:rPr>
              <a:t>asc</a:t>
            </a:r>
            <a:r>
              <a:rPr lang="en-US" dirty="0"/>
              <a:t> for ascending order, for each attribute; ascending order is the default.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906463" algn="l"/>
              </a:tabLst>
              <a:defRPr/>
            </a:pPr>
            <a:r>
              <a:rPr lang="en-US" dirty="0"/>
              <a:t>Example:  </a:t>
            </a:r>
            <a:r>
              <a:rPr lang="en-US" b="1" dirty="0"/>
              <a:t>order by</a:t>
            </a:r>
            <a:r>
              <a:rPr lang="en-US" dirty="0"/>
              <a:t> </a:t>
            </a:r>
            <a:r>
              <a:rPr lang="en-US" i="1" dirty="0" err="1"/>
              <a:t>customer_name</a:t>
            </a:r>
            <a:r>
              <a:rPr lang="en-US" dirty="0"/>
              <a:t> </a:t>
            </a:r>
            <a:r>
              <a:rPr lang="en-US" b="1" dirty="0" err="1"/>
              <a:t>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Set Operations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5375"/>
            <a:ext cx="8013700" cy="50768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Calibri" pitchFamily="34" charset="0"/>
              <a:buChar char="•"/>
              <a:defRPr/>
            </a:pPr>
            <a:r>
              <a:rPr lang="en-US" dirty="0"/>
              <a:t>The set operations </a:t>
            </a:r>
            <a:r>
              <a:rPr lang="en-US" b="1" dirty="0">
                <a:solidFill>
                  <a:schemeClr val="tx2"/>
                </a:solidFill>
              </a:rPr>
              <a:t>union</a:t>
            </a:r>
            <a:r>
              <a:rPr lang="en-US" b="1" dirty="0"/>
              <a:t>, </a:t>
            </a:r>
            <a:r>
              <a:rPr lang="en-US" b="1" dirty="0">
                <a:solidFill>
                  <a:schemeClr val="tx2"/>
                </a:solidFill>
              </a:rPr>
              <a:t>intersect</a:t>
            </a:r>
            <a:r>
              <a:rPr lang="en-US" b="1" dirty="0"/>
              <a:t>, </a:t>
            </a:r>
            <a:r>
              <a:rPr lang="en-US" dirty="0"/>
              <a:t>and </a:t>
            </a:r>
            <a:r>
              <a:rPr lang="en-US" b="1" dirty="0">
                <a:solidFill>
                  <a:schemeClr val="tx2"/>
                </a:solidFill>
              </a:rPr>
              <a:t>except</a:t>
            </a:r>
            <a:r>
              <a:rPr lang="en-US" b="1" dirty="0"/>
              <a:t> </a:t>
            </a:r>
            <a:r>
              <a:rPr lang="en-US" dirty="0"/>
              <a:t>operate on relations and correspond to the relational algebra operations </a:t>
            </a:r>
            <a:r>
              <a:rPr lang="en-US" dirty="0">
                <a:sym typeface="Symbol" pitchFamily="18" charset="2"/>
              </a:rPr>
              <a:t></a:t>
            </a:r>
          </a:p>
          <a:p>
            <a:pPr eaLnBrk="1" fontAlgn="auto" hangingPunct="1">
              <a:spcAft>
                <a:spcPts val="0"/>
              </a:spcAft>
              <a:buFont typeface="Calibri" pitchFamily="34" charset="0"/>
              <a:buChar char="•"/>
              <a:defRPr/>
            </a:pPr>
            <a:r>
              <a:rPr lang="en-US" dirty="0">
                <a:sym typeface="Symbol" pitchFamily="18" charset="2"/>
              </a:rPr>
              <a:t>Each of the above operations automatically eliminates duplicates; to retain all duplicates use the corresponding </a:t>
            </a:r>
            <a:r>
              <a:rPr lang="en-US" dirty="0" err="1">
                <a:sym typeface="Symbol" pitchFamily="18" charset="2"/>
              </a:rPr>
              <a:t>multiset</a:t>
            </a:r>
            <a:r>
              <a:rPr lang="en-US" dirty="0">
                <a:sym typeface="Symbol" pitchFamily="18" charset="2"/>
              </a:rPr>
              <a:t> versions 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union all</a:t>
            </a:r>
            <a:r>
              <a:rPr lang="en-US" b="1" dirty="0">
                <a:sym typeface="Symbol" pitchFamily="18" charset="2"/>
              </a:rPr>
              <a:t>, 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intersect all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except all</a:t>
            </a:r>
            <a:r>
              <a:rPr lang="en-US" b="1" dirty="0">
                <a:sym typeface="Symbol" pitchFamily="18" charset="2"/>
              </a:rPr>
              <a:t>.</a:t>
            </a:r>
            <a:br>
              <a:rPr lang="en-US" b="1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Suppose a </a:t>
            </a:r>
            <a:r>
              <a:rPr lang="en-US" dirty="0" err="1">
                <a:sym typeface="Symbol" pitchFamily="18" charset="2"/>
              </a:rPr>
              <a:t>tuple</a:t>
            </a:r>
            <a:r>
              <a:rPr lang="en-US" dirty="0">
                <a:sym typeface="Symbol" pitchFamily="18" charset="2"/>
              </a:rPr>
              <a:t> occurs 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times in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n </a:t>
            </a:r>
            <a:r>
              <a:rPr lang="en-US" dirty="0">
                <a:sym typeface="Symbol" pitchFamily="18" charset="2"/>
              </a:rPr>
              <a:t>times in </a:t>
            </a:r>
            <a:r>
              <a:rPr lang="en-US" i="1" dirty="0">
                <a:sym typeface="Symbol" pitchFamily="18" charset="2"/>
              </a:rPr>
              <a:t>s, </a:t>
            </a:r>
            <a:r>
              <a:rPr lang="en-US" dirty="0">
                <a:sym typeface="Symbol" pitchFamily="18" charset="2"/>
              </a:rPr>
              <a:t>then, it occurs:</a:t>
            </a:r>
          </a:p>
          <a:p>
            <a:pPr lvl="1" eaLnBrk="1" fontAlgn="auto" hangingPunct="1">
              <a:spcAft>
                <a:spcPts val="0"/>
              </a:spcAft>
              <a:buFont typeface="Calibri" pitchFamily="34" charset="0"/>
              <a:buChar char="•"/>
              <a:defRPr/>
            </a:pPr>
            <a:r>
              <a:rPr lang="en-US" i="1" dirty="0"/>
              <a:t>m </a:t>
            </a:r>
            <a:r>
              <a:rPr lang="en-US" i="1" baseline="-25000" dirty="0"/>
              <a:t> </a:t>
            </a:r>
            <a:r>
              <a:rPr lang="en-US" i="1" dirty="0"/>
              <a:t>+ n </a:t>
            </a:r>
            <a:r>
              <a:rPr lang="en-US" dirty="0"/>
              <a:t>times in </a:t>
            </a:r>
            <a:r>
              <a:rPr lang="en-US" i="1" dirty="0"/>
              <a:t>r </a:t>
            </a:r>
            <a:r>
              <a:rPr lang="en-US" b="1" dirty="0"/>
              <a:t>union all </a:t>
            </a:r>
            <a:r>
              <a:rPr lang="en-US" i="1" dirty="0"/>
              <a:t>s</a:t>
            </a:r>
          </a:p>
          <a:p>
            <a:pPr lvl="1" eaLnBrk="1" fontAlgn="auto" hangingPunct="1">
              <a:spcAft>
                <a:spcPts val="0"/>
              </a:spcAft>
              <a:buFont typeface="Calibri" pitchFamily="34" charset="0"/>
              <a:buChar char="•"/>
              <a:defRPr/>
            </a:pPr>
            <a:r>
              <a:rPr lang="en-US" dirty="0"/>
              <a:t>min(</a:t>
            </a:r>
            <a:r>
              <a:rPr lang="en-US" i="1" dirty="0" err="1"/>
              <a:t>m,n</a:t>
            </a:r>
            <a:r>
              <a:rPr lang="en-US" i="1" dirty="0"/>
              <a:t>)</a:t>
            </a:r>
            <a:r>
              <a:rPr lang="en-US" dirty="0"/>
              <a:t> times in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b="1" dirty="0"/>
              <a:t>intersect all </a:t>
            </a:r>
            <a:r>
              <a:rPr lang="en-US" i="1" dirty="0"/>
              <a:t>s</a:t>
            </a:r>
          </a:p>
          <a:p>
            <a:pPr lvl="1" eaLnBrk="1" fontAlgn="auto" hangingPunct="1">
              <a:spcAft>
                <a:spcPts val="0"/>
              </a:spcAft>
              <a:buFont typeface="Calibri" pitchFamily="34" charset="0"/>
              <a:buChar char="•"/>
              <a:defRPr/>
            </a:pPr>
            <a:r>
              <a:rPr lang="en-US" dirty="0"/>
              <a:t>max(0, </a:t>
            </a:r>
            <a:r>
              <a:rPr lang="en-US" i="1" dirty="0"/>
              <a:t>m – n)</a:t>
            </a:r>
            <a:r>
              <a:rPr lang="en-US" dirty="0"/>
              <a:t> times in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b="1" dirty="0"/>
              <a:t>except all </a:t>
            </a:r>
            <a:r>
              <a:rPr lang="en-US" i="1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Creating Relations in SQL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5410200" cy="4648200"/>
          </a:xfrm>
          <a:noFill/>
        </p:spPr>
        <p:txBody>
          <a:bodyPr lIns="90488" tIns="44450" rIns="90488" bIns="44450"/>
          <a:lstStyle/>
          <a:p>
            <a:r>
              <a:rPr lang="en-US" sz="2800" smtClean="0"/>
              <a:t>Creates the Students          relation. Observe that the        type </a:t>
            </a:r>
            <a:r>
              <a:rPr lang="en-US" sz="2800" smtClean="0">
                <a:solidFill>
                  <a:schemeClr val="hlink"/>
                </a:solidFill>
              </a:rPr>
              <a:t>(domain)</a:t>
            </a:r>
            <a:r>
              <a:rPr lang="en-US" sz="2800" smtClean="0">
                <a:solidFill>
                  <a:schemeClr val="accent2"/>
                </a:solidFill>
              </a:rPr>
              <a:t>  </a:t>
            </a:r>
            <a:r>
              <a:rPr lang="en-US" sz="2800" smtClean="0"/>
              <a:t>of each field         is specified, and enforced by     the DBMS whenever tuples       are added or modified. </a:t>
            </a:r>
          </a:p>
          <a:p>
            <a:r>
              <a:rPr lang="en-US" sz="2800" smtClean="0"/>
              <a:t>As another example, the   Enrolled table holds information about courses that students take.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95913" y="1816100"/>
            <a:ext cx="3325812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>
                <a:latin typeface="Book Antiqua" panose="02040602050305030304" pitchFamily="18" charset="0"/>
              </a:rPr>
              <a:t>CREATE TABLE Students</a:t>
            </a:r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	(</a:t>
            </a:r>
            <a:r>
              <a:rPr lang="en-US" sz="2400" dirty="0" err="1">
                <a:latin typeface="Book Antiqua" panose="02040602050305030304" pitchFamily="18" charset="0"/>
              </a:rPr>
              <a:t>sid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CHAR(20)</a:t>
            </a:r>
            <a:r>
              <a:rPr lang="en-US" sz="2400" dirty="0">
                <a:latin typeface="Book Antiqua" panose="02040602050305030304" pitchFamily="18" charset="0"/>
              </a:rPr>
              <a:t>,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	 name </a:t>
            </a:r>
            <a:r>
              <a:rPr lang="en-US" sz="2000" dirty="0">
                <a:latin typeface="Book Antiqua" panose="02040602050305030304" pitchFamily="18" charset="0"/>
              </a:rPr>
              <a:t>CHAR(30)</a:t>
            </a:r>
            <a:r>
              <a:rPr lang="en-US" sz="2400" dirty="0">
                <a:latin typeface="Book Antiqua" panose="02040602050305030304" pitchFamily="18" charset="0"/>
              </a:rPr>
              <a:t>,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	 login </a:t>
            </a:r>
            <a:r>
              <a:rPr lang="en-US" sz="2000" dirty="0">
                <a:latin typeface="Book Antiqua" panose="02040602050305030304" pitchFamily="18" charset="0"/>
              </a:rPr>
              <a:t>CHAR(20),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	 age </a:t>
            </a:r>
            <a:r>
              <a:rPr lang="en-US" sz="2000" dirty="0">
                <a:latin typeface="Book Antiqua" panose="02040602050305030304" pitchFamily="18" charset="0"/>
              </a:rPr>
              <a:t>INTEGER</a:t>
            </a:r>
            <a:r>
              <a:rPr lang="en-US" sz="2400" dirty="0">
                <a:latin typeface="Book Antiqua" panose="02040602050305030304" pitchFamily="18" charset="0"/>
              </a:rPr>
              <a:t>,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	 </a:t>
            </a:r>
            <a:r>
              <a:rPr lang="en-US" sz="2400" dirty="0" err="1">
                <a:latin typeface="Book Antiqua" panose="02040602050305030304" pitchFamily="18" charset="0"/>
              </a:rPr>
              <a:t>gpa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REAL</a:t>
            </a:r>
            <a:r>
              <a:rPr lang="en-US" sz="2400" dirty="0">
                <a:latin typeface="Book Antiqua" panose="02040602050305030304" pitchFamily="18" charset="0"/>
              </a:rPr>
              <a:t>)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85800" y="45720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395913" y="4649788"/>
            <a:ext cx="35306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>
                <a:latin typeface="Book Antiqua" panose="02040602050305030304" pitchFamily="18" charset="0"/>
              </a:rPr>
              <a:t>CREATE TABLE Enrolled</a:t>
            </a:r>
            <a:endParaRPr lang="en-US" sz="2400">
              <a:latin typeface="Book Antiqua" panose="02040602050305030304" pitchFamily="18" charset="0"/>
            </a:endParaRPr>
          </a:p>
          <a:p>
            <a:r>
              <a:rPr lang="en-US" sz="2400">
                <a:latin typeface="Book Antiqua" panose="02040602050305030304" pitchFamily="18" charset="0"/>
              </a:rPr>
              <a:t>	(sid </a:t>
            </a:r>
            <a:r>
              <a:rPr lang="en-US" sz="2000">
                <a:latin typeface="Book Antiqua" panose="02040602050305030304" pitchFamily="18" charset="0"/>
              </a:rPr>
              <a:t>CHAR(20)</a:t>
            </a:r>
            <a:r>
              <a:rPr lang="en-US" sz="2400">
                <a:latin typeface="Book Antiqua" panose="02040602050305030304" pitchFamily="18" charset="0"/>
              </a:rPr>
              <a:t>, </a:t>
            </a:r>
          </a:p>
          <a:p>
            <a:r>
              <a:rPr lang="en-US" sz="2400">
                <a:latin typeface="Book Antiqua" panose="02040602050305030304" pitchFamily="18" charset="0"/>
              </a:rPr>
              <a:t>	 cid </a:t>
            </a:r>
            <a:r>
              <a:rPr lang="en-US" sz="2000">
                <a:latin typeface="Book Antiqua" panose="02040602050305030304" pitchFamily="18" charset="0"/>
              </a:rPr>
              <a:t>CHAR(20)</a:t>
            </a:r>
            <a:r>
              <a:rPr lang="en-US" sz="2400">
                <a:latin typeface="Book Antiqua" panose="02040602050305030304" pitchFamily="18" charset="0"/>
              </a:rPr>
              <a:t>, </a:t>
            </a:r>
          </a:p>
          <a:p>
            <a:r>
              <a:rPr lang="en-US" sz="2400">
                <a:latin typeface="Book Antiqua" panose="02040602050305030304" pitchFamily="18" charset="0"/>
              </a:rPr>
              <a:t>	 grade </a:t>
            </a:r>
            <a:r>
              <a:rPr lang="en-US" sz="2000">
                <a:latin typeface="Book Antiqua" panose="02040602050305030304" pitchFamily="18" charset="0"/>
              </a:rPr>
              <a:t>CHAR</a:t>
            </a:r>
            <a:r>
              <a:rPr lang="en-US" sz="2400">
                <a:latin typeface="Book Antiqua" panose="02040602050305030304" pitchFamily="18" charset="0"/>
              </a:rPr>
              <a:t>(2))  </a:t>
            </a:r>
          </a:p>
        </p:txBody>
      </p:sp>
    </p:spTree>
    <p:extLst>
      <p:ext uri="{BB962C8B-B14F-4D97-AF65-F5344CB8AC3E}">
        <p14:creationId xmlns:p14="http://schemas.microsoft.com/office/powerpoint/2010/main" val="8605293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Set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51117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Blip>
                <a:blip r:embed="rId3"/>
              </a:buBlip>
              <a:tabLst>
                <a:tab pos="1481138" algn="l"/>
              </a:tabLst>
              <a:defRPr/>
            </a:pPr>
            <a:r>
              <a:rPr lang="en-US" dirty="0"/>
              <a:t>Find all customers who have a loan, an account, or both: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574800" y="4706938"/>
            <a:ext cx="6227763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latin typeface="Calibri" pitchFamily="34" charset="0"/>
              </a:rPr>
              <a:t>(</a:t>
            </a:r>
            <a:r>
              <a:rPr kumimoji="1" lang="en-US" sz="2400" b="1">
                <a:latin typeface="Calibri" pitchFamily="34" charset="0"/>
              </a:rPr>
              <a:t>select</a:t>
            </a:r>
            <a:r>
              <a:rPr kumimoji="1" lang="en-US" sz="2400">
                <a:latin typeface="Calibri" pitchFamily="34" charset="0"/>
              </a:rPr>
              <a:t> </a:t>
            </a:r>
            <a:r>
              <a:rPr kumimoji="1" lang="en-US" sz="2400" i="1">
                <a:latin typeface="Calibri" pitchFamily="34" charset="0"/>
              </a:rPr>
              <a:t>customer_name </a:t>
            </a:r>
            <a:r>
              <a:rPr kumimoji="1" lang="en-US" sz="2400" b="1">
                <a:latin typeface="Calibri" pitchFamily="34" charset="0"/>
              </a:rPr>
              <a:t>from </a:t>
            </a:r>
            <a:r>
              <a:rPr kumimoji="1" lang="en-US" sz="2400" i="1">
                <a:latin typeface="Calibri" pitchFamily="34" charset="0"/>
              </a:rPr>
              <a:t>depositor</a:t>
            </a:r>
            <a:r>
              <a:rPr kumimoji="1" lang="en-US" sz="2400">
                <a:latin typeface="Calibri" pitchFamily="34" charset="0"/>
              </a:rPr>
              <a:t>)</a:t>
            </a:r>
            <a:br>
              <a:rPr kumimoji="1" lang="en-US" sz="2400">
                <a:latin typeface="Calibri" pitchFamily="34" charset="0"/>
              </a:rPr>
            </a:br>
            <a:r>
              <a:rPr kumimoji="1" lang="en-US" sz="2400" b="1">
                <a:latin typeface="Calibri" pitchFamily="34" charset="0"/>
              </a:rPr>
              <a:t>except</a:t>
            </a:r>
            <a:br>
              <a:rPr kumimoji="1" lang="en-US" sz="2400" b="1">
                <a:latin typeface="Calibri" pitchFamily="34" charset="0"/>
              </a:rPr>
            </a:br>
            <a:r>
              <a:rPr kumimoji="1" lang="en-US" sz="2400" b="1">
                <a:latin typeface="Calibri" pitchFamily="34" charset="0"/>
              </a:rPr>
              <a:t>(select</a:t>
            </a:r>
            <a:r>
              <a:rPr kumimoji="1" lang="en-US" sz="2400">
                <a:latin typeface="Calibri" pitchFamily="34" charset="0"/>
              </a:rPr>
              <a:t> </a:t>
            </a:r>
            <a:r>
              <a:rPr kumimoji="1" lang="en-US" sz="2400" i="1">
                <a:latin typeface="Calibri" pitchFamily="34" charset="0"/>
              </a:rPr>
              <a:t>customer_name </a:t>
            </a:r>
            <a:r>
              <a:rPr kumimoji="1" lang="en-US" sz="2400" b="1">
                <a:latin typeface="Calibri" pitchFamily="34" charset="0"/>
              </a:rPr>
              <a:t>from</a:t>
            </a:r>
            <a:r>
              <a:rPr kumimoji="1" lang="en-US" sz="2400" i="1">
                <a:latin typeface="Calibri" pitchFamily="34" charset="0"/>
              </a:rPr>
              <a:t> borrower)</a:t>
            </a:r>
            <a:endParaRPr kumimoji="1" lang="en-US" sz="2400">
              <a:latin typeface="Calibri" pitchFamily="34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619250" y="3136900"/>
            <a:ext cx="43100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latin typeface="Calibri" pitchFamily="34" charset="0"/>
              </a:rPr>
              <a:t>(</a:t>
            </a:r>
            <a:r>
              <a:rPr kumimoji="1" lang="en-US" sz="2000" b="1">
                <a:latin typeface="Calibri" pitchFamily="34" charset="0"/>
              </a:rPr>
              <a:t>select</a:t>
            </a:r>
            <a:r>
              <a:rPr kumimoji="1" lang="en-US" sz="2000">
                <a:latin typeface="Calibri" pitchFamily="34" charset="0"/>
              </a:rPr>
              <a:t> </a:t>
            </a:r>
            <a:r>
              <a:rPr kumimoji="1" lang="en-US" sz="2000" i="1">
                <a:latin typeface="Calibri" pitchFamily="34" charset="0"/>
              </a:rPr>
              <a:t>customer_name </a:t>
            </a:r>
            <a:r>
              <a:rPr kumimoji="1" lang="en-US" sz="2000" b="1">
                <a:latin typeface="Calibri" pitchFamily="34" charset="0"/>
              </a:rPr>
              <a:t>from </a:t>
            </a:r>
            <a:r>
              <a:rPr kumimoji="1" lang="en-US" sz="2000" i="1">
                <a:latin typeface="Calibri" pitchFamily="34" charset="0"/>
              </a:rPr>
              <a:t>depositor</a:t>
            </a:r>
            <a:r>
              <a:rPr kumimoji="1" lang="en-US" sz="2000">
                <a:latin typeface="Calibri" pitchFamily="34" charset="0"/>
              </a:rPr>
              <a:t>)</a:t>
            </a:r>
            <a:br>
              <a:rPr kumimoji="1" lang="en-US" sz="2000">
                <a:latin typeface="Calibri" pitchFamily="34" charset="0"/>
              </a:rPr>
            </a:br>
            <a:r>
              <a:rPr kumimoji="1" lang="en-US" sz="2000" b="1">
                <a:latin typeface="Calibri" pitchFamily="34" charset="0"/>
              </a:rPr>
              <a:t>intersect</a:t>
            </a:r>
            <a:br>
              <a:rPr kumimoji="1" lang="en-US" sz="2000" b="1">
                <a:latin typeface="Calibri" pitchFamily="34" charset="0"/>
              </a:rPr>
            </a:br>
            <a:r>
              <a:rPr kumimoji="1" lang="en-US" sz="2000" b="1">
                <a:latin typeface="Calibri" pitchFamily="34" charset="0"/>
              </a:rPr>
              <a:t>(select</a:t>
            </a:r>
            <a:r>
              <a:rPr kumimoji="1" lang="en-US" sz="2000">
                <a:latin typeface="Calibri" pitchFamily="34" charset="0"/>
              </a:rPr>
              <a:t> </a:t>
            </a:r>
            <a:r>
              <a:rPr kumimoji="1" lang="en-US" sz="2000" i="1">
                <a:latin typeface="Calibri" pitchFamily="34" charset="0"/>
              </a:rPr>
              <a:t>customer_name </a:t>
            </a:r>
            <a:r>
              <a:rPr kumimoji="1" lang="en-US" sz="2000" b="1">
                <a:latin typeface="Calibri" pitchFamily="34" charset="0"/>
              </a:rPr>
              <a:t>from</a:t>
            </a:r>
            <a:r>
              <a:rPr kumimoji="1" lang="en-US" sz="2000" i="1">
                <a:latin typeface="Calibri" pitchFamily="34" charset="0"/>
              </a:rPr>
              <a:t> borrower)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742950" y="4222750"/>
            <a:ext cx="75707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400">
                <a:latin typeface="Calibri" pitchFamily="34" charset="0"/>
              </a:rPr>
              <a:t>  Find all customers who have an account but no loan.	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585913" y="1560513"/>
            <a:ext cx="43116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b="1">
                <a:latin typeface="Calibri" pitchFamily="34" charset="0"/>
              </a:rPr>
              <a:t>(select</a:t>
            </a:r>
            <a:r>
              <a:rPr kumimoji="1" lang="en-US" sz="2000">
                <a:latin typeface="Calibri" pitchFamily="34" charset="0"/>
              </a:rPr>
              <a:t> </a:t>
            </a:r>
            <a:r>
              <a:rPr kumimoji="1" lang="en-US" sz="2000" i="1">
                <a:latin typeface="Calibri" pitchFamily="34" charset="0"/>
              </a:rPr>
              <a:t>customer_name </a:t>
            </a:r>
            <a:r>
              <a:rPr kumimoji="1" lang="en-US" sz="2000" b="1">
                <a:latin typeface="Calibri" pitchFamily="34" charset="0"/>
              </a:rPr>
              <a:t>from </a:t>
            </a:r>
            <a:r>
              <a:rPr kumimoji="1" lang="en-US" sz="2000" i="1">
                <a:latin typeface="Calibri" pitchFamily="34" charset="0"/>
              </a:rPr>
              <a:t>depositor</a:t>
            </a:r>
            <a:r>
              <a:rPr kumimoji="1" lang="en-US" sz="2000">
                <a:latin typeface="Calibri" pitchFamily="34" charset="0"/>
              </a:rPr>
              <a:t>)</a:t>
            </a:r>
            <a:br>
              <a:rPr kumimoji="1" lang="en-US" sz="2000">
                <a:latin typeface="Calibri" pitchFamily="34" charset="0"/>
              </a:rPr>
            </a:br>
            <a:r>
              <a:rPr kumimoji="1" lang="en-US" sz="2000" b="1">
                <a:latin typeface="Calibri" pitchFamily="34" charset="0"/>
              </a:rPr>
              <a:t>union</a:t>
            </a:r>
            <a:br>
              <a:rPr kumimoji="1" lang="en-US" sz="2000" b="1">
                <a:latin typeface="Calibri" pitchFamily="34" charset="0"/>
              </a:rPr>
            </a:br>
            <a:r>
              <a:rPr kumimoji="1" lang="en-US" sz="2000" b="1">
                <a:latin typeface="Calibri" pitchFamily="34" charset="0"/>
              </a:rPr>
              <a:t>(select</a:t>
            </a:r>
            <a:r>
              <a:rPr kumimoji="1" lang="en-US" sz="2000">
                <a:latin typeface="Calibri" pitchFamily="34" charset="0"/>
              </a:rPr>
              <a:t> </a:t>
            </a:r>
            <a:r>
              <a:rPr kumimoji="1" lang="en-US" sz="2000" i="1">
                <a:latin typeface="Calibri" pitchFamily="34" charset="0"/>
              </a:rPr>
              <a:t>customer_name </a:t>
            </a:r>
            <a:r>
              <a:rPr kumimoji="1" lang="en-US" sz="2000" b="1">
                <a:latin typeface="Calibri" pitchFamily="34" charset="0"/>
              </a:rPr>
              <a:t>from</a:t>
            </a:r>
            <a:r>
              <a:rPr kumimoji="1" lang="en-US" sz="2000" i="1">
                <a:latin typeface="Calibri" pitchFamily="34" charset="0"/>
              </a:rPr>
              <a:t> borrower)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742950" y="2678113"/>
            <a:ext cx="7597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400">
                <a:latin typeface="Calibri" pitchFamily="34" charset="0"/>
              </a:rPr>
              <a:t>  Find all customers who have both a loan and an account.</a:t>
            </a: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3" grpId="0" autoUpdateAnimBg="0"/>
      <p:bldP spid="348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Adding and Deleting Tuples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772400" cy="609600"/>
          </a:xfrm>
          <a:noFill/>
          <a:ln/>
        </p:spPr>
        <p:txBody>
          <a:bodyPr/>
          <a:lstStyle/>
          <a:p>
            <a:r>
              <a:rPr lang="en-US"/>
              <a:t>Can insert a single tuple using: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828800"/>
            <a:ext cx="7180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anose="020B0609040504020204" pitchFamily="49" charset="0"/>
              </a:rPr>
              <a:t>INSERT INTO Students (sid, name, login, age, gpa)</a:t>
            </a:r>
          </a:p>
          <a:p>
            <a:r>
              <a:rPr lang="en-US" sz="2400">
                <a:solidFill>
                  <a:schemeClr val="tx1"/>
                </a:solidFill>
                <a:latin typeface="Lucida Console" panose="020B0609040504020204" pitchFamily="49" charset="0"/>
              </a:rPr>
              <a:t> VALUES  (‘53688’, ‘Smith’, ‘smith@ee’, 18, 3.2)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04800" y="2971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b="1">
                <a:latin typeface="Tahoma" panose="020B0604030504040204" pitchFamily="34" charset="0"/>
              </a:rPr>
              <a:t>Can delete all tuples satisfying some condition (e.g., name = Smith):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52600" y="4113213"/>
            <a:ext cx="44037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Lucida Console" panose="020B0609040504020204" pitchFamily="49" charset="0"/>
              </a:rPr>
              <a:t>DELETE  </a:t>
            </a:r>
          </a:p>
          <a:p>
            <a:r>
              <a:rPr lang="en-US" sz="2800">
                <a:solidFill>
                  <a:schemeClr val="tx1"/>
                </a:solidFill>
                <a:latin typeface="Lucida Console" panose="020B0609040504020204" pitchFamily="49" charset="0"/>
              </a:rPr>
              <a:t>  FROM Students S</a:t>
            </a:r>
          </a:p>
          <a:p>
            <a:r>
              <a:rPr lang="en-US" sz="2800">
                <a:solidFill>
                  <a:schemeClr val="tx1"/>
                </a:solidFill>
                <a:latin typeface="Lucida Console" panose="020B0609040504020204" pitchFamily="49" charset="0"/>
              </a:rPr>
              <a:t> WHERE S.name = ‘Smith’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00050" y="5715000"/>
            <a:ext cx="821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2"/>
              <a:buNone/>
            </a:pP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Powerful variants of these commands are available; </a:t>
            </a:r>
            <a:br>
              <a:rPr lang="en-US" sz="2400" b="1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    more later!</a:t>
            </a:r>
          </a:p>
        </p:txBody>
      </p:sp>
    </p:spTree>
    <p:extLst>
      <p:ext uri="{BB962C8B-B14F-4D97-AF65-F5344CB8AC3E}">
        <p14:creationId xmlns:p14="http://schemas.microsoft.com/office/powerpoint/2010/main" val="2821143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Primary and Candidate Keys in SQL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763000" cy="1524000"/>
          </a:xfrm>
          <a:noFill/>
          <a:ln/>
        </p:spPr>
        <p:txBody>
          <a:bodyPr/>
          <a:lstStyle/>
          <a:p>
            <a:r>
              <a:rPr lang="en-US"/>
              <a:t>Possibly many </a:t>
            </a:r>
            <a:r>
              <a:rPr lang="en-US" i="1" u="sng">
                <a:solidFill>
                  <a:schemeClr val="accent2"/>
                </a:solidFill>
              </a:rPr>
              <a:t>candidate keys</a:t>
            </a:r>
            <a:r>
              <a:rPr lang="en-US" i="1">
                <a:solidFill>
                  <a:schemeClr val="accent2"/>
                </a:solidFill>
              </a:rPr>
              <a:t>  </a:t>
            </a:r>
            <a:r>
              <a:rPr lang="en-US"/>
              <a:t>(specified using </a:t>
            </a:r>
            <a:r>
              <a:rPr lang="en-US" sz="2000">
                <a:solidFill>
                  <a:schemeClr val="accent2"/>
                </a:solidFill>
              </a:rPr>
              <a:t>UNIQUE</a:t>
            </a:r>
            <a:r>
              <a:rPr lang="en-US"/>
              <a:t>), one of which is chosen as the </a:t>
            </a:r>
            <a:r>
              <a:rPr lang="en-US" i="1"/>
              <a:t>primary key</a:t>
            </a:r>
            <a:r>
              <a:rPr lang="en-US"/>
              <a:t>.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6200" y="2133600"/>
            <a:ext cx="9067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>
                <a:latin typeface="Tahoma" panose="020B0604030504040204" pitchFamily="34" charset="0"/>
              </a:rPr>
              <a:t>Keys must be used carefully!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>
                <a:latin typeface="Tahoma" panose="020B0604030504040204" pitchFamily="34" charset="0"/>
              </a:rPr>
              <a:t>“For a given student and course, there is a single grade.”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>
                <a:solidFill>
                  <a:schemeClr val="accent2"/>
                </a:solidFill>
                <a:latin typeface="Tahoma" panose="020B0604030504040204" pitchFamily="34" charset="0"/>
              </a:rPr>
              <a:t>   </a:t>
            </a:r>
            <a:r>
              <a:rPr lang="en-US" sz="320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>
              <a:latin typeface="Tahoma" panose="020B0604030504040204" pitchFamily="34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12725" y="5213350"/>
            <a:ext cx="801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ahoma" panose="020B0604030504040204" pitchFamily="34" charset="0"/>
              </a:rPr>
              <a:t/>
            </a:r>
            <a:br>
              <a:rPr lang="en-US" sz="2400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</a:rPr>
              <a:t>“Students can take only one course, and no two students in a course receive the same grade.”</a:t>
            </a:r>
          </a:p>
        </p:txBody>
      </p: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76200" y="3173413"/>
            <a:ext cx="8016875" cy="2282825"/>
            <a:chOff x="48" y="1999"/>
            <a:chExt cx="5050" cy="1438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48" y="2072"/>
              <a:ext cx="237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CREATE TABLE Enrolled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 (sid CHAR(20)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  cid  CHAR(20),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  grade CHAR(2),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  </a:t>
              </a:r>
              <a:r>
                <a:rPr lang="en-US" sz="2400">
                  <a:solidFill>
                    <a:schemeClr val="accent2"/>
                  </a:solidFill>
                  <a:latin typeface="Lucida Console" panose="020B0609040504020204" pitchFamily="49" charset="0"/>
                </a:rPr>
                <a:t>PRIMARY KEY </a:t>
              </a:r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(sid,cid))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784" y="1999"/>
              <a:ext cx="2314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CREATE TABLE Enrolled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  (sid CHAR(20)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   cid  CHAR(20),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   grade CHAR(2),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   </a:t>
              </a:r>
              <a:r>
                <a:rPr lang="en-US" sz="2400">
                  <a:solidFill>
                    <a:schemeClr val="accent2"/>
                  </a:solidFill>
                  <a:latin typeface="Lucida Console" panose="020B0609040504020204" pitchFamily="49" charset="0"/>
                </a:rPr>
                <a:t>PRIMARY KEY  </a:t>
              </a:r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(sid),</a:t>
              </a:r>
            </a:p>
            <a:p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   </a:t>
              </a:r>
              <a:r>
                <a:rPr lang="en-US" sz="2400">
                  <a:solidFill>
                    <a:schemeClr val="accent2"/>
                  </a:solidFill>
                  <a:latin typeface="Lucida Console" panose="020B0609040504020204" pitchFamily="49" charset="0"/>
                </a:rPr>
                <a:t>UNIQUE</a:t>
              </a:r>
              <a:r>
                <a:rPr lang="en-US" sz="2400">
                  <a:solidFill>
                    <a:schemeClr val="tx1"/>
                  </a:solidFill>
                  <a:latin typeface="Lucida Console" panose="020B0609040504020204" pitchFamily="49" charset="0"/>
                </a:rPr>
                <a:t> (cid, grade))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400" y="2496"/>
              <a:ext cx="5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folHlink"/>
                  </a:solidFill>
                  <a:latin typeface="Tahoma" panose="020B0604030504040204" pitchFamily="34" charset="0"/>
                </a:rPr>
                <a:t> vs.</a:t>
              </a:r>
              <a:r>
                <a:rPr lang="en-US" sz="2400">
                  <a:solidFill>
                    <a:schemeClr val="accent2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4800600" y="2819400"/>
            <a:ext cx="3810000" cy="3048000"/>
            <a:chOff x="2832" y="1680"/>
            <a:chExt cx="2592" cy="2256"/>
          </a:xfrm>
        </p:grpSpPr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2832" y="1968"/>
              <a:ext cx="2592" cy="1584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rot="6355117">
              <a:off x="2928" y="2112"/>
              <a:ext cx="2256" cy="139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496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Query Languages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076700"/>
          </a:xfrm>
          <a:noFill/>
          <a:ln/>
        </p:spPr>
        <p:txBody>
          <a:bodyPr/>
          <a:lstStyle/>
          <a:p>
            <a:r>
              <a:rPr lang="en-US"/>
              <a:t>A major strength of the relational model: supports simple, powerful </a:t>
            </a:r>
            <a:r>
              <a:rPr lang="en-US" i="1"/>
              <a:t>querying</a:t>
            </a:r>
            <a:r>
              <a:rPr lang="en-US"/>
              <a:t> of data. </a:t>
            </a:r>
          </a:p>
          <a:p>
            <a:r>
              <a:rPr lang="en-US"/>
              <a:t>Queries can be written intuitively, and the DBMS is responsible for efficient evaluation.</a:t>
            </a:r>
          </a:p>
          <a:p>
            <a:pPr lvl="1"/>
            <a:r>
              <a:rPr lang="en-US"/>
              <a:t>The key: precise semantics for relational queries.</a:t>
            </a:r>
          </a:p>
          <a:p>
            <a:pPr lvl="1"/>
            <a:r>
              <a:rPr lang="en-US"/>
              <a:t>Allows the optimizer to extensively re-order operations, and still ensure that the answer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4450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The SQL Query Language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  <a:noFill/>
          <a:ln/>
        </p:spPr>
        <p:txBody>
          <a:bodyPr/>
          <a:lstStyle/>
          <a:p>
            <a:r>
              <a:rPr lang="en-US" dirty="0"/>
              <a:t>The most widely used relational query language.  </a:t>
            </a:r>
          </a:p>
          <a:p>
            <a:pPr lvl="1"/>
            <a:r>
              <a:rPr lang="en-US" dirty="0"/>
              <a:t>Current </a:t>
            </a:r>
            <a:r>
              <a:rPr lang="en-US" dirty="0" err="1"/>
              <a:t>std</a:t>
            </a:r>
            <a:r>
              <a:rPr lang="en-US" dirty="0"/>
              <a:t> is </a:t>
            </a:r>
            <a:r>
              <a:rPr lang="en-US" dirty="0" smtClean="0"/>
              <a:t>SQL-2011</a:t>
            </a:r>
          </a:p>
          <a:p>
            <a:r>
              <a:rPr lang="en-US" dirty="0" smtClean="0"/>
              <a:t>To find all 18 year old students, we can write:</a:t>
            </a:r>
            <a:endParaRPr lang="en-US" dirty="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295400" y="3567113"/>
            <a:ext cx="2386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SELECT *</a:t>
            </a:r>
          </a:p>
          <a:p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 FROM Students S</a:t>
            </a:r>
          </a:p>
          <a:p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WHERE S.age=18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762000" y="5013325"/>
            <a:ext cx="828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To find just names and logins, replace the first line: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1431925" y="5548313"/>
            <a:ext cx="303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SELECT S.name, S.login</a:t>
            </a:r>
          </a:p>
        </p:txBody>
      </p:sp>
      <p:graphicFrame>
        <p:nvGraphicFramePr>
          <p:cNvPr id="94215" name="Object 7"/>
          <p:cNvGraphicFramePr>
            <a:graphicFrameLocks/>
          </p:cNvGraphicFramePr>
          <p:nvPr/>
        </p:nvGraphicFramePr>
        <p:xfrm>
          <a:off x="4267200" y="3733800"/>
          <a:ext cx="4343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5862960" imgH="2168640" progId="Word.Document.8">
                  <p:embed/>
                </p:oleObj>
              </mc:Choice>
              <mc:Fallback>
                <p:oleObj name="Document" r:id="rId4" imgW="5862960" imgH="21686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33800"/>
                        <a:ext cx="4343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945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Semantics of a Query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076700"/>
          </a:xfrm>
          <a:noFill/>
          <a:ln/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>
                <a:solidFill>
                  <a:schemeClr val="accent2"/>
                </a:solidFill>
              </a:rPr>
              <a:t>conceptual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/>
                </a:solidFill>
              </a:rPr>
              <a:t>evaluation method</a:t>
            </a:r>
            <a:r>
              <a:rPr lang="en-US" dirty="0"/>
              <a:t> for the previous query:</a:t>
            </a:r>
          </a:p>
          <a:p>
            <a:pPr lvl="1">
              <a:buFontTx/>
              <a:buNone/>
            </a:pPr>
            <a:r>
              <a:rPr lang="en-US" dirty="0"/>
              <a:t>1. do </a:t>
            </a:r>
            <a:r>
              <a:rPr lang="en-US" sz="2000" dirty="0"/>
              <a:t>FROM</a:t>
            </a:r>
            <a:r>
              <a:rPr lang="en-US" dirty="0"/>
              <a:t> clause: compute </a:t>
            </a:r>
            <a:r>
              <a:rPr lang="en-US" i="1" dirty="0"/>
              <a:t>cross-product</a:t>
            </a:r>
            <a:r>
              <a:rPr lang="en-US" dirty="0"/>
              <a:t> of Students and Enrolled</a:t>
            </a:r>
          </a:p>
          <a:p>
            <a:pPr lvl="1">
              <a:buFontTx/>
              <a:buNone/>
            </a:pPr>
            <a:r>
              <a:rPr lang="en-US" dirty="0"/>
              <a:t>2. do </a:t>
            </a:r>
            <a:r>
              <a:rPr lang="en-US" sz="2000" dirty="0"/>
              <a:t>WHERE</a:t>
            </a:r>
            <a:r>
              <a:rPr lang="en-US" dirty="0"/>
              <a:t> clause: Check conditions, discard tuples that fail</a:t>
            </a:r>
          </a:p>
          <a:p>
            <a:pPr lvl="1">
              <a:buFontTx/>
              <a:buNone/>
            </a:pPr>
            <a:r>
              <a:rPr lang="en-US" dirty="0"/>
              <a:t>3. do </a:t>
            </a:r>
            <a:r>
              <a:rPr lang="en-US" sz="2000" dirty="0"/>
              <a:t>SELECT</a:t>
            </a:r>
            <a:r>
              <a:rPr lang="en-US" dirty="0"/>
              <a:t> clause: Delete unwanted fields</a:t>
            </a:r>
          </a:p>
          <a:p>
            <a:r>
              <a:rPr lang="en-US" dirty="0"/>
              <a:t>Remember, this is </a:t>
            </a:r>
            <a:r>
              <a:rPr lang="en-US" i="1" dirty="0"/>
              <a:t>conceptual</a:t>
            </a:r>
            <a:r>
              <a:rPr lang="en-US" dirty="0"/>
              <a:t>.  Actual evaluation will be </a:t>
            </a:r>
            <a:r>
              <a:rPr lang="en-US" i="1" dirty="0"/>
              <a:t>much</a:t>
            </a:r>
            <a:r>
              <a:rPr lang="en-US" dirty="0"/>
              <a:t> more efficient, but must produce the same answers.</a:t>
            </a:r>
          </a:p>
        </p:txBody>
      </p:sp>
    </p:spTree>
    <p:extLst>
      <p:ext uri="{BB962C8B-B14F-4D97-AF65-F5344CB8AC3E}">
        <p14:creationId xmlns:p14="http://schemas.microsoft.com/office/powerpoint/2010/main" val="2365578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731838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Foreign Keys in SQL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686800" cy="990600"/>
          </a:xfrm>
          <a:noFill/>
        </p:spPr>
        <p:txBody>
          <a:bodyPr lIns="90488" tIns="44450" rIns="90488" bIns="44450"/>
          <a:lstStyle/>
          <a:p>
            <a:r>
              <a:rPr lang="en-US" sz="2800" smtClean="0"/>
              <a:t>Only students listed in the Students relation should be allowed to enroll for courses.</a:t>
            </a: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1204913" y="2578100"/>
            <a:ext cx="641826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>
                <a:latin typeface="Book Antiqua" panose="02040602050305030304" pitchFamily="18" charset="0"/>
              </a:rPr>
              <a:t>CREATE TABLE</a:t>
            </a:r>
            <a:r>
              <a:rPr lang="en-US" sz="2400">
                <a:latin typeface="Book Antiqua" panose="02040602050305030304" pitchFamily="18" charset="0"/>
              </a:rPr>
              <a:t> Enrolled</a:t>
            </a:r>
          </a:p>
          <a:p>
            <a:r>
              <a:rPr lang="en-US" sz="2400">
                <a:latin typeface="Book Antiqua" panose="02040602050305030304" pitchFamily="18" charset="0"/>
              </a:rPr>
              <a:t>   (sid </a:t>
            </a:r>
            <a:r>
              <a:rPr lang="en-US" sz="2000">
                <a:latin typeface="Book Antiqua" panose="02040602050305030304" pitchFamily="18" charset="0"/>
              </a:rPr>
              <a:t>CHAR</a:t>
            </a:r>
            <a:r>
              <a:rPr lang="en-US" sz="2400">
                <a:latin typeface="Book Antiqua" panose="02040602050305030304" pitchFamily="18" charset="0"/>
              </a:rPr>
              <a:t>(20),  cid </a:t>
            </a:r>
            <a:r>
              <a:rPr lang="en-US" sz="2000">
                <a:latin typeface="Book Antiqua" panose="02040602050305030304" pitchFamily="18" charset="0"/>
              </a:rPr>
              <a:t>CHAR(20)</a:t>
            </a:r>
            <a:r>
              <a:rPr lang="en-US" sz="2400">
                <a:latin typeface="Book Antiqua" panose="02040602050305030304" pitchFamily="18" charset="0"/>
              </a:rPr>
              <a:t>,  grade </a:t>
            </a:r>
            <a:r>
              <a:rPr lang="en-US" sz="2000">
                <a:latin typeface="Book Antiqua" panose="02040602050305030304" pitchFamily="18" charset="0"/>
              </a:rPr>
              <a:t>CHAR</a:t>
            </a:r>
            <a:r>
              <a:rPr lang="en-US" sz="2400">
                <a:latin typeface="Book Antiqua" panose="02040602050305030304" pitchFamily="18" charset="0"/>
              </a:rPr>
              <a:t>(2),</a:t>
            </a:r>
          </a:p>
          <a:p>
            <a:r>
              <a:rPr lang="en-US" sz="2400">
                <a:latin typeface="Book Antiqua" panose="02040602050305030304" pitchFamily="18" charset="0"/>
              </a:rPr>
              <a:t>     </a:t>
            </a:r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PRIMARY KEY</a:t>
            </a:r>
            <a:r>
              <a:rPr 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  </a:t>
            </a:r>
            <a:r>
              <a:rPr lang="en-US" sz="2400">
                <a:latin typeface="Book Antiqua" panose="02040602050305030304" pitchFamily="18" charset="0"/>
              </a:rPr>
              <a:t>(sid,cid),</a:t>
            </a:r>
          </a:p>
          <a:p>
            <a:r>
              <a:rPr lang="en-US" sz="2400">
                <a:latin typeface="Book Antiqua" panose="02040602050305030304" pitchFamily="18" charset="0"/>
              </a:rPr>
              <a:t>     </a:t>
            </a:r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FOREIGN KEY</a:t>
            </a:r>
            <a:r>
              <a:rPr 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sz="2400">
                <a:latin typeface="Book Antiqua" panose="02040602050305030304" pitchFamily="18" charset="0"/>
              </a:rPr>
              <a:t>(sid) </a:t>
            </a:r>
            <a:r>
              <a:rPr lang="en-US" sz="2000">
                <a:solidFill>
                  <a:schemeClr val="hlink"/>
                </a:solidFill>
                <a:latin typeface="Book Antiqua" panose="02040602050305030304" pitchFamily="18" charset="0"/>
              </a:rPr>
              <a:t>REFERENCES</a:t>
            </a:r>
            <a:r>
              <a:rPr lang="en-US" sz="2400">
                <a:solidFill>
                  <a:schemeClr val="hlink"/>
                </a:solidFill>
                <a:latin typeface="Book Antiqua" panose="02040602050305030304" pitchFamily="18" charset="0"/>
              </a:rPr>
              <a:t> </a:t>
            </a:r>
            <a:r>
              <a:rPr lang="en-US" sz="2400">
                <a:latin typeface="Book Antiqua" panose="02040602050305030304" pitchFamily="18" charset="0"/>
              </a:rPr>
              <a:t>Students )</a:t>
            </a:r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0" y="4745038"/>
          <a:ext cx="458311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4582800" imgH="1757160" progId="Word.Document.8">
                  <p:embed/>
                </p:oleObj>
              </mc:Choice>
              <mc:Fallback>
                <p:oleObj name="Document" r:id="rId4" imgW="4582800" imgH="17571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45038"/>
                        <a:ext cx="458311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8138" y="4503738"/>
          <a:ext cx="3552825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6" imgW="3552480" imgH="1900080" progId="Word.Document.8">
                  <p:embed/>
                </p:oleObj>
              </mc:Choice>
              <mc:Fallback>
                <p:oleObj name="Document" r:id="rId6" imgW="3552480" imgH="19000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503738"/>
                        <a:ext cx="3552825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429000" y="4953000"/>
            <a:ext cx="114300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3505200" y="5334000"/>
            <a:ext cx="1066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3429000" y="5410200"/>
            <a:ext cx="1143000" cy="609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429000" y="5715000"/>
            <a:ext cx="11430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90513" y="4100513"/>
            <a:ext cx="13414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Enrolled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557713" y="4329113"/>
            <a:ext cx="1362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698682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2138</TotalTime>
  <Pages>16</Pages>
  <Words>1693</Words>
  <Application>Microsoft Office PowerPoint</Application>
  <PresentationFormat>On-screen Show (4:3)</PresentationFormat>
  <Paragraphs>323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Book Antiqua</vt:lpstr>
      <vt:lpstr>Calibri</vt:lpstr>
      <vt:lpstr>Century Gothic</vt:lpstr>
      <vt:lpstr>Lucida Console</vt:lpstr>
      <vt:lpstr>Monotype Sorts</vt:lpstr>
      <vt:lpstr>Symbol</vt:lpstr>
      <vt:lpstr>Tahoma</vt:lpstr>
      <vt:lpstr>Times New Roman</vt:lpstr>
      <vt:lpstr>Verdana</vt:lpstr>
      <vt:lpstr>Wingdings</vt:lpstr>
      <vt:lpstr>ifmx</vt:lpstr>
      <vt:lpstr>Document</vt:lpstr>
      <vt:lpstr>Equation</vt:lpstr>
      <vt:lpstr>PowerPoint Presentation</vt:lpstr>
      <vt:lpstr>SQL Overview</vt:lpstr>
      <vt:lpstr>Creating Relations in SQL</vt:lpstr>
      <vt:lpstr>Adding and Deleting Tuples</vt:lpstr>
      <vt:lpstr>Primary and Candidate Keys in SQL</vt:lpstr>
      <vt:lpstr>Relational Query Languages</vt:lpstr>
      <vt:lpstr>The SQL Query Language</vt:lpstr>
      <vt:lpstr>Semantics of a Query</vt:lpstr>
      <vt:lpstr>Foreign Keys in SQL</vt:lpstr>
      <vt:lpstr> Querying Multiple Relations</vt:lpstr>
      <vt:lpstr>Cross-product of Students and Enrolled Instances</vt:lpstr>
      <vt:lpstr>Enforcing Referential Integrity</vt:lpstr>
      <vt:lpstr>Referential Integrity in SQL</vt:lpstr>
      <vt:lpstr>Integrity Constraints (ICs)</vt:lpstr>
      <vt:lpstr>Where do ICs Come From?</vt:lpstr>
      <vt:lpstr>Basic Query Structure </vt:lpstr>
      <vt:lpstr>Basic SQL Query</vt:lpstr>
      <vt:lpstr>Conceptual Evaluation Strategy</vt:lpstr>
      <vt:lpstr>The select Clause</vt:lpstr>
      <vt:lpstr>PowerPoint Presentation</vt:lpstr>
      <vt:lpstr>PowerPoint Presentation</vt:lpstr>
      <vt:lpstr>The select Clause</vt:lpstr>
      <vt:lpstr>The where Clause</vt:lpstr>
      <vt:lpstr>The from Clause</vt:lpstr>
      <vt:lpstr>The Rename Operation</vt:lpstr>
      <vt:lpstr>Tuple Variables</vt:lpstr>
      <vt:lpstr>String Operations</vt:lpstr>
      <vt:lpstr>Ordering the Display of Tuples</vt:lpstr>
      <vt:lpstr>Set Operations</vt:lpstr>
      <vt:lpstr>Set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128</cp:revision>
  <cp:lastPrinted>1995-06-24T08:50:58Z</cp:lastPrinted>
  <dcterms:created xsi:type="dcterms:W3CDTF">1997-01-06T18:13:42Z</dcterms:created>
  <dcterms:modified xsi:type="dcterms:W3CDTF">2018-09-07T10:42:53Z</dcterms:modified>
</cp:coreProperties>
</file>