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57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9"/>
    <p:restoredTop sz="92500"/>
  </p:normalViewPr>
  <p:slideViewPr>
    <p:cSldViewPr>
      <p:cViewPr varScale="1">
        <p:scale>
          <a:sx n="54" d="100"/>
          <a:sy n="54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BAB5E3DC-16D7-914D-B67A-4E4B3272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986415-7FAC-AD4A-B0AF-04CA033C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BA2DBA-00B8-C342-A4E9-25678493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728B49-AD3B-B54A-923C-C5AE9874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370A4-81EA-4745-A6CA-D65B14CA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38B2A0-87A9-CF43-8DCD-09BE03EA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FCECA-2F97-4C4D-BE7C-C1138AC0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b,1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A4FF65-7A18-2D4B-BD22-CBF3CCAC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D669B-9824-9A41-B5DA-AF557B88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i,1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9750B9-C9AA-EC4B-AE21-E54B7360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s,1</a:t>
            </a:r>
          </a:p>
        </p:txBody>
      </p:sp>
    </p:spTree>
    <p:extLst>
      <p:ext uri="{BB962C8B-B14F-4D97-AF65-F5344CB8AC3E}">
        <p14:creationId xmlns:p14="http://schemas.microsoft.com/office/powerpoint/2010/main" val="338746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606782A-6570-114F-A938-9C1E2427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A52EFC9-FE26-CA4E-B28F-F3E294F2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A1BFD73C-32EC-084F-8555-1D00B94B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1B17FB83-6F2F-7149-BE46-22C46D17F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F48902A9-26D8-1D43-90D4-A17EA7C8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84457229-67B8-A944-805F-AC7537C1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21288019-23CE-0C44-9097-4ABA14E4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b,1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FE72397-8BA5-9545-8A38-82EAEA01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v,1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61545E1-E9A9-7D4A-84C5-7CD79CF7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i,1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D9539089-6EAB-EE4C-8D1C-C9B16C7F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s,1</a:t>
            </a: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B40DFFC8-329B-9348-983C-3A35C972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188147FA-14DE-DD43-B973-E89B109016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73DF3B4-E867-2C4A-A6E5-F8561C91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3D0BCE68-BD44-7B41-9458-B37DF34F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76E81A5-EC74-0B4F-9965-9BBE86B8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BE9802A-49B5-E746-8CAD-B8A3955C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ADB8D8FA-EFB3-FB4E-B85F-92033584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22B79E6-9F53-3E44-BEA7-4C05B966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A7D4161-DD80-0A45-BD2D-02358A1D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56304757-FC14-8246-A5D5-A69A10AD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b,1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574AD01B-4145-FA42-943B-B29E753F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v,1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AF395396-2C0B-8F4C-B24E-F0FBA02B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i,1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606BC220-430B-5542-A7B9-EF8731F2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s,1</a:t>
            </a: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675F1F03-5A1B-EF48-B1E9-8E56CD83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BF30F51D-26E8-0A49-9AC8-E328DED79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EF114855-DBAD-6F46-8808-9CDB74577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64625CAE-9419-B748-A24E-50EB0C1D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97C18D59-25A9-9E41-BE43-1815ECA9C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E0603B37-347F-A046-B07D-3D721D41C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6D01D0-D49E-9C4C-95EF-815DB368A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B6ECC8B-79F1-7D4D-ACF0-CF7E6C3C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AB36D051-703E-394A-A37C-9C553D9D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3C2390D8-AC5F-1249-AAB0-F46ADD4F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68E9F2AF-710E-1241-AA1F-D88BAB3F9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4F2E3BE-B2A1-1142-B632-6A4BE662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id="{1E178130-AD26-644F-AEF2-FD291A1E8A4F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EBAA72-8522-D74E-99A0-B2B8E56CE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i,1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D875C3-5954-0F41-80D7-77DB32CE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s,1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D8741-62CD-5B43-AD9F-29C5AA87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1392EBEE-7B80-D243-96F4-D7DB80941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AFCC4010-113F-1A49-86AE-F302DC2BF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6E962566-7F89-544C-A5EE-F710BB8AD36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F2E0A91B-7B68-B244-AAAB-94913721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52E8CEFA-79DF-4E40-A7D8-70978D68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662A5421-FE22-1449-8083-79FB053E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75A08E0F-3870-C44C-A243-32145CA19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3A7E5A1B-5961-6C42-AE57-EA9F810E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21">
            <a:extLst>
              <a:ext uri="{FF2B5EF4-FFF2-40B4-BE49-F238E27FC236}">
                <a16:creationId xmlns:a16="http://schemas.microsoft.com/office/drawing/2014/main" id="{34AA3D4A-66E8-0043-B770-29375FC82D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FCA8FB2B-4BBC-2F48-A20E-EBCA804C9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92B4028D-FFE4-FC4C-8BB9-03847338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F7279E15-3A6A-CA45-BF18-0B88C071C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E3818A7B-3D27-7F4E-B5EF-62EADE2D2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561BB8-71B1-CB42-80A7-47AB29D1C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365E035-98C3-9D49-B02B-DA89B496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792D8475-2ADF-944B-AB3B-02693DFF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E0F65F8-5206-A74F-9D70-6A4EA81B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BF8EB15-8B20-604D-94B8-BEF8F436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A93C0AB-2F07-0F42-8ED4-930377A9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39177007-B9F1-8C42-BE87-FBF3CBF16A1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A2F6E62A-B091-614E-BCCB-E69E3FEA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i,1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0ED62612-BEF7-B54C-9802-8886E7C52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s,1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6A1D451A-9A93-5F4A-9168-FC24E85C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1C37634-BB0F-3540-8371-4EBF79FDF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A0DA1891-CBC4-714E-ABB5-62A13D9AA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A5A74014-37A9-0640-AB7D-AD8CC3F0D03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330D9E5A-B65D-AE4E-B3F6-C2A17A9F2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A0F0BCF0-6E56-4D48-A12D-8E9F78203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B582B41E-27E3-6D44-A92C-B25A1444B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C28E961-D0A3-6448-80A4-D8E037692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4629F2CA-EE29-1E4A-BE05-871F59118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21">
            <a:extLst>
              <a:ext uri="{FF2B5EF4-FFF2-40B4-BE49-F238E27FC236}">
                <a16:creationId xmlns:a16="http://schemas.microsoft.com/office/drawing/2014/main" id="{EF15F04C-5546-F540-8D88-F451AF989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BEB2AE1B-78D6-F74A-91A6-184759637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F629CAD1-A94E-C148-86FF-8E5B0DB5F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E506496C-FE49-D847-A4AF-773A1D4A5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111CDC8C-8195-0E4F-986E-7A6F1ACDD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EDA77E79-892F-4F40-8F87-10A5ABC5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128DAD6D-6DDE-1C47-AE38-039EE57C1F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4C5F8BC-5458-6C47-AD32-A186C1D6D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8C57E1-5167-1D42-BFE7-8420F38B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A79FB02-DD07-D648-A707-47362DAC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2693D5D1-0AC2-6540-9956-7B096C847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ACB1A9F8-97A7-D948-A8F5-DE3559ED5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A1BDA6FC-7507-914D-8412-CA4756F4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26FE39C-2A11-BC4F-9055-A2C475C5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318116-0FCC-6F47-9533-F389CEB7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i,1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65A6C1-DAF0-C24D-B73E-0E48290AE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84C2E3-B50F-4147-96EF-AEF08041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6A4F6B6-4500-A943-926D-7740AE481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6F79C31-3B81-E64F-BEF2-A39862DFA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1195CC-ADC6-A84B-AF57-F994B3E3FE0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E48268-1362-6746-BB47-6BFEFC72A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128D23-11DC-0D45-8199-F8CA471D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6F760C-7350-7045-A0DB-778CC2F3E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60D146-7770-8B45-8B6D-378AD078E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4647D04-F709-9146-B75D-D6187822F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21">
            <a:extLst>
              <a:ext uri="{FF2B5EF4-FFF2-40B4-BE49-F238E27FC236}">
                <a16:creationId xmlns:a16="http://schemas.microsoft.com/office/drawing/2014/main" id="{FF5E6D9D-73C8-5E49-8263-2CCF33B9C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3F3225A5-D05D-1A48-AD2B-26CE06B70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B80AE-4B0F-3243-9A1D-3099A9D5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6092F68-1140-E440-8F8B-F5F1026AA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62D2F54C-6307-3C47-A484-BBC1ED505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AD9A35-3C0F-554E-8857-406605F6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950134CC-515F-1843-B820-D2DF1602AA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A6D57E33-EB8E-7E42-9A9F-DF6AB2FEC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6560D6-D835-A04B-967B-188E6FB6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065B4D9-CF26-7442-9335-5167CCF985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02BB8E38-9C53-7E4A-9F87-04A609611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C6BC17-2A71-E043-8709-DFA57EE64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DA59994F-9B32-4647-A811-434AB0AC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2489370-E200-D94D-8257-6960ACE6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F2AC65AF-7D66-5B4C-AF0F-FA1CEAEA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23E9827-A4A2-064E-BBCB-CC29DB5D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70D7DBB0-7144-DE4B-B41C-91D7A8D0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512DA1FA-FB22-9442-BFE3-403AAB614AF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67840C3-DD85-664B-99AF-4A6109A6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i,1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AA78AF2-CC82-E949-9677-6011FAE3F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s,1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5934BED8-0C10-6449-B32E-DEE3FAB3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5A0AAD7-CC6E-4C4B-9EB6-40DF18227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7D0ABA5-901B-BB45-8AE0-38C797081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85726F8-1D0C-D844-8AD3-9E8E6E090C0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8B9170F7-0FB1-DA4E-B951-4590FF730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4FD2C0E3-4D26-C94E-8CC1-5688179E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F23CE0D2-8DAD-774C-AAE1-614835D5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B2529E30-876E-5540-9820-8553F5CBB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C7C5AB7E-AF89-0A40-AD6C-D7ECAD380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Oval 23">
            <a:extLst>
              <a:ext uri="{FF2B5EF4-FFF2-40B4-BE49-F238E27FC236}">
                <a16:creationId xmlns:a16="http://schemas.microsoft.com/office/drawing/2014/main" id="{CC5F742C-5D19-CF43-BF54-EEB50ACD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44C7896A-D5DB-0D4A-BC89-F44F3C6C5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6A96D20-10EA-424D-8A3F-5C194509D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FE9829F9-E210-8F48-94E0-046A85BDE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1E80BA73-995C-4340-97D4-E925CBF443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28D6AED1-9D89-0842-AFE4-88517DA24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01A0D7DF-31E2-304D-842D-277E4401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8E0746F1-00EA-3649-89A2-13CF64418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7A779E59-DA39-0041-A0F8-8A1F1391A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769CBDD6-62C9-3A4A-B86E-819794C4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422DD8B-2086-BA45-AEBE-180D8ED593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EEF9567F-C867-1349-9B46-C615F9BE6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614BEA-F1D1-274A-B6A3-494C1744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421790D-FC1E-7441-A79B-B45CEBD5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FFA7A8E-14CE-E846-95CF-8DB65744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FFEF696-EC99-C64B-A088-97DD5529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279B851-0CD6-4E41-A420-0B10B6A0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3E2F1D4-FFF4-DC46-926C-77F19F51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A6835E89-11BD-0B48-888F-B2D35C9EF0C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4F41E16-6960-C543-A96C-0D2041D4E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i,1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DEFC90A-3073-144E-B645-87178D2C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s,1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6E26B892-09C5-0E4D-B5B8-915FAB92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B46E7002-66A9-A146-822B-1C7168E24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2379E14-832E-7143-8CB1-24A119A0B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5426E9F-C719-8F45-BE8A-1C7D7EE1751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387E2B43-3231-C54F-9111-6A6DB7BC4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BA849B14-35FC-1B4C-8903-7B1FCCF9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621DBC8-B70A-5246-8A9A-5C645C06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9132CFA3-4A83-A04B-9D7C-E48D07FED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D236C1D1-AFB3-1747-85D7-120784C0C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Oval 21">
            <a:extLst>
              <a:ext uri="{FF2B5EF4-FFF2-40B4-BE49-F238E27FC236}">
                <a16:creationId xmlns:a16="http://schemas.microsoft.com/office/drawing/2014/main" id="{A72F2AD7-0726-4C4A-AC85-CCB1F6D8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71D5FFB-2A63-DD41-B964-43E37C42F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AEB1829-8602-3F43-808D-6F5780EE1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17BB6DFA-E08D-BA4B-8452-31B2F9D78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0F3BC67C-2979-EC4E-93CA-D3DCBE8EC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81E73011-59A9-FD46-800A-BAF2C4D94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2636F772-B829-2A44-AC21-6FC7EDD9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039699C-BB46-194E-8F1D-A4402078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CED11FC5-8217-1048-A445-FCE8C8D46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1616FB14-274B-3944-93B6-C5082479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CD399406-BC9B-484A-94B2-F683431EC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5A10F7BB-581F-0A45-AC1C-67D1C3388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F33802A-2990-7B4E-8FD5-DE217AD6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12831660-BF6E-DC4B-825A-AAE4C7B3A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4560B959-B96D-E742-A931-2FF9609D5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F21C26-6D66-474A-AA19-598B7BCA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2AD77A2-EA3F-864E-965B-E07C9EFD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5BB04F14-349C-8D4E-ABD8-5C7ECC13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AE248095-42EE-B54D-8FF1-4CCC8C8E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5C3829BD-962A-A244-8D74-D4F22BA2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40427F8E-60A5-434A-9660-2B97FDB1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5B14818-FD10-F24D-A439-A8203673814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05200"/>
            <a:ext cx="1219200" cy="1295400"/>
            <a:chOff x="4272" y="1248"/>
            <a:chExt cx="768" cy="81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C6C777E3-D8B4-104E-A2C0-101E75F4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i,1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1EBB420A-5922-C34A-861F-7FE854DA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s,1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DF288D0-3BA3-754F-A1F1-EEAE74AA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60BF15D-E7EA-594D-B64F-2DC1A1051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275E2C2-7FC1-714D-B9A8-C366C4ED0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F1833F32-191B-9C4D-8CD6-8C7100A5923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267200"/>
            <a:ext cx="1219200" cy="1295400"/>
            <a:chOff x="3408" y="1248"/>
            <a:chExt cx="768" cy="81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8115A076-2752-2C4D-8076-0AEDB9FE3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45B28533-4DD6-1B4C-AC6D-F925DF0C2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C31231D4-925C-F54E-85B4-87C1EBB7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AF897A37-6FB5-EB4F-BD3E-6D7ACC814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503DCC47-8F6C-8047-B08A-123176A6A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Oval 21">
            <a:extLst>
              <a:ext uri="{FF2B5EF4-FFF2-40B4-BE49-F238E27FC236}">
                <a16:creationId xmlns:a16="http://schemas.microsoft.com/office/drawing/2014/main" id="{55293B9A-B7E3-7A45-B1B9-3B20F224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9F12BDBB-BC89-D442-9F9D-02E8BDF420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D5217933-BD74-B14D-9514-859C67499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7F9C8D40-11AE-F743-9A6E-59A36D3D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C70E6D19-F974-6D48-9375-94240B7267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AB61856-FA5F-614E-B1BE-3EC98D19A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42CBBCFF-C505-D145-B848-CAF84EF2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E05F7F86-5586-C041-99F9-7774DA23CD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CBA6489D-6533-734E-97FA-F3A5CB568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65A0E485-7D1F-4C42-856B-CCE636F3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6858ACD1-A369-1A42-A375-FA3C5AFF3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7A6C836E-974B-144F-8FA6-1D495D91D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A9585035-EDD5-1645-A8C2-F4224626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09DFE4B-19A1-2A4B-A59A-148875793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48F3088F-1C7A-7D46-85FC-91CC89690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364997A6-56AC-EC40-B694-5807BA191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626351AC-28F3-984F-8CF1-C4CB54F6A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144B71D-F7C9-6641-8914-EA69BBEFA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0E74C-0134-8444-B6BE-AEAA896A6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E1FE66D-CC59-0F4E-9249-FF81321B1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CD8A1668-007F-CB4D-9BD2-CD4DF57C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16F5DDB4-80F7-FD4A-9BBC-DC3A7C793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1BB80A2-9759-424B-AD26-4F7475E42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B23804E-4440-3D46-B8E3-DEAD5D93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2D475445-28F3-894F-90A5-D2CBD5024E1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267200"/>
            <a:ext cx="1219200" cy="1295400"/>
            <a:chOff x="4272" y="1248"/>
            <a:chExt cx="768" cy="81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78BC08A-B53A-914E-BEFB-3F6F2BE7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i,1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5081E45B-FF52-4A49-B55A-5127543F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s,1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B9ADB729-383C-2640-8DC5-0C89B0853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1517DD2-324E-CF4C-8B12-232053D1D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DD0409DC-F020-3F4C-B9D8-E8BFEA89E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9E3F9156-D9AC-9146-A246-06B37FA10FA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1219200" cy="1295400"/>
            <a:chOff x="3408" y="1248"/>
            <a:chExt cx="768" cy="81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85D5CE14-6C8B-7E4B-89E1-42E9EC1A7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82B7AD59-810A-C54B-9117-8CBD53931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CE94C8FC-CB72-1841-8C1F-9BF5F8E9B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E20849FF-FEC0-C745-8F67-BE4A1B8E4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7BF38A62-A24A-444A-8CB5-14FCFE95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Oval 21">
            <a:extLst>
              <a:ext uri="{FF2B5EF4-FFF2-40B4-BE49-F238E27FC236}">
                <a16:creationId xmlns:a16="http://schemas.microsoft.com/office/drawing/2014/main" id="{6C97316E-92AB-3149-8A75-7464CC5C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3A3664D2-C4A5-4945-A1DF-CC7B5B7C1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31D5098-5C2A-6449-B26C-EED70C44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902F4FB7-B2FB-0043-B056-88F6DB3FD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33687432-071F-7B4E-A636-2022836C32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0A1BAD53-C3AF-C74A-AF1D-F78F8C62C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8AD7BDBA-31AB-8D48-9C53-2D4929CDD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E7F92E39-49EB-1A47-ADC1-EB1C796FB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755A9056-DE0E-2F46-9503-E2DEE5AAE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FA6CC94-27CA-C842-BE5D-6EEA5969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713CF73F-32A2-EE4B-9EB1-8200281E2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75968BE0-292D-A848-B63D-4245DDE66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B246DD78-CDAF-DB40-BE5F-58D3B808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15EC0F0-06A5-2340-A9E8-2AE00421B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6C687724-45A1-454B-BCC0-F6CDDB57F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BAC1C22B-39AF-0B4E-86C1-B48A78D64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ED90FD05-AE9A-564E-B395-3B085D2890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F3DB3800-9C5B-AB4C-AE9A-1974EA236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7874347-20D0-9140-ACEF-4AB0B7DC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01C843AC-264A-8C45-9641-534A03060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438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E9C2A69B-3A8E-8242-B738-9F65B8B4A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 Huffman Coding </a:t>
            </a:r>
          </a:p>
          <a:p>
            <a:r>
              <a:rPr lang="en-US" dirty="0"/>
              <a:t>(</a:t>
            </a:r>
            <a:r>
              <a:rPr lang="en-US" altLang="en-US" dirty="0"/>
              <a:t>An Application of Binary Trees and Priority Queues)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C4C7E-53F9-354D-B77B-5A6F111A0F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Now we assign codes to the tree by placing a 0 on every left branch and a 1 on every right branch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traversal of the tree from root to leaf give the Huffman code for that particular leaf character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Note that no code is the prefix of another code</a:t>
            </a:r>
          </a:p>
        </p:txBody>
      </p:sp>
    </p:spTree>
    <p:extLst>
      <p:ext uri="{BB962C8B-B14F-4D97-AF65-F5344CB8AC3E}">
        <p14:creationId xmlns:p14="http://schemas.microsoft.com/office/powerpoint/2010/main" val="84300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678742-3CCD-3C43-BEAB-70F35EFBE4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Huffman Coding</a:t>
            </a:r>
            <a:endParaRPr lang="en-US" alt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B4EEAFD-4FB9-6E44-94D2-1C3BB39FA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8D6F52-BEBC-C24A-B377-B844F3A1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F1E6C815-E91C-8247-9AC3-F682C71E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6D3A252-A2D2-4940-A1C7-0DA715DE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1913457-0D0E-1245-B03B-6C204F68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C1D6FF85-B53F-2E44-AF1B-0F505C2F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7D364883-C310-6F44-B029-974CA9BCD98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657600"/>
            <a:ext cx="1219200" cy="1295400"/>
            <a:chOff x="4272" y="1248"/>
            <a:chExt cx="768" cy="816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C9DFB4BD-83C2-A04B-A0F9-4CBCE5718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i,1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3EB2436C-D07C-4B4E-8284-139CD5813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s,1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DE842145-CE8F-9F44-A438-6DA3C7215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42FD24A6-339F-AE42-B2CB-48BA142BA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F1773117-9968-5A42-B1CA-61B715BB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677D434-FD5B-B141-A573-31BE1CA7929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419600"/>
            <a:ext cx="1219200" cy="1295400"/>
            <a:chOff x="3408" y="1248"/>
            <a:chExt cx="768" cy="816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6B8D3A38-3F4D-B64E-997C-C5F4D1E4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b,1</a:t>
              </a: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500CDFE6-746B-9D4C-95DB-D75FDA7D5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v,1</a:t>
              </a:r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61AF21D6-4826-DF44-B742-A32D3564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F9D3A8C-3AA7-554E-884A-B66589EC0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1079C921-3C9D-9F4B-A9FF-4C44E1495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Oval 21">
            <a:extLst>
              <a:ext uri="{FF2B5EF4-FFF2-40B4-BE49-F238E27FC236}">
                <a16:creationId xmlns:a16="http://schemas.microsoft.com/office/drawing/2014/main" id="{CBA665F5-2426-2C41-A77D-47013AFA6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C6993CAE-9409-5E4F-8E7E-91273ADC8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ABEC37EC-36A3-464E-9BD2-222F960EF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E99CB0F8-F4CF-0048-AE88-A129F48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DED5BCF1-66C4-0046-AB94-FC260150D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747C611-817F-C94E-8CBC-EAA0E87D8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7">
            <a:extLst>
              <a:ext uri="{FF2B5EF4-FFF2-40B4-BE49-F238E27FC236}">
                <a16:creationId xmlns:a16="http://schemas.microsoft.com/office/drawing/2014/main" id="{482C533D-D0A1-1346-952F-55AD478E4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10E9405B-7B01-6740-8D74-574D642BA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A871C84D-474C-DD42-B633-E5B49AA55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CCAC0E80-80D0-F347-B6FF-38EB8CD3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FD5B2D78-08EE-6042-9A1D-CA7CEC83C4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9BFFEDD5-25D8-F543-B3A4-7EF4F6EAC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ABA75531-556A-5746-BC8E-76B46209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EF15EBFC-EB48-A54D-9089-0C322258B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80EFD384-059F-CA40-91AD-697151E89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36">
            <a:extLst>
              <a:ext uri="{FF2B5EF4-FFF2-40B4-BE49-F238E27FC236}">
                <a16:creationId xmlns:a16="http://schemas.microsoft.com/office/drawing/2014/main" id="{8B7F1CBE-1DD3-D64D-B61E-9EBD1BA0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D48F65C0-79A9-894E-8CC4-929E5C40C5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F19F8E26-0D28-EA4E-89A4-BFB0D4EF5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39">
            <a:extLst>
              <a:ext uri="{FF2B5EF4-FFF2-40B4-BE49-F238E27FC236}">
                <a16:creationId xmlns:a16="http://schemas.microsoft.com/office/drawing/2014/main" id="{70D3519C-EB2E-984C-9573-2AF3D2CD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447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2A9B165B-E963-D24F-8BAC-95C681E26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828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14E06B2E-6B7B-8047-9579-4260EEAE2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28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WordArt 43">
            <a:extLst>
              <a:ext uri="{FF2B5EF4-FFF2-40B4-BE49-F238E27FC236}">
                <a16:creationId xmlns:a16="http://schemas.microsoft.com/office/drawing/2014/main" id="{4FD1B13E-493D-3B46-ADE1-3501218D70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" y="2514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46" name="WordArt 44">
            <a:extLst>
              <a:ext uri="{FF2B5EF4-FFF2-40B4-BE49-F238E27FC236}">
                <a16:creationId xmlns:a16="http://schemas.microsoft.com/office/drawing/2014/main" id="{36356696-B4B4-B446-97FE-D0EA3EA0EC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29000" y="1676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sp>
        <p:nvSpPr>
          <p:cNvPr id="47" name="WordArt 45">
            <a:extLst>
              <a:ext uri="{FF2B5EF4-FFF2-40B4-BE49-F238E27FC236}">
                <a16:creationId xmlns:a16="http://schemas.microsoft.com/office/drawing/2014/main" id="{C258C469-EF4A-2A4C-AFB5-888CA3B6B6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676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48" name="WordArt 46">
            <a:extLst>
              <a:ext uri="{FF2B5EF4-FFF2-40B4-BE49-F238E27FC236}">
                <a16:creationId xmlns:a16="http://schemas.microsoft.com/office/drawing/2014/main" id="{B7D1C132-CEFA-2342-8B62-EBE34A82B5C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49" name="WordArt 47">
            <a:extLst>
              <a:ext uri="{FF2B5EF4-FFF2-40B4-BE49-F238E27FC236}">
                <a16:creationId xmlns:a16="http://schemas.microsoft.com/office/drawing/2014/main" id="{A100BC0F-F56E-0B46-8736-7AFC34A91D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50" name="WordArt 48">
            <a:extLst>
              <a:ext uri="{FF2B5EF4-FFF2-40B4-BE49-F238E27FC236}">
                <a16:creationId xmlns:a16="http://schemas.microsoft.com/office/drawing/2014/main" id="{396F37CD-931E-4948-A17A-D6BCDE8F45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2438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51" name="WordArt 49">
            <a:extLst>
              <a:ext uri="{FF2B5EF4-FFF2-40B4-BE49-F238E27FC236}">
                <a16:creationId xmlns:a16="http://schemas.microsoft.com/office/drawing/2014/main" id="{A06CD9A0-5871-6B4C-B047-B2C5F950C28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9530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52" name="WordArt 50">
            <a:extLst>
              <a:ext uri="{FF2B5EF4-FFF2-40B4-BE49-F238E27FC236}">
                <a16:creationId xmlns:a16="http://schemas.microsoft.com/office/drawing/2014/main" id="{5CC7E1B9-672A-B24D-9011-83A556A407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267200" y="4114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53" name="WordArt 51">
            <a:extLst>
              <a:ext uri="{FF2B5EF4-FFF2-40B4-BE49-F238E27FC236}">
                <a16:creationId xmlns:a16="http://schemas.microsoft.com/office/drawing/2014/main" id="{12F69FA6-BC7E-004D-900A-95FB2841516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43600" y="4038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54" name="WordArt 52">
            <a:extLst>
              <a:ext uri="{FF2B5EF4-FFF2-40B4-BE49-F238E27FC236}">
                <a16:creationId xmlns:a16="http://schemas.microsoft.com/office/drawing/2014/main" id="{3F941BB5-47FA-FB45-9C32-57AAFBED036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29400" y="4876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0</a:t>
            </a:r>
          </a:p>
        </p:txBody>
      </p:sp>
      <p:sp>
        <p:nvSpPr>
          <p:cNvPr id="55" name="WordArt 54">
            <a:extLst>
              <a:ext uri="{FF2B5EF4-FFF2-40B4-BE49-F238E27FC236}">
                <a16:creationId xmlns:a16="http://schemas.microsoft.com/office/drawing/2014/main" id="{E8F5B250-E0B6-5743-B265-9EF5CFCD3B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2514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sp>
        <p:nvSpPr>
          <p:cNvPr id="56" name="WordArt 55">
            <a:extLst>
              <a:ext uri="{FF2B5EF4-FFF2-40B4-BE49-F238E27FC236}">
                <a16:creationId xmlns:a16="http://schemas.microsoft.com/office/drawing/2014/main" id="{A7E7C26B-FE89-6D45-AE42-FCB5BC9A05B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sp>
        <p:nvSpPr>
          <p:cNvPr id="57" name="WordArt 56">
            <a:extLst>
              <a:ext uri="{FF2B5EF4-FFF2-40B4-BE49-F238E27FC236}">
                <a16:creationId xmlns:a16="http://schemas.microsoft.com/office/drawing/2014/main" id="{DDC66F1E-8ED5-EB49-979A-6B630FDE8BB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52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sp>
        <p:nvSpPr>
          <p:cNvPr id="58" name="WordArt 57">
            <a:extLst>
              <a:ext uri="{FF2B5EF4-FFF2-40B4-BE49-F238E27FC236}">
                <a16:creationId xmlns:a16="http://schemas.microsoft.com/office/drawing/2014/main" id="{FC4873BF-B732-9744-AA1A-9FB3622827F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76800" y="2438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sp>
        <p:nvSpPr>
          <p:cNvPr id="59" name="WordArt 58">
            <a:extLst>
              <a:ext uri="{FF2B5EF4-FFF2-40B4-BE49-F238E27FC236}">
                <a16:creationId xmlns:a16="http://schemas.microsoft.com/office/drawing/2014/main" id="{78C421B2-292C-FB4F-9293-55211302FB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19800" y="3200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sp>
        <p:nvSpPr>
          <p:cNvPr id="60" name="WordArt 59">
            <a:extLst>
              <a:ext uri="{FF2B5EF4-FFF2-40B4-BE49-F238E27FC236}">
                <a16:creationId xmlns:a16="http://schemas.microsoft.com/office/drawing/2014/main" id="{E7EB0CF5-D7A8-324E-B4F0-20916E808A7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818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sp>
        <p:nvSpPr>
          <p:cNvPr id="61" name="WordArt 60">
            <a:extLst>
              <a:ext uri="{FF2B5EF4-FFF2-40B4-BE49-F238E27FC236}">
                <a16:creationId xmlns:a16="http://schemas.microsoft.com/office/drawing/2014/main" id="{29EE94A2-B32F-284A-AD20-53C8A1956D3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315200" y="4800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  <p:graphicFrame>
        <p:nvGraphicFramePr>
          <p:cNvPr id="62" name="Group 122">
            <a:extLst>
              <a:ext uri="{FF2B5EF4-FFF2-40B4-BE49-F238E27FC236}">
                <a16:creationId xmlns:a16="http://schemas.microsoft.com/office/drawing/2014/main" id="{189B640C-DA33-3D4B-9341-EDC1D742E46A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304800"/>
          <a:ext cx="1371600" cy="3962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" name="WordArt 116">
            <a:extLst>
              <a:ext uri="{FF2B5EF4-FFF2-40B4-BE49-F238E27FC236}">
                <a16:creationId xmlns:a16="http://schemas.microsoft.com/office/drawing/2014/main" id="{1BF51984-A84F-2649-B98B-C3E9E388235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9530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797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1C038-FD49-334E-939A-62CEEB5119E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7638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These codes are then used to encode the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Thus, “duke blue devils” turns into:</a:t>
            </a:r>
          </a:p>
          <a:p>
            <a:pP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010 011 1110 00 101 11110 100 011 00 101 010 00 11111 1100 100 1101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When grouped into 8-bit bytes:</a:t>
            </a:r>
          </a:p>
          <a:p>
            <a:pP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01001111  10001011  11101000  11001010  10001111  11100100   1101xxxx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Thus it takes 7 bytes of space compared to 16 characters * 1 byte/char = 16 bytes uncompressed</a:t>
            </a:r>
          </a:p>
        </p:txBody>
      </p:sp>
    </p:spTree>
    <p:extLst>
      <p:ext uri="{BB962C8B-B14F-4D97-AF65-F5344CB8AC3E}">
        <p14:creationId xmlns:p14="http://schemas.microsoft.com/office/powerpoint/2010/main" val="428604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D115-63C4-9A4C-80FD-BC450F043341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6002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Uncompressing works by reading in the file bit by bit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Start at the root of the tree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If a 0 is read, head left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If a 1 is read, head right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When a leaf is reached decode that character and start over again at the root of the tree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Thus, we need to save Huffman table information as a header in the compressed file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Doesn’t add a significant amount of size to the file for large files (which are the ones you want to compress anyway)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Or we could use a fixed universal set of codes/</a:t>
            </a:r>
            <a:r>
              <a:rPr lang="en-US" altLang="en-US" sz="2400" dirty="0" err="1">
                <a:ea typeface="Arial" panose="020B0604020202020204" pitchFamily="34" charset="0"/>
              </a:rPr>
              <a:t>freqencies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9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Encoding and Compression of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4F9B4B-6132-5E46-A4C2-4295B85025C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ea typeface="ＭＳ Ｐゴシック" panose="020B0600070205080204" pitchFamily="34" charset="-128"/>
              </a:rPr>
              <a:t>Fax Machines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ASCII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Variations on ASCII</a:t>
            </a:r>
          </a:p>
          <a:p>
            <a:pPr lvl="1"/>
            <a:r>
              <a:rPr lang="en-US" altLang="en-US" sz="1800" dirty="0">
                <a:ea typeface="Arial" panose="020B0604020202020204" pitchFamily="34" charset="0"/>
              </a:rPr>
              <a:t>min number of bits needed</a:t>
            </a:r>
          </a:p>
          <a:p>
            <a:pPr lvl="1"/>
            <a:r>
              <a:rPr lang="en-US" altLang="en-US" sz="1800" dirty="0">
                <a:ea typeface="Arial" panose="020B0604020202020204" pitchFamily="34" charset="0"/>
              </a:rPr>
              <a:t>cost of savings</a:t>
            </a:r>
          </a:p>
          <a:p>
            <a:pPr lvl="1"/>
            <a:r>
              <a:rPr lang="en-US" altLang="en-US" sz="1800" dirty="0">
                <a:ea typeface="Arial" panose="020B0604020202020204" pitchFamily="34" charset="0"/>
              </a:rPr>
              <a:t>patterns</a:t>
            </a:r>
          </a:p>
          <a:p>
            <a:pPr lvl="1"/>
            <a:r>
              <a:rPr lang="en-US" altLang="en-US" sz="1800" dirty="0">
                <a:ea typeface="Arial" panose="020B0604020202020204" pitchFamily="34" charset="0"/>
              </a:rPr>
              <a:t>modifications</a:t>
            </a:r>
          </a:p>
          <a:p>
            <a:pPr lvl="1"/>
            <a:endParaRPr lang="en-US" altLang="en-US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8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Purpose of 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E318C-6B91-9B42-9154-F5BB07A7CA38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9050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ea typeface="ＭＳ Ｐゴシック" panose="020B0600070205080204" pitchFamily="34" charset="-128"/>
              </a:rPr>
              <a:t>Proposed by Dr. David A. Huffman in 1952</a:t>
            </a:r>
          </a:p>
          <a:p>
            <a:pPr lvl="1"/>
            <a:r>
              <a:rPr lang="en-US" altLang="en-US" sz="1800" i="1" dirty="0">
                <a:ea typeface="Arial" panose="020B0604020202020204" pitchFamily="34" charset="0"/>
              </a:rPr>
              <a:t>“A Method for the Construction of Minimum Redundancy Codes”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Applicable to many forms of data transmission</a:t>
            </a:r>
          </a:p>
          <a:p>
            <a:pPr lvl="1"/>
            <a:r>
              <a:rPr lang="en-US" altLang="en-US" sz="1800" dirty="0">
                <a:ea typeface="Arial" panose="020B0604020202020204" pitchFamily="34" charset="0"/>
              </a:rPr>
              <a:t>Our example: text files</a:t>
            </a:r>
          </a:p>
          <a:p>
            <a:pPr lvl="1"/>
            <a:endParaRPr lang="en-US" altLang="en-US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The Basic Algorithm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5D5BD-E114-A049-BA7C-A532FBF460B5}"/>
              </a:ext>
            </a:extLst>
          </p:cNvPr>
          <p:cNvSpPr txBox="1">
            <a:spLocks noChangeArrowheads="1"/>
          </p:cNvSpPr>
          <p:nvPr/>
        </p:nvSpPr>
        <p:spPr>
          <a:xfrm>
            <a:off x="361950" y="1695450"/>
            <a:ext cx="86487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Huffman coding is a form of statistical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Not all characters occur with the same frequency!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Yet all characters are allocated the same amount of space</a:t>
            </a:r>
          </a:p>
          <a:p>
            <a:pPr lvl="1"/>
            <a:r>
              <a:rPr lang="en-US" altLang="en-US" sz="2800" dirty="0">
                <a:ea typeface="Arial" panose="020B0604020202020204" pitchFamily="34" charset="0"/>
              </a:rPr>
              <a:t>1 char = 1 byte, be it </a:t>
            </a:r>
            <a:r>
              <a:rPr lang="en-US" altLang="en-US" sz="2800" dirty="0">
                <a:solidFill>
                  <a:srgbClr val="FF3300"/>
                </a:solidFill>
                <a:ea typeface="Arial" panose="020B0604020202020204" pitchFamily="34" charset="0"/>
              </a:rPr>
              <a:t>e</a:t>
            </a:r>
            <a:r>
              <a:rPr lang="en-US" altLang="en-US" sz="2800" dirty="0">
                <a:ea typeface="Arial" panose="020B0604020202020204" pitchFamily="34" charset="0"/>
              </a:rPr>
              <a:t> or </a:t>
            </a:r>
            <a:r>
              <a:rPr lang="en-US" altLang="en-US" sz="2800" dirty="0">
                <a:solidFill>
                  <a:srgbClr val="0000FF"/>
                </a:solidFill>
                <a:ea typeface="Arial" panose="020B0604020202020204" pitchFamily="34" charset="0"/>
              </a:rPr>
              <a:t>x</a:t>
            </a:r>
            <a:endParaRPr lang="en-US" altLang="en-US" sz="2800" dirty="0">
              <a:ea typeface="Arial" panose="020B0604020202020204" pitchFamily="34" charset="0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75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The Basic Algorithm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E7A1E-823A-1E4F-8917-5B3E5643606F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" y="1847850"/>
            <a:ext cx="81724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Any savings in tailoring codes to frequency of character?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Code word lengths are no longer fixed like ASCII.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Code word lengths vary and will be shorter for the more frequently used characters.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08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The (Real) Basic Algorithm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9D4E291-BC16-E54F-A568-FE8B714C1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7638"/>
            <a:ext cx="882015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 "/>
              <a:defRPr/>
            </a:pPr>
            <a:r>
              <a:rPr lang="en-US" altLang="en-US" sz="2500" dirty="0">
                <a:latin typeface="Arial" charset="0"/>
                <a:ea typeface="ＭＳ Ｐゴシック" charset="-128"/>
              </a:rPr>
              <a:t>1.Scan text to be compressed and tally occurrence of all characters.</a:t>
            </a:r>
          </a:p>
          <a:p>
            <a:pPr lvl="1">
              <a:spcBef>
                <a:spcPct val="50000"/>
              </a:spcBef>
              <a:buFontTx/>
              <a:buChar char=" "/>
              <a:defRPr/>
            </a:pPr>
            <a:r>
              <a:rPr lang="en-US" altLang="en-US" sz="2500" dirty="0">
                <a:latin typeface="Arial" charset="0"/>
                <a:ea typeface="ＭＳ Ｐゴシック" charset="-128"/>
              </a:rPr>
              <a:t>2.Sort or prioritize characters based on number of occurrences in text.</a:t>
            </a:r>
          </a:p>
          <a:p>
            <a:pPr lvl="1">
              <a:spcBef>
                <a:spcPct val="50000"/>
              </a:spcBef>
              <a:buFontTx/>
              <a:buChar char=" "/>
              <a:defRPr/>
            </a:pPr>
            <a:r>
              <a:rPr lang="en-US" altLang="en-US" sz="2500" dirty="0">
                <a:latin typeface="Arial" charset="0"/>
                <a:ea typeface="ＭＳ Ｐゴシック" charset="-128"/>
              </a:rPr>
              <a:t>3.Build Huffman code tree based on prioritized list.</a:t>
            </a:r>
          </a:p>
          <a:p>
            <a:pPr lvl="1">
              <a:spcBef>
                <a:spcPct val="50000"/>
              </a:spcBef>
              <a:buFontTx/>
              <a:buChar char=" "/>
              <a:defRPr/>
            </a:pPr>
            <a:r>
              <a:rPr lang="en-US" altLang="en-US" sz="2500" dirty="0">
                <a:latin typeface="Arial" charset="0"/>
                <a:ea typeface="ＭＳ Ｐゴシック" charset="-128"/>
              </a:rPr>
              <a:t>4.Perform a traversal of tree to determine all code words.</a:t>
            </a:r>
          </a:p>
          <a:p>
            <a:pPr lvl="1">
              <a:spcBef>
                <a:spcPct val="50000"/>
              </a:spcBef>
              <a:buFontTx/>
              <a:buChar char=" "/>
              <a:defRPr/>
            </a:pPr>
            <a:r>
              <a:rPr lang="en-US" altLang="en-US" sz="2500" dirty="0">
                <a:latin typeface="Arial" charset="0"/>
                <a:ea typeface="ＭＳ Ｐゴシック" charset="-128"/>
              </a:rPr>
              <a:t>5.	Scan text again and create new file using the Huffman codes.</a:t>
            </a:r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583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743700" y="601980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23B2E-A286-6A4A-A5DC-F0B1E46BF3E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417638"/>
            <a:ext cx="8534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As an example, lets take the string:</a:t>
            </a:r>
          </a:p>
          <a:p>
            <a:pPr lvl="1">
              <a:buFontTx/>
              <a:buNone/>
            </a:pPr>
            <a:r>
              <a:rPr lang="en-US" altLang="en-US" dirty="0">
                <a:ea typeface="Arial" panose="020B0604020202020204" pitchFamily="34" charset="0"/>
              </a:rPr>
              <a:t>		</a:t>
            </a:r>
            <a:r>
              <a:rPr lang="en-US" altLang="en-US" sz="1800" dirty="0">
                <a:ea typeface="Arial" panose="020B0604020202020204" pitchFamily="34" charset="0"/>
              </a:rPr>
              <a:t>“duke blue devils”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We first to a frequency count of the characters:</a:t>
            </a:r>
          </a:p>
          <a:p>
            <a:pPr lvl="2"/>
            <a:r>
              <a:rPr lang="en-US" altLang="en-US" sz="2000" dirty="0">
                <a:ea typeface="Arial" panose="020B0604020202020204" pitchFamily="34" charset="0"/>
              </a:rPr>
              <a:t>e:3, d:2, u:2, l:2, space:2, k:1, b:1, v:1, i:1, s:1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Next we use a Greedy algorithm to build up a Huffman Tree</a:t>
            </a:r>
          </a:p>
          <a:p>
            <a:pPr lvl="1"/>
            <a:r>
              <a:rPr lang="en-US" altLang="en-US" sz="1800" dirty="0">
                <a:ea typeface="Arial" panose="020B0604020202020204" pitchFamily="34" charset="0"/>
              </a:rPr>
              <a:t>We start with nodes for each character</a:t>
            </a:r>
            <a:r>
              <a:rPr lang="en-US" altLang="en-US" dirty="0">
                <a:ea typeface="Arial" panose="020B0604020202020204" pitchFamily="34" charset="0"/>
              </a:rPr>
              <a:t>			 </a:t>
            </a: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821065AF-E2DE-034F-9BF2-AE5686AF8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e,3</a:t>
            </a: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B01508B3-D043-894E-8388-29AF8516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d,2</a:t>
            </a:r>
          </a:p>
        </p:txBody>
      </p:sp>
      <p:sp>
        <p:nvSpPr>
          <p:cNvPr id="8" name="Oval 27">
            <a:extLst>
              <a:ext uri="{FF2B5EF4-FFF2-40B4-BE49-F238E27FC236}">
                <a16:creationId xmlns:a16="http://schemas.microsoft.com/office/drawing/2014/main" id="{8412B080-D41A-0644-A985-3DCCC40D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u,2</a:t>
            </a:r>
          </a:p>
        </p:txBody>
      </p:sp>
      <p:sp>
        <p:nvSpPr>
          <p:cNvPr id="9" name="Oval 28">
            <a:extLst>
              <a:ext uri="{FF2B5EF4-FFF2-40B4-BE49-F238E27FC236}">
                <a16:creationId xmlns:a16="http://schemas.microsoft.com/office/drawing/2014/main" id="{BCF549C9-FD9F-DF43-ABE6-04074DA1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l,2</a:t>
            </a:r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6FFDBC4F-B6FC-7448-A800-3732F9ABD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sp,2</a:t>
            </a:r>
          </a:p>
        </p:txBody>
      </p:sp>
      <p:sp>
        <p:nvSpPr>
          <p:cNvPr id="11" name="Oval 30">
            <a:extLst>
              <a:ext uri="{FF2B5EF4-FFF2-40B4-BE49-F238E27FC236}">
                <a16:creationId xmlns:a16="http://schemas.microsoft.com/office/drawing/2014/main" id="{44B24FEC-3D3E-7849-93F3-9E242A36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k,1</a:t>
            </a: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299B1B82-EE40-B541-9553-CE329CFD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b,1</a:t>
            </a:r>
          </a:p>
        </p:txBody>
      </p:sp>
      <p:sp>
        <p:nvSpPr>
          <p:cNvPr id="13" name="Oval 32">
            <a:extLst>
              <a:ext uri="{FF2B5EF4-FFF2-40B4-BE49-F238E27FC236}">
                <a16:creationId xmlns:a16="http://schemas.microsoft.com/office/drawing/2014/main" id="{69A34B34-8EA8-1D44-8ADB-74AD5E3EC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v,1</a:t>
            </a:r>
          </a:p>
        </p:txBody>
      </p:sp>
      <p:sp>
        <p:nvSpPr>
          <p:cNvPr id="14" name="Oval 33">
            <a:extLst>
              <a:ext uri="{FF2B5EF4-FFF2-40B4-BE49-F238E27FC236}">
                <a16:creationId xmlns:a16="http://schemas.microsoft.com/office/drawing/2014/main" id="{35022238-8822-C548-9517-9DEB57A39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i,1</a:t>
            </a:r>
          </a:p>
        </p:txBody>
      </p:sp>
      <p:sp>
        <p:nvSpPr>
          <p:cNvPr id="15" name="Oval 34">
            <a:extLst>
              <a:ext uri="{FF2B5EF4-FFF2-40B4-BE49-F238E27FC236}">
                <a16:creationId xmlns:a16="http://schemas.microsoft.com/office/drawing/2014/main" id="{8BECA9A5-923A-5344-B5A7-5AAB5FD1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s,1</a:t>
            </a:r>
          </a:p>
        </p:txBody>
      </p:sp>
    </p:spTree>
    <p:extLst>
      <p:ext uri="{BB962C8B-B14F-4D97-AF65-F5344CB8AC3E}">
        <p14:creationId xmlns:p14="http://schemas.microsoft.com/office/powerpoint/2010/main" val="219295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9CF0-7C58-094A-8E10-224B8DF049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Huffman Coding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9AD4-0EFE-FA4F-9C1F-6549BBA16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BADC05-5F02-4444-B42F-9D3876D02EB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We then pick the nodes with the smallest frequency and combine them together to form a new node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The selection of these nodes is the Greedy part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The two selected nodes are removed from the set, but replace by the combined node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This continues until we have only 1 node left in the set</a:t>
            </a:r>
          </a:p>
        </p:txBody>
      </p:sp>
    </p:spTree>
    <p:extLst>
      <p:ext uri="{BB962C8B-B14F-4D97-AF65-F5344CB8AC3E}">
        <p14:creationId xmlns:p14="http://schemas.microsoft.com/office/powerpoint/2010/main" val="204782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968</Words>
  <Application>Microsoft Macintosh PowerPoint</Application>
  <PresentationFormat>On-screen Show (4:3)</PresentationFormat>
  <Paragraphs>313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Arial Black</vt:lpstr>
      <vt:lpstr>Calibri</vt:lpstr>
      <vt:lpstr>Times New Roman</vt:lpstr>
      <vt:lpstr>Office Theme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141</cp:revision>
  <dcterms:created xsi:type="dcterms:W3CDTF">2011-09-14T09:42:05Z</dcterms:created>
  <dcterms:modified xsi:type="dcterms:W3CDTF">2018-10-30T17:55:12Z</dcterms:modified>
</cp:coreProperties>
</file>