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79" r:id="rId3"/>
    <p:sldId id="288" r:id="rId4"/>
    <p:sldId id="287" r:id="rId5"/>
    <p:sldId id="290" r:id="rId6"/>
    <p:sldId id="292" r:id="rId7"/>
    <p:sldId id="294" r:id="rId8"/>
    <p:sldId id="296" r:id="rId9"/>
    <p:sldId id="298" r:id="rId10"/>
    <p:sldId id="300" r:id="rId11"/>
    <p:sldId id="302" r:id="rId12"/>
    <p:sldId id="304" r:id="rId13"/>
    <p:sldId id="306" r:id="rId14"/>
    <p:sldId id="308" r:id="rId15"/>
    <p:sldId id="310" r:id="rId16"/>
    <p:sldId id="317" r:id="rId17"/>
    <p:sldId id="312" r:id="rId18"/>
    <p:sldId id="314" r:id="rId19"/>
    <p:sldId id="318" r:id="rId20"/>
    <p:sldId id="320" r:id="rId21"/>
    <p:sldId id="322" r:id="rId22"/>
    <p:sldId id="324" r:id="rId23"/>
    <p:sldId id="325" r:id="rId24"/>
    <p:sldId id="327" r:id="rId25"/>
    <p:sldId id="328" r:id="rId26"/>
    <p:sldId id="32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058" autoAdjust="0"/>
  </p:normalViewPr>
  <p:slideViewPr>
    <p:cSldViewPr>
      <p:cViewPr>
        <p:scale>
          <a:sx n="84" d="100"/>
          <a:sy n="84" d="100"/>
        </p:scale>
        <p:origin x="-660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2D831-27D1-4804-BBE6-E7E773617FD4}" type="datetimeFigureOut">
              <a:rPr lang="en-IN" smtClean="0"/>
              <a:pPr/>
              <a:t>5/22/2012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BC9D2F-5FCE-4B4F-80E6-E39EED6BD8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99762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D73B4D-F55A-4098-867B-63AE28223484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FDC23E-5005-45AF-827B-29BBF560A860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066E0D-0F31-41AF-BCA5-4058F205C50E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588360-53AC-4C17-8D61-8B07863F5749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63687C-348B-4E2B-B1F7-D234B7DA7AA7}" type="slidenum">
              <a:rPr lang="en-US"/>
              <a:pPr/>
              <a:t>11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33DA4F-08C3-4D8F-AC9F-C319E87F952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E38028-3BF2-425C-9642-C27F64222CC5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E9B1B3-A69E-4676-BC4C-CE2DC8A20520}" type="slidenum">
              <a:rPr lang="en-US"/>
              <a:pPr/>
              <a:t>16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EBD772-FF2D-42D0-9D79-0E4B1FD0B8B0}" type="slidenum">
              <a:rPr lang="en-US"/>
              <a:pPr/>
              <a:t>17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3545C7-47CA-453E-99F4-3DEB33565031}" type="slidenum">
              <a:rPr lang="en-US"/>
              <a:pPr/>
              <a:t>20</a:t>
            </a:fld>
            <a:endParaRPr lang="en-US"/>
          </a:p>
        </p:txBody>
      </p:sp>
      <p:sp>
        <p:nvSpPr>
          <p:cNvPr id="110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364B2A-0459-4247-85B3-7F64E1F3E952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06ED5-2448-408A-994B-3BD01B1C5BD4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03A4E5-89FF-4E79-8A92-EBA35B44AAFE}" type="datetime2">
              <a:rPr lang="en-US" smtClean="0"/>
              <a:pPr/>
              <a:t>Tuesday, May 22,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50E07FD-ADBB-4529-89AB-4A4D3A7A560F}" type="datetime2">
              <a:rPr lang="en-US" smtClean="0"/>
              <a:pPr/>
              <a:t>Tuesday, May 22,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4E9BE6E-2DDA-45D0-AA17-934857DF7AB6}" type="datetime2">
              <a:rPr lang="en-US" smtClean="0"/>
              <a:pPr/>
              <a:t>Tuesday, May 22,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="" xmlns:p14="http://schemas.microsoft.com/office/powerpoint/2010/main" val="113624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4638"/>
            <a:ext cx="6120680" cy="850106"/>
          </a:xfrm>
          <a:prstGeom prst="rect">
            <a:avLst/>
          </a:prstGeo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95736" y="6237312"/>
            <a:ext cx="4392488" cy="365125"/>
          </a:xfrm>
          <a:prstGeom prst="rect">
            <a:avLst/>
          </a:prstGeom>
        </p:spPr>
        <p:txBody>
          <a:bodyPr/>
          <a:lstStyle>
            <a:lvl1pPr>
              <a:defRPr sz="1200" b="1"/>
            </a:lvl1pPr>
          </a:lstStyle>
          <a:p>
            <a:pPr algn="ctr"/>
            <a:r>
              <a:rPr lang="en-US" smtClean="0"/>
              <a:t>SS ZG516 -Computer Organization and Software Systems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293117"/>
          </a:xfrm>
          <a:prstGeom prst="rect">
            <a:avLst/>
          </a:prstGeom>
        </p:spPr>
        <p:txBody>
          <a:bodyPr/>
          <a:lstStyle>
            <a:lvl1pPr>
              <a:defRPr sz="1600" b="1"/>
            </a:lvl1pPr>
          </a:lstStyle>
          <a:p>
            <a:fld id="{67F776DB-C4B4-46F1-926D-41EFCFC3A86A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1DAEA7-207D-4F3B-95C5-96E909CF6FC4}" type="datetime2">
              <a:rPr lang="en-US" smtClean="0"/>
              <a:pPr/>
              <a:t>Tuesday, May 22, 2012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8EDA523-E7AE-4289-84A5-020B1839F1EB}" type="datetime2">
              <a:rPr lang="en-US" smtClean="0"/>
              <a:pPr/>
              <a:t>Tuesday, May 22, 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CB4AE19-C936-4BEF-AE5C-3673D4355772}" type="datetime2">
              <a:rPr lang="en-US" smtClean="0"/>
              <a:pPr/>
              <a:t>Tuesday, May 22, 2012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88C3F7-9C1C-4D5E-B396-F0CE1085A8F9}" type="datetime2">
              <a:rPr lang="en-US" smtClean="0"/>
              <a:pPr/>
              <a:t>Tuesday, May 22, 2012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3FA3FF-C8F0-45BF-B2F9-1E9FBED7E3D9}" type="datetime2">
              <a:rPr lang="en-US" smtClean="0"/>
              <a:pPr/>
              <a:t>Tuesday, May 22, 2012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04F918-0C72-4507-A529-94DD88C2357D}" type="datetime2">
              <a:rPr lang="en-US" smtClean="0"/>
              <a:pPr/>
              <a:t>Tuesday, May 22, 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B04BC8-5C44-4FD4-AC8B-F9AB12EE2438}" type="datetime2">
              <a:rPr lang="en-US" smtClean="0"/>
              <a:pPr/>
              <a:t>Tuesday, May 22, 2012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SS ZG516 -Computer Organization and Software Systems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F776DB-C4B4-46F1-926D-41EFCFC3A86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pic>
        <p:nvPicPr>
          <p:cNvPr id="8" name="Picture 7" descr="Picture 7.png"/>
          <p:cNvPicPr>
            <a:picLocks noChangeAspect="1"/>
          </p:cNvPicPr>
          <p:nvPr userDrawn="1"/>
        </p:nvPicPr>
        <p:blipFill>
          <a:blip r:embed="rId1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4" name="Rectangle 1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E530804-A16C-4A5A-9BD9-C61DA6A70BA9}" type="datetime2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Tuesday, May 22, 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SS ZG516 -Computer Organization and Software Systems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Course Name : </a:t>
            </a:r>
            <a:br>
              <a:rPr lang="en-US" sz="3200" dirty="0" smtClean="0"/>
            </a:br>
            <a:r>
              <a:rPr lang="en-US" sz="3200" dirty="0" smtClean="0"/>
              <a:t>Data Structures &amp; Algorithms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267744" y="5410200"/>
            <a:ext cx="6266656" cy="533400"/>
          </a:xfrm>
        </p:spPr>
        <p:txBody>
          <a:bodyPr/>
          <a:lstStyle/>
          <a:p>
            <a:r>
              <a:rPr lang="en-US" dirty="0" smtClean="0"/>
              <a:t>Bharat Deshpande</a:t>
            </a:r>
          </a:p>
          <a:p>
            <a:r>
              <a:rPr lang="en-US" dirty="0" smtClean="0"/>
              <a:t>Computer Science &amp; Information Systems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r>
              <a:rPr lang="en-US" smtClean="0"/>
              <a:t>Pseudo-code 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285720" y="1500175"/>
            <a:ext cx="8248680" cy="457203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Is structured than usual prose but less formal than a programming language.</a:t>
            </a:r>
          </a:p>
          <a:p>
            <a:r>
              <a:rPr lang="en-US" dirty="0" smtClean="0"/>
              <a:t>Expressions</a:t>
            </a:r>
          </a:p>
          <a:p>
            <a:pPr lvl="1"/>
            <a:r>
              <a:rPr lang="en-US" dirty="0" smtClean="0"/>
              <a:t>Use standard mathematical symbols to describe numeric and Boolean expressions.</a:t>
            </a:r>
          </a:p>
          <a:p>
            <a:pPr lvl="1"/>
            <a:r>
              <a:rPr lang="en-US" dirty="0" smtClean="0"/>
              <a:t>Uses       for assignment.</a:t>
            </a:r>
          </a:p>
          <a:p>
            <a:pPr lvl="1"/>
            <a:r>
              <a:rPr lang="en-US" dirty="0" smtClean="0"/>
              <a:t>Use = for the equality relationship.</a:t>
            </a:r>
          </a:p>
          <a:p>
            <a:r>
              <a:rPr lang="en-US" dirty="0" smtClean="0"/>
              <a:t>Method declaration</a:t>
            </a:r>
          </a:p>
          <a:p>
            <a:pPr lvl="1"/>
            <a:r>
              <a:rPr lang="en-US" dirty="0" smtClean="0"/>
              <a:t>Algorithm name(param1,param2…)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3ED83-48A8-4EC4-ADC8-CE3AD3D7221D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1857356" y="4071942"/>
            <a:ext cx="381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261D6D-BE8C-4CF0-87C2-97FA68F22CCC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Assumptions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82575" lvl="1" indent="-57150" eaLnBrk="1" hangingPunct="1">
              <a:buNone/>
              <a:tabLst>
                <a:tab pos="169863" algn="l"/>
                <a:tab pos="282575" algn="l"/>
              </a:tabLst>
            </a:pPr>
            <a:r>
              <a:rPr lang="en-US" dirty="0" smtClean="0"/>
              <a:t>Individual statement considered as “unit” time</a:t>
            </a:r>
          </a:p>
          <a:p>
            <a:pPr lvl="2" eaLnBrk="1" hangingPunct="1"/>
            <a:r>
              <a:rPr lang="en-US" dirty="0" smtClean="0"/>
              <a:t>Not applicable for function calls and loops</a:t>
            </a:r>
          </a:p>
          <a:p>
            <a:pPr marL="395288" lvl="1" indent="-57150" eaLnBrk="1" hangingPunct="1">
              <a:buNone/>
              <a:tabLst>
                <a:tab pos="395288" algn="l"/>
              </a:tabLst>
            </a:pPr>
            <a:endParaRPr lang="en-US" dirty="0" smtClean="0"/>
          </a:p>
          <a:p>
            <a:pPr marL="395288" lvl="1" indent="-225425" eaLnBrk="1" hangingPunct="1">
              <a:buNone/>
              <a:tabLst>
                <a:tab pos="395288" algn="l"/>
              </a:tabLst>
            </a:pPr>
            <a:r>
              <a:rPr lang="en-US" dirty="0" smtClean="0"/>
              <a:t>Individual variable considered as “unit” storage</a:t>
            </a:r>
          </a:p>
          <a:p>
            <a:pPr marL="395288" lvl="1" indent="-57150" eaLnBrk="1" hangingPunct="1">
              <a:buNone/>
              <a:tabLst>
                <a:tab pos="395288" algn="l"/>
              </a:tabLst>
            </a:pPr>
            <a:endParaRPr lang="en-US" b="1" dirty="0" smtClean="0">
              <a:solidFill>
                <a:srgbClr val="FF0000"/>
              </a:solidFill>
            </a:endParaRPr>
          </a:p>
          <a:p>
            <a:pPr marL="395288" lvl="1" indent="-57150" eaLnBrk="1" hangingPunct="1">
              <a:buNone/>
              <a:tabLst>
                <a:tab pos="395288" algn="l"/>
              </a:tabLst>
            </a:pPr>
            <a:endParaRPr lang="en-US" b="1" dirty="0" smtClean="0">
              <a:solidFill>
                <a:srgbClr val="FF0000"/>
              </a:solidFill>
            </a:endParaRPr>
          </a:p>
          <a:p>
            <a:pPr lvl="2" indent="-1085850">
              <a:buNone/>
              <a:tabLst>
                <a:tab pos="57150" algn="l"/>
              </a:tabLst>
            </a:pPr>
            <a:r>
              <a:rPr lang="en-US" b="1" dirty="0" smtClean="0">
                <a:solidFill>
                  <a:srgbClr val="FF0000"/>
                </a:solidFill>
              </a:rPr>
              <a:t>Often referred to as “algorithmic complexity”</a:t>
            </a:r>
          </a:p>
          <a:p>
            <a:pPr lvl="2" eaLnBrk="1" hangingPunct="1">
              <a:buNone/>
            </a:pPr>
            <a:endParaRPr lang="en-US" dirty="0" smtClean="0"/>
          </a:p>
          <a:p>
            <a:pPr marL="576263" lvl="2" indent="0" eaLnBrk="1" hangingPunct="1">
              <a:buNone/>
              <a:tabLst>
                <a:tab pos="282575" algn="l"/>
              </a:tabLst>
            </a:pPr>
            <a:endParaRPr lang="en-US" dirty="0" smtClean="0"/>
          </a:p>
          <a:p>
            <a:pPr marL="576263" lvl="2" indent="0" eaLnBrk="1" hangingPunct="1">
              <a:buNone/>
              <a:tabLst>
                <a:tab pos="282575" algn="l"/>
              </a:tabLst>
            </a:pP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pPr eaLnBrk="1" hangingPunct="1"/>
            <a:r>
              <a:rPr lang="en-US" sz="3600" dirty="0" smtClean="0"/>
              <a:t>Complexity Example [1]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	Example 1</a:t>
            </a:r>
            <a:r>
              <a:rPr lang="en-US" sz="2800" dirty="0" smtClean="0"/>
              <a:t> (Y and Z are input)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X = Y * Z;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X = Y * X + Z;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// 2 units of time and 1 unit of storage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// Constant Unit of time and Constant Unit of storage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DBB9A2-2ED1-444D-8EE7-C2FE77E4F1FE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F84811-C031-4CD7-AC4B-7566F14DC442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Complexity Example [2]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dirty="0" smtClean="0">
                <a:solidFill>
                  <a:srgbClr val="FF0000"/>
                </a:solidFill>
              </a:rPr>
              <a:t>	Example 2</a:t>
            </a:r>
            <a:r>
              <a:rPr lang="en-US" dirty="0" smtClean="0"/>
              <a:t> (a and N are input)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j = 0;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while (j &lt; N) do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	a[j] = a[j] * a[j];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    b[j] = a[j] + j;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    j = j + 1;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err="1" smtClean="0"/>
              <a:t>endwhile</a:t>
            </a:r>
            <a:r>
              <a:rPr lang="en-US" dirty="0" smtClean="0"/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// 3N + 1 units of time and N+1 units of storage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// time units prop. to N and storage prop. to 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62C660-84C9-4AA6-A48F-8237B1A00370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772400" cy="6096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Complexity Example [3]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357298"/>
            <a:ext cx="7886728" cy="481490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2600" dirty="0" smtClean="0"/>
              <a:t>	</a:t>
            </a:r>
            <a:r>
              <a:rPr lang="en-US" sz="2600" dirty="0" smtClean="0">
                <a:solidFill>
                  <a:srgbClr val="FF0000"/>
                </a:solidFill>
              </a:rPr>
              <a:t>Example 3</a:t>
            </a:r>
            <a:r>
              <a:rPr lang="en-US" sz="2600" dirty="0" smtClean="0"/>
              <a:t> (a and N are input)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j = 0;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while (j &lt; N) do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    k = 0;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	while (k &lt; N) do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		   a[k] = a[j] + a[k];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         k = k + 1;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     </a:t>
            </a:r>
            <a:r>
              <a:rPr lang="en-US" sz="2200" dirty="0" err="1" smtClean="0"/>
              <a:t>endwhile</a:t>
            </a:r>
            <a:r>
              <a:rPr lang="en-US" sz="2200" dirty="0" smtClean="0"/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    b[j] = a[j] + j;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    j = j + 1;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err="1" smtClean="0"/>
              <a:t>endwhile</a:t>
            </a:r>
            <a:r>
              <a:rPr lang="en-US" sz="2200" dirty="0" smtClean="0"/>
              <a:t>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//</a:t>
            </a:r>
            <a:r>
              <a:rPr lang="en-US" sz="2200" b="1" dirty="0" smtClean="0"/>
              <a:t>??? </a:t>
            </a:r>
            <a:r>
              <a:rPr lang="en-US" sz="2200" dirty="0" smtClean="0"/>
              <a:t>units of time and </a:t>
            </a:r>
            <a:r>
              <a:rPr lang="en-US" sz="2200" b="1" dirty="0" smtClean="0"/>
              <a:t>???</a:t>
            </a:r>
            <a:r>
              <a:rPr lang="en-US" sz="2200" dirty="0" smtClean="0"/>
              <a:t> units of storage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smtClean="0"/>
              <a:t>// time prop. to N</a:t>
            </a:r>
            <a:r>
              <a:rPr lang="en-US" sz="2200" baseline="30000" dirty="0" smtClean="0"/>
              <a:t>2</a:t>
            </a:r>
            <a:r>
              <a:rPr lang="en-US" sz="2200" dirty="0" smtClean="0"/>
              <a:t> and  storage prop. to N</a:t>
            </a:r>
          </a:p>
          <a:p>
            <a:pPr eaLnBrk="1" hangingPunct="1">
              <a:lnSpc>
                <a:spcPct val="90000"/>
              </a:lnSpc>
            </a:pPr>
            <a:endParaRPr lang="en-US" sz="21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sorting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71FFD9-04C8-41AE-9729-B47545AF24B4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28596" y="1500174"/>
            <a:ext cx="8282017" cy="2041585"/>
            <a:chOff x="609600" y="1494497"/>
            <a:chExt cx="8177820" cy="1756096"/>
          </a:xfrm>
        </p:grpSpPr>
        <p:sp>
          <p:nvSpPr>
            <p:cNvPr id="18440" name="TextBox 6"/>
            <p:cNvSpPr txBox="1">
              <a:spLocks noChangeArrowheads="1"/>
            </p:cNvSpPr>
            <p:nvPr/>
          </p:nvSpPr>
          <p:spPr bwMode="auto">
            <a:xfrm>
              <a:off x="6746513" y="1494497"/>
              <a:ext cx="2040907" cy="1756096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Output</a:t>
              </a:r>
              <a:r>
                <a:rPr lang="en-US" sz="2000" dirty="0"/>
                <a:t> a Permutation of input of numbers</a:t>
              </a:r>
            </a:p>
            <a:p>
              <a:r>
                <a:rPr lang="en-US" sz="2000" dirty="0"/>
                <a:t>b</a:t>
              </a:r>
              <a:r>
                <a:rPr lang="en-US" sz="2000" baseline="-25000" dirty="0"/>
                <a:t>1</a:t>
              </a:r>
              <a:r>
                <a:rPr lang="en-US" sz="2000" dirty="0"/>
                <a:t>,b</a:t>
              </a:r>
              <a:r>
                <a:rPr lang="en-US" sz="2000" baseline="-25000" dirty="0"/>
                <a:t>2</a:t>
              </a:r>
              <a:r>
                <a:rPr lang="en-US" sz="2000" dirty="0"/>
                <a:t>,b</a:t>
              </a:r>
              <a:r>
                <a:rPr lang="en-US" sz="2000" baseline="-25000" dirty="0"/>
                <a:t>3</a:t>
              </a:r>
              <a:r>
                <a:rPr lang="en-US" sz="2000" dirty="0"/>
                <a:t>,…,</a:t>
              </a:r>
              <a:r>
                <a:rPr lang="en-US" sz="2000" dirty="0" err="1"/>
                <a:t>b</a:t>
              </a:r>
              <a:r>
                <a:rPr lang="en-US" sz="2000" baseline="-25000" dirty="0" err="1"/>
                <a:t>n</a:t>
              </a:r>
              <a:endParaRPr lang="en-US" sz="2000" baseline="-25000" dirty="0"/>
            </a:p>
            <a:p>
              <a:r>
                <a:rPr lang="en-US" sz="2000" dirty="0"/>
                <a:t>1,2.4.6.8</a:t>
              </a:r>
              <a:endParaRPr lang="en-US" sz="2000" baseline="-25000" dirty="0"/>
            </a:p>
            <a:p>
              <a:endParaRPr lang="en-US" sz="2000" baseline="-25000" dirty="0"/>
            </a:p>
            <a:p>
              <a:endParaRPr lang="en-US" sz="2000" baseline="-25000" dirty="0"/>
            </a:p>
          </p:txBody>
        </p:sp>
        <p:sp>
          <p:nvSpPr>
            <p:cNvPr id="18441" name="TextBox 7"/>
            <p:cNvSpPr txBox="1">
              <a:spLocks noChangeArrowheads="1"/>
            </p:cNvSpPr>
            <p:nvPr/>
          </p:nvSpPr>
          <p:spPr bwMode="auto">
            <a:xfrm>
              <a:off x="609600" y="1524001"/>
              <a:ext cx="2057400" cy="149135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Input</a:t>
              </a:r>
              <a:r>
                <a:rPr lang="en-US" sz="2000" dirty="0"/>
                <a:t> Sequence of numbers</a:t>
              </a:r>
            </a:p>
            <a:p>
              <a:r>
                <a:rPr lang="en-US" sz="2000" dirty="0"/>
                <a:t>a</a:t>
              </a:r>
              <a:r>
                <a:rPr lang="en-US" sz="2000" baseline="-25000" dirty="0"/>
                <a:t>1</a:t>
              </a:r>
              <a:r>
                <a:rPr lang="en-US" sz="2000" dirty="0"/>
                <a:t>, a</a:t>
              </a:r>
              <a:r>
                <a:rPr lang="en-US" sz="2000" baseline="-25000" dirty="0"/>
                <a:t>2</a:t>
              </a:r>
              <a:r>
                <a:rPr lang="en-US" sz="2000" dirty="0"/>
                <a:t>,a</a:t>
              </a:r>
              <a:r>
                <a:rPr lang="en-US" sz="2000" baseline="-25000" dirty="0"/>
                <a:t>3</a:t>
              </a:r>
              <a:r>
                <a:rPr lang="en-US" sz="2000" dirty="0"/>
                <a:t>,…,a</a:t>
              </a:r>
              <a:r>
                <a:rPr lang="en-US" sz="2000" baseline="-25000" dirty="0"/>
                <a:t>n</a:t>
              </a:r>
            </a:p>
            <a:p>
              <a:r>
                <a:rPr lang="en-US" sz="2000" dirty="0"/>
                <a:t>8,4,6,2,1</a:t>
              </a:r>
              <a:endParaRPr lang="en-US" sz="2000" baseline="-25000" dirty="0"/>
            </a:p>
            <a:p>
              <a:endParaRPr lang="en-US" sz="2000" baseline="-25000" dirty="0"/>
            </a:p>
            <a:p>
              <a:endParaRPr lang="en-US" sz="2000" baseline="-25000" dirty="0"/>
            </a:p>
          </p:txBody>
        </p:sp>
        <p:sp>
          <p:nvSpPr>
            <p:cNvPr id="18442" name="TextBox 8"/>
            <p:cNvSpPr txBox="1">
              <a:spLocks noChangeArrowheads="1"/>
            </p:cNvSpPr>
            <p:nvPr/>
          </p:nvSpPr>
          <p:spPr bwMode="auto">
            <a:xfrm>
              <a:off x="4038600" y="1676400"/>
              <a:ext cx="1219200" cy="87420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anchor="ctr" anchorCtr="1">
              <a:spAutoFit/>
            </a:bodyPr>
            <a:lstStyle/>
            <a:p>
              <a:pPr algn="ctr"/>
              <a:endParaRPr lang="en-US" sz="2000"/>
            </a:p>
            <a:p>
              <a:pPr algn="ctr"/>
              <a:r>
                <a:rPr lang="en-US" sz="2000"/>
                <a:t>Sort</a:t>
              </a:r>
              <a:endParaRPr lang="en-US" sz="2000" baseline="-25000"/>
            </a:p>
            <a:p>
              <a:pPr algn="ctr"/>
              <a:endParaRPr lang="en-US" sz="2000" baseline="-25000"/>
            </a:p>
            <a:p>
              <a:pPr algn="ctr"/>
              <a:endParaRPr lang="en-US" sz="2000" baseline="-2500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2895770" y="2057852"/>
              <a:ext cx="685851" cy="3040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5639173" y="2057852"/>
              <a:ext cx="685851" cy="3040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000"/>
            </a:p>
          </p:txBody>
        </p:sp>
      </p:grpSp>
      <p:sp>
        <p:nvSpPr>
          <p:cNvPr id="18438" name="TextBox 12"/>
          <p:cNvSpPr txBox="1">
            <a:spLocks noChangeArrowheads="1"/>
          </p:cNvSpPr>
          <p:nvPr/>
        </p:nvSpPr>
        <p:spPr bwMode="auto">
          <a:xfrm>
            <a:off x="642910" y="3429000"/>
            <a:ext cx="3124200" cy="296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Correctness(Requirement for the output)</a:t>
            </a:r>
          </a:p>
          <a:p>
            <a:r>
              <a:rPr lang="en-US" sz="2000" dirty="0"/>
              <a:t>For any input algorithm halts with the output:</a:t>
            </a:r>
          </a:p>
          <a:p>
            <a:pPr>
              <a:buFont typeface="Arial" pitchFamily="34" charset="0"/>
              <a:buChar char="•"/>
              <a:tabLst>
                <a:tab pos="1309688" algn="l"/>
              </a:tabLst>
            </a:pPr>
            <a:r>
              <a:rPr lang="en-US" sz="2000" dirty="0" smtClean="0"/>
              <a:t> b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&lt;b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&lt;b</a:t>
            </a:r>
            <a:r>
              <a:rPr lang="en-US" sz="2000" baseline="-25000" dirty="0" smtClean="0"/>
              <a:t>3</a:t>
            </a:r>
            <a:r>
              <a:rPr lang="en-US" sz="2000" dirty="0"/>
              <a:t>&lt;…&lt; </a:t>
            </a:r>
            <a:r>
              <a:rPr lang="en-US" sz="2000" dirty="0" err="1"/>
              <a:t>b</a:t>
            </a:r>
            <a:r>
              <a:rPr lang="en-US" sz="2000" baseline="-25000" dirty="0" err="1"/>
              <a:t>n</a:t>
            </a:r>
            <a:endParaRPr lang="en-US" sz="2000" baseline="-25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b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,b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,b</a:t>
            </a:r>
            <a:r>
              <a:rPr lang="en-US" sz="2000" baseline="-25000" dirty="0" smtClean="0"/>
              <a:t>3</a:t>
            </a:r>
            <a:r>
              <a:rPr lang="en-US" sz="2000" dirty="0"/>
              <a:t>,…, </a:t>
            </a:r>
            <a:r>
              <a:rPr lang="en-US" sz="2000" dirty="0" err="1"/>
              <a:t>b</a:t>
            </a:r>
            <a:r>
              <a:rPr lang="en-US" sz="2000" baseline="-25000" dirty="0" err="1"/>
              <a:t>n</a:t>
            </a:r>
            <a:r>
              <a:rPr lang="en-US" sz="2000" baseline="-25000" dirty="0"/>
              <a:t> </a:t>
            </a:r>
            <a:r>
              <a:rPr lang="en-US" sz="2000" dirty="0"/>
              <a:t>is a </a:t>
            </a:r>
            <a:r>
              <a:rPr lang="en-US" sz="2000" dirty="0" smtClean="0"/>
              <a:t>  </a:t>
            </a:r>
          </a:p>
          <a:p>
            <a:r>
              <a:rPr lang="en-US" sz="2000" dirty="0" smtClean="0"/>
              <a:t>   permutation </a:t>
            </a:r>
            <a:r>
              <a:rPr lang="en-US" sz="2000" dirty="0"/>
              <a:t>of </a:t>
            </a:r>
            <a:endParaRPr lang="en-US" sz="2000" dirty="0" smtClean="0"/>
          </a:p>
          <a:p>
            <a:r>
              <a:rPr lang="en-US" sz="2000" dirty="0" smtClean="0"/>
              <a:t>   a</a:t>
            </a:r>
            <a:r>
              <a:rPr lang="en-US" sz="2000" baseline="-25000" dirty="0" smtClean="0"/>
              <a:t>1</a:t>
            </a:r>
            <a:r>
              <a:rPr lang="en-US" sz="2000" dirty="0"/>
              <a:t>, a</a:t>
            </a:r>
            <a:r>
              <a:rPr lang="en-US" sz="2000" baseline="-25000" dirty="0"/>
              <a:t>2</a:t>
            </a:r>
            <a:r>
              <a:rPr lang="en-US" sz="2000" dirty="0"/>
              <a:t>,a</a:t>
            </a:r>
            <a:r>
              <a:rPr lang="en-US" sz="2000" baseline="-25000" dirty="0"/>
              <a:t>3</a:t>
            </a:r>
            <a:r>
              <a:rPr lang="en-US" sz="2000" dirty="0"/>
              <a:t>,…,a</a:t>
            </a:r>
            <a:r>
              <a:rPr lang="en-US" sz="2000" baseline="-25000" dirty="0"/>
              <a:t>n</a:t>
            </a:r>
          </a:p>
          <a:p>
            <a:pPr>
              <a:buFont typeface="Wingdings" pitchFamily="2" charset="2"/>
              <a:buChar char="§"/>
            </a:pPr>
            <a:endParaRPr lang="en-US" sz="2000" baseline="-25000" dirty="0"/>
          </a:p>
          <a:p>
            <a:pPr>
              <a:buFont typeface="Wingdings" pitchFamily="2" charset="2"/>
              <a:buChar char="§"/>
            </a:pPr>
            <a:endParaRPr lang="en-US" sz="2000" baseline="-25000" dirty="0"/>
          </a:p>
        </p:txBody>
      </p:sp>
      <p:sp>
        <p:nvSpPr>
          <p:cNvPr id="18439" name="TextBox 13"/>
          <p:cNvSpPr txBox="1">
            <a:spLocks noChangeArrowheads="1"/>
          </p:cNvSpPr>
          <p:nvPr/>
        </p:nvSpPr>
        <p:spPr bwMode="auto">
          <a:xfrm>
            <a:off x="4857752" y="3714752"/>
            <a:ext cx="3657600" cy="2041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Running time of algorithm depends  on </a:t>
            </a:r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Number of </a:t>
            </a:r>
            <a:r>
              <a:rPr lang="en-US" sz="2000" dirty="0" smtClean="0"/>
              <a:t>elements n.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How </a:t>
            </a:r>
            <a:r>
              <a:rPr lang="en-US" sz="2000" dirty="0"/>
              <a:t>(partially)sorted they are.</a:t>
            </a:r>
          </a:p>
          <a:p>
            <a:endParaRPr lang="en-US" sz="2000" baseline="-25000" dirty="0"/>
          </a:p>
          <a:p>
            <a:pPr>
              <a:buFont typeface="Wingdings" pitchFamily="2" charset="2"/>
              <a:buChar char="§"/>
            </a:pPr>
            <a:endParaRPr lang="en-US" sz="20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F95973-9AEA-4556-AA6C-9B5BA0424646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Order Notation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Purpose</a:t>
            </a:r>
          </a:p>
          <a:p>
            <a:pPr lvl="1" eaLnBrk="1" hangingPunct="1"/>
            <a:r>
              <a:rPr lang="en-US" dirty="0" smtClean="0"/>
              <a:t>Capture proportionality</a:t>
            </a:r>
          </a:p>
          <a:p>
            <a:pPr lvl="1" eaLnBrk="1" hangingPunct="1"/>
            <a:r>
              <a:rPr lang="en-US" dirty="0" smtClean="0"/>
              <a:t>Machine independent measurement</a:t>
            </a:r>
          </a:p>
          <a:p>
            <a:pPr lvl="1" eaLnBrk="1" hangingPunct="1"/>
            <a:r>
              <a:rPr lang="en-US" dirty="0" smtClean="0"/>
              <a:t>Asymptotic growth </a:t>
            </a:r>
          </a:p>
          <a:p>
            <a:pPr lvl="1" eaLnBrk="1" hangingPunct="1">
              <a:buNone/>
            </a:pPr>
            <a:r>
              <a:rPr lang="en-US" dirty="0" smtClean="0"/>
              <a:t>	(i.e. large values of input size 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58808E-DC4A-4FC4-8D49-912F33E35107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Motivation for Order Notation</a:t>
            </a:r>
          </a:p>
        </p:txBody>
      </p:sp>
      <p:sp>
        <p:nvSpPr>
          <p:cNvPr id="104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dirty="0" smtClean="0">
                <a:solidFill>
                  <a:srgbClr val="FF0000"/>
                </a:solidFill>
              </a:rPr>
              <a:t>	 Examples</a:t>
            </a:r>
            <a:r>
              <a:rPr lang="en-US" dirty="0" smtClean="0"/>
              <a:t> </a:t>
            </a:r>
          </a:p>
          <a:p>
            <a:pPr lvl="1" eaLnBrk="1" hangingPunct="1">
              <a:buClr>
                <a:srgbClr val="660066"/>
              </a:buClr>
              <a:buFontTx/>
              <a:buChar char="•"/>
            </a:pPr>
            <a:r>
              <a:rPr lang="en-US" dirty="0" smtClean="0"/>
              <a:t>100 * log</a:t>
            </a:r>
            <a:r>
              <a:rPr lang="en-US" baseline="-25000" dirty="0" smtClean="0"/>
              <a:t>2</a:t>
            </a:r>
            <a:r>
              <a:rPr lang="en-US" dirty="0" smtClean="0"/>
              <a:t>N  &lt;  N          for N &gt; 1000</a:t>
            </a:r>
          </a:p>
          <a:p>
            <a:pPr lvl="1" eaLnBrk="1" hangingPunct="1">
              <a:buClr>
                <a:srgbClr val="660066"/>
              </a:buClr>
              <a:buFontTx/>
              <a:buChar char="•"/>
            </a:pPr>
            <a:r>
              <a:rPr lang="en-US" dirty="0" smtClean="0"/>
              <a:t>70 * N + 3000   &lt;  N</a:t>
            </a:r>
            <a:r>
              <a:rPr lang="en-US" baseline="30000" dirty="0" smtClean="0"/>
              <a:t>2 </a:t>
            </a:r>
            <a:r>
              <a:rPr lang="en-US" dirty="0" smtClean="0"/>
              <a:t>   for N &gt; 100</a:t>
            </a:r>
          </a:p>
          <a:p>
            <a:pPr lvl="1" eaLnBrk="1" hangingPunct="1">
              <a:buClr>
                <a:srgbClr val="660066"/>
              </a:buClr>
              <a:buFontTx/>
              <a:buChar char="•"/>
            </a:pPr>
            <a:r>
              <a:rPr lang="en-US" dirty="0" smtClean="0"/>
              <a:t>10</a:t>
            </a:r>
            <a:r>
              <a:rPr lang="en-US" baseline="30000" dirty="0" smtClean="0"/>
              <a:t>5</a:t>
            </a:r>
            <a:r>
              <a:rPr lang="en-US" dirty="0" smtClean="0"/>
              <a:t> * N</a:t>
            </a:r>
            <a:r>
              <a:rPr lang="en-US" baseline="30000" dirty="0" smtClean="0"/>
              <a:t>2</a:t>
            </a:r>
            <a:r>
              <a:rPr lang="en-US" dirty="0" smtClean="0"/>
              <a:t> + 10</a:t>
            </a:r>
            <a:r>
              <a:rPr lang="en-US" baseline="30000" dirty="0" smtClean="0"/>
              <a:t>6</a:t>
            </a:r>
            <a:r>
              <a:rPr lang="en-US" dirty="0" smtClean="0"/>
              <a:t> * N   &lt;   2</a:t>
            </a:r>
            <a:r>
              <a:rPr lang="en-US" baseline="30000" dirty="0" smtClean="0"/>
              <a:t>N</a:t>
            </a:r>
            <a:r>
              <a:rPr lang="en-US" dirty="0" smtClean="0"/>
              <a:t>    for N &gt; 26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Asymptotic Analysis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Goal: To simplify analysis of running time of algorithm .eg 3n</a:t>
            </a:r>
            <a:r>
              <a:rPr lang="en-US" baseline="30000" smtClean="0"/>
              <a:t>2</a:t>
            </a:r>
            <a:r>
              <a:rPr lang="en-US" smtClean="0"/>
              <a:t>=n</a:t>
            </a:r>
            <a:r>
              <a:rPr lang="en-US" baseline="30000" smtClean="0"/>
              <a:t>2</a:t>
            </a:r>
            <a:r>
              <a:rPr lang="en-US" smtClean="0"/>
              <a:t>.</a:t>
            </a:r>
          </a:p>
          <a:p>
            <a:r>
              <a:rPr lang="en-US" smtClean="0"/>
              <a:t>Capturing the essence: how the running time of the algorithm increases with the size of the input in the limit.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endParaRPr lang="en-US" baseline="3000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764BEC-7784-46CB-8781-8CEB6FCE37CD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Asymptotic Notation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big O notation </a:t>
            </a:r>
          </a:p>
          <a:p>
            <a:pPr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3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Definition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be functions from the set of integers  to the set of real numbers. We say that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f(x)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in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O(g(x))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if there are constants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C &gt;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such that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|f(x)| ≤ C |g(x)|, 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henever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x  &gt; = k.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read as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f(x)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big-oh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g(x)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Pair of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never unique.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71F8CB-72D2-4FFB-BF24-D68A8A60FD92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program?</a:t>
            </a:r>
            <a:endParaRPr lang="en-US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Algorithm</a:t>
            </a:r>
          </a:p>
          <a:p>
            <a:pPr>
              <a:buNone/>
            </a:pPr>
            <a:r>
              <a:rPr lang="en-US" dirty="0" smtClean="0"/>
              <a:t>	An algorithm is a step-by-step procedure for solving a problem in a finite amount of time.</a:t>
            </a:r>
          </a:p>
          <a:p>
            <a:r>
              <a:rPr lang="en-US" b="1" dirty="0" smtClean="0"/>
              <a:t>Data Structures</a:t>
            </a:r>
          </a:p>
          <a:p>
            <a:pPr>
              <a:buNone/>
            </a:pPr>
            <a:r>
              <a:rPr lang="en-US" dirty="0" smtClean="0"/>
              <a:t>	Is a systematic way of organizing and accessing data, so that data can be used efficiently.</a:t>
            </a:r>
          </a:p>
          <a:p>
            <a:pPr>
              <a:buNone/>
            </a:pPr>
            <a:r>
              <a:rPr lang="en-US" b="1" dirty="0" smtClean="0"/>
              <a:t>	Algorithms + Data Structures = Program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5F8B7-4FDC-4C13-9CF0-C8EF075D2FF5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BA80-C0E0-4A7F-B13C-238092A3C80E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10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Notation</a:t>
            </a:r>
          </a:p>
        </p:txBody>
      </p:sp>
      <p:sp>
        <p:nvSpPr>
          <p:cNvPr id="110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28736"/>
            <a:ext cx="8777318" cy="464347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	  </a:t>
            </a:r>
            <a:r>
              <a:rPr lang="en-US" sz="2600" b="1" dirty="0" smtClean="0">
                <a:solidFill>
                  <a:srgbClr val="FF0000"/>
                </a:solidFill>
              </a:rPr>
              <a:t>Examples</a:t>
            </a:r>
          </a:p>
          <a:p>
            <a:pPr>
              <a:lnSpc>
                <a:spcPct val="80000"/>
              </a:lnSpc>
              <a:buNone/>
            </a:pPr>
            <a:endParaRPr lang="en-US" sz="2600" b="1" dirty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/>
              <a:t>g(n) = 17*N + 5   </a:t>
            </a:r>
            <a:endParaRPr lang="en-US" sz="2600" dirty="0" smtClean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 smtClean="0"/>
              <a:t>    </a:t>
            </a:r>
            <a:endParaRPr lang="en-US" sz="2600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>
                <a:solidFill>
                  <a:srgbClr val="CC0000"/>
                </a:solidFill>
              </a:rPr>
              <a:t>lim</a:t>
            </a:r>
            <a:r>
              <a:rPr lang="en-US" sz="2600" baseline="-25000" dirty="0">
                <a:solidFill>
                  <a:srgbClr val="CC0000"/>
                </a:solidFill>
              </a:rPr>
              <a:t>n</a:t>
            </a:r>
            <a:r>
              <a:rPr lang="en-US" sz="2600" baseline="-25000" dirty="0">
                <a:solidFill>
                  <a:srgbClr val="CC0000"/>
                </a:solidFill>
                <a:sym typeface="Wingdings" pitchFamily="2" charset="2"/>
              </a:rPr>
              <a:t></a:t>
            </a:r>
            <a:r>
              <a:rPr lang="en-US" sz="2600" baseline="-25000" dirty="0">
                <a:solidFill>
                  <a:srgbClr val="CC0000"/>
                </a:solidFill>
                <a:sym typeface="Symbol" pitchFamily="18" charset="2"/>
              </a:rPr>
              <a:t></a:t>
            </a:r>
            <a:r>
              <a:rPr lang="en-US" sz="2600" dirty="0">
                <a:solidFill>
                  <a:srgbClr val="CC0000"/>
                </a:solidFill>
              </a:rPr>
              <a:t> g(n) / f(n) = c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/>
              <a:t>lim</a:t>
            </a:r>
            <a:r>
              <a:rPr lang="en-US" sz="2600" baseline="-25000" dirty="0"/>
              <a:t>n</a:t>
            </a:r>
            <a:r>
              <a:rPr lang="en-US" sz="2600" baseline="-25000" dirty="0">
                <a:sym typeface="Wingdings" pitchFamily="2" charset="2"/>
              </a:rPr>
              <a:t></a:t>
            </a:r>
            <a:r>
              <a:rPr lang="en-US" sz="2600" baseline="-25000" dirty="0">
                <a:sym typeface="Symbol" pitchFamily="18" charset="2"/>
              </a:rPr>
              <a:t></a:t>
            </a:r>
            <a:r>
              <a:rPr lang="en-US" sz="2600" dirty="0"/>
              <a:t> (17*N +5)/N = 17. The asymptotic complexity is O(N)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600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/>
              <a:t>g(n) = 5*N</a:t>
            </a:r>
            <a:r>
              <a:rPr lang="en-US" sz="2600" baseline="30000" dirty="0"/>
              <a:t>3</a:t>
            </a:r>
            <a:r>
              <a:rPr lang="en-US" sz="2600" dirty="0"/>
              <a:t> + 10*N</a:t>
            </a:r>
            <a:r>
              <a:rPr lang="en-US" sz="2600" baseline="30000" dirty="0"/>
              <a:t>2</a:t>
            </a:r>
            <a:r>
              <a:rPr lang="en-US" sz="2600" dirty="0"/>
              <a:t>  + 3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>
                <a:solidFill>
                  <a:srgbClr val="CC0000"/>
                </a:solidFill>
              </a:rPr>
              <a:t>lim</a:t>
            </a:r>
            <a:r>
              <a:rPr lang="en-US" sz="2600" baseline="-25000" dirty="0">
                <a:solidFill>
                  <a:srgbClr val="CC0000"/>
                </a:solidFill>
              </a:rPr>
              <a:t>n</a:t>
            </a:r>
            <a:r>
              <a:rPr lang="en-US" sz="2600" baseline="-25000" dirty="0">
                <a:solidFill>
                  <a:srgbClr val="CC0000"/>
                </a:solidFill>
                <a:sym typeface="Wingdings" pitchFamily="2" charset="2"/>
              </a:rPr>
              <a:t></a:t>
            </a:r>
            <a:r>
              <a:rPr lang="en-US" sz="2600" baseline="-25000" dirty="0">
                <a:solidFill>
                  <a:srgbClr val="CC0000"/>
                </a:solidFill>
                <a:sym typeface="Symbol" pitchFamily="18" charset="2"/>
              </a:rPr>
              <a:t></a:t>
            </a:r>
            <a:r>
              <a:rPr lang="en-US" sz="2600" dirty="0"/>
              <a:t> (5*N</a:t>
            </a:r>
            <a:r>
              <a:rPr lang="en-US" sz="2600" baseline="30000" dirty="0"/>
              <a:t>3</a:t>
            </a:r>
            <a:r>
              <a:rPr lang="en-US" sz="2600" dirty="0"/>
              <a:t> + 10*N</a:t>
            </a:r>
            <a:r>
              <a:rPr lang="en-US" sz="2600" baseline="30000" dirty="0"/>
              <a:t>2</a:t>
            </a:r>
            <a:r>
              <a:rPr lang="en-US" sz="2600" dirty="0"/>
              <a:t>  + 3) /  N</a:t>
            </a:r>
            <a:r>
              <a:rPr lang="en-US" sz="2600" baseline="30000" dirty="0"/>
              <a:t>3 </a:t>
            </a:r>
            <a:r>
              <a:rPr lang="en-US" sz="2600" dirty="0"/>
              <a:t>= 5. </a:t>
            </a:r>
            <a:r>
              <a:rPr lang="en-US" sz="2600" dirty="0" smtClean="0"/>
              <a:t>The </a:t>
            </a:r>
            <a:r>
              <a:rPr lang="en-US" sz="2600" dirty="0"/>
              <a:t>asymptotic complexity is O(N</a:t>
            </a:r>
            <a:r>
              <a:rPr lang="en-US" sz="2600" baseline="30000" dirty="0"/>
              <a:t>3</a:t>
            </a:r>
            <a:r>
              <a:rPr lang="en-US" sz="2600" dirty="0"/>
              <a:t>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600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600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/>
              <a:t>g(n) = C1*</a:t>
            </a:r>
            <a:r>
              <a:rPr lang="en-US" sz="2600" dirty="0" err="1"/>
              <a:t>N</a:t>
            </a:r>
            <a:r>
              <a:rPr lang="en-US" sz="2600" baseline="30000" dirty="0" err="1"/>
              <a:t>k</a:t>
            </a:r>
            <a:r>
              <a:rPr lang="en-US" sz="2600" dirty="0"/>
              <a:t> + C2*N</a:t>
            </a:r>
            <a:r>
              <a:rPr lang="en-US" sz="2600" baseline="30000" dirty="0"/>
              <a:t>k-1 </a:t>
            </a:r>
            <a:r>
              <a:rPr lang="en-US" sz="2600" dirty="0"/>
              <a:t>+ … + Ck*N + C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>
                <a:solidFill>
                  <a:srgbClr val="CC0000"/>
                </a:solidFill>
              </a:rPr>
              <a:t>lim</a:t>
            </a:r>
            <a:r>
              <a:rPr lang="en-US" sz="2600" baseline="-25000" dirty="0">
                <a:solidFill>
                  <a:srgbClr val="CC0000"/>
                </a:solidFill>
              </a:rPr>
              <a:t>n</a:t>
            </a:r>
            <a:r>
              <a:rPr lang="en-US" sz="2600" baseline="-25000" dirty="0">
                <a:solidFill>
                  <a:srgbClr val="CC0000"/>
                </a:solidFill>
                <a:sym typeface="Wingdings" pitchFamily="2" charset="2"/>
              </a:rPr>
              <a:t></a:t>
            </a:r>
            <a:r>
              <a:rPr lang="en-US" sz="2600" baseline="-25000" dirty="0">
                <a:solidFill>
                  <a:srgbClr val="CC0000"/>
                </a:solidFill>
                <a:sym typeface="Symbol" pitchFamily="18" charset="2"/>
              </a:rPr>
              <a:t></a:t>
            </a:r>
            <a:r>
              <a:rPr lang="en-US" sz="2600" dirty="0"/>
              <a:t> (C1*</a:t>
            </a:r>
            <a:r>
              <a:rPr lang="en-US" sz="2600" dirty="0" err="1"/>
              <a:t>N</a:t>
            </a:r>
            <a:r>
              <a:rPr lang="en-US" sz="2600" baseline="30000" dirty="0" err="1"/>
              <a:t>k</a:t>
            </a:r>
            <a:r>
              <a:rPr lang="en-US" sz="2600" dirty="0"/>
              <a:t> + C2*N</a:t>
            </a:r>
            <a:r>
              <a:rPr lang="en-US" sz="2600" baseline="30000" dirty="0"/>
              <a:t>k-1 </a:t>
            </a:r>
            <a:r>
              <a:rPr lang="en-US" sz="2600" dirty="0"/>
              <a:t>+ … + Ck*N + C) / </a:t>
            </a:r>
            <a:r>
              <a:rPr lang="en-US" sz="2600" dirty="0" err="1"/>
              <a:t>N</a:t>
            </a:r>
            <a:r>
              <a:rPr lang="en-US" sz="2600" baseline="30000" dirty="0" err="1"/>
              <a:t>k</a:t>
            </a:r>
            <a:r>
              <a:rPr lang="en-US" sz="2600" baseline="30000" dirty="0"/>
              <a:t> </a:t>
            </a:r>
            <a:r>
              <a:rPr lang="en-US" sz="2600" dirty="0"/>
              <a:t>= C1</a:t>
            </a:r>
            <a:r>
              <a:rPr lang="en-US" sz="2600" dirty="0" smtClean="0"/>
              <a:t>.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 smtClean="0"/>
              <a:t>The </a:t>
            </a:r>
            <a:r>
              <a:rPr lang="en-US" sz="2600" dirty="0"/>
              <a:t>asymptotic complexity is O(</a:t>
            </a:r>
            <a:r>
              <a:rPr lang="en-US" sz="2600" dirty="0" err="1"/>
              <a:t>N</a:t>
            </a:r>
            <a:r>
              <a:rPr lang="en-US" sz="2600" baseline="30000" dirty="0" err="1"/>
              <a:t>k</a:t>
            </a:r>
            <a:r>
              <a:rPr lang="en-US" sz="2600" dirty="0"/>
              <a:t>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600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/>
              <a:t>2</a:t>
            </a:r>
            <a:r>
              <a:rPr lang="en-US" sz="2600" baseline="30000" dirty="0"/>
              <a:t>N </a:t>
            </a:r>
            <a:r>
              <a:rPr lang="en-US" sz="2600" dirty="0"/>
              <a:t> + 4*N</a:t>
            </a:r>
            <a:r>
              <a:rPr lang="en-US" sz="2600" baseline="30000" dirty="0"/>
              <a:t>3 </a:t>
            </a:r>
            <a:r>
              <a:rPr lang="en-US" sz="2600" dirty="0"/>
              <a:t>+ 16      is O(2</a:t>
            </a:r>
            <a:r>
              <a:rPr lang="en-US" sz="2600" baseline="30000" dirty="0"/>
              <a:t>N</a:t>
            </a:r>
            <a:r>
              <a:rPr lang="en-US" sz="2600" dirty="0"/>
              <a:t>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600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/>
              <a:t>5*N*log(N)  + 3*N    is O(N*log(N))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600" dirty="0"/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/>
              <a:t>1789   is O(1)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6FC92A-616A-4DC9-A00D-1A65B8B89D0D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 Search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function search</a:t>
            </a:r>
            <a:r>
              <a:rPr lang="en-US" dirty="0" smtClean="0"/>
              <a:t>(X, A, N)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j = 0;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  while (j &lt; N)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	if (A[j] == X)  return j;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        j++;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   </a:t>
            </a:r>
            <a:r>
              <a:rPr lang="en-US" dirty="0" err="1" smtClean="0"/>
              <a:t>endwhile</a:t>
            </a:r>
            <a:r>
              <a:rPr lang="en-US" dirty="0" smtClean="0"/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  return “Not-found”;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8F8810-93A0-484F-9B0E-209A7A4D62AE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Linear Search - Complexity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dirty="0" smtClean="0">
                <a:solidFill>
                  <a:srgbClr val="FF0000"/>
                </a:solidFill>
              </a:rPr>
              <a:t>	Time Complexity</a:t>
            </a: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“if” statement introduces possibilities</a:t>
            </a:r>
          </a:p>
          <a:p>
            <a:pPr lvl="1" eaLnBrk="1" hangingPunct="1"/>
            <a:r>
              <a:rPr lang="en-US" dirty="0" smtClean="0"/>
              <a:t>Best-case:  O(1)</a:t>
            </a:r>
          </a:p>
          <a:p>
            <a:pPr lvl="1" eaLnBrk="1" hangingPunct="1"/>
            <a:r>
              <a:rPr lang="en-US" dirty="0" smtClean="0"/>
              <a:t>Worst case:  O(N)</a:t>
            </a:r>
          </a:p>
          <a:p>
            <a:pPr lvl="1" eaLnBrk="1" hangingPunct="1"/>
            <a:r>
              <a:rPr lang="en-US" dirty="0" smtClean="0"/>
              <a:t>Average case: ???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4D8F69-6F84-49A6-BFC1-489C61539AAE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Binary Search Algorithm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11725"/>
          </a:xfrm>
        </p:spPr>
        <p:txBody>
          <a:bodyPr>
            <a:normAutofit fontScale="92500" lnSpcReduction="20000"/>
          </a:bodyPr>
          <a:lstStyle/>
          <a:p>
            <a:pPr lvl="1" eaLnBrk="1" hangingPunct="1">
              <a:buFont typeface="Wingdings" pitchFamily="2" charset="2"/>
              <a:buNone/>
            </a:pPr>
            <a:endParaRPr lang="en-US" sz="3200" dirty="0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Assume:</a:t>
            </a:r>
            <a:r>
              <a:rPr lang="en-US" sz="3200" dirty="0" smtClean="0"/>
              <a:t> Sorted Sequence of numbers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3200" dirty="0" smtClean="0"/>
              <a:t>low </a:t>
            </a:r>
            <a:r>
              <a:rPr lang="en-US" sz="3200" dirty="0" smtClean="0"/>
              <a:t>= 1;  high = N;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3200" dirty="0" smtClean="0"/>
              <a:t>while (low &lt;= high) do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3200" dirty="0" smtClean="0"/>
              <a:t>	mid = (low + high) /2;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3200" dirty="0" smtClean="0"/>
              <a:t>   if (A[mid] = = x)  return x;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3200" dirty="0" smtClean="0"/>
              <a:t>   else if (A[mid] &lt; x) low = mid +1;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3200" dirty="0" smtClean="0"/>
              <a:t>	else high = mid – 1;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3200" dirty="0" err="1" smtClean="0"/>
              <a:t>endwhile</a:t>
            </a:r>
            <a:r>
              <a:rPr lang="en-US" sz="3200" dirty="0" smtClean="0"/>
              <a:t>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3200" dirty="0" smtClean="0"/>
              <a:t>   return Not-Found;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770A42-9575-4FD2-9346-C15B19D1EB84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Binary Search - Complexity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Best Case </a:t>
            </a:r>
          </a:p>
          <a:p>
            <a:pPr lvl="1" eaLnBrk="1" hangingPunct="1"/>
            <a:r>
              <a:rPr lang="en-US" sz="2400" dirty="0" smtClean="0"/>
              <a:t>O(1)</a:t>
            </a:r>
          </a:p>
          <a:p>
            <a:pPr eaLnBrk="1" hangingPunct="1"/>
            <a:r>
              <a:rPr lang="en-US" dirty="0" smtClean="0"/>
              <a:t>Worst case:</a:t>
            </a:r>
          </a:p>
          <a:p>
            <a:pPr lvl="1" eaLnBrk="1" hangingPunct="1"/>
            <a:r>
              <a:rPr lang="en-US" dirty="0" smtClean="0"/>
              <a:t>Loop executes until </a:t>
            </a:r>
            <a:r>
              <a:rPr lang="en-US" dirty="0" smtClean="0">
                <a:solidFill>
                  <a:srgbClr val="CC0000"/>
                </a:solidFill>
              </a:rPr>
              <a:t>low &lt;= high</a:t>
            </a:r>
          </a:p>
          <a:p>
            <a:pPr lvl="1" eaLnBrk="1" hangingPunct="1"/>
            <a:r>
              <a:rPr lang="en-US" dirty="0" smtClean="0"/>
              <a:t> Size halved in each iteration</a:t>
            </a:r>
          </a:p>
          <a:p>
            <a:pPr lvl="1" eaLnBrk="1" hangingPunct="1"/>
            <a:r>
              <a:rPr lang="en-US" dirty="0" smtClean="0"/>
              <a:t>N, N/2, N/4, … 1</a:t>
            </a:r>
          </a:p>
          <a:p>
            <a:pPr lvl="1" eaLnBrk="1" hangingPunct="1"/>
            <a:r>
              <a:rPr lang="en-US" dirty="0" smtClean="0"/>
              <a:t>How many steps ?</a:t>
            </a:r>
            <a:endParaRPr lang="en-US" dirty="0" smtClean="0">
              <a:solidFill>
                <a:srgbClr val="CC0000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CC0000"/>
                </a:solidFill>
              </a:rPr>
              <a:t>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2DF810-3ED5-4900-8C97-8FC3AD2644DC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Binary Search - Complexity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Worst case:</a:t>
            </a:r>
          </a:p>
          <a:p>
            <a:pPr lvl="1" eaLnBrk="1" hangingPunct="1"/>
            <a:r>
              <a:rPr lang="en-US" dirty="0" smtClean="0"/>
              <a:t>K steps such that 2</a:t>
            </a:r>
            <a:r>
              <a:rPr lang="en-US" baseline="30000" dirty="0" smtClean="0"/>
              <a:t>K</a:t>
            </a:r>
            <a:r>
              <a:rPr lang="en-US" dirty="0" smtClean="0"/>
              <a:t> = N   </a:t>
            </a:r>
          </a:p>
          <a:p>
            <a:pPr lvl="1" eaLnBrk="1" hangingPunct="1">
              <a:buNone/>
            </a:pPr>
            <a:r>
              <a:rPr lang="en-US" dirty="0" smtClean="0"/>
              <a:t>i.e. log</a:t>
            </a:r>
            <a:r>
              <a:rPr lang="en-US" baseline="-25000" dirty="0" smtClean="0"/>
              <a:t>2</a:t>
            </a:r>
            <a:r>
              <a:rPr lang="en-US" dirty="0" smtClean="0"/>
              <a:t>N steps is O(log(N))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problem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3</a:t>
            </a:fld>
            <a:endParaRPr lang="en-IN" dirty="0"/>
          </a:p>
        </p:txBody>
      </p:sp>
      <p:grpSp>
        <p:nvGrpSpPr>
          <p:cNvPr id="6" name="Group 22"/>
          <p:cNvGrpSpPr>
            <a:grpSpLocks noGrp="1"/>
          </p:cNvGrpSpPr>
          <p:nvPr>
            <p:ph idx="1"/>
          </p:nvPr>
        </p:nvGrpSpPr>
        <p:grpSpPr bwMode="auto">
          <a:xfrm>
            <a:off x="428596" y="1600201"/>
            <a:ext cx="8258204" cy="1614485"/>
            <a:chOff x="609600" y="838200"/>
            <a:chExt cx="7848600" cy="1569660"/>
          </a:xfrm>
        </p:grpSpPr>
        <p:sp>
          <p:nvSpPr>
            <p:cNvPr id="7" name="TextBox 6"/>
            <p:cNvSpPr txBox="1"/>
            <p:nvPr/>
          </p:nvSpPr>
          <p:spPr>
            <a:xfrm>
              <a:off x="6477000" y="838200"/>
              <a:ext cx="1981200" cy="156966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/>
                <a:t>Specification of output as a function of input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9600" y="1142927"/>
              <a:ext cx="1981200" cy="831650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/>
                <a:t>Specification of input</a:t>
              </a:r>
            </a:p>
          </p:txBody>
        </p:sp>
        <p:sp>
          <p:nvSpPr>
            <p:cNvPr id="9" name="Right Arrow 8"/>
            <p:cNvSpPr/>
            <p:nvPr/>
          </p:nvSpPr>
          <p:spPr>
            <a:xfrm>
              <a:off x="2743200" y="1371472"/>
              <a:ext cx="914400" cy="380908"/>
            </a:xfrm>
            <a:prstGeom prst="rightArrow">
              <a:avLst/>
            </a:prstGeom>
            <a:noFill/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3870325" y="1219108"/>
              <a:ext cx="1219200" cy="685635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/>
                <a:t> ?</a:t>
              </a:r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5334000" y="1371472"/>
              <a:ext cx="914400" cy="380908"/>
            </a:xfrm>
            <a:prstGeom prst="rightArrow">
              <a:avLst/>
            </a:prstGeom>
            <a:noFill/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 dirty="0"/>
            </a:p>
          </p:txBody>
        </p:sp>
        <p:sp>
          <p:nvSpPr>
            <p:cNvPr id="12" name="TextBox 18"/>
            <p:cNvSpPr txBox="1">
              <a:spLocks noChangeArrowheads="1"/>
            </p:cNvSpPr>
            <p:nvPr/>
          </p:nvSpPr>
          <p:spPr bwMode="auto">
            <a:xfrm>
              <a:off x="4175080" y="1371600"/>
              <a:ext cx="6096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???</a:t>
              </a:r>
            </a:p>
          </p:txBody>
        </p:sp>
      </p:grpSp>
      <p:sp>
        <p:nvSpPr>
          <p:cNvPr id="13" name="TextBox 20"/>
          <p:cNvSpPr txBox="1">
            <a:spLocks noChangeArrowheads="1"/>
          </p:cNvSpPr>
          <p:nvPr/>
        </p:nvSpPr>
        <p:spPr bwMode="auto">
          <a:xfrm>
            <a:off x="285720" y="3357563"/>
            <a:ext cx="8643998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/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b="1" dirty="0">
                <a:solidFill>
                  <a:srgbClr val="FF0000"/>
                </a:solidFill>
              </a:rPr>
              <a:t>For </a:t>
            </a:r>
            <a:r>
              <a:rPr lang="en-US" sz="2400" b="1" dirty="0" err="1">
                <a:solidFill>
                  <a:srgbClr val="FF0000"/>
                </a:solidFill>
              </a:rPr>
              <a:t>eg</a:t>
            </a:r>
            <a:r>
              <a:rPr lang="en-US" sz="2400" b="1" dirty="0">
                <a:solidFill>
                  <a:srgbClr val="FF0000"/>
                </a:solidFill>
              </a:rPr>
              <a:t>:</a:t>
            </a:r>
            <a:r>
              <a:rPr lang="en-US" sz="2400" dirty="0"/>
              <a:t> Sorting of integers</a:t>
            </a:r>
          </a:p>
          <a:p>
            <a:r>
              <a:rPr lang="en-US" sz="2400" dirty="0"/>
              <a:t>Input Instance				</a:t>
            </a:r>
            <a:r>
              <a:rPr lang="en-US" sz="2400" dirty="0" smtClean="0"/>
              <a:t>        	:</a:t>
            </a:r>
            <a:r>
              <a:rPr lang="en-US" sz="2400" dirty="0"/>
              <a:t>	</a:t>
            </a:r>
            <a:r>
              <a:rPr lang="en-US" sz="2400" dirty="0" smtClean="0"/>
              <a:t>8,4 </a:t>
            </a:r>
            <a:r>
              <a:rPr lang="en-US" sz="2400" dirty="0"/>
              <a:t>,</a:t>
            </a:r>
            <a:r>
              <a:rPr lang="en-US" sz="2400" dirty="0" smtClean="0"/>
              <a:t>5,2,10</a:t>
            </a:r>
            <a:endParaRPr lang="en-US" sz="2400" dirty="0"/>
          </a:p>
          <a:p>
            <a:r>
              <a:rPr lang="en-US" sz="2400" dirty="0"/>
              <a:t>Output Instance as a permutation of </a:t>
            </a:r>
            <a:r>
              <a:rPr lang="en-US" sz="2400" dirty="0" smtClean="0"/>
              <a:t>input	:</a:t>
            </a:r>
            <a:r>
              <a:rPr lang="en-US" sz="2400" dirty="0"/>
              <a:t>	</a:t>
            </a:r>
            <a:r>
              <a:rPr lang="en-US" sz="2400" dirty="0" smtClean="0"/>
              <a:t>2,4,5,8,10 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	</a:t>
            </a:r>
          </a:p>
          <a:p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Algorithmic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776DB-C4B4-46F1-926D-41EFCFC3A86A}" type="slidenum">
              <a:rPr lang="en-IN" smtClean="0"/>
              <a:pPr/>
              <a:t>4</a:t>
            </a:fld>
            <a:endParaRPr lang="en-IN" dirty="0"/>
          </a:p>
        </p:txBody>
      </p:sp>
      <p:grpSp>
        <p:nvGrpSpPr>
          <p:cNvPr id="5" name="Group 13"/>
          <p:cNvGrpSpPr>
            <a:grpSpLocks noGrp="1"/>
          </p:cNvGrpSpPr>
          <p:nvPr>
            <p:ph idx="1"/>
          </p:nvPr>
        </p:nvGrpSpPr>
        <p:grpSpPr bwMode="auto">
          <a:xfrm>
            <a:off x="785786" y="1600200"/>
            <a:ext cx="7901014" cy="1614485"/>
            <a:chOff x="609600" y="838200"/>
            <a:chExt cx="7848600" cy="1752600"/>
          </a:xfrm>
        </p:grpSpPr>
        <p:sp>
          <p:nvSpPr>
            <p:cNvPr id="6" name="TextBox 5"/>
            <p:cNvSpPr txBox="1"/>
            <p:nvPr/>
          </p:nvSpPr>
          <p:spPr>
            <a:xfrm>
              <a:off x="609600" y="1143000"/>
              <a:ext cx="1981200" cy="830263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/>
                <a:t>Specification of input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2743200" y="1371600"/>
              <a:ext cx="914400" cy="381000"/>
            </a:xfrm>
            <a:prstGeom prst="rightArrow">
              <a:avLst/>
            </a:prstGeom>
            <a:noFill/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8" name="Oval 7"/>
            <p:cNvSpPr/>
            <p:nvPr/>
          </p:nvSpPr>
          <p:spPr>
            <a:xfrm>
              <a:off x="3733800" y="838200"/>
              <a:ext cx="1524000" cy="1752600"/>
            </a:xfrm>
            <a:prstGeom prst="ellipse">
              <a:avLst/>
            </a:prstGeom>
            <a:noFill/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400" dirty="0"/>
                <a:t> ?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77000" y="1066800"/>
              <a:ext cx="1981200" cy="830263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/>
                <a:t>Specification of output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5334000" y="1371600"/>
              <a:ext cx="914400" cy="381000"/>
            </a:xfrm>
            <a:prstGeom prst="rightArrow">
              <a:avLst/>
            </a:prstGeom>
            <a:noFill/>
            <a:ln>
              <a:solidFill>
                <a:schemeClr val="accent1">
                  <a:shade val="50000"/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2400"/>
            </a:p>
          </p:txBody>
        </p:sp>
        <p:sp>
          <p:nvSpPr>
            <p:cNvPr id="11" name="TextBox 18"/>
            <p:cNvSpPr txBox="1">
              <a:spLocks noChangeArrowheads="1"/>
            </p:cNvSpPr>
            <p:nvPr/>
          </p:nvSpPr>
          <p:spPr bwMode="auto">
            <a:xfrm>
              <a:off x="3733800" y="1447800"/>
              <a:ext cx="16002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ALGORITHM</a:t>
              </a:r>
            </a:p>
          </p:txBody>
        </p:sp>
      </p:grp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285720" y="3318570"/>
            <a:ext cx="8643998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Algorithm </a:t>
            </a:r>
            <a:r>
              <a:rPr lang="en-US" sz="2800" dirty="0"/>
              <a:t>describes actions on the input instance</a:t>
            </a:r>
            <a:r>
              <a:rPr lang="en-US" sz="2800" dirty="0" smtClean="0"/>
              <a:t>.</a:t>
            </a:r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Infinitely </a:t>
            </a:r>
            <a:r>
              <a:rPr lang="en-US" sz="2800" dirty="0"/>
              <a:t>many correct algorithm for the </a:t>
            </a:r>
            <a:r>
              <a:rPr lang="en-US" sz="2800" dirty="0" smtClean="0"/>
              <a:t>same </a:t>
            </a:r>
            <a:r>
              <a:rPr lang="en-US" sz="2800" dirty="0"/>
              <a:t>problem</a:t>
            </a:r>
            <a:r>
              <a:rPr lang="en-US" sz="2800" dirty="0" smtClean="0"/>
              <a:t>.</a:t>
            </a:r>
            <a:r>
              <a:rPr lang="en-US" sz="2800" b="1" dirty="0" smtClean="0"/>
              <a:t> </a:t>
            </a:r>
          </a:p>
          <a:p>
            <a:pPr>
              <a:buFont typeface="Arial" pitchFamily="34" charset="0"/>
              <a:buChar char="•"/>
            </a:pPr>
            <a:endParaRPr lang="en-US" sz="2800" b="1" dirty="0" smtClean="0"/>
          </a:p>
          <a:p>
            <a:r>
              <a:rPr lang="en-US" sz="2800" b="1" dirty="0" smtClean="0"/>
              <a:t>Infinite number of input instances satisfying the specification.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Two key points: Repeatable argument  &amp; Correctness</a:t>
            </a:r>
          </a:p>
          <a:p>
            <a:pPr>
              <a:buFont typeface="Arial" pitchFamily="34" charset="0"/>
              <a:buChar char="•"/>
            </a:pPr>
            <a:endParaRPr lang="en-US" sz="2800" dirty="0" smtClean="0"/>
          </a:p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good algorithm?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Resources Used</a:t>
            </a:r>
          </a:p>
          <a:p>
            <a:pPr lvl="1"/>
            <a:r>
              <a:rPr lang="en-US" dirty="0" smtClean="0"/>
              <a:t>Running time</a:t>
            </a:r>
          </a:p>
          <a:p>
            <a:pPr lvl="1"/>
            <a:r>
              <a:rPr lang="en-US" dirty="0" smtClean="0"/>
              <a:t>Space used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Resource Usage</a:t>
            </a:r>
          </a:p>
          <a:p>
            <a:pPr lvl="1"/>
            <a:r>
              <a:rPr lang="en-US" dirty="0" smtClean="0"/>
              <a:t>Measured proportional to (input) size</a:t>
            </a:r>
          </a:p>
          <a:p>
            <a:pPr lvl="1">
              <a:buFont typeface="Wingdings" pitchFamily="2" charset="2"/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4A18DA-1CD2-46DF-AA3B-45ACA97EE7F6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the running time 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implementing the algorithm.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r>
              <a:rPr lang="en-US" dirty="0" smtClean="0"/>
              <a:t>Run the program with inputs of varying size and composition.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r>
              <a:rPr lang="en-US" dirty="0" smtClean="0"/>
              <a:t>Use a method like </a:t>
            </a:r>
            <a:r>
              <a:rPr lang="en-US" dirty="0" err="1" smtClean="0"/>
              <a:t>System.currentTimeMillis</a:t>
            </a:r>
            <a:r>
              <a:rPr lang="en-US" dirty="0" smtClean="0"/>
              <a:t>() to get an accurate measure of the actual running time.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8D13C4-0EA4-4B8C-B3F7-5CC1F054A651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experimental studies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is a must.</a:t>
            </a:r>
          </a:p>
          <a:p>
            <a:endParaRPr lang="en-US" dirty="0" smtClean="0"/>
          </a:p>
          <a:p>
            <a:r>
              <a:rPr lang="en-US" dirty="0" smtClean="0"/>
              <a:t>Execution is possible on limited set of inputs.</a:t>
            </a:r>
          </a:p>
          <a:p>
            <a:endParaRPr lang="en-US" dirty="0" smtClean="0"/>
          </a:p>
          <a:p>
            <a:r>
              <a:rPr lang="en-US" dirty="0" smtClean="0"/>
              <a:t>If we need to compare two algorithms we need to use the same environment </a:t>
            </a:r>
          </a:p>
          <a:p>
            <a:pPr>
              <a:buNone/>
            </a:pPr>
            <a:r>
              <a:rPr lang="en-US" dirty="0" smtClean="0"/>
              <a:t>	(like hardware, software etc)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B18465-7DCF-420D-9F2B-E16A29BA0FFC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model to analyze algorithm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should be analyzed by using general methodology. </a:t>
            </a:r>
          </a:p>
          <a:p>
            <a:r>
              <a:rPr lang="en-US" dirty="0" smtClean="0"/>
              <a:t>This approach uses:</a:t>
            </a:r>
          </a:p>
          <a:p>
            <a:pPr lvl="1"/>
            <a:r>
              <a:rPr lang="en-US" dirty="0" smtClean="0"/>
              <a:t>High level description of the algorithm.</a:t>
            </a:r>
          </a:p>
          <a:p>
            <a:pPr lvl="1"/>
            <a:r>
              <a:rPr lang="en-US" dirty="0" smtClean="0"/>
              <a:t>Takes into account all possible inputs.</a:t>
            </a:r>
          </a:p>
          <a:p>
            <a:pPr lvl="1"/>
            <a:r>
              <a:rPr lang="en-US" dirty="0" smtClean="0"/>
              <a:t>Allows one to evaluate the efficiency of any algorithm in a way that is independent of the hardware and the software environment.</a:t>
            </a:r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D159EE-6BE9-4D8E-B259-F14B909DF45A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r>
              <a:rPr lang="en-US" smtClean="0"/>
              <a:t>Pseudo-code 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571472" y="1357299"/>
            <a:ext cx="8301038" cy="4714908"/>
          </a:xfrm>
        </p:spPr>
        <p:txBody>
          <a:bodyPr/>
          <a:lstStyle/>
          <a:p>
            <a:r>
              <a:rPr lang="en-US" dirty="0" smtClean="0"/>
              <a:t>A mixture of natural language and high level programming concepts that describes the main ideas behind a generic implementation of a data structure and algorithms.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62DC1C-F82F-497C-AEB0-62E2ABE8E805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500034" y="3357562"/>
            <a:ext cx="7348566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endParaRPr lang="en-US" sz="2000" b="1" dirty="0" smtClean="0"/>
          </a:p>
          <a:p>
            <a:pPr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Algorithm </a:t>
            </a:r>
            <a:r>
              <a:rPr lang="en-US" sz="2000" b="1" i="1" dirty="0" err="1">
                <a:solidFill>
                  <a:srgbClr val="FF0000"/>
                </a:solidFill>
              </a:rPr>
              <a:t>arrayMax</a:t>
            </a:r>
            <a:r>
              <a:rPr lang="en-US" sz="2000" b="1" i="1" dirty="0">
                <a:solidFill>
                  <a:srgbClr val="FF0000"/>
                </a:solidFill>
              </a:rPr>
              <a:t>(A, n)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solidFill>
                  <a:srgbClr val="FF0000"/>
                </a:solidFill>
              </a:rPr>
              <a:t>Input:</a:t>
            </a:r>
            <a:r>
              <a:rPr lang="en-US" sz="2000" b="1" dirty="0"/>
              <a:t> </a:t>
            </a:r>
            <a:r>
              <a:rPr lang="en-US" sz="2000" b="1" dirty="0" smtClean="0"/>
              <a:t>    An </a:t>
            </a:r>
            <a:r>
              <a:rPr lang="en-US" sz="2000" b="1" dirty="0"/>
              <a:t>array </a:t>
            </a:r>
            <a:r>
              <a:rPr lang="en-US" sz="2000" b="1" i="1" dirty="0"/>
              <a:t>A of n integers</a:t>
            </a:r>
          </a:p>
          <a:p>
            <a:pPr>
              <a:buFont typeface="Wingdings" pitchFamily="2" charset="2"/>
              <a:buNone/>
            </a:pPr>
            <a:r>
              <a:rPr lang="en-US" sz="2000" b="1" dirty="0">
                <a:solidFill>
                  <a:srgbClr val="FF0000"/>
                </a:solidFill>
              </a:rPr>
              <a:t>Output:</a:t>
            </a:r>
            <a:r>
              <a:rPr lang="en-US" sz="2000" b="1" dirty="0"/>
              <a:t> </a:t>
            </a:r>
            <a:r>
              <a:rPr lang="en-US" sz="2000" b="1" dirty="0" smtClean="0"/>
              <a:t> The  </a:t>
            </a:r>
            <a:r>
              <a:rPr lang="en-US" sz="2000" b="1" dirty="0"/>
              <a:t>maximum element of </a:t>
            </a:r>
            <a:r>
              <a:rPr lang="en-US" sz="2000" b="1" i="1" dirty="0"/>
              <a:t>A</a:t>
            </a:r>
          </a:p>
          <a:p>
            <a:pPr>
              <a:buFont typeface="Wingdings" pitchFamily="2" charset="2"/>
              <a:buNone/>
            </a:pPr>
            <a:r>
              <a:rPr lang="en-US" sz="2000" b="1" i="1" dirty="0"/>
              <a:t>	</a:t>
            </a:r>
            <a:r>
              <a:rPr lang="en-US" sz="2000" b="1" i="1" dirty="0" err="1"/>
              <a:t>currentMax</a:t>
            </a:r>
            <a:r>
              <a:rPr lang="en-US" sz="2000" b="1" i="1" dirty="0"/>
              <a:t> ←A[0]</a:t>
            </a:r>
          </a:p>
          <a:p>
            <a:pPr>
              <a:buFont typeface="Wingdings" pitchFamily="2" charset="2"/>
              <a:buNone/>
            </a:pPr>
            <a:r>
              <a:rPr lang="pt-BR" sz="2000" b="1" dirty="0"/>
              <a:t>	for </a:t>
            </a:r>
            <a:r>
              <a:rPr lang="pt-BR" sz="2000" b="1" i="1" dirty="0"/>
              <a:t>i </a:t>
            </a:r>
            <a:r>
              <a:rPr lang="en-US" sz="2000" b="1" i="1" dirty="0"/>
              <a:t>← </a:t>
            </a:r>
            <a:r>
              <a:rPr lang="pt-BR" sz="2000" b="1" i="1" dirty="0"/>
              <a:t>1 to n - 1 do</a:t>
            </a:r>
          </a:p>
          <a:p>
            <a:pPr>
              <a:buFont typeface="Wingdings" pitchFamily="2" charset="2"/>
              <a:buNone/>
            </a:pPr>
            <a:r>
              <a:rPr lang="en-US" sz="2000" b="1" dirty="0"/>
              <a:t>	  if </a:t>
            </a:r>
            <a:r>
              <a:rPr lang="en-US" sz="2000" b="1" i="1" dirty="0"/>
              <a:t>A[</a:t>
            </a:r>
            <a:r>
              <a:rPr lang="en-US" sz="2000" b="1" i="1" dirty="0" err="1"/>
              <a:t>i</a:t>
            </a:r>
            <a:r>
              <a:rPr lang="en-US" sz="2000" b="1" i="1" dirty="0"/>
              <a:t>] &gt; </a:t>
            </a:r>
            <a:r>
              <a:rPr lang="en-US" sz="2000" b="1" i="1" dirty="0" err="1"/>
              <a:t>currentMax</a:t>
            </a:r>
            <a:r>
              <a:rPr lang="en-US" sz="2000" b="1" i="1" dirty="0"/>
              <a:t> then </a:t>
            </a:r>
            <a:r>
              <a:rPr lang="en-US" sz="2000" b="1" i="1" dirty="0" err="1"/>
              <a:t>currentMax</a:t>
            </a:r>
            <a:r>
              <a:rPr lang="en-US" sz="2000" b="1" i="1" dirty="0"/>
              <a:t> ← A[</a:t>
            </a:r>
            <a:r>
              <a:rPr lang="en-US" sz="2000" b="1" i="1" dirty="0" err="1"/>
              <a:t>i</a:t>
            </a:r>
            <a:r>
              <a:rPr lang="en-US" sz="2000" b="1" i="1" dirty="0"/>
              <a:t>]</a:t>
            </a:r>
          </a:p>
          <a:p>
            <a:pPr>
              <a:buFont typeface="Wingdings" pitchFamily="2" charset="2"/>
              <a:buNone/>
            </a:pPr>
            <a:r>
              <a:rPr lang="en-US" sz="2000" b="1" dirty="0"/>
              <a:t>	return </a:t>
            </a:r>
            <a:r>
              <a:rPr lang="en-US" sz="2000" b="1" i="1" dirty="0" err="1"/>
              <a:t>currentMax</a:t>
            </a:r>
            <a:endParaRPr lang="en-US" sz="20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638</Words>
  <Application>Microsoft Office PowerPoint</Application>
  <PresentationFormat>On-screen Show (4:3)</PresentationFormat>
  <Paragraphs>253</Paragraphs>
  <Slides>25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1_Office Theme</vt:lpstr>
      <vt:lpstr>Course Name :  Data Structures &amp; Algorithms</vt:lpstr>
      <vt:lpstr>What is a program?</vt:lpstr>
      <vt:lpstr>Algorithmic problem</vt:lpstr>
      <vt:lpstr>Algorithmic Solution</vt:lpstr>
      <vt:lpstr>What is good algorithm?</vt:lpstr>
      <vt:lpstr>Measuring the running time </vt:lpstr>
      <vt:lpstr>Limitations of experimental studies</vt:lpstr>
      <vt:lpstr>Analytical model to analyze algorithm</vt:lpstr>
      <vt:lpstr>Pseudo-code </vt:lpstr>
      <vt:lpstr>Pseudo-code </vt:lpstr>
      <vt:lpstr>Assumptions</vt:lpstr>
      <vt:lpstr>Complexity Example [1]</vt:lpstr>
      <vt:lpstr>Complexity Example [2]</vt:lpstr>
      <vt:lpstr>Complexity Example [3]</vt:lpstr>
      <vt:lpstr>Example of sorting</vt:lpstr>
      <vt:lpstr>Order Notation</vt:lpstr>
      <vt:lpstr>Motivation for Order Notation</vt:lpstr>
      <vt:lpstr>Asymptotic Analysis</vt:lpstr>
      <vt:lpstr>Asymptotic Notation</vt:lpstr>
      <vt:lpstr>Order Notation</vt:lpstr>
      <vt:lpstr>Linear Search</vt:lpstr>
      <vt:lpstr>Linear Search - Complexity</vt:lpstr>
      <vt:lpstr>Binary Search Algorithm</vt:lpstr>
      <vt:lpstr>Binary Search - Complexity</vt:lpstr>
      <vt:lpstr>Binary Search - Complexity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 Pilani presentation</dc:title>
  <dc:creator>lakshya</dc:creator>
  <cp:lastModifiedBy>BITS</cp:lastModifiedBy>
  <cp:revision>55</cp:revision>
  <dcterms:created xsi:type="dcterms:W3CDTF">2012-01-02T05:05:52Z</dcterms:created>
  <dcterms:modified xsi:type="dcterms:W3CDTF">2012-05-22T03:26:47Z</dcterms:modified>
</cp:coreProperties>
</file>