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257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30"/>
    <p:restoredTop sz="92500"/>
  </p:normalViewPr>
  <p:slideViewPr>
    <p:cSldViewPr>
      <p:cViewPr varScale="1">
        <p:scale>
          <a:sx n="54" d="100"/>
          <a:sy n="54" d="100"/>
        </p:scale>
        <p:origin x="7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04/11/18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6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Data Structures Algorithm and Design</a:t>
            </a:r>
            <a:br>
              <a:rPr lang="en-US" sz="2800" dirty="0"/>
            </a:br>
            <a:r>
              <a:rPr lang="en-US" sz="2800" dirty="0"/>
              <a:t>SSZG519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Mr. Chennupati R Prasanna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2E5C0E-8E5B-4543-B842-C7CB55F8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AG-SHORTEST-PATHS(G, w, s)</a:t>
            </a:r>
          </a:p>
          <a:p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  	topologically sort the vertices of G</a:t>
            </a:r>
          </a:p>
          <a:p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  	INITIALIZE-SINGLE-SOURCE(G, s)</a:t>
            </a:r>
          </a:p>
          <a:p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  	for each vertex u, taken in topologically sorted order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       		for each vertex v </a:t>
            </a:r>
            <a:r>
              <a:rPr lang="en-US" altLang="en-US" dirty="0">
                <a:solidFill>
                  <a:srgbClr val="000000"/>
                </a:solidFill>
                <a:ea typeface="ヒラギノ角ゴ Pro W3" charset="-128"/>
              </a:rPr>
              <a:t>∈ </a:t>
            </a:r>
            <a:r>
              <a:rPr lang="en-US" altLang="en-US" dirty="0" err="1">
                <a:solidFill>
                  <a:srgbClr val="000000"/>
                </a:solidFill>
                <a:ea typeface="ヒラギノ角ゴ Pro W3" charset="-128"/>
              </a:rPr>
              <a:t>Adj</a:t>
            </a:r>
            <a:r>
              <a:rPr lang="en-US" altLang="en-US" dirty="0">
                <a:solidFill>
                  <a:srgbClr val="000000"/>
                </a:solidFill>
                <a:ea typeface="ヒラギノ角ゴ Pro W3" charset="-128"/>
              </a:rPr>
              <a:t>[u]</a:t>
            </a:r>
          </a:p>
          <a:p>
            <a:r>
              <a:rPr lang="en-US" altLang="en-US" dirty="0">
                <a:solidFill>
                  <a:srgbClr val="000000"/>
                </a:solidFill>
                <a:ea typeface="ヒラギノ角ゴ Pro W3" charset="-128"/>
              </a:rPr>
              <a:t>              		RELAX(u, v, w)</a:t>
            </a:r>
            <a:endParaRPr lang="en-US" altLang="en-US" dirty="0">
              <a:solidFill>
                <a:srgbClr val="000000"/>
              </a:solidFill>
              <a:latin typeface="Courier New" charset="0"/>
              <a:ea typeface="ヒラギノ角ゴ Pro W3" charset="-128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F0C3-444E-8D41-BA5B-3A0E0A6A00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Algorithm for Weighted DAGs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7B9F4-E136-8C42-BF75-A33310283E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7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F0C3-444E-8D41-BA5B-3A0E0A6A00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Example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7B9F4-E136-8C42-BF75-A33310283E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4" descr="fig615_01_0">
            <a:extLst>
              <a:ext uri="{FF2B5EF4-FFF2-40B4-BE49-F238E27FC236}">
                <a16:creationId xmlns:a16="http://schemas.microsoft.com/office/drawing/2014/main" id="{32C1CB03-AC0F-084F-96D3-CD2103341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38300"/>
            <a:ext cx="6248400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3EA45560-BC9D-C141-9F37-B65E5A3AA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81600"/>
            <a:ext cx="419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</a:rPr>
              <a:t>Shortest paths are always well-defined in dags. Why?</a:t>
            </a:r>
          </a:p>
        </p:txBody>
      </p:sp>
    </p:spTree>
    <p:extLst>
      <p:ext uri="{BB962C8B-B14F-4D97-AF65-F5344CB8AC3E}">
        <p14:creationId xmlns:p14="http://schemas.microsoft.com/office/powerpoint/2010/main" val="106320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F0C3-444E-8D41-BA5B-3A0E0A6A00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Dijkstra’s Algorithm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7B9F4-E136-8C42-BF75-A33310283E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7E7409-BC3A-D940-A0A4-9A6F6272623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DIJKSTRA(</a:t>
            </a:r>
            <a:r>
              <a:rPr lang="en-US" altLang="en-US" sz="2800" i="1" dirty="0">
                <a:ea typeface="ＭＳ Ｐゴシック" charset="-128"/>
              </a:rPr>
              <a:t>G</a:t>
            </a:r>
            <a:r>
              <a:rPr lang="en-US" altLang="en-US" sz="2800" dirty="0">
                <a:ea typeface="ＭＳ Ｐゴシック" charset="-128"/>
              </a:rPr>
              <a:t>, </a:t>
            </a:r>
            <a:r>
              <a:rPr lang="en-US" altLang="en-US" sz="2800" i="1" dirty="0">
                <a:ea typeface="ＭＳ Ｐゴシック" charset="-128"/>
              </a:rPr>
              <a:t>w</a:t>
            </a:r>
            <a:r>
              <a:rPr lang="en-US" altLang="en-US" sz="2800" dirty="0">
                <a:ea typeface="ＭＳ Ｐゴシック" charset="-128"/>
              </a:rPr>
              <a:t>, </a:t>
            </a:r>
            <a:r>
              <a:rPr lang="en-US" altLang="en-US" sz="2800" i="1" dirty="0">
                <a:ea typeface="ＭＳ Ｐゴシック" charset="-128"/>
              </a:rPr>
              <a:t>s</a:t>
            </a:r>
            <a:r>
              <a:rPr lang="en-US" altLang="en-US" sz="2800" dirty="0">
                <a:ea typeface="ＭＳ Ｐゴシック" charset="-128"/>
              </a:rPr>
              <a:t>)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     	</a:t>
            </a:r>
            <a:r>
              <a:rPr lang="en-US" altLang="en-US" sz="2800" dirty="0">
                <a:ea typeface="ＭＳ Ｐゴシック" charset="-128"/>
                <a:hlinkClick r:id="rId2" action="ppaction://hlinksldjump"/>
              </a:rPr>
              <a:t>INITIALIZE-SINGLE-SOURCE(</a:t>
            </a:r>
            <a:r>
              <a:rPr lang="en-US" altLang="en-US" sz="2800" i="1" dirty="0">
                <a:ea typeface="ＭＳ Ｐゴシック" charset="-128"/>
                <a:hlinkClick r:id="rId2" action="ppaction://hlinksldjump"/>
              </a:rPr>
              <a:t>G</a:t>
            </a:r>
            <a:r>
              <a:rPr lang="en-US" altLang="en-US" sz="2800" dirty="0">
                <a:ea typeface="ＭＳ Ｐゴシック" charset="-128"/>
                <a:hlinkClick r:id="rId2" action="ppaction://hlinksldjump"/>
              </a:rPr>
              <a:t>, </a:t>
            </a:r>
            <a:r>
              <a:rPr lang="en-US" altLang="en-US" sz="2800" i="1" dirty="0">
                <a:ea typeface="ＭＳ Ｐゴシック" charset="-128"/>
                <a:hlinkClick r:id="rId2" action="ppaction://hlinksldjump"/>
              </a:rPr>
              <a:t>s</a:t>
            </a:r>
            <a:r>
              <a:rPr lang="en-US" altLang="en-US" sz="2800" dirty="0">
                <a:ea typeface="ＭＳ Ｐゴシック" charset="-128"/>
                <a:hlinkClick r:id="rId2" action="ppaction://hlinksldjump"/>
              </a:rPr>
              <a:t>)  </a:t>
            </a:r>
            <a:endParaRPr lang="en-US" altLang="en-US" sz="2800" dirty="0">
              <a:ea typeface="ＭＳ Ｐゴシック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		</a:t>
            </a:r>
            <a:r>
              <a:rPr lang="en-US" altLang="en-US" sz="2800" i="1" dirty="0">
                <a:ea typeface="ＭＳ Ｐゴシック" charset="-128"/>
              </a:rPr>
              <a:t>S</a:t>
            </a:r>
            <a:r>
              <a:rPr lang="en-US" altLang="en-US" sz="2800" dirty="0">
                <a:ea typeface="ＭＳ Ｐゴシック" charset="-128"/>
              </a:rPr>
              <a:t> ← </a:t>
            </a:r>
            <a:r>
              <a:rPr lang="en-US" altLang="en-US" sz="2800" dirty="0">
                <a:ea typeface="ヒラギノ角ゴ Pro W3" charset="-128"/>
                <a:sym typeface="Symbol" charset="2"/>
              </a:rPr>
              <a:t></a:t>
            </a:r>
            <a:endParaRPr lang="en-US" altLang="en-US" sz="2800" dirty="0">
              <a:ea typeface="ＭＳ Ｐゴシック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		</a:t>
            </a:r>
            <a:r>
              <a:rPr lang="en-US" altLang="en-US" sz="2800" i="1" dirty="0">
                <a:ea typeface="ＭＳ Ｐゴシック" charset="-128"/>
              </a:rPr>
              <a:t>Q</a:t>
            </a:r>
            <a:r>
              <a:rPr lang="en-US" altLang="en-US" sz="2800" dirty="0">
                <a:ea typeface="ＭＳ Ｐゴシック" charset="-128"/>
              </a:rPr>
              <a:t> ← </a:t>
            </a:r>
            <a:r>
              <a:rPr lang="en-US" altLang="en-US" sz="2800" i="1" dirty="0">
                <a:ea typeface="ＭＳ Ｐゴシック" charset="-128"/>
              </a:rPr>
              <a:t>V</a:t>
            </a:r>
            <a:r>
              <a:rPr lang="en-US" altLang="en-US" sz="2800" dirty="0">
                <a:ea typeface="ＭＳ Ｐゴシック" charset="-128"/>
              </a:rPr>
              <a:t>[</a:t>
            </a:r>
            <a:r>
              <a:rPr lang="en-US" altLang="en-US" sz="2800" i="1" dirty="0">
                <a:ea typeface="ＭＳ Ｐゴシック" charset="-128"/>
              </a:rPr>
              <a:t>G</a:t>
            </a:r>
            <a:r>
              <a:rPr lang="en-US" altLang="en-US" sz="2800" dirty="0">
                <a:ea typeface="ＭＳ Ｐゴシック" charset="-128"/>
              </a:rPr>
              <a:t>]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		</a:t>
            </a:r>
            <a:r>
              <a:rPr lang="en-US" altLang="en-US" sz="2800" b="1" dirty="0">
                <a:ea typeface="ＭＳ Ｐゴシック" charset="-128"/>
              </a:rPr>
              <a:t>while</a:t>
            </a: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800" i="1" dirty="0">
                <a:ea typeface="ＭＳ Ｐゴシック" charset="-128"/>
              </a:rPr>
              <a:t>Q</a:t>
            </a: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800" dirty="0">
                <a:ea typeface="ＭＳ Ｐゴシック" charset="-128"/>
                <a:sym typeface="Symbol" charset="2"/>
              </a:rPr>
              <a:t> </a:t>
            </a:r>
            <a:r>
              <a:rPr lang="en-US" altLang="en-US" sz="2800" dirty="0">
                <a:ea typeface="ヒラギノ角ゴ Pro W3" charset="-128"/>
                <a:sym typeface="Symbol" charset="2"/>
              </a:rPr>
              <a:t></a:t>
            </a:r>
            <a:r>
              <a:rPr lang="en-US" altLang="en-US" sz="2800" dirty="0">
                <a:ea typeface="ＭＳ Ｐゴシック" charset="-128"/>
              </a:rPr>
              <a:t>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			</a:t>
            </a:r>
            <a:r>
              <a:rPr lang="en-US" altLang="en-US" sz="2800" i="1" dirty="0">
                <a:ea typeface="ＭＳ Ｐゴシック" charset="-128"/>
              </a:rPr>
              <a:t>u</a:t>
            </a:r>
            <a:r>
              <a:rPr lang="en-US" altLang="en-US" sz="2800" dirty="0">
                <a:ea typeface="ＭＳ Ｐゴシック" charset="-128"/>
              </a:rPr>
              <a:t> ← EXTRACT-MIN(</a:t>
            </a:r>
            <a:r>
              <a:rPr lang="en-US" altLang="en-US" sz="2800" i="1" dirty="0">
                <a:ea typeface="ＭＳ Ｐゴシック" charset="-128"/>
              </a:rPr>
              <a:t>Q</a:t>
            </a:r>
            <a:r>
              <a:rPr lang="en-US" altLang="en-US" sz="2800" dirty="0">
                <a:ea typeface="ＭＳ Ｐゴシック" charset="-128"/>
              </a:rPr>
              <a:t>)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			</a:t>
            </a:r>
            <a:r>
              <a:rPr lang="en-US" altLang="en-US" sz="2800" i="1" dirty="0">
                <a:ea typeface="ＭＳ Ｐゴシック" charset="-128"/>
              </a:rPr>
              <a:t>S</a:t>
            </a:r>
            <a:r>
              <a:rPr lang="en-US" altLang="en-US" sz="2800" dirty="0">
                <a:ea typeface="ＭＳ Ｐゴシック" charset="-128"/>
              </a:rPr>
              <a:t> ← </a:t>
            </a:r>
            <a:r>
              <a:rPr lang="en-US" altLang="en-US" sz="2800" i="1" dirty="0">
                <a:ea typeface="ＭＳ Ｐゴシック" charset="-128"/>
              </a:rPr>
              <a:t>S</a:t>
            </a: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800" dirty="0">
                <a:ea typeface="ヒラギノ角ゴ Pro W3" charset="-128"/>
              </a:rPr>
              <a:t>∪ </a:t>
            </a:r>
            <a:r>
              <a:rPr lang="en-US" altLang="en-US" sz="2800" dirty="0">
                <a:ea typeface="ＭＳ Ｐゴシック" charset="-128"/>
              </a:rPr>
              <a:t>{</a:t>
            </a:r>
            <a:r>
              <a:rPr lang="en-US" altLang="en-US" sz="2800" i="1" dirty="0">
                <a:ea typeface="ＭＳ Ｐゴシック" charset="-128"/>
              </a:rPr>
              <a:t>u</a:t>
            </a:r>
            <a:r>
              <a:rPr lang="en-US" altLang="en-US" sz="2800" dirty="0">
                <a:ea typeface="ＭＳ Ｐゴシック" charset="-128"/>
              </a:rPr>
              <a:t>}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			</a:t>
            </a:r>
            <a:r>
              <a:rPr lang="en-US" altLang="en-US" sz="2800" b="1" dirty="0">
                <a:ea typeface="ＭＳ Ｐゴシック" charset="-128"/>
              </a:rPr>
              <a:t>for</a:t>
            </a:r>
            <a:r>
              <a:rPr lang="en-US" altLang="en-US" sz="2800" dirty="0">
                <a:ea typeface="ＭＳ Ｐゴシック" charset="-128"/>
              </a:rPr>
              <a:t> each vertex </a:t>
            </a:r>
            <a:r>
              <a:rPr lang="en-US" altLang="en-US" sz="2800" i="1" dirty="0">
                <a:ea typeface="ＭＳ Ｐゴシック" charset="-128"/>
              </a:rPr>
              <a:t>v</a:t>
            </a: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800" dirty="0">
                <a:ea typeface="ヒラギノ角ゴ Pro W3" charset="-128"/>
              </a:rPr>
              <a:t>∈</a:t>
            </a: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800" i="1" dirty="0" err="1">
                <a:ea typeface="ＭＳ Ｐゴシック" charset="-128"/>
              </a:rPr>
              <a:t>Adj</a:t>
            </a:r>
            <a:r>
              <a:rPr lang="en-US" altLang="en-US" sz="2800" dirty="0">
                <a:ea typeface="ＭＳ Ｐゴシック" charset="-128"/>
              </a:rPr>
              <a:t>[</a:t>
            </a:r>
            <a:r>
              <a:rPr lang="en-US" altLang="en-US" sz="2800" i="1" dirty="0">
                <a:ea typeface="ＭＳ Ｐゴシック" charset="-128"/>
              </a:rPr>
              <a:t>u</a:t>
            </a:r>
            <a:r>
              <a:rPr lang="en-US" altLang="en-US" sz="2800" dirty="0">
                <a:ea typeface="ＭＳ Ｐゴシック" charset="-128"/>
              </a:rPr>
              <a:t>]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ea typeface="ＭＳ Ｐゴシック" charset="-128"/>
              </a:rPr>
              <a:t>				</a:t>
            </a:r>
            <a:r>
              <a:rPr lang="en-US" altLang="en-US" sz="2800" dirty="0">
                <a:ea typeface="ＭＳ Ｐゴシック" charset="-128"/>
                <a:hlinkClick r:id="rId3" action="ppaction://hlinksldjump"/>
              </a:rPr>
              <a:t>RELAX(</a:t>
            </a:r>
            <a:r>
              <a:rPr lang="en-US" altLang="en-US" sz="2800" i="1" dirty="0">
                <a:ea typeface="ＭＳ Ｐゴシック" charset="-128"/>
                <a:hlinkClick r:id="rId3" action="ppaction://hlinksldjump"/>
              </a:rPr>
              <a:t>u</a:t>
            </a:r>
            <a:r>
              <a:rPr lang="en-US" altLang="en-US" sz="2800" dirty="0">
                <a:ea typeface="ＭＳ Ｐゴシック" charset="-128"/>
                <a:hlinkClick r:id="rId3" action="ppaction://hlinksldjump"/>
              </a:rPr>
              <a:t>, </a:t>
            </a:r>
            <a:r>
              <a:rPr lang="en-US" altLang="en-US" sz="2800" i="1" dirty="0">
                <a:ea typeface="ＭＳ Ｐゴシック" charset="-128"/>
                <a:hlinkClick r:id="rId3" action="ppaction://hlinksldjump"/>
              </a:rPr>
              <a:t>v</a:t>
            </a:r>
            <a:r>
              <a:rPr lang="en-US" altLang="en-US" sz="2800" dirty="0">
                <a:ea typeface="ＭＳ Ｐゴシック" charset="-128"/>
                <a:hlinkClick r:id="rId3" action="ppaction://hlinksldjump"/>
              </a:rPr>
              <a:t>, </a:t>
            </a:r>
            <a:r>
              <a:rPr lang="en-US" altLang="en-US" sz="2800" i="1" dirty="0">
                <a:ea typeface="ＭＳ Ｐゴシック" charset="-128"/>
                <a:hlinkClick r:id="rId3" action="ppaction://hlinksldjump"/>
              </a:rPr>
              <a:t>w</a:t>
            </a:r>
            <a:r>
              <a:rPr lang="en-US" altLang="en-US" sz="2800" dirty="0">
                <a:ea typeface="ＭＳ Ｐゴシック" charset="-128"/>
                <a:hlinkClick r:id="rId3" action="ppaction://hlinksldjump"/>
              </a:rPr>
              <a:t>)</a:t>
            </a:r>
            <a:endParaRPr lang="en-US" altLang="en-US" sz="28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562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F0C3-444E-8D41-BA5B-3A0E0A6A00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7B9F4-E136-8C42-BF75-A33310283E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B2F487-2473-7143-86E2-541CE0A31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712118"/>
            <a:ext cx="79121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17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F0C3-444E-8D41-BA5B-3A0E0A6A00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7B9F4-E136-8C42-BF75-A33310283E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7E7341-D86C-344E-8803-8B8292AAED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41" y="1493838"/>
            <a:ext cx="791631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53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F0C3-444E-8D41-BA5B-3A0E0A6A00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7B9F4-E136-8C42-BF75-A33310283E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1AC95-71B9-F447-927A-8AFB3472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147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82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F0C3-444E-8D41-BA5B-3A0E0A6A00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7B9F4-E136-8C42-BF75-A33310283E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6B400C-BAE5-CC4A-B2A9-2C3BEEC716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41" y="1493838"/>
            <a:ext cx="791631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894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F0C3-444E-8D41-BA5B-3A0E0A6A00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7B9F4-E136-8C42-BF75-A33310283E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08406-38A0-3640-A489-41B52CFD2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69238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52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F0C3-444E-8D41-BA5B-3A0E0A6A00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7B9F4-E136-8C42-BF75-A33310283E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72B2D-369B-6D45-9D30-3C290660A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18760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3219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F0C3-444E-8D41-BA5B-3A0E0A6A00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7B9F4-E136-8C42-BF75-A33310283E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A5A788-C804-F84D-9DDB-4EB1BC433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69238"/>
            <a:ext cx="82470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55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/>
          <a:lstStyle/>
          <a:p>
            <a:r>
              <a:rPr lang="en-US" altLang="en-US" dirty="0"/>
              <a:t>SSZG519-</a:t>
            </a:r>
            <a:r>
              <a:rPr lang="en-US" altLang="en-US" dirty="0">
                <a:ea typeface="ＭＳ Ｐゴシック" charset="-128"/>
              </a:rPr>
              <a:t>Dijkstra’s Algorithm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F0C3-444E-8D41-BA5B-3A0E0A6A00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7B9F4-E136-8C42-BF75-A33310283E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2029F-6B9C-EF4B-ADE6-56A5F5557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73249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06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F0C3-444E-8D41-BA5B-3A0E0A6A00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7B9F4-E136-8C42-BF75-A33310283E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38C76B-4FAF-C445-8DCF-EB7E40DA84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41" y="1493838"/>
            <a:ext cx="7916318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050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F0C3-444E-8D41-BA5B-3A0E0A6A00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Example- try to explore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7B9F4-E136-8C42-BF75-A33310283E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4" descr="fig618_01_0">
            <a:extLst>
              <a:ext uri="{FF2B5EF4-FFF2-40B4-BE49-F238E27FC236}">
                <a16:creationId xmlns:a16="http://schemas.microsoft.com/office/drawing/2014/main" id="{5A462ABD-517B-8B49-8CA4-72F4FC29B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73496"/>
            <a:ext cx="815340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481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2EE84-9E19-F745-A71D-DBB7A8F07C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5958AAB6-3EA7-1446-B940-65262E0FE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FF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0167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2E5C0E-8E5B-4543-B842-C7CB55F8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>
              <a:solidFill>
                <a:srgbClr val="FF0000"/>
              </a:solidFill>
              <a:ea typeface="ＭＳ Ｐゴシック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charset="-128"/>
              </a:rPr>
              <a:t>Single-Source Shortest Paths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charset="-128"/>
              </a:rPr>
              <a:t>Algorithm for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Unweighted</a:t>
            </a:r>
            <a:r>
              <a:rPr lang="en-US" altLang="en-US" dirty="0">
                <a:ea typeface="ＭＳ Ｐゴシック" charset="-128"/>
              </a:rPr>
              <a:t> Graphs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charset="-128"/>
              </a:rPr>
              <a:t>Algorithm for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Weighted, Directed Acyclic</a:t>
            </a:r>
            <a:r>
              <a:rPr lang="en-US" altLang="en-US" dirty="0">
                <a:ea typeface="ＭＳ Ｐゴシック" charset="-128"/>
              </a:rPr>
              <a:t> Graphs (Weighted DAGs)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charset="-128"/>
              </a:rPr>
              <a:t>Algorithm for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Weighted, Directed</a:t>
            </a:r>
            <a:r>
              <a:rPr lang="en-US" altLang="en-US" dirty="0">
                <a:ea typeface="ＭＳ Ｐゴシック" charset="-128"/>
              </a:rPr>
              <a:t> Graphs with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no negative weights</a:t>
            </a:r>
            <a:endParaRPr lang="en-US" altLang="en-US" dirty="0">
              <a:ea typeface="ＭＳ Ｐゴシック" charset="-128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F0C3-444E-8D41-BA5B-3A0E0A6A00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Outline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7B9F4-E136-8C42-BF75-A33310283E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3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F0C3-444E-8D41-BA5B-3A0E0A6A00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Single-Source Shortest Paths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7B9F4-E136-8C42-BF75-A33310283E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3" descr="fig6-26_0">
            <a:extLst>
              <a:ext uri="{FF2B5EF4-FFF2-40B4-BE49-F238E27FC236}">
                <a16:creationId xmlns:a16="http://schemas.microsoft.com/office/drawing/2014/main" id="{64DC7A20-31FE-954C-8188-94AC732D0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9144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64597153-3DA7-5A41-B078-5B5E30CB2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70037"/>
            <a:ext cx="853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chemeClr val="accent2"/>
                </a:solidFill>
              </a:rPr>
              <a:t>Give a graph </a:t>
            </a:r>
            <a:r>
              <a:rPr lang="en-US" altLang="en-US" sz="2400" i="1" dirty="0"/>
              <a:t>G</a:t>
            </a:r>
            <a:r>
              <a:rPr lang="en-US" altLang="en-US" sz="2400" dirty="0"/>
              <a:t> = (</a:t>
            </a:r>
            <a:r>
              <a:rPr lang="en-US" altLang="en-US" sz="2400" i="1" dirty="0"/>
              <a:t>V,E</a:t>
            </a:r>
            <a:r>
              <a:rPr lang="en-US" altLang="en-US" sz="2400" dirty="0"/>
              <a:t>)</a:t>
            </a:r>
            <a:r>
              <a:rPr lang="en-US" altLang="en-US" sz="2400" dirty="0">
                <a:solidFill>
                  <a:schemeClr val="accent2"/>
                </a:solidFill>
              </a:rPr>
              <a:t>, we want to find a shortest path from a given source vertex </a:t>
            </a:r>
            <a:r>
              <a:rPr lang="en-US" altLang="en-US" sz="2400" i="1" dirty="0"/>
              <a:t>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charset="2"/>
              </a:rPr>
              <a:t> </a:t>
            </a:r>
            <a:r>
              <a:rPr lang="en-US" altLang="en-US" sz="2400" i="1" dirty="0">
                <a:sym typeface="Symbol" charset="2"/>
              </a:rPr>
              <a:t>V</a:t>
            </a:r>
            <a:r>
              <a:rPr lang="en-US" altLang="en-US" sz="2400" dirty="0">
                <a:solidFill>
                  <a:schemeClr val="accent2"/>
                </a:solidFill>
                <a:sym typeface="Symbol" charset="2"/>
              </a:rPr>
              <a:t> to each </a:t>
            </a:r>
            <a:r>
              <a:rPr lang="en-US" altLang="en-US" sz="2400" dirty="0">
                <a:solidFill>
                  <a:schemeClr val="accent2"/>
                </a:solidFill>
              </a:rPr>
              <a:t>vertex </a:t>
            </a:r>
            <a:r>
              <a:rPr lang="en-US" altLang="en-US" sz="2400" i="1" dirty="0"/>
              <a:t>v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charset="2"/>
              </a:rPr>
              <a:t> </a:t>
            </a:r>
            <a:r>
              <a:rPr lang="en-US" altLang="en-US" sz="2400" i="1" dirty="0">
                <a:sym typeface="Symbol" charset="2"/>
              </a:rPr>
              <a:t>V</a:t>
            </a:r>
            <a:endParaRPr lang="en-US" altLang="en-US" sz="2400" dirty="0">
              <a:sym typeface="Symbol" charset="2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D669F23-BA0F-004B-90D2-CA71431F0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67400"/>
            <a:ext cx="624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chemeClr val="accent2"/>
                </a:solidFill>
              </a:rPr>
              <a:t>Why is vertex 5 not included in the list?</a:t>
            </a:r>
          </a:p>
        </p:txBody>
      </p:sp>
    </p:spTree>
    <p:extLst>
      <p:ext uri="{BB962C8B-B14F-4D97-AF65-F5344CB8AC3E}">
        <p14:creationId xmlns:p14="http://schemas.microsoft.com/office/powerpoint/2010/main" val="429372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F0C3-444E-8D41-BA5B-3A0E0A6A00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Single-Source Shortest Paths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7B9F4-E136-8C42-BF75-A33310283E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4" descr="fig6-30_0">
            <a:extLst>
              <a:ext uri="{FF2B5EF4-FFF2-40B4-BE49-F238E27FC236}">
                <a16:creationId xmlns:a16="http://schemas.microsoft.com/office/drawing/2014/main" id="{EA961B61-96A2-2243-A30A-587EE03A6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fig6-29_0">
            <a:extLst>
              <a:ext uri="{FF2B5EF4-FFF2-40B4-BE49-F238E27FC236}">
                <a16:creationId xmlns:a16="http://schemas.microsoft.com/office/drawing/2014/main" id="{916CA0D3-DB1F-6C46-8C6B-D965D7F1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89154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>
            <a:extLst>
              <a:ext uri="{FF2B5EF4-FFF2-40B4-BE49-F238E27FC236}">
                <a16:creationId xmlns:a16="http://schemas.microsoft.com/office/drawing/2014/main" id="{5E61672D-2D0E-3642-A92F-7156FB5C1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27700"/>
            <a:ext cx="838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chemeClr val="accent2"/>
                </a:solidFill>
              </a:rPr>
              <a:t>What problems might occur with these two special cases?</a:t>
            </a:r>
          </a:p>
        </p:txBody>
      </p:sp>
    </p:spTree>
    <p:extLst>
      <p:ext uri="{BB962C8B-B14F-4D97-AF65-F5344CB8AC3E}">
        <p14:creationId xmlns:p14="http://schemas.microsoft.com/office/powerpoint/2010/main" val="12063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2E5C0E-8E5B-4543-B842-C7CB55F8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Can a shortest path contain a cycle?</a:t>
            </a: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At most how many edges will a shortest path contain?  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F0C3-444E-8D41-BA5B-3A0E0A6A00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Properties of Shortest Paths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7B9F4-E136-8C42-BF75-A33310283E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0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F0C3-444E-8D41-BA5B-3A0E0A6A00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Unweighted Graphs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7B9F4-E136-8C42-BF75-A33310283E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9664917F-89D1-C949-A6DB-5273D77E5A0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00200"/>
            <a:ext cx="4495800" cy="2925763"/>
            <a:chOff x="884" y="572"/>
            <a:chExt cx="4038" cy="2583"/>
          </a:xfrm>
        </p:grpSpPr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5E558D18-46EC-1B4F-AA99-CB798A175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1253"/>
              <a:ext cx="46" cy="14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E01ECFB7-B5F8-7F4A-8865-F249D922F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51" y="1752"/>
              <a:ext cx="8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039F2A65-E32F-394F-858B-FE5391A5A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1207"/>
              <a:ext cx="590" cy="5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CF9EF019-8352-6344-BD12-5D09888D9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024"/>
              <a:ext cx="635" cy="7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6EE29E11-C5C0-A64C-8B18-E02A6C5F9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0" y="1842"/>
              <a:ext cx="10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9">
              <a:extLst>
                <a:ext uri="{FF2B5EF4-FFF2-40B4-BE49-F238E27FC236}">
                  <a16:creationId xmlns:a16="http://schemas.microsoft.com/office/drawing/2014/main" id="{86F66A89-8636-664D-A149-48089FC8F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890"/>
              <a:ext cx="499" cy="404"/>
              <a:chOff x="975" y="2795"/>
              <a:chExt cx="499" cy="404"/>
            </a:xfrm>
          </p:grpSpPr>
          <p:sp>
            <p:nvSpPr>
              <p:cNvPr id="37" name="Oval 10">
                <a:extLst>
                  <a:ext uri="{FF2B5EF4-FFF2-40B4-BE49-F238E27FC236}">
                    <a16:creationId xmlns:a16="http://schemas.microsoft.com/office/drawing/2014/main" id="{4C6922ED-BC83-0945-8D1C-06313DEC5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2795"/>
                <a:ext cx="396" cy="3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" name="Text Box 11">
                <a:extLst>
                  <a:ext uri="{FF2B5EF4-FFF2-40B4-BE49-F238E27FC236}">
                    <a16:creationId xmlns:a16="http://schemas.microsoft.com/office/drawing/2014/main" id="{656193ED-44BB-E44F-A42E-A1177099B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795"/>
                <a:ext cx="4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accent2"/>
                    </a:solidFill>
                  </a:rPr>
                  <a:t> 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BD2D2667-EBC3-A644-9674-2540F9947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890"/>
              <a:ext cx="0" cy="7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CD6071AE-27F0-6E4A-95A9-FB48621BF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5" y="890"/>
              <a:ext cx="907" cy="8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14">
              <a:extLst>
                <a:ext uri="{FF2B5EF4-FFF2-40B4-BE49-F238E27FC236}">
                  <a16:creationId xmlns:a16="http://schemas.microsoft.com/office/drawing/2014/main" id="{BA8CBA26-1806-7647-A5BE-A67F5606C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572"/>
              <a:ext cx="499" cy="404"/>
              <a:chOff x="975" y="2795"/>
              <a:chExt cx="499" cy="404"/>
            </a:xfrm>
          </p:grpSpPr>
          <p:sp>
            <p:nvSpPr>
              <p:cNvPr id="35" name="Oval 15">
                <a:extLst>
                  <a:ext uri="{FF2B5EF4-FFF2-40B4-BE49-F238E27FC236}">
                    <a16:creationId xmlns:a16="http://schemas.microsoft.com/office/drawing/2014/main" id="{DBDC5253-BCB4-DE42-B363-AF8AE761A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2795"/>
                <a:ext cx="396" cy="3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" name="Text Box 16">
                <a:extLst>
                  <a:ext uri="{FF2B5EF4-FFF2-40B4-BE49-F238E27FC236}">
                    <a16:creationId xmlns:a16="http://schemas.microsoft.com/office/drawing/2014/main" id="{9EF8187E-70F0-264D-BBA0-C6FA06DECD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795"/>
                <a:ext cx="49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accent2"/>
                    </a:solidFill>
                  </a:rPr>
                  <a:t> 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BD83B365-AE66-9C41-AB82-AD8C719BA6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6" y="1660"/>
              <a:ext cx="500" cy="403"/>
              <a:chOff x="974" y="2794"/>
              <a:chExt cx="500" cy="403"/>
            </a:xfrm>
          </p:grpSpPr>
          <p:sp>
            <p:nvSpPr>
              <p:cNvPr id="33" name="Oval 18">
                <a:extLst>
                  <a:ext uri="{FF2B5EF4-FFF2-40B4-BE49-F238E27FC236}">
                    <a16:creationId xmlns:a16="http://schemas.microsoft.com/office/drawing/2014/main" id="{F33E7119-A518-0D4B-BEE4-F72FF0863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795"/>
                <a:ext cx="396" cy="3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" name="Text Box 19">
                <a:extLst>
                  <a:ext uri="{FF2B5EF4-FFF2-40B4-BE49-F238E27FC236}">
                    <a16:creationId xmlns:a16="http://schemas.microsoft.com/office/drawing/2014/main" id="{F663245F-CD99-9C4C-AA65-32D3AFB0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2794"/>
                <a:ext cx="500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accent2"/>
                    </a:solidFill>
                  </a:rPr>
                  <a:t> 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8" name="Group 20">
              <a:extLst>
                <a:ext uri="{FF2B5EF4-FFF2-40B4-BE49-F238E27FC236}">
                  <a16:creationId xmlns:a16="http://schemas.microsoft.com/office/drawing/2014/main" id="{E5E29DEB-E933-974F-8185-E1D8F4E268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2750"/>
              <a:ext cx="500" cy="404"/>
              <a:chOff x="975" y="2795"/>
              <a:chExt cx="500" cy="404"/>
            </a:xfrm>
          </p:grpSpPr>
          <p:sp>
            <p:nvSpPr>
              <p:cNvPr id="31" name="Oval 21">
                <a:extLst>
                  <a:ext uri="{FF2B5EF4-FFF2-40B4-BE49-F238E27FC236}">
                    <a16:creationId xmlns:a16="http://schemas.microsoft.com/office/drawing/2014/main" id="{449C8536-33A7-694D-A56D-6665C8C02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2795"/>
                <a:ext cx="398" cy="3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" name="Text Box 22">
                <a:extLst>
                  <a:ext uri="{FF2B5EF4-FFF2-40B4-BE49-F238E27FC236}">
                    <a16:creationId xmlns:a16="http://schemas.microsoft.com/office/drawing/2014/main" id="{754464DF-EF0D-B844-A82C-8D766BD16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795"/>
                <a:ext cx="50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accent2"/>
                    </a:solidFill>
                  </a:rPr>
                  <a:t> 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2B356BE6-31EB-E546-ACB7-F0A84CE2F4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2" y="2750"/>
              <a:ext cx="501" cy="405"/>
              <a:chOff x="974" y="2795"/>
              <a:chExt cx="501" cy="405"/>
            </a:xfrm>
          </p:grpSpPr>
          <p:sp>
            <p:nvSpPr>
              <p:cNvPr id="29" name="Oval 24">
                <a:extLst>
                  <a:ext uri="{FF2B5EF4-FFF2-40B4-BE49-F238E27FC236}">
                    <a16:creationId xmlns:a16="http://schemas.microsoft.com/office/drawing/2014/main" id="{12FFA111-B0B1-B44A-861F-AAC27D4E1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795"/>
                <a:ext cx="396" cy="3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" name="Text Box 25">
                <a:extLst>
                  <a:ext uri="{FF2B5EF4-FFF2-40B4-BE49-F238E27FC236}">
                    <a16:creationId xmlns:a16="http://schemas.microsoft.com/office/drawing/2014/main" id="{68B12032-A8B4-BE48-968C-1AF3BB124D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2797"/>
                <a:ext cx="50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accent2"/>
                    </a:solidFill>
                  </a:rPr>
                  <a:t> 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91D9523A-C59F-1E49-8687-C9BAF9EFB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2" y="1615"/>
              <a:ext cx="501" cy="403"/>
              <a:chOff x="974" y="2794"/>
              <a:chExt cx="501" cy="403"/>
            </a:xfrm>
          </p:grpSpPr>
          <p:sp>
            <p:nvSpPr>
              <p:cNvPr id="27" name="Oval 27">
                <a:extLst>
                  <a:ext uri="{FF2B5EF4-FFF2-40B4-BE49-F238E27FC236}">
                    <a16:creationId xmlns:a16="http://schemas.microsoft.com/office/drawing/2014/main" id="{C5A38BDA-0183-9E45-B4B5-0F3FEB28C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795"/>
                <a:ext cx="396" cy="3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" name="Text Box 28">
                <a:extLst>
                  <a:ext uri="{FF2B5EF4-FFF2-40B4-BE49-F238E27FC236}">
                    <a16:creationId xmlns:a16="http://schemas.microsoft.com/office/drawing/2014/main" id="{B8341DB5-0B65-664E-85AA-CCD2AF81BD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2794"/>
                <a:ext cx="50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accent2"/>
                    </a:solidFill>
                  </a:rPr>
                  <a:t> 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1" name="Group 29">
              <a:extLst>
                <a:ext uri="{FF2B5EF4-FFF2-40B4-BE49-F238E27FC236}">
                  <a16:creationId xmlns:a16="http://schemas.microsoft.com/office/drawing/2014/main" id="{25494C15-085B-6F49-AF32-D2E749C04F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1570"/>
              <a:ext cx="545" cy="420"/>
              <a:chOff x="975" y="2795"/>
              <a:chExt cx="499" cy="388"/>
            </a:xfrm>
          </p:grpSpPr>
          <p:sp>
            <p:nvSpPr>
              <p:cNvPr id="25" name="Oval 30">
                <a:extLst>
                  <a:ext uri="{FF2B5EF4-FFF2-40B4-BE49-F238E27FC236}">
                    <a16:creationId xmlns:a16="http://schemas.microsoft.com/office/drawing/2014/main" id="{161CB94E-E7CD-A04B-946C-342274AC5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795"/>
                <a:ext cx="397" cy="3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" name="Text Box 31">
                <a:extLst>
                  <a:ext uri="{FF2B5EF4-FFF2-40B4-BE49-F238E27FC236}">
                    <a16:creationId xmlns:a16="http://schemas.microsoft.com/office/drawing/2014/main" id="{0817C520-DD6C-3F49-81CD-B882367974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795"/>
                <a:ext cx="499" cy="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2400" b="1">
                    <a:solidFill>
                      <a:schemeClr val="accent2"/>
                    </a:solidFill>
                  </a:rPr>
                  <a:t> </a:t>
                </a:r>
                <a:endParaRPr lang="en-US" altLang="en-US" b="1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2" name="Line 32">
              <a:extLst>
                <a:ext uri="{FF2B5EF4-FFF2-40B4-BE49-F238E27FC236}">
                  <a16:creationId xmlns:a16="http://schemas.microsoft.com/office/drawing/2014/main" id="{92D44B5E-9169-DB45-8B2D-43D8B424E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931"/>
              <a:ext cx="136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3">
              <a:extLst>
                <a:ext uri="{FF2B5EF4-FFF2-40B4-BE49-F238E27FC236}">
                  <a16:creationId xmlns:a16="http://schemas.microsoft.com/office/drawing/2014/main" id="{38D33ECE-7E78-DA43-8774-941B13504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754"/>
              <a:ext cx="1678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4">
              <a:extLst>
                <a:ext uri="{FF2B5EF4-FFF2-40B4-BE49-F238E27FC236}">
                  <a16:creationId xmlns:a16="http://schemas.microsoft.com/office/drawing/2014/main" id="{39E66A02-365D-7C41-AD15-F451A42EF0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1979"/>
              <a:ext cx="680" cy="8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Line 36">
            <a:extLst>
              <a:ext uri="{FF2B5EF4-FFF2-40B4-BE49-F238E27FC236}">
                <a16:creationId xmlns:a16="http://schemas.microsoft.com/office/drawing/2014/main" id="{2E7FA436-52F2-5748-AFB4-4EC0A3DBBB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0813" y="4154488"/>
            <a:ext cx="50800" cy="1695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9A7AA596-4DE4-E34E-B7DC-D96864113F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38938" y="4719638"/>
            <a:ext cx="958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77A787BD-95C1-E64D-80AF-6AB27C00F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3225" y="4102100"/>
            <a:ext cx="657225" cy="6175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5226ADB0-CF6B-5C43-85CB-F8B234544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2863" y="5027613"/>
            <a:ext cx="706437" cy="822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243543C7-3B99-8342-9975-AD910153B8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2875" y="4821238"/>
            <a:ext cx="11620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" name="Group 41">
            <a:extLst>
              <a:ext uri="{FF2B5EF4-FFF2-40B4-BE49-F238E27FC236}">
                <a16:creationId xmlns:a16="http://schemas.microsoft.com/office/drawing/2014/main" id="{28EA312B-4904-6747-8C10-FE5957510C63}"/>
              </a:ext>
            </a:extLst>
          </p:cNvPr>
          <p:cNvGrpSpPr>
            <a:grpSpLocks/>
          </p:cNvGrpSpPr>
          <p:nvPr/>
        </p:nvGrpSpPr>
        <p:grpSpPr bwMode="auto">
          <a:xfrm>
            <a:off x="3759200" y="3743325"/>
            <a:ext cx="555625" cy="457200"/>
            <a:chOff x="975" y="2795"/>
            <a:chExt cx="499" cy="404"/>
          </a:xfrm>
        </p:grpSpPr>
        <p:sp>
          <p:nvSpPr>
            <p:cNvPr id="45" name="Oval 42">
              <a:extLst>
                <a:ext uri="{FF2B5EF4-FFF2-40B4-BE49-F238E27FC236}">
                  <a16:creationId xmlns:a16="http://schemas.microsoft.com/office/drawing/2014/main" id="{10739EFF-AAE1-E245-ACD3-CEB4B4D0C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2795"/>
              <a:ext cx="396" cy="389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" name="Text Box 43">
              <a:extLst>
                <a:ext uri="{FF2B5EF4-FFF2-40B4-BE49-F238E27FC236}">
                  <a16:creationId xmlns:a16="http://schemas.microsoft.com/office/drawing/2014/main" id="{5E5A4A8B-FC49-544C-825C-745D1C7FA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795"/>
              <a:ext cx="49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accent2"/>
                  </a:solidFill>
                </a:rPr>
                <a:t> 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</p:grpSp>
      <p:sp>
        <p:nvSpPr>
          <p:cNvPr id="47" name="Line 44">
            <a:extLst>
              <a:ext uri="{FF2B5EF4-FFF2-40B4-BE49-F238E27FC236}">
                <a16:creationId xmlns:a16="http://schemas.microsoft.com/office/drawing/2014/main" id="{608C4E08-C89A-B041-A577-71914AFEF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4938" y="3743325"/>
            <a:ext cx="0" cy="822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45">
            <a:extLst>
              <a:ext uri="{FF2B5EF4-FFF2-40B4-BE49-F238E27FC236}">
                <a16:creationId xmlns:a16="http://schemas.microsoft.com/office/drawing/2014/main" id="{90A09527-9C90-D945-AC09-96D19994CC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3663" y="3743325"/>
            <a:ext cx="1009650" cy="9255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" name="Group 46">
            <a:extLst>
              <a:ext uri="{FF2B5EF4-FFF2-40B4-BE49-F238E27FC236}">
                <a16:creationId xmlns:a16="http://schemas.microsoft.com/office/drawing/2014/main" id="{055814F9-6920-984A-91C6-C3379FF8D779}"/>
              </a:ext>
            </a:extLst>
          </p:cNvPr>
          <p:cNvGrpSpPr>
            <a:grpSpLocks/>
          </p:cNvGrpSpPr>
          <p:nvPr/>
        </p:nvGrpSpPr>
        <p:grpSpPr bwMode="auto">
          <a:xfrm>
            <a:off x="6081713" y="3382963"/>
            <a:ext cx="555625" cy="457200"/>
            <a:chOff x="975" y="2795"/>
            <a:chExt cx="499" cy="404"/>
          </a:xfrm>
        </p:grpSpPr>
        <p:sp>
          <p:nvSpPr>
            <p:cNvPr id="50" name="Oval 47">
              <a:extLst>
                <a:ext uri="{FF2B5EF4-FFF2-40B4-BE49-F238E27FC236}">
                  <a16:creationId xmlns:a16="http://schemas.microsoft.com/office/drawing/2014/main" id="{0C291E3E-6C7B-1E4B-8EBC-B89045077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2795"/>
              <a:ext cx="396" cy="389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" name="Text Box 48">
              <a:extLst>
                <a:ext uri="{FF2B5EF4-FFF2-40B4-BE49-F238E27FC236}">
                  <a16:creationId xmlns:a16="http://schemas.microsoft.com/office/drawing/2014/main" id="{81DEFE27-676B-7644-B31A-55E9D69BD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795"/>
              <a:ext cx="49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accent2"/>
                  </a:solidFill>
                </a:rPr>
                <a:t> 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52" name="Group 49">
            <a:extLst>
              <a:ext uri="{FF2B5EF4-FFF2-40B4-BE49-F238E27FC236}">
                <a16:creationId xmlns:a16="http://schemas.microsoft.com/office/drawing/2014/main" id="{98C59FF1-4B24-584C-840B-AFA4AA7E9476}"/>
              </a:ext>
            </a:extLst>
          </p:cNvPr>
          <p:cNvGrpSpPr>
            <a:grpSpLocks/>
          </p:cNvGrpSpPr>
          <p:nvPr/>
        </p:nvGrpSpPr>
        <p:grpSpPr bwMode="auto">
          <a:xfrm>
            <a:off x="4718050" y="4614863"/>
            <a:ext cx="555625" cy="457200"/>
            <a:chOff x="974" y="2794"/>
            <a:chExt cx="500" cy="403"/>
          </a:xfrm>
        </p:grpSpPr>
        <p:sp>
          <p:nvSpPr>
            <p:cNvPr id="53" name="Oval 50">
              <a:extLst>
                <a:ext uri="{FF2B5EF4-FFF2-40B4-BE49-F238E27FC236}">
                  <a16:creationId xmlns:a16="http://schemas.microsoft.com/office/drawing/2014/main" id="{7FBEC152-0B78-494D-A9B5-A0090CD02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795"/>
              <a:ext cx="397" cy="3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" name="Text Box 51">
              <a:extLst>
                <a:ext uri="{FF2B5EF4-FFF2-40B4-BE49-F238E27FC236}">
                  <a16:creationId xmlns:a16="http://schemas.microsoft.com/office/drawing/2014/main" id="{2B07364A-61FB-4E44-8DA7-D027FBC93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2794"/>
              <a:ext cx="50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accent2"/>
                  </a:solidFill>
                </a:rPr>
                <a:t> 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55" name="Group 52">
            <a:extLst>
              <a:ext uri="{FF2B5EF4-FFF2-40B4-BE49-F238E27FC236}">
                <a16:creationId xmlns:a16="http://schemas.microsoft.com/office/drawing/2014/main" id="{75F6EBD9-3665-C449-BA1E-9A3FF9A8635D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849938"/>
            <a:ext cx="557213" cy="457200"/>
            <a:chOff x="975" y="2795"/>
            <a:chExt cx="500" cy="404"/>
          </a:xfrm>
        </p:grpSpPr>
        <p:sp>
          <p:nvSpPr>
            <p:cNvPr id="56" name="Oval 53">
              <a:extLst>
                <a:ext uri="{FF2B5EF4-FFF2-40B4-BE49-F238E27FC236}">
                  <a16:creationId xmlns:a16="http://schemas.microsoft.com/office/drawing/2014/main" id="{EE8F52D4-F042-BC44-A380-A5A3D4930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2795"/>
              <a:ext cx="397" cy="389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Text Box 54">
              <a:extLst>
                <a:ext uri="{FF2B5EF4-FFF2-40B4-BE49-F238E27FC236}">
                  <a16:creationId xmlns:a16="http://schemas.microsoft.com/office/drawing/2014/main" id="{0D8E80DF-203B-BA4D-9DC7-032BC15F7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795"/>
              <a:ext cx="5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accent2"/>
                  </a:solidFill>
                </a:rPr>
                <a:t> 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58" name="Group 55">
            <a:extLst>
              <a:ext uri="{FF2B5EF4-FFF2-40B4-BE49-F238E27FC236}">
                <a16:creationId xmlns:a16="http://schemas.microsoft.com/office/drawing/2014/main" id="{44326124-81A1-D64E-ABC7-C0D80E4321B2}"/>
              </a:ext>
            </a:extLst>
          </p:cNvPr>
          <p:cNvGrpSpPr>
            <a:grpSpLocks/>
          </p:cNvGrpSpPr>
          <p:nvPr/>
        </p:nvGrpSpPr>
        <p:grpSpPr bwMode="auto">
          <a:xfrm>
            <a:off x="5626100" y="5849938"/>
            <a:ext cx="557213" cy="458787"/>
            <a:chOff x="974" y="2795"/>
            <a:chExt cx="501" cy="405"/>
          </a:xfrm>
        </p:grpSpPr>
        <p:sp>
          <p:nvSpPr>
            <p:cNvPr id="59" name="Oval 56">
              <a:extLst>
                <a:ext uri="{FF2B5EF4-FFF2-40B4-BE49-F238E27FC236}">
                  <a16:creationId xmlns:a16="http://schemas.microsoft.com/office/drawing/2014/main" id="{C1C63A29-7232-A148-822B-8E79B0E43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795"/>
              <a:ext cx="397" cy="3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0" name="Text Box 57">
              <a:extLst>
                <a:ext uri="{FF2B5EF4-FFF2-40B4-BE49-F238E27FC236}">
                  <a16:creationId xmlns:a16="http://schemas.microsoft.com/office/drawing/2014/main" id="{7B2C28B3-A2E2-8844-9259-960E20859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2796"/>
              <a:ext cx="50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accent2"/>
                  </a:solidFill>
                </a:rPr>
                <a:t> 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1" name="Group 58">
            <a:extLst>
              <a:ext uri="{FF2B5EF4-FFF2-40B4-BE49-F238E27FC236}">
                <a16:creationId xmlns:a16="http://schemas.microsoft.com/office/drawing/2014/main" id="{4030B4D0-6D5F-5D44-8E1B-5A2F1C5D5D99}"/>
              </a:ext>
            </a:extLst>
          </p:cNvPr>
          <p:cNvGrpSpPr>
            <a:grpSpLocks/>
          </p:cNvGrpSpPr>
          <p:nvPr/>
        </p:nvGrpSpPr>
        <p:grpSpPr bwMode="auto">
          <a:xfrm>
            <a:off x="6283325" y="4564063"/>
            <a:ext cx="557213" cy="457200"/>
            <a:chOff x="974" y="2794"/>
            <a:chExt cx="501" cy="404"/>
          </a:xfrm>
        </p:grpSpPr>
        <p:sp>
          <p:nvSpPr>
            <p:cNvPr id="62" name="Oval 59">
              <a:extLst>
                <a:ext uri="{FF2B5EF4-FFF2-40B4-BE49-F238E27FC236}">
                  <a16:creationId xmlns:a16="http://schemas.microsoft.com/office/drawing/2014/main" id="{94155E47-840B-3D45-A7D2-6CB32744D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795"/>
              <a:ext cx="397" cy="387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" name="Text Box 60">
              <a:extLst>
                <a:ext uri="{FF2B5EF4-FFF2-40B4-BE49-F238E27FC236}">
                  <a16:creationId xmlns:a16="http://schemas.microsoft.com/office/drawing/2014/main" id="{DCE48B50-B191-2F40-A358-AAE876548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2794"/>
              <a:ext cx="50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accent2"/>
                  </a:solidFill>
                </a:rPr>
                <a:t> 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64" name="Group 61">
            <a:extLst>
              <a:ext uri="{FF2B5EF4-FFF2-40B4-BE49-F238E27FC236}">
                <a16:creationId xmlns:a16="http://schemas.microsoft.com/office/drawing/2014/main" id="{BFD662A9-5471-EB44-BF6B-B3F72AA7BDC9}"/>
              </a:ext>
            </a:extLst>
          </p:cNvPr>
          <p:cNvGrpSpPr>
            <a:grpSpLocks/>
          </p:cNvGrpSpPr>
          <p:nvPr/>
        </p:nvGrpSpPr>
        <p:grpSpPr bwMode="auto">
          <a:xfrm>
            <a:off x="7546975" y="4513263"/>
            <a:ext cx="606425" cy="476250"/>
            <a:chOff x="975" y="2795"/>
            <a:chExt cx="499" cy="388"/>
          </a:xfrm>
        </p:grpSpPr>
        <p:sp>
          <p:nvSpPr>
            <p:cNvPr id="65" name="Oval 62">
              <a:extLst>
                <a:ext uri="{FF2B5EF4-FFF2-40B4-BE49-F238E27FC236}">
                  <a16:creationId xmlns:a16="http://schemas.microsoft.com/office/drawing/2014/main" id="{46B39A6F-EF6F-244B-9FB0-C7176A373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2795"/>
              <a:ext cx="397" cy="38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" name="Text Box 63">
              <a:extLst>
                <a:ext uri="{FF2B5EF4-FFF2-40B4-BE49-F238E27FC236}">
                  <a16:creationId xmlns:a16="http://schemas.microsoft.com/office/drawing/2014/main" id="{5284BA6F-E255-A047-A48C-EAC2F520E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795"/>
              <a:ext cx="499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accent2"/>
                  </a:solidFill>
                </a:rPr>
                <a:t> 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</p:grpSp>
      <p:sp>
        <p:nvSpPr>
          <p:cNvPr id="67" name="Line 64">
            <a:extLst>
              <a:ext uri="{FF2B5EF4-FFF2-40B4-BE49-F238E27FC236}">
                <a16:creationId xmlns:a16="http://schemas.microsoft.com/office/drawing/2014/main" id="{4917CFF2-FC99-DB4F-82E7-967D23D49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2425" y="6054725"/>
            <a:ext cx="1516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65">
            <a:extLst>
              <a:ext uri="{FF2B5EF4-FFF2-40B4-BE49-F238E27FC236}">
                <a16:creationId xmlns:a16="http://schemas.microsoft.com/office/drawing/2014/main" id="{73C6731B-42D4-3749-BACE-92FB317608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4025" y="3589338"/>
            <a:ext cx="1868488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66">
            <a:extLst>
              <a:ext uri="{FF2B5EF4-FFF2-40B4-BE49-F238E27FC236}">
                <a16:creationId xmlns:a16="http://schemas.microsoft.com/office/drawing/2014/main" id="{6CEB1514-DE37-D442-B780-24ED63FA4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2413" y="4976813"/>
            <a:ext cx="755650" cy="923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Text Box 68">
            <a:extLst>
              <a:ext uri="{FF2B5EF4-FFF2-40B4-BE49-F238E27FC236}">
                <a16:creationId xmlns:a16="http://schemas.microsoft.com/office/drawing/2014/main" id="{BA0724BD-99E0-2045-B3F9-2F629CE76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53000"/>
            <a:ext cx="3048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chemeClr val="accent2"/>
                </a:solidFill>
              </a:rPr>
              <a:t>What algorithm can be used to find the shortest paths for unweighted graphs?</a:t>
            </a:r>
          </a:p>
        </p:txBody>
      </p:sp>
    </p:spTree>
    <p:extLst>
      <p:ext uri="{BB962C8B-B14F-4D97-AF65-F5344CB8AC3E}">
        <p14:creationId xmlns:p14="http://schemas.microsoft.com/office/powerpoint/2010/main" val="345532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F0C3-444E-8D41-BA5B-3A0E0A6A00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Shortest Paths Algorithms for Weighted Graphs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7B9F4-E136-8C42-BF75-A33310283E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996E681-B87C-DD44-B64B-38B353086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84" y="1508077"/>
            <a:ext cx="853440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2400" dirty="0">
                <a:solidFill>
                  <a:schemeClr val="accent2"/>
                </a:solidFill>
              </a:rPr>
              <a:t>For each vertex </a:t>
            </a:r>
            <a:r>
              <a:rPr lang="en-US" altLang="en-US" sz="2400" i="1" dirty="0"/>
              <a:t>v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charset="2"/>
              </a:rPr>
              <a:t> </a:t>
            </a:r>
            <a:r>
              <a:rPr lang="en-US" altLang="en-US" sz="2400" i="1" dirty="0">
                <a:sym typeface="Symbol" charset="2"/>
              </a:rPr>
              <a:t>V</a:t>
            </a:r>
            <a:r>
              <a:rPr lang="en-US" altLang="en-US" sz="2400" dirty="0">
                <a:solidFill>
                  <a:schemeClr val="accent2"/>
                </a:solidFill>
                <a:sym typeface="Symbol" charset="2"/>
              </a:rPr>
              <a:t>, we maintain attributes: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2400" dirty="0">
                <a:solidFill>
                  <a:srgbClr val="000000"/>
                </a:solidFill>
              </a:rPr>
              <a:t>d[</a:t>
            </a:r>
            <a:r>
              <a:rPr lang="en-US" altLang="en-US" sz="2400" i="1" dirty="0">
                <a:solidFill>
                  <a:srgbClr val="000000"/>
                </a:solidFill>
              </a:rPr>
              <a:t>v</a:t>
            </a:r>
            <a:r>
              <a:rPr lang="en-US" altLang="en-US" sz="2400" dirty="0">
                <a:solidFill>
                  <a:srgbClr val="000000"/>
                </a:solidFill>
              </a:rPr>
              <a:t>] : </a:t>
            </a:r>
            <a:r>
              <a:rPr lang="en-US" altLang="en-US" sz="2400" dirty="0">
                <a:solidFill>
                  <a:schemeClr val="accent2"/>
                </a:solidFill>
              </a:rPr>
              <a:t>shortest-path estimate (upper bound on weight of 			shortest path from source </a:t>
            </a:r>
            <a:r>
              <a:rPr lang="en-US" altLang="en-US" sz="2400" i="1" dirty="0"/>
              <a:t>s</a:t>
            </a:r>
            <a:r>
              <a:rPr lang="en-US" altLang="en-US" sz="2400" dirty="0">
                <a:solidFill>
                  <a:schemeClr val="accent2"/>
                </a:solidFill>
              </a:rPr>
              <a:t> to </a:t>
            </a:r>
            <a:r>
              <a:rPr lang="en-US" altLang="en-US" sz="2400" i="1" dirty="0"/>
              <a:t>v</a:t>
            </a:r>
            <a:r>
              <a:rPr lang="en-US" altLang="en-US" sz="2400" dirty="0">
                <a:solidFill>
                  <a:schemeClr val="accent2"/>
                </a:solidFill>
              </a:rPr>
              <a:t>) </a:t>
            </a:r>
          </a:p>
          <a:p>
            <a:pPr algn="l" eaLnBrk="1" hangingPunct="1"/>
            <a:r>
              <a:rPr lang="en-US" altLang="en-US" sz="2400" dirty="0">
                <a:solidFill>
                  <a:srgbClr val="000000"/>
                </a:solidFill>
              </a:rPr>
              <a:t>π[</a:t>
            </a:r>
            <a:r>
              <a:rPr lang="en-US" altLang="en-US" sz="2400" i="1" dirty="0">
                <a:solidFill>
                  <a:srgbClr val="000000"/>
                </a:solidFill>
              </a:rPr>
              <a:t>v</a:t>
            </a:r>
            <a:r>
              <a:rPr lang="en-US" altLang="en-US" sz="2400" dirty="0">
                <a:solidFill>
                  <a:srgbClr val="000000"/>
                </a:solidFill>
              </a:rPr>
              <a:t>] : </a:t>
            </a:r>
            <a:r>
              <a:rPr lang="en-US" altLang="en-US" sz="2400" dirty="0">
                <a:solidFill>
                  <a:schemeClr val="accent2"/>
                </a:solidFill>
              </a:rPr>
              <a:t>predecessor of </a:t>
            </a:r>
            <a:r>
              <a:rPr lang="en-US" altLang="en-US" sz="2400" i="1" dirty="0"/>
              <a:t>v</a:t>
            </a:r>
            <a:r>
              <a:rPr lang="en-US" altLang="en-US" sz="2400" dirty="0">
                <a:solidFill>
                  <a:schemeClr val="accent2"/>
                </a:solidFill>
              </a:rPr>
              <a:t> on shortest path so far</a:t>
            </a:r>
          </a:p>
          <a:p>
            <a:pPr algn="l" eaLnBrk="1" hangingPunct="1"/>
            <a:endParaRPr lang="en-US" altLang="en-US" sz="2400" dirty="0">
              <a:solidFill>
                <a:schemeClr val="accent2"/>
              </a:solidFill>
            </a:endParaRPr>
          </a:p>
          <a:p>
            <a:pPr algn="l" eaLnBrk="1" hangingPunct="1"/>
            <a:r>
              <a:rPr lang="en-US" altLang="en-US" sz="2400" dirty="0">
                <a:solidFill>
                  <a:schemeClr val="accent2"/>
                </a:solidFill>
              </a:rPr>
              <a:t>Initially </a:t>
            </a:r>
            <a:r>
              <a:rPr lang="en-US" altLang="en-US" sz="2400" dirty="0">
                <a:solidFill>
                  <a:srgbClr val="000000"/>
                </a:solidFill>
              </a:rPr>
              <a:t>d[</a:t>
            </a:r>
            <a:r>
              <a:rPr lang="en-US" altLang="en-US" sz="2400" i="1" dirty="0">
                <a:solidFill>
                  <a:srgbClr val="000000"/>
                </a:solidFill>
              </a:rPr>
              <a:t>v</a:t>
            </a:r>
            <a:r>
              <a:rPr lang="en-US" altLang="en-US" sz="2400" dirty="0">
                <a:solidFill>
                  <a:srgbClr val="000000"/>
                </a:solidFill>
              </a:rPr>
              <a:t>]</a:t>
            </a:r>
            <a:r>
              <a:rPr lang="en-US" altLang="en-US" sz="2400" dirty="0">
                <a:solidFill>
                  <a:schemeClr val="accent2"/>
                </a:solidFill>
              </a:rPr>
              <a:t> is </a:t>
            </a:r>
            <a:r>
              <a:rPr lang="en-US" altLang="en-US" sz="2400" dirty="0">
                <a:solidFill>
                  <a:srgbClr val="000000"/>
                </a:solidFill>
              </a:rPr>
              <a:t>∞</a:t>
            </a:r>
            <a:r>
              <a:rPr lang="en-US" altLang="en-US" sz="2400" dirty="0">
                <a:solidFill>
                  <a:schemeClr val="accent2"/>
                </a:solidFill>
              </a:rPr>
              <a:t> and </a:t>
            </a:r>
            <a:r>
              <a:rPr lang="en-US" altLang="en-US" sz="2400" dirty="0">
                <a:solidFill>
                  <a:srgbClr val="000000"/>
                </a:solidFill>
              </a:rPr>
              <a:t>π[</a:t>
            </a:r>
            <a:r>
              <a:rPr lang="en-US" altLang="en-US" sz="2400" i="1" dirty="0">
                <a:solidFill>
                  <a:srgbClr val="000000"/>
                </a:solidFill>
              </a:rPr>
              <a:t>v</a:t>
            </a:r>
            <a:r>
              <a:rPr lang="en-US" altLang="en-US" sz="2400" dirty="0">
                <a:solidFill>
                  <a:srgbClr val="000000"/>
                </a:solidFill>
              </a:rPr>
              <a:t>]</a:t>
            </a:r>
            <a:r>
              <a:rPr lang="en-US" altLang="en-US" sz="2400" dirty="0">
                <a:solidFill>
                  <a:schemeClr val="accent2"/>
                </a:solidFill>
              </a:rPr>
              <a:t> is </a:t>
            </a:r>
            <a:r>
              <a:rPr lang="en-US" altLang="en-US" sz="2400" dirty="0">
                <a:solidFill>
                  <a:srgbClr val="000000"/>
                </a:solidFill>
              </a:rPr>
              <a:t>NIL : 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en-US" sz="2800" dirty="0">
                <a:solidFill>
                  <a:srgbClr val="000000"/>
                </a:solidFill>
              </a:rPr>
              <a:t>INITIALIZE-SINGLE-SOURCE(G, s)</a:t>
            </a:r>
          </a:p>
          <a:p>
            <a:pPr algn="l" eaLnBrk="1" hangingPunct="1"/>
            <a:r>
              <a:rPr lang="en-US" altLang="en-US" sz="2800" dirty="0">
                <a:solidFill>
                  <a:srgbClr val="000000"/>
                </a:solidFill>
              </a:rPr>
              <a:t>	for each vertex v </a:t>
            </a:r>
            <a:r>
              <a:rPr lang="en-US" altLang="en-US" sz="2800" dirty="0">
                <a:solidFill>
                  <a:srgbClr val="000000"/>
                </a:solidFill>
                <a:ea typeface="ヒラギノ角ゴ Pro W3" charset="-128"/>
              </a:rPr>
              <a:t>∈ V[G]</a:t>
            </a:r>
          </a:p>
          <a:p>
            <a:pPr algn="l" eaLnBrk="1" hangingPunct="1"/>
            <a:r>
              <a:rPr lang="en-US" altLang="en-US" sz="2800" dirty="0">
                <a:solidFill>
                  <a:srgbClr val="000000"/>
                </a:solidFill>
                <a:ea typeface="ヒラギノ角ゴ Pro W3" charset="-128"/>
              </a:rPr>
              <a:t>		 d[v] </a:t>
            </a:r>
            <a:r>
              <a:rPr lang="en-US" altLang="en-US" sz="2800" dirty="0">
                <a:solidFill>
                  <a:srgbClr val="000000"/>
                </a:solidFill>
              </a:rPr>
              <a:t>← ∞</a:t>
            </a:r>
          </a:p>
          <a:p>
            <a:pPr algn="l" eaLnBrk="1" hangingPunct="1"/>
            <a:r>
              <a:rPr lang="en-US" altLang="en-US" sz="2800" dirty="0">
                <a:solidFill>
                  <a:srgbClr val="000000"/>
                </a:solidFill>
              </a:rPr>
              <a:t>          	π[v] ← NIL</a:t>
            </a:r>
          </a:p>
          <a:p>
            <a:pPr algn="l" eaLnBrk="1" hangingPunct="1"/>
            <a:r>
              <a:rPr lang="en-US" altLang="en-US" sz="2800" dirty="0">
                <a:solidFill>
                  <a:srgbClr val="000000"/>
                </a:solidFill>
              </a:rPr>
              <a:t>  		d[s] ← 0</a:t>
            </a:r>
          </a:p>
        </p:txBody>
      </p:sp>
    </p:spTree>
    <p:extLst>
      <p:ext uri="{BB962C8B-B14F-4D97-AF65-F5344CB8AC3E}">
        <p14:creationId xmlns:p14="http://schemas.microsoft.com/office/powerpoint/2010/main" val="13209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F0C3-444E-8D41-BA5B-3A0E0A6A00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Updating Adjacent Vertices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7B9F4-E136-8C42-BF75-A33310283E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E76DCF1-DDC8-2841-8C19-D6D6EBE5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17930"/>
            <a:ext cx="5943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en-US" sz="2800" dirty="0">
                <a:solidFill>
                  <a:srgbClr val="000000"/>
                </a:solidFill>
              </a:rPr>
              <a:t>RELAX(u, v, w)</a:t>
            </a:r>
          </a:p>
          <a:p>
            <a:pPr algn="l" eaLnBrk="1" hangingPunct="1"/>
            <a:r>
              <a:rPr lang="en-US" altLang="en-US" sz="2800" dirty="0">
                <a:solidFill>
                  <a:srgbClr val="000000"/>
                </a:solidFill>
              </a:rPr>
              <a:t>	if d[v] &gt; d[u] + w(u, v)</a:t>
            </a:r>
          </a:p>
          <a:p>
            <a:pPr algn="l" eaLnBrk="1" hangingPunct="1"/>
            <a:r>
              <a:rPr lang="en-US" altLang="en-US" sz="2800" dirty="0">
                <a:solidFill>
                  <a:srgbClr val="000000"/>
                </a:solidFill>
              </a:rPr>
              <a:t>  		d[v] ← d[u] + w(u, v)</a:t>
            </a:r>
          </a:p>
          <a:p>
            <a:pPr algn="l" eaLnBrk="1" hangingPunct="1"/>
            <a:r>
              <a:rPr lang="en-US" altLang="en-US" sz="2800" dirty="0">
                <a:solidFill>
                  <a:srgbClr val="000000"/>
                </a:solidFill>
              </a:rPr>
              <a:t>         		π[v] ← u</a:t>
            </a:r>
          </a:p>
        </p:txBody>
      </p:sp>
      <p:pic>
        <p:nvPicPr>
          <p:cNvPr id="8" name="Picture 4" descr="fig608_01_0">
            <a:extLst>
              <a:ext uri="{FF2B5EF4-FFF2-40B4-BE49-F238E27FC236}">
                <a16:creationId xmlns:a16="http://schemas.microsoft.com/office/drawing/2014/main" id="{F13AC204-7781-5E4C-B56D-13316F6E8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0686"/>
            <a:ext cx="60960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2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</TotalTime>
  <Words>258</Words>
  <Application>Microsoft Macintosh PowerPoint</Application>
  <PresentationFormat>On-screen Show (4:3)</PresentationFormat>
  <Paragraphs>100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ヒラギノ角ゴ Pro W3</vt:lpstr>
      <vt:lpstr>Arial</vt:lpstr>
      <vt:lpstr>Calibri</vt:lpstr>
      <vt:lpstr>Courier New</vt:lpstr>
      <vt:lpstr>Symbol</vt:lpstr>
      <vt:lpstr>Office Theme</vt:lpstr>
      <vt:lpstr>Data Structures Algorithm and Design SSZG519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Chennupati Rakesh Prasanna</cp:lastModifiedBy>
  <cp:revision>114</cp:revision>
  <dcterms:created xsi:type="dcterms:W3CDTF">2011-09-14T09:42:05Z</dcterms:created>
  <dcterms:modified xsi:type="dcterms:W3CDTF">2018-11-04T01:07:56Z</dcterms:modified>
</cp:coreProperties>
</file>