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57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5" r:id="rId11"/>
    <p:sldId id="476" r:id="rId12"/>
    <p:sldId id="477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nupati Rakesh Prasanna" initials="CRP" lastIdx="1" clrIdx="0">
    <p:extLst>
      <p:ext uri="{19B8F6BF-5375-455C-9EA6-DF929625EA0E}">
        <p15:presenceInfo xmlns:p15="http://schemas.microsoft.com/office/powerpoint/2012/main" userId="4afb43cdb360fa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/>
    <p:restoredTop sz="92411"/>
  </p:normalViewPr>
  <p:slideViewPr>
    <p:cSldViewPr>
      <p:cViewPr varScale="1">
        <p:scale>
          <a:sx n="101" d="100"/>
          <a:sy n="101" d="100"/>
        </p:scale>
        <p:origin x="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15/11/18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6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Reference:  Bellman, R. E. </a:t>
            </a:r>
            <a:r>
              <a:rPr lang="en-US" altLang="en-US" sz="1200" i="1" dirty="0"/>
              <a:t>Eye of the Hurricane, An Autobiography.</a:t>
            </a:r>
            <a:endParaRPr lang="en-US" alt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14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Data Structures Algorithm and Design</a:t>
            </a:r>
            <a:br>
              <a:rPr lang="en-US" sz="2800" dirty="0"/>
            </a:br>
            <a:r>
              <a:rPr lang="en-US" sz="2800" dirty="0"/>
              <a:t>SSZG519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Mr. Chennupati R Prasanna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5B12-45D9-3547-9AD7-733CE757E6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Fibonacci Number (cont..,)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B4A38-4230-394C-B8B5-40A1C21A58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ECFCC-D50D-B94D-B8F1-81E283564648}"/>
              </a:ext>
            </a:extLst>
          </p:cNvPr>
          <p:cNvSpPr txBox="1"/>
          <p:nvPr/>
        </p:nvSpPr>
        <p:spPr>
          <a:xfrm>
            <a:off x="2070100" y="232825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F42F1-16B8-014F-8FF1-9E3A506194FE}"/>
              </a:ext>
            </a:extLst>
          </p:cNvPr>
          <p:cNvSpPr txBox="1"/>
          <p:nvPr/>
        </p:nvSpPr>
        <p:spPr>
          <a:xfrm>
            <a:off x="838200" y="31217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5C43E-B252-1F45-BE47-DA89F65E93C8}"/>
              </a:ext>
            </a:extLst>
          </p:cNvPr>
          <p:cNvSpPr txBox="1"/>
          <p:nvPr/>
        </p:nvSpPr>
        <p:spPr>
          <a:xfrm>
            <a:off x="3708400" y="406628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FD07AE-B5D4-8948-B3C9-781FE3CFE8BF}"/>
              </a:ext>
            </a:extLst>
          </p:cNvPr>
          <p:cNvSpPr txBox="1"/>
          <p:nvPr/>
        </p:nvSpPr>
        <p:spPr>
          <a:xfrm>
            <a:off x="165100" y="40997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7B27B-9A8A-314B-A86A-9C61C17B3B26}"/>
              </a:ext>
            </a:extLst>
          </p:cNvPr>
          <p:cNvSpPr txBox="1"/>
          <p:nvPr/>
        </p:nvSpPr>
        <p:spPr>
          <a:xfrm>
            <a:off x="927100" y="479487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607A4F-E7B5-D848-BD82-15F5956D842E}"/>
              </a:ext>
            </a:extLst>
          </p:cNvPr>
          <p:cNvSpPr txBox="1"/>
          <p:nvPr/>
        </p:nvSpPr>
        <p:spPr>
          <a:xfrm>
            <a:off x="2743200" y="479487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A29E0-8696-9B46-9C6B-8082840060D0}"/>
              </a:ext>
            </a:extLst>
          </p:cNvPr>
          <p:cNvSpPr txBox="1"/>
          <p:nvPr/>
        </p:nvSpPr>
        <p:spPr>
          <a:xfrm>
            <a:off x="4762500" y="47992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Fib(3)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BCC05F-743D-9845-B3F4-4F59DCCB4731}"/>
              </a:ext>
            </a:extLst>
          </p:cNvPr>
          <p:cNvSpPr txBox="1"/>
          <p:nvPr/>
        </p:nvSpPr>
        <p:spPr>
          <a:xfrm>
            <a:off x="1308100" y="53605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916E3D-40F9-5D40-BCC6-B0B15BCC0DE0}"/>
              </a:ext>
            </a:extLst>
          </p:cNvPr>
          <p:cNvSpPr txBox="1"/>
          <p:nvPr/>
        </p:nvSpPr>
        <p:spPr>
          <a:xfrm>
            <a:off x="406400" y="53761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0ABE1A-8F1B-AD49-B75F-606A8FF9C0B6}"/>
              </a:ext>
            </a:extLst>
          </p:cNvPr>
          <p:cNvSpPr txBox="1"/>
          <p:nvPr/>
        </p:nvSpPr>
        <p:spPr>
          <a:xfrm>
            <a:off x="2209800" y="53761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6FCA70-36B9-8D4E-9FF2-F84DBE6119E5}"/>
              </a:ext>
            </a:extLst>
          </p:cNvPr>
          <p:cNvSpPr txBox="1"/>
          <p:nvPr/>
        </p:nvSpPr>
        <p:spPr>
          <a:xfrm>
            <a:off x="3086100" y="53663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11E779-A48A-D34D-94D4-4967135594C3}"/>
              </a:ext>
            </a:extLst>
          </p:cNvPr>
          <p:cNvSpPr txBox="1"/>
          <p:nvPr/>
        </p:nvSpPr>
        <p:spPr>
          <a:xfrm>
            <a:off x="4102100" y="53663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43704E-CC8F-0B41-866A-685FEF27E115}"/>
              </a:ext>
            </a:extLst>
          </p:cNvPr>
          <p:cNvSpPr txBox="1"/>
          <p:nvPr/>
        </p:nvSpPr>
        <p:spPr>
          <a:xfrm>
            <a:off x="5334000" y="53605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D49A02-5174-4941-A401-27656C38CF66}"/>
              </a:ext>
            </a:extLst>
          </p:cNvPr>
          <p:cNvSpPr txBox="1"/>
          <p:nvPr/>
        </p:nvSpPr>
        <p:spPr>
          <a:xfrm>
            <a:off x="4762500" y="591791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3E9D9F-BC8A-6A40-B969-192A63EC319B}"/>
              </a:ext>
            </a:extLst>
          </p:cNvPr>
          <p:cNvSpPr txBox="1"/>
          <p:nvPr/>
        </p:nvSpPr>
        <p:spPr>
          <a:xfrm>
            <a:off x="6019800" y="591478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Fib(1)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C80A2B-3A6A-3748-9BE8-FC86C395C812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flipH="1">
            <a:off x="5143500" y="5729904"/>
            <a:ext cx="571500" cy="188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85A9F1-98B5-9646-BF24-20A1A15D9F81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>
            <a:off x="5715000" y="5729904"/>
            <a:ext cx="685800" cy="184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A6F532-D08B-434F-964A-A614880DA298}"/>
              </a:ext>
            </a:extLst>
          </p:cNvPr>
          <p:cNvCxnSpPr>
            <a:stCxn id="21" idx="2"/>
            <a:endCxn id="33" idx="0"/>
          </p:cNvCxnSpPr>
          <p:nvPr/>
        </p:nvCxnSpPr>
        <p:spPr>
          <a:xfrm>
            <a:off x="5143500" y="5168580"/>
            <a:ext cx="571500" cy="191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3F492F-CF9A-A34B-B1F5-4A9F1482F2DF}"/>
              </a:ext>
            </a:extLst>
          </p:cNvPr>
          <p:cNvCxnSpPr>
            <a:stCxn id="21" idx="2"/>
            <a:endCxn id="32" idx="0"/>
          </p:cNvCxnSpPr>
          <p:nvPr/>
        </p:nvCxnSpPr>
        <p:spPr>
          <a:xfrm flipH="1">
            <a:off x="4483100" y="5168580"/>
            <a:ext cx="660400" cy="197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AAC764-16EE-AC41-80FA-35E82AB47049}"/>
              </a:ext>
            </a:extLst>
          </p:cNvPr>
          <p:cNvCxnSpPr>
            <a:stCxn id="20" idx="2"/>
            <a:endCxn id="31" idx="0"/>
          </p:cNvCxnSpPr>
          <p:nvPr/>
        </p:nvCxnSpPr>
        <p:spPr>
          <a:xfrm>
            <a:off x="3124200" y="5164203"/>
            <a:ext cx="342900" cy="202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81445C-0459-9D48-A08C-67DB7EADAC50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 flipH="1">
            <a:off x="2590800" y="5164203"/>
            <a:ext cx="533400" cy="211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B305C9-8C03-B245-93BB-15D25C4E0D98}"/>
              </a:ext>
            </a:extLst>
          </p:cNvPr>
          <p:cNvCxnSpPr>
            <a:stCxn id="19" idx="2"/>
            <a:endCxn id="28" idx="0"/>
          </p:cNvCxnSpPr>
          <p:nvPr/>
        </p:nvCxnSpPr>
        <p:spPr>
          <a:xfrm>
            <a:off x="1308100" y="5164203"/>
            <a:ext cx="381000" cy="19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93509-C299-6C4D-9253-ADDF8BDB46EC}"/>
              </a:ext>
            </a:extLst>
          </p:cNvPr>
          <p:cNvCxnSpPr>
            <a:stCxn id="19" idx="2"/>
            <a:endCxn id="29" idx="0"/>
          </p:cNvCxnSpPr>
          <p:nvPr/>
        </p:nvCxnSpPr>
        <p:spPr>
          <a:xfrm flipH="1">
            <a:off x="787400" y="5164203"/>
            <a:ext cx="520700" cy="211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74D201-A984-0242-900A-675243A1B283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1219200" y="3491102"/>
            <a:ext cx="88900" cy="1303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8AC6EE-DFEB-FB47-A5A4-E864BF4A854B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flipH="1">
            <a:off x="546100" y="3491102"/>
            <a:ext cx="673100" cy="60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5103A2-5D0D-6744-A812-7DDD21E34B35}"/>
              </a:ext>
            </a:extLst>
          </p:cNvPr>
          <p:cNvCxnSpPr>
            <a:stCxn id="20" idx="0"/>
            <a:endCxn id="11" idx="2"/>
          </p:cNvCxnSpPr>
          <p:nvPr/>
        </p:nvCxnSpPr>
        <p:spPr>
          <a:xfrm flipV="1">
            <a:off x="3124200" y="4435618"/>
            <a:ext cx="965200" cy="359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DBC59BC-74D1-204B-9BE8-D3D75974CA6D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>
            <a:off x="4089400" y="4435618"/>
            <a:ext cx="1054100" cy="36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9DF271-CD60-7F4E-A249-CA289DA09388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1219200" y="2697583"/>
            <a:ext cx="1231900" cy="424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473EF2-2FC6-794B-A386-3885EE7BCD4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451100" y="2697583"/>
            <a:ext cx="1638300" cy="1368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44B33B-71E9-5D46-BE20-D8C019B51942}"/>
              </a:ext>
            </a:extLst>
          </p:cNvPr>
          <p:cNvSpPr txBox="1"/>
          <p:nvPr/>
        </p:nvSpPr>
        <p:spPr>
          <a:xfrm>
            <a:off x="5334000" y="1752600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fib 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n)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 (n&lt;=1)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return n;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return fib(n-2)+fib(n-1);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9CED92-E3F7-3D48-A73B-7E1506CC9EEB}"/>
              </a:ext>
            </a:extLst>
          </p:cNvPr>
          <p:cNvSpPr txBox="1"/>
          <p:nvPr/>
        </p:nvSpPr>
        <p:spPr>
          <a:xfrm>
            <a:off x="6121400" y="406628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T(n) =2T(n-1) +1 </a:t>
            </a:r>
          </a:p>
          <a:p>
            <a:r>
              <a:rPr lang="en-US" dirty="0"/>
              <a:t>Use master theorem = O(2</a:t>
            </a:r>
            <a:r>
              <a:rPr lang="en-US" baseline="30000" dirty="0"/>
              <a:t>n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8729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8" grpId="0"/>
      <p:bldP spid="19" grpId="0"/>
      <p:bldP spid="20" grpId="0"/>
      <p:bldP spid="21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D409-D593-7743-B1F8-E72FB32A68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Recursion with </a:t>
            </a:r>
            <a:r>
              <a:rPr lang="en-US" dirty="0" err="1"/>
              <a:t>Memoization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D6360-367E-E84B-8927-0FCF6BE9487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D6E4E-9BCD-7842-94A2-99987E925E76}"/>
              </a:ext>
            </a:extLst>
          </p:cNvPr>
          <p:cNvSpPr txBox="1"/>
          <p:nvPr/>
        </p:nvSpPr>
        <p:spPr>
          <a:xfrm>
            <a:off x="2057400" y="167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AF23D-A7FB-504A-B7F7-5B7BA022EC8D}"/>
              </a:ext>
            </a:extLst>
          </p:cNvPr>
          <p:cNvSpPr txBox="1"/>
          <p:nvPr/>
        </p:nvSpPr>
        <p:spPr>
          <a:xfrm>
            <a:off x="825500" y="246991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AF26F-213B-6448-A7DE-A653526A6325}"/>
              </a:ext>
            </a:extLst>
          </p:cNvPr>
          <p:cNvSpPr txBox="1"/>
          <p:nvPr/>
        </p:nvSpPr>
        <p:spPr>
          <a:xfrm>
            <a:off x="3695700" y="341443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29BE8-53C2-9D43-B803-DCA2CE6E3682}"/>
              </a:ext>
            </a:extLst>
          </p:cNvPr>
          <p:cNvSpPr txBox="1"/>
          <p:nvPr/>
        </p:nvSpPr>
        <p:spPr>
          <a:xfrm>
            <a:off x="152400" y="34479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1E57E-7D95-074B-955F-EFF6F683C8AB}"/>
              </a:ext>
            </a:extLst>
          </p:cNvPr>
          <p:cNvSpPr txBox="1"/>
          <p:nvPr/>
        </p:nvSpPr>
        <p:spPr>
          <a:xfrm>
            <a:off x="914400" y="41430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CCC9C-249A-FB47-920A-293F6D0007F7}"/>
              </a:ext>
            </a:extLst>
          </p:cNvPr>
          <p:cNvSpPr txBox="1"/>
          <p:nvPr/>
        </p:nvSpPr>
        <p:spPr>
          <a:xfrm>
            <a:off x="2730500" y="41430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B73F1-76AC-1D48-8571-9F041EEA4F84}"/>
              </a:ext>
            </a:extLst>
          </p:cNvPr>
          <p:cNvSpPr txBox="1"/>
          <p:nvPr/>
        </p:nvSpPr>
        <p:spPr>
          <a:xfrm>
            <a:off x="4749800" y="414739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30F35-972B-5B4B-8C0E-B0C2B8F8E695}"/>
              </a:ext>
            </a:extLst>
          </p:cNvPr>
          <p:cNvSpPr txBox="1"/>
          <p:nvPr/>
        </p:nvSpPr>
        <p:spPr>
          <a:xfrm>
            <a:off x="1295400" y="470872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EE0FD-9CAE-0940-A1A3-E662CA3C26FE}"/>
              </a:ext>
            </a:extLst>
          </p:cNvPr>
          <p:cNvSpPr txBox="1"/>
          <p:nvPr/>
        </p:nvSpPr>
        <p:spPr>
          <a:xfrm>
            <a:off x="393700" y="472430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Fib(0)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4A3D1B-C4FD-6042-AEE5-2F04182AC66B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1295400" y="4512352"/>
            <a:ext cx="381000" cy="19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0C80BF-B2CB-B944-A12A-994A4A6C980B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774700" y="4512352"/>
            <a:ext cx="520700" cy="211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CEEDB9-A01B-5544-8224-9C57C91DF183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206500" y="2839251"/>
            <a:ext cx="88900" cy="1303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C5A072-F1C0-C346-97E0-8DE950E8E77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33400" y="2839251"/>
            <a:ext cx="673100" cy="608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1619E5-202B-B040-8634-F740C013F42F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V="1">
            <a:off x="3111500" y="3783767"/>
            <a:ext cx="965200" cy="359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C63209-37C2-FB46-BD43-A9F7B6EDBEA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076700" y="3783767"/>
            <a:ext cx="1054100" cy="36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87A3A2-F2B0-5243-AED2-37C0F12770AA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1206500" y="2045732"/>
            <a:ext cx="1231900" cy="424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D823BF-3C30-B041-8AD9-1E2CA08C97E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438400" y="2045732"/>
            <a:ext cx="1638300" cy="1368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B7818F-D70F-774C-A91A-7F2436ADE780}"/>
                  </a:ext>
                </a:extLst>
              </p:cNvPr>
              <p:cNvSpPr txBox="1"/>
              <p:nvPr/>
            </p:nvSpPr>
            <p:spPr>
              <a:xfrm>
                <a:off x="5803900" y="1600200"/>
                <a:ext cx="33528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fib 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(n&lt;=1)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 n;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in memory  return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</a:t>
                </a:r>
              </a:p>
              <a:p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fib(n-2)+fib(n-1);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Save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memory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B7818F-D70F-774C-A91A-7F2436ADE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900" y="1600200"/>
                <a:ext cx="3352800" cy="3139321"/>
              </a:xfrm>
              <a:prstGeom prst="rect">
                <a:avLst/>
              </a:prstGeom>
              <a:blipFill>
                <a:blip r:embed="rId2"/>
                <a:stretch>
                  <a:fillRect l="-1132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79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3EAD213-15BF-374F-A6ED-CDEB8F7D5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540571"/>
              </p:ext>
            </p:extLst>
          </p:nvPr>
        </p:nvGraphicFramePr>
        <p:xfrm>
          <a:off x="762000" y="1524000"/>
          <a:ext cx="236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331000998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500255679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73883608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1184107138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1230062899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861749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44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C2EE-90AC-C047-BB64-967D9243C6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Table method or iterative method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12EC8-F1EA-4845-999E-69F9FEF8E87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DE9ED-F138-A14F-BA9E-4359302B529E}"/>
              </a:ext>
            </a:extLst>
          </p:cNvPr>
          <p:cNvSpPr txBox="1"/>
          <p:nvPr/>
        </p:nvSpPr>
        <p:spPr>
          <a:xfrm>
            <a:off x="304800" y="1524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94251-E438-A642-B8A9-8045C528B64F}"/>
              </a:ext>
            </a:extLst>
          </p:cNvPr>
          <p:cNvSpPr txBox="1"/>
          <p:nvPr/>
        </p:nvSpPr>
        <p:spPr>
          <a:xfrm>
            <a:off x="762000" y="19710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AB09E-5175-3642-8263-9D8DA1F33EF6}"/>
              </a:ext>
            </a:extLst>
          </p:cNvPr>
          <p:cNvSpPr txBox="1"/>
          <p:nvPr/>
        </p:nvSpPr>
        <p:spPr>
          <a:xfrm>
            <a:off x="1162050" y="19710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D14C9-B396-FF4F-8FB4-5019F1236029}"/>
              </a:ext>
            </a:extLst>
          </p:cNvPr>
          <p:cNvSpPr txBox="1"/>
          <p:nvPr/>
        </p:nvSpPr>
        <p:spPr>
          <a:xfrm>
            <a:off x="1562100" y="19710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09439-BDC7-3449-A0DB-5C43499F7762}"/>
              </a:ext>
            </a:extLst>
          </p:cNvPr>
          <p:cNvSpPr txBox="1"/>
          <p:nvPr/>
        </p:nvSpPr>
        <p:spPr>
          <a:xfrm>
            <a:off x="1981200" y="19710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FAA1-EFE3-5B4B-85EA-C0BB3A80ACC8}"/>
              </a:ext>
            </a:extLst>
          </p:cNvPr>
          <p:cNvSpPr txBox="1"/>
          <p:nvPr/>
        </p:nvSpPr>
        <p:spPr>
          <a:xfrm>
            <a:off x="2400300" y="19710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7FC7B-40F6-FD4C-BAAF-18D01D94B484}"/>
              </a:ext>
            </a:extLst>
          </p:cNvPr>
          <p:cNvSpPr txBox="1"/>
          <p:nvPr/>
        </p:nvSpPr>
        <p:spPr>
          <a:xfrm>
            <a:off x="2781300" y="19710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F4E0482-FF3E-5740-A030-AAD7181E3E97}"/>
                  </a:ext>
                </a:extLst>
              </p:cNvPr>
              <p:cNvSpPr/>
              <p:nvPr/>
            </p:nvSpPr>
            <p:spPr>
              <a:xfrm>
                <a:off x="4267200" y="1458207"/>
                <a:ext cx="4495800" cy="1394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Fib(n)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𝑓𝑖𝑏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𝑓𝑖𝑏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				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F4E0482-FF3E-5740-A030-AAD7181E3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458207"/>
                <a:ext cx="4495800" cy="1394997"/>
              </a:xfrm>
              <a:prstGeom prst="rect">
                <a:avLst/>
              </a:prstGeom>
              <a:blipFill>
                <a:blip r:embed="rId2"/>
                <a:stretch>
                  <a:fillRect l="-24859" t="-167568" b="-218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CA42889-4BE4-FD4C-827F-8BC0AC8DD2F0}"/>
              </a:ext>
            </a:extLst>
          </p:cNvPr>
          <p:cNvSpPr txBox="1"/>
          <p:nvPr/>
        </p:nvSpPr>
        <p:spPr>
          <a:xfrm>
            <a:off x="4953000" y="2853204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fib 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n)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 (n&lt;=1)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return n;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f[0] =0; f[1] =1;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 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=2;i&lt;=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n;i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++)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 =f[i-2]+f[i-1];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r>
              <a:rPr lang="en-US" dirty="0"/>
              <a:t>return f[n];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A394F-DB4C-2D4E-A69F-79451F2F7ECE}"/>
              </a:ext>
            </a:extLst>
          </p:cNvPr>
          <p:cNvSpPr txBox="1"/>
          <p:nvPr/>
        </p:nvSpPr>
        <p:spPr>
          <a:xfrm>
            <a:off x="1390650" y="2971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F37D15-9504-DB44-8308-9E5BB2F3C890}"/>
              </a:ext>
            </a:extLst>
          </p:cNvPr>
          <p:cNvSpPr txBox="1"/>
          <p:nvPr/>
        </p:nvSpPr>
        <p:spPr>
          <a:xfrm>
            <a:off x="762000" y="394716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9B0371-B75B-0746-9949-E6313D7075E0}"/>
              </a:ext>
            </a:extLst>
          </p:cNvPr>
          <p:cNvSpPr txBox="1"/>
          <p:nvPr/>
        </p:nvSpPr>
        <p:spPr>
          <a:xfrm>
            <a:off x="2146300" y="394716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Fib(4)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9F7C32-0402-4749-B57B-C61A52797AE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1143000" y="3341132"/>
            <a:ext cx="628650" cy="606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963166-6965-004A-AB11-CAE87813C15B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1771650" y="3341132"/>
            <a:ext cx="755650" cy="606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18FB3C-7EED-934F-A017-14F4B65454E2}"/>
                  </a:ext>
                </a:extLst>
              </p:cNvPr>
              <p:cNvSpPr txBox="1"/>
              <p:nvPr/>
            </p:nvSpPr>
            <p:spPr>
              <a:xfrm>
                <a:off x="947252" y="4380064"/>
                <a:ext cx="123431" cy="473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18FB3C-7EED-934F-A017-14F4B6545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52" y="4380064"/>
                <a:ext cx="123431" cy="473848"/>
              </a:xfrm>
              <a:prstGeom prst="rect">
                <a:avLst/>
              </a:prstGeom>
              <a:blipFill>
                <a:blip r:embed="rId3"/>
                <a:stretch>
                  <a:fillRect l="-20000" r="-2000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3A4EEC-5A97-6C45-96D1-8F95B6B3C0C6}"/>
                  </a:ext>
                </a:extLst>
              </p:cNvPr>
              <p:cNvSpPr txBox="1"/>
              <p:nvPr/>
            </p:nvSpPr>
            <p:spPr>
              <a:xfrm>
                <a:off x="2465584" y="4316492"/>
                <a:ext cx="123431" cy="473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3A4EEC-5A97-6C45-96D1-8F95B6B3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584" y="4316492"/>
                <a:ext cx="123431" cy="473848"/>
              </a:xfrm>
              <a:prstGeom prst="rect">
                <a:avLst/>
              </a:prstGeom>
              <a:blipFill>
                <a:blip r:embed="rId4"/>
                <a:stretch>
                  <a:fillRect l="-18182" r="-18182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74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EE84-9E19-F745-A71D-DBB7A8F07C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958AAB6-3EA7-1446-B940-65262E0F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FF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0167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/>
          <a:lstStyle/>
          <a:p>
            <a:r>
              <a:rPr lang="en-US" altLang="en-US" dirty="0"/>
              <a:t>SSZG519-</a:t>
            </a:r>
            <a:r>
              <a:rPr lang="en-US" altLang="en-US" dirty="0">
                <a:ea typeface="ＭＳ Ｐゴシック" charset="-128"/>
              </a:rPr>
              <a:t>Dynamic Programming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5E09B9-AE76-7749-A04C-AD2ACA18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163763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	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Those who cannot remember the past are condemned to repeat It </a:t>
            </a:r>
          </a:p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					-Dynamic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53EE0-F8F2-2043-80A8-6236FC58B0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5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C4EA55-6227-594F-A72C-24E66EDE6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Bellman.  Pioneered the systematic study of dynamic programming in the 1950s.</a:t>
            </a:r>
          </a:p>
          <a:p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Etymology.</a:t>
            </a:r>
          </a:p>
          <a:p>
            <a:pPr lvl="1"/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Dynamic programming = planning over time.</a:t>
            </a:r>
          </a:p>
          <a:p>
            <a:pPr lvl="1"/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Secretary of Defense was hostile to mathematical research.</a:t>
            </a:r>
          </a:p>
          <a:p>
            <a:pPr lvl="1"/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Bellman sought an impressive name to avoid confrontation.</a:t>
            </a:r>
          </a:p>
          <a:p>
            <a:pPr lvl="2"/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"it's impossible to use dynamic in a pejorative sense"</a:t>
            </a:r>
          </a:p>
          <a:p>
            <a:pPr lvl="2"/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"something not even a Congressman could object to"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3CE2-5450-644B-B01A-1417FB8486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Dynamic Programming 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75C4A-D27E-C444-AEC3-B77C8988AE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5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7DAD0D-45B1-BF42-AB6B-C0924853A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Dynamic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Programming(DP)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applies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optimization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problems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in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 set of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choices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must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be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made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in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order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arrive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at an optimal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solution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As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choices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are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made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subproblems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of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same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form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arise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DP is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effective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when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given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problem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may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arise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more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than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one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partial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set of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choices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b="1" i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key</a:t>
            </a:r>
            <a:r>
              <a:rPr lang="tr-TR" altLang="en-US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b="1" i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technique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is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store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solution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each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subproblem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in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case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it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should</a:t>
            </a:r>
            <a:r>
              <a:rPr lang="tr-TR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appear</a:t>
            </a:r>
            <a:endParaRPr lang="tr-TR" alt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FC06-C0FB-E043-9855-9C2A7D52CB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A0608-4A72-0A41-B816-C644411977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2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151F9-3ECF-0440-A670-D7B22CA9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is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applicable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solves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saves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F76B-6C67-A547-854D-6B94E1266B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DA9A9-218E-C445-8810-6BBAFFD5F58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7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A02212-D8A2-C041-9316-D9CFEF94F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Areas. 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Bioinformatics.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theory.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theory.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research.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science:  theory, graphics, AI, systems, ….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famous dynamic programming algorithms. 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Viterbi for hidden Markov models.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 diff for comparing two files.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Smith-Waterman for sequence alignment.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 for shortest path routing in networks.</a:t>
            </a:r>
          </a:p>
          <a:p>
            <a:pPr lvl="1"/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Cocke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Kasami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-Younger for parsing context free grammars.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DFC7-A174-E94C-A09F-B7706790B1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B09DB-1DEC-184C-A145-F7A6434689B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0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CAF0D8-20C2-7240-869F-62FA60EE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 the structure of  an optimal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define the value of an optimal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value of an optimal solution in a bottom-up fashion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an optimal solution from computed information</a:t>
            </a:r>
            <a:endParaRPr lang="tr-TR" altLang="en-US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2DEC-33AB-924D-B6D5-AC9141FF1A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16305"/>
            <a:ext cx="6324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of a dynamic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02C36-34BC-5946-8479-3E2C1D9D16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6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458A5DC-DE6E-264D-8BAA-33FBA42D1B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Fib(n)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				</a:t>
                </a: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fib (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n)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{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if (n&lt;=1)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return n;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return fib(n-2)+fib(n-1);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}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458A5DC-DE6E-264D-8BAA-33FBA42D1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67" t="-69748" b="-32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5A86-8FB7-EC49-B563-4EDEFBA416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Fibonacci Number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6081D-99D1-5A44-90A7-AA4BDCE8BB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2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2335</TotalTime>
  <Words>638</Words>
  <Application>Microsoft Macintosh PowerPoint</Application>
  <PresentationFormat>On-screen Show (4:3)</PresentationFormat>
  <Paragraphs>137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Cambria Math</vt:lpstr>
      <vt:lpstr>Times New Roman</vt:lpstr>
      <vt:lpstr>Office Theme</vt:lpstr>
      <vt:lpstr>Data Structures Algorithm and Design SSZG519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Chennupati Rakesh Prasanna</cp:lastModifiedBy>
  <cp:revision>164</cp:revision>
  <dcterms:created xsi:type="dcterms:W3CDTF">2011-09-14T09:42:05Z</dcterms:created>
  <dcterms:modified xsi:type="dcterms:W3CDTF">2018-11-15T17:24:34Z</dcterms:modified>
</cp:coreProperties>
</file>