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92500"/>
  </p:normalViewPr>
  <p:slideViewPr>
    <p:cSldViewPr>
      <p:cViewPr varScale="1">
        <p:scale>
          <a:sx n="51" d="100"/>
          <a:sy n="51" d="100"/>
        </p:scale>
        <p:origin x="20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23/08/18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63AC07-6D22-A24D-B5B2-D1E461EE5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complexity of the recurrence: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let us try solving this function with substitution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2T(n-1)-1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2(2T(n-2)-1)-1=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T(n-2)-2-1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[2T(n-3)-1]-2-1 =2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T(n-3)-2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[2T(n-4)-1]-2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T(n-4)-2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T(n-n)-2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[Note: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=1.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63AC07-6D22-A24D-B5B2-D1E461EE5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5864" t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Master Methods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15C493-2B3C-4741-B74D-AA36D8B2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77962"/>
            <a:ext cx="8229600" cy="49831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Explain the master Method</a:t>
            </a:r>
          </a:p>
          <a:p>
            <a:pPr lvl="1">
              <a:defRPr/>
            </a:pPr>
            <a:r>
              <a:rPr lang="en-US" sz="2000" dirty="0"/>
              <a:t>A utility method for analysis recurrence relations</a:t>
            </a:r>
          </a:p>
          <a:p>
            <a:pPr lvl="1">
              <a:defRPr/>
            </a:pPr>
            <a:r>
              <a:rPr lang="en-US" sz="2000" dirty="0"/>
              <a:t>Useful in many cases for divide and conquer algorithms.  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These recurrence relations are of the forms: </a:t>
            </a:r>
            <a:endParaRPr lang="en-US" sz="1600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sz="1600" dirty="0"/>
              <a:t>	  T(n) = </a:t>
            </a:r>
            <a:r>
              <a:rPr lang="en-US" sz="1600" dirty="0" err="1"/>
              <a:t>aT</a:t>
            </a:r>
            <a:r>
              <a:rPr lang="en-US" sz="1600" dirty="0"/>
              <a:t>(n/b)+f(n)  where a&gt; = 1, b&gt;1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600" dirty="0"/>
              <a:t>n = the size of the current problem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600" dirty="0"/>
              <a:t>a = the number of sub-problems in the recursion.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600" dirty="0"/>
              <a:t>n/b = the size of each </a:t>
            </a:r>
            <a:r>
              <a:rPr lang="en-US" sz="1600" dirty="0" err="1"/>
              <a:t>subproblem</a:t>
            </a:r>
            <a:endParaRPr lang="en-US" sz="1600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sz="1600" i="1" dirty="0"/>
              <a:t>f(n</a:t>
            </a:r>
            <a:r>
              <a:rPr lang="en-US" sz="1600" dirty="0"/>
              <a:t>) = the cost of work that has to de done outside the recursive calls (Cost of dividing + merging).</a:t>
            </a:r>
          </a:p>
        </p:txBody>
      </p:sp>
    </p:spTree>
    <p:extLst>
      <p:ext uri="{BB962C8B-B14F-4D97-AF65-F5344CB8AC3E}">
        <p14:creationId xmlns:p14="http://schemas.microsoft.com/office/powerpoint/2010/main" val="363079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Master Theorem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856C56-34F0-FC44-BC1E-B3E70D7E23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525963"/>
          </a:xfrm>
          <a:blipFill rotWithShape="0">
            <a:blip r:embed="rId2"/>
            <a:stretch>
              <a:fillRect l="-741" t="-674" r="-22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3807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apply the master method(step by step)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8D8B07-A15F-3E4F-A78B-B853D564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4162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Extract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a,b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and 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f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(n) form a given recurrence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Determine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n</a:t>
            </a:r>
            <a:r>
              <a:rPr lang="en-US" altLang="en-US" sz="2400" baseline="30000" dirty="0" err="1">
                <a:latin typeface="Arial" charset="0"/>
                <a:ea typeface="ＭＳ Ｐゴシック" charset="-128"/>
                <a:cs typeface="Arial" charset="0"/>
              </a:rPr>
              <a:t>log</a:t>
            </a:r>
            <a:r>
              <a:rPr lang="en-US" altLang="en-US" sz="2400" baseline="-25000" dirty="0" err="1">
                <a:latin typeface="Arial" charset="0"/>
                <a:ea typeface="ＭＳ Ｐゴシック" charset="-128"/>
                <a:cs typeface="Arial" charset="0"/>
              </a:rPr>
              <a:t>b</a:t>
            </a:r>
            <a:r>
              <a:rPr lang="en-US" altLang="en-US" sz="2400" baseline="30000" dirty="0" err="1">
                <a:latin typeface="Arial" charset="0"/>
                <a:ea typeface="ＭＳ Ｐゴシック" charset="-128"/>
                <a:cs typeface="Arial" charset="0"/>
              </a:rPr>
              <a:t>a</a:t>
            </a:r>
            <a:endParaRPr lang="en-US" altLang="en-US" sz="2400" dirty="0">
              <a:latin typeface="Arial" charset="0"/>
              <a:ea typeface="ＭＳ Ｐゴシック" charset="-128"/>
              <a:cs typeface="Arial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Compare 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f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(n) and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n</a:t>
            </a:r>
            <a:r>
              <a:rPr lang="en-US" altLang="en-US" sz="2400" baseline="30000" dirty="0" err="1">
                <a:latin typeface="Arial" charset="0"/>
                <a:ea typeface="ＭＳ Ｐゴシック" charset="-128"/>
                <a:cs typeface="Arial" charset="0"/>
              </a:rPr>
              <a:t>log</a:t>
            </a:r>
            <a:r>
              <a:rPr lang="en-US" altLang="en-US" sz="2400" baseline="-25000" dirty="0" err="1">
                <a:latin typeface="Arial" charset="0"/>
                <a:ea typeface="ＭＳ Ｐゴシック" charset="-128"/>
                <a:cs typeface="Arial" charset="0"/>
              </a:rPr>
              <a:t>b</a:t>
            </a:r>
            <a:r>
              <a:rPr lang="en-US" altLang="en-US" sz="2400" baseline="30000" dirty="0" err="1">
                <a:latin typeface="Arial" charset="0"/>
                <a:ea typeface="ＭＳ Ｐゴシック" charset="-128"/>
                <a:cs typeface="Arial" charset="0"/>
              </a:rPr>
              <a:t>a</a:t>
            </a:r>
            <a:r>
              <a:rPr lang="en-US" altLang="en-US" sz="2400" baseline="30000" dirty="0"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asymptotically.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Determine the appropriate Master method case and apply it </a:t>
            </a:r>
          </a:p>
          <a:p>
            <a:pPr marL="514350" indent="-514350">
              <a:buFont typeface="Calibri" charset="0"/>
              <a:buAutoNum type="arabicPeriod"/>
            </a:pPr>
            <a:endParaRPr lang="en-US" altLang="en-US" sz="2400" dirty="0">
              <a:latin typeface="Arial" charset="0"/>
              <a:ea typeface="ＭＳ Ｐゴシック" charset="-128"/>
              <a:cs typeface="Arial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US" altLang="en-US" dirty="0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For each case an exercise[Ex:-1]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2D1C40F-3744-5A49-A78D-AC8DA3684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462" y="1470818"/>
                <a:ext cx="8229600" cy="4929982"/>
              </a:xfrm>
            </p:spPr>
            <p:txBody>
              <a:bodyPr/>
              <a:lstStyle/>
              <a:p>
                <a:r>
                  <a:rPr lang="en-US" dirty="0"/>
                  <a:t>Image that: T(n) = 2T(n/2) +n</a:t>
                </a:r>
              </a:p>
              <a:p>
                <a:r>
                  <a:rPr lang="en-US" dirty="0"/>
                  <a:t>Sol: 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Extract a=2, b=2 and f(n) =n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Determine  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dirty="0"/>
                  <a:t>  = n</a:t>
                </a:r>
                <a:r>
                  <a:rPr lang="en-US" baseline="30000" dirty="0"/>
                  <a:t>log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2</a:t>
                </a:r>
                <a:r>
                  <a:rPr lang="en-US" dirty="0"/>
                  <a:t> =n</a:t>
                </a:r>
                <a:r>
                  <a:rPr lang="en-US" baseline="30000" dirty="0"/>
                  <a:t>1</a:t>
                </a:r>
                <a:r>
                  <a:rPr lang="en-US" dirty="0"/>
                  <a:t> =n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Compare 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dirty="0"/>
                  <a:t> = n</a:t>
                </a:r>
              </a:p>
              <a:p>
                <a:pPr marL="0" indent="0"/>
                <a:r>
                  <a:rPr lang="en-US" dirty="0"/>
                  <a:t>		  f(n) = n </a:t>
                </a:r>
              </a:p>
              <a:p>
                <a:pPr marL="0" indent="0"/>
                <a:r>
                  <a:rPr lang="en-US" dirty="0"/>
                  <a:t>4.Thus case 2: evenly distributed because </a:t>
                </a:r>
              </a:p>
              <a:p>
                <a:pPr marL="0" indent="0"/>
                <a:r>
                  <a:rPr lang="en-US" dirty="0"/>
                  <a:t>	f(n)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0" indent="0"/>
                <a:r>
                  <a:rPr lang="en-US" dirty="0"/>
                  <a:t>	T(n) 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dirty="0"/>
                  <a:t> log(n))</a:t>
                </a:r>
              </a:p>
              <a:p>
                <a:pPr marL="0" indent="0"/>
                <a:r>
                  <a:rPr lang="en-US" dirty="0"/>
                  <a:t>	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(n</a:t>
                </a:r>
                <a:r>
                  <a:rPr lang="en-US" baseline="30000" dirty="0"/>
                  <a:t>1</a:t>
                </a:r>
                <a:r>
                  <a:rPr lang="en-US" dirty="0"/>
                  <a:t>log(n))</a:t>
                </a:r>
              </a:p>
              <a:p>
                <a:pPr marL="0" indent="0"/>
                <a:r>
                  <a:rPr lang="en-US" dirty="0"/>
                  <a:t>	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nlogn</a:t>
                </a:r>
                <a:r>
                  <a:rPr lang="en-US" dirty="0"/>
                  <a:t>)</a:t>
                </a:r>
              </a:p>
              <a:p>
                <a:pPr marL="0" indent="0"/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2D1C40F-3744-5A49-A78D-AC8DA3684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462" y="1470818"/>
                <a:ext cx="8229600" cy="4929982"/>
              </a:xfrm>
              <a:blipFill>
                <a:blip r:embed="rId2"/>
                <a:stretch>
                  <a:fillRect l="-1079" t="-1028" b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54039A9-24DC-5144-9DE2-478BEB1AD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Image that T(n) = 9T(n/3)+n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Extract a= 9 b=3 and f(n) =n 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Determine 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dirty="0"/>
                  <a:t> = n</a:t>
                </a:r>
                <a:r>
                  <a:rPr lang="en-US" baseline="30000" dirty="0"/>
                  <a:t>log</a:t>
                </a:r>
                <a:r>
                  <a:rPr lang="en-US" baseline="-25000" dirty="0"/>
                  <a:t>3</a:t>
                </a:r>
                <a:r>
                  <a:rPr lang="en-US" baseline="30000" dirty="0"/>
                  <a:t>9</a:t>
                </a:r>
                <a:r>
                  <a:rPr lang="en-US" dirty="0"/>
                  <a:t> = n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Compare: 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baseline="30000" dirty="0"/>
                  <a:t> </a:t>
                </a:r>
                <a:r>
                  <a:rPr lang="en-US" dirty="0"/>
                  <a:t> = n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</a:p>
              <a:p>
                <a:pPr marL="0" indent="0"/>
                <a:r>
                  <a:rPr lang="en-US" dirty="0"/>
                  <a:t>		f(n) = n</a:t>
                </a:r>
              </a:p>
              <a:p>
                <a:pPr marL="0" indent="0"/>
                <a:r>
                  <a:rPr lang="en-US" dirty="0"/>
                  <a:t>4.Thus case1; (express f(n) in terms of 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baseline="30000" dirty="0"/>
                  <a:t> </a:t>
                </a:r>
                <a:r>
                  <a:rPr lang="en-US" dirty="0"/>
                  <a:t>) because f(n)= O(n</a:t>
                </a:r>
                <a:r>
                  <a:rPr lang="en-US" baseline="30000" dirty="0"/>
                  <a:t>2-</a:t>
                </a:r>
                <a14:m>
                  <m:oMath xmlns:m="http://schemas.openxmlformats.org/officeDocument/2006/math">
                    <m:r>
                      <a:rPr lang="en-US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a</a:t>
                </a:r>
                <a:r>
                  <a:rPr lang="en-US" dirty="0"/>
                  <a:t>) 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54039A9-24DC-5144-9DE2-478BEB1AD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229600" cy="4525963"/>
              </a:xfrm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96EBB273-8D1D-5D43-9784-F316C7A89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122" y="1493836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altLang="en-US" sz="2800" dirty="0">
                    <a:latin typeface="Arial" charset="0"/>
                    <a:ea typeface="ＭＳ Ｐゴシック" charset="-128"/>
                    <a:cs typeface="Arial" charset="0"/>
                  </a:rPr>
                  <a:t>Imagine that T(n) = 3T(n/4) + </a:t>
                </a:r>
                <a:r>
                  <a:rPr lang="en-US" altLang="en-US" sz="2800" dirty="0" err="1">
                    <a:latin typeface="Arial" charset="0"/>
                    <a:ea typeface="ＭＳ Ｐゴシック" charset="-128"/>
                    <a:cs typeface="Arial" charset="0"/>
                  </a:rPr>
                  <a:t>nlogn</a:t>
                </a:r>
                <a:endParaRPr lang="en-US" altLang="en-US" sz="2800" dirty="0">
                  <a:latin typeface="Arial" charset="0"/>
                  <a:ea typeface="ＭＳ Ｐゴシック" charset="-128"/>
                  <a:cs typeface="Arial" charset="0"/>
                </a:endParaRP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Extract a= 3,b=4, f(n) =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nlogn</a:t>
                </a:r>
                <a:endParaRPr lang="en-US" altLang="en-US" dirty="0">
                  <a:latin typeface="Arial" charset="0"/>
                  <a:ea typeface="ＭＳ Ｐゴシック" charset="-128"/>
                  <a:cs typeface="Arial" charset="0"/>
                </a:endParaRP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Determine;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n</a:t>
                </a:r>
                <a:r>
                  <a:rPr lang="en-US" altLang="en-US" baseline="30000" dirty="0" err="1">
                    <a:latin typeface="Arial" charset="0"/>
                    <a:ea typeface="ＭＳ Ｐゴシック" charset="-128"/>
                    <a:cs typeface="Arial" charset="0"/>
                  </a:rPr>
                  <a:t>log</a:t>
                </a:r>
                <a:r>
                  <a:rPr lang="en-US" altLang="en-US" baseline="-25000" dirty="0" err="1">
                    <a:latin typeface="Arial" charset="0"/>
                    <a:ea typeface="ＭＳ Ｐゴシック" charset="-128"/>
                    <a:cs typeface="Arial" charset="0"/>
                  </a:rPr>
                  <a:t>b</a:t>
                </a:r>
                <a:r>
                  <a:rPr lang="en-US" altLang="en-US" baseline="30000" dirty="0" err="1">
                    <a:latin typeface="Arial" charset="0"/>
                    <a:ea typeface="ＭＳ Ｐゴシック" charset="-128"/>
                    <a:cs typeface="Arial" charset="0"/>
                  </a:rPr>
                  <a:t>a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= n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</a:rPr>
                  <a:t>log</a:t>
                </a:r>
                <a:r>
                  <a:rPr lang="en-US" altLang="en-US" baseline="-25000" dirty="0">
                    <a:latin typeface="Arial" charset="0"/>
                    <a:ea typeface="ＭＳ Ｐゴシック" charset="-128"/>
                    <a:cs typeface="Arial" charset="0"/>
                  </a:rPr>
                  <a:t>4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</a:rPr>
                  <a:t>3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 where log</a:t>
                </a:r>
                <a:r>
                  <a:rPr lang="en-US" altLang="en-US" baseline="-25000" dirty="0">
                    <a:latin typeface="Arial" charset="0"/>
                    <a:ea typeface="ＭＳ Ｐゴシック" charset="-128"/>
                    <a:cs typeface="Arial" charset="0"/>
                  </a:rPr>
                  <a:t>4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</a:rPr>
                  <a:t>3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&lt; 1</a:t>
                </a: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Compare: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n</a:t>
                </a:r>
                <a:r>
                  <a:rPr lang="en-US" altLang="en-US" baseline="30000" dirty="0" err="1">
                    <a:latin typeface="Arial" charset="0"/>
                    <a:ea typeface="ＭＳ Ｐゴシック" charset="-128"/>
                    <a:cs typeface="Arial" charset="0"/>
                  </a:rPr>
                  <a:t>log</a:t>
                </a:r>
                <a:r>
                  <a:rPr lang="en-US" altLang="en-US" baseline="-25000" dirty="0" err="1">
                    <a:latin typeface="Arial" charset="0"/>
                    <a:ea typeface="ＭＳ Ｐゴシック" charset="-128"/>
                    <a:cs typeface="Arial" charset="0"/>
                  </a:rPr>
                  <a:t>b</a:t>
                </a:r>
                <a:r>
                  <a:rPr lang="en-US" altLang="en-US" baseline="30000" dirty="0" err="1">
                    <a:latin typeface="Arial" charset="0"/>
                    <a:ea typeface="ＭＳ Ｐゴシック" charset="-128"/>
                    <a:cs typeface="Arial" charset="0"/>
                  </a:rPr>
                  <a:t>a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= n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</a:rPr>
                  <a:t>log</a:t>
                </a:r>
                <a:r>
                  <a:rPr lang="en-US" altLang="en-US" baseline="-25000" dirty="0">
                    <a:latin typeface="Arial" charset="0"/>
                    <a:ea typeface="ＭＳ Ｐゴシック" charset="-128"/>
                    <a:cs typeface="Arial" charset="0"/>
                  </a:rPr>
                  <a:t>4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</a:rPr>
                  <a:t>3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</a:t>
                </a: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	      f(n) =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nlogn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	</a:t>
                </a: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Thus case 3, but we have to check the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reqularity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 condition!</a:t>
                </a: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The following should be true: </a:t>
                </a:r>
              </a:p>
              <a:p>
                <a:pPr marL="0" indent="0"/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	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af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(n/b) &lt; =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</a:rPr>
                  <a:t>cf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</a:rPr>
                  <a:t>(n) where c&lt;1</a:t>
                </a:r>
              </a:p>
              <a:p>
                <a:pPr>
                  <a:buFont typeface="Wingdings" charset="2"/>
                  <a:buChar char="ó"/>
                </a:pP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a(n/b) log (n/b) &lt; =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cf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(n)  3(n/4) log(n/4) &lt;=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cf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(n)</a:t>
                </a:r>
              </a:p>
              <a:p>
                <a:pPr>
                  <a:buFont typeface="Wingdings" charset="2"/>
                  <a:buChar char="ó"/>
                </a:pP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3/4nlog(n/4) &lt;= </a:t>
                </a:r>
                <a:r>
                  <a:rPr lang="en-US" altLang="en-US" dirty="0" err="1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cf</a:t>
                </a:r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(n), this is true for c=3/4 for example so because f(n)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ＭＳ Ｐゴシック" charset="-128"/>
                        <a:cs typeface="Arial" charset="0"/>
                        <a:sym typeface="Wingdings"/>
                      </a:rPr>
                      <m:t> </m:t>
                    </m:r>
                  </m:oMath>
                </a14:m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Ω</m:t>
                    </m:r>
                  </m:oMath>
                </a14:m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(n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log</a:t>
                </a:r>
                <a:r>
                  <a:rPr lang="en-US" altLang="en-US" baseline="-25000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4</a:t>
                </a:r>
                <a:r>
                  <a:rPr lang="en-US" altLang="en-US" baseline="30000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3 +</a:t>
                </a:r>
                <a14:m>
                  <m:oMath xmlns:m="http://schemas.openxmlformats.org/officeDocument/2006/math">
                    <m:r>
                      <a:rPr lang="en-US" altLang="en-US" i="1" baseline="3000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𝜀</m:t>
                    </m:r>
                    <m:r>
                      <a:rPr lang="en-US" altLang="en-US" i="1" baseline="3000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</m:oMath>
                </a14:m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), T(n)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𝜃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(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𝑛𝑙𝑜𝑔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)</m:t>
                    </m:r>
                  </m:oMath>
                </a14:m>
                <a:r>
                  <a:rPr lang="en-US" altLang="en-US" dirty="0">
                    <a:latin typeface="Arial" charset="0"/>
                    <a:ea typeface="ＭＳ Ｐゴシック" charset="-128"/>
                    <a:cs typeface="Arial" charset="0"/>
                    <a:sym typeface="Wingdings"/>
                  </a:rPr>
                  <a:t>	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96EBB273-8D1D-5D43-9784-F316C7A89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122" y="1493836"/>
                <a:ext cx="8229600" cy="4525963"/>
              </a:xfrm>
              <a:blipFill>
                <a:blip r:embed="rId2"/>
                <a:stretch>
                  <a:fillRect l="-1387" t="-2241" r="-184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SSZG519-Asymptotic analysis [General rules and Problem]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8545-A53E-914B-B0F2-D475795246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8D9F-276D-544C-8119-49EEBECFD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A25248-D46B-5643-B1CB-6C967AFB6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running time of a loop is, at most, the running time of the statements inside the loop(including tests) multiplied by the number of iterations.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//executes n-times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=1;i&lt;=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n;i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a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=O(n)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A25248-D46B-5643-B1CB-6C967AFB6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698" t="-1401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8CD4-7A89-7E4F-B5F0-0AE39DCD60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(Cont..,)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8CD5B-9223-AB4C-AAE2-409093AE05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8BBF33-9627-9A4B-BBE2-D6468302B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loops: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Analyze from inside out. Total running time is the product of the sizes of all the loops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//outer loop executed n-times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=1;i&lt;=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n;i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++){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//inner loop execute n-times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for(j=1;j&lt;=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n;j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//constant time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k=k+1;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total number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𝑐𝑛</m:t>
                    </m:r>
                  </m:oMath>
                </a14:m>
                <a:r>
                  <a:rPr lang="en-US" sz="2800" baseline="30000" dirty="0"/>
                  <a:t>2 </a:t>
                </a:r>
                <a:r>
                  <a:rPr lang="en-US" sz="2800" dirty="0"/>
                  <a:t>= O(n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8BBF33-9627-9A4B-BBE2-D6468302B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38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8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EAA6-D8C7-3A4F-B129-2713FA19F8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(Cont..,)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8B0D-A4A3-B948-9CC3-DF6FAE324F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AEA9D-32D0-B640-9175-73B1F1C1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statements: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the time complexities of each statement.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//constant time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//executed n-times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//constant time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m=m+2;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//outer loop executed n-times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//inner loop executed n-times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for(j=1;j&lt;=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//constant time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k+1;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=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CF88-CF60-5B4C-B2BE-34B5721E01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(Cont..,)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8201-1CB9-B844-B33C-824C9AB3824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ED38D54-3F6A-0A4B-9006-75CC77C80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If-then-else statements: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worst-case running time: the test, plus either the then part or the else part (whichever is the larger).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//test: constant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If(length()==0){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false; // then part: constant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{   //else part : (constant +constant)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for(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=0; n&lt;length();n++){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//another if: constant + constant (no else part)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if(! List[n].equals(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otherlist.list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[n]))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//constant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 false;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time = c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(c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= O(n)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ED38D54-3F6A-0A4B-9006-75CC77C80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080" t="-196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86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D228-DD69-A641-AFC8-AC39A842E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(Cont..,)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7487-BCDC-C347-8005-70C95084E7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A4974E-0D66-104D-85E6-37A9644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complexity: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algorithm is O(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if it takes constant time to cut the problem size by a fraction (usually by ½)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 let us consider the following program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&lt;=n;)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observe carefully, the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doubling every time initially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in next step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and in subsequent steps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4,8 and soon.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that the loop is executing some k-times.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 and we come out of  loop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logarithm on both sides, gives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log(2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log 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klog2 = log 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 = log n // if we assume base ~ 2.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= O(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84B9B3-D0C9-864F-BC3D-86EE0AC6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complexity of the program given below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function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//outer loop executes n/2- times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=n/2;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//middle loop executes n/2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(j=1;j+n/2&lt;=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//loop execute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(k=1;k&lt;=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=k*2)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count++;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the above function is O(n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logn)</a:t>
            </a:r>
          </a:p>
        </p:txBody>
      </p:sp>
    </p:spTree>
    <p:extLst>
      <p:ext uri="{BB962C8B-B14F-4D97-AF65-F5344CB8AC3E}">
        <p14:creationId xmlns:p14="http://schemas.microsoft.com/office/powerpoint/2010/main" val="371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100-72EF-D14C-B3AB-BBDE9D22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485B-CD37-C748-B5DD-E9622DB84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17849C-CB27-9948-8BEA-0D3FBCE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//constant time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if(n==1) return;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//outer loop execute n times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=1;i&lt;=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inner loop executes only time due to break statement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=1;j&lt;=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(“*”);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the above function is?</a:t>
            </a:r>
          </a:p>
        </p:txBody>
      </p:sp>
    </p:spTree>
    <p:extLst>
      <p:ext uri="{BB962C8B-B14F-4D97-AF65-F5344CB8AC3E}">
        <p14:creationId xmlns:p14="http://schemas.microsoft.com/office/powerpoint/2010/main" val="10036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738</Words>
  <Application>Microsoft Macintosh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92</cp:revision>
  <dcterms:created xsi:type="dcterms:W3CDTF">2011-09-14T09:42:05Z</dcterms:created>
  <dcterms:modified xsi:type="dcterms:W3CDTF">2018-08-23T18:11:45Z</dcterms:modified>
</cp:coreProperties>
</file>