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0" r:id="rId2"/>
    <p:sldId id="257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28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28"/>
    <p:restoredTop sz="92500"/>
  </p:normalViewPr>
  <p:slideViewPr>
    <p:cSldViewPr>
      <p:cViewPr varScale="1">
        <p:scale>
          <a:sx n="44" d="100"/>
          <a:sy n="44" d="100"/>
        </p:scale>
        <p:origin x="192" y="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t>24/08/18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C08CD-08CE-4BE9-82DB-405CF9CCA28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36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C08CD-08CE-4BE9-82DB-405CF9CCA28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129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Data Structures Algorithm and Design</a:t>
            </a:r>
            <a:br>
              <a:rPr lang="en-US" sz="2800" dirty="0"/>
            </a:br>
            <a:r>
              <a:rPr lang="en-US" sz="2800" dirty="0"/>
              <a:t>SSZG519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Mr. Chennupati R Prasanna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322C-290B-5B42-B337-FAA9A5510A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Stacks: An Array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958D5-476D-784C-AD2C-6CEA40DA89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196EFB7-BA60-ED49-9139-8CF464A6501F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76127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Create a stack using an array by specifying a maximum size </a:t>
            </a:r>
            <a:r>
              <a:rPr lang="en-US" sz="2800" i="1"/>
              <a:t>N </a:t>
            </a:r>
            <a:r>
              <a:rPr lang="en-US" sz="2800"/>
              <a:t>for our stack.</a:t>
            </a:r>
          </a:p>
          <a:p>
            <a:r>
              <a:rPr lang="en-US" sz="2800"/>
              <a:t>The stack consists of an N-element array </a:t>
            </a:r>
            <a:r>
              <a:rPr lang="en-US" sz="2800" i="1"/>
              <a:t>S </a:t>
            </a:r>
            <a:r>
              <a:rPr lang="en-US" sz="2800"/>
              <a:t>and an integer variable </a:t>
            </a:r>
            <a:r>
              <a:rPr lang="en-US" sz="2800" i="1"/>
              <a:t>t</a:t>
            </a:r>
            <a:r>
              <a:rPr lang="en-US" sz="2800"/>
              <a:t>, the index of the top element in array S.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Array indices start at 0, so we initialize </a:t>
            </a:r>
            <a:r>
              <a:rPr lang="en-US" sz="2800" i="1"/>
              <a:t>t </a:t>
            </a:r>
            <a:r>
              <a:rPr lang="en-US" sz="2800"/>
              <a:t>to -1</a:t>
            </a:r>
            <a:endParaRPr lang="en-US" sz="2800" dirty="0"/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EDD8C4B4-4E44-1D47-A2B4-9180EBA9A9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291520"/>
              </p:ext>
            </p:extLst>
          </p:nvPr>
        </p:nvGraphicFramePr>
        <p:xfrm>
          <a:off x="1119188" y="4317149"/>
          <a:ext cx="72278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hoto Editor Photo" r:id="rId3" imgW="7228571" imgH="885949" progId="">
                  <p:embed/>
                </p:oleObj>
              </mc:Choice>
              <mc:Fallback>
                <p:oleObj name="Photo Editor Photo" r:id="rId3" imgW="7228571" imgH="885949" progId="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4317149"/>
                        <a:ext cx="722788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457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322C-290B-5B42-B337-FAA9A5510A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Stacks: An Array Implementation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958D5-476D-784C-AD2C-6CEA40DA89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54C9BD5-32CF-F749-98B1-E11A9F5E04D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Pseudo code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F107BD84-C1F1-B549-AFF0-B83F62221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324100"/>
            <a:ext cx="3581400" cy="2835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>
                <a:latin typeface="Courier New" pitchFamily="49" charset="0"/>
                <a:ea typeface="굴림" pitchFamily="50" charset="-127"/>
              </a:rPr>
              <a:t>Algorithm</a:t>
            </a:r>
            <a:r>
              <a:rPr lang="en-GB" sz="2000" b="1">
                <a:latin typeface="Courier New" pitchFamily="49" charset="0"/>
                <a:ea typeface="굴림" pitchFamily="50" charset="-127"/>
              </a:rPr>
              <a:t> size()</a:t>
            </a:r>
            <a:br>
              <a:rPr lang="en-US" sz="2000">
                <a:latin typeface="Courier New" pitchFamily="49" charset="0"/>
                <a:ea typeface="굴림" pitchFamily="50" charset="-127"/>
              </a:rPr>
            </a:br>
            <a:r>
              <a:rPr lang="en-GB" sz="2000" b="1">
                <a:latin typeface="Courier New" pitchFamily="49" charset="0"/>
                <a:ea typeface="굴림" pitchFamily="50" charset="-127"/>
              </a:rPr>
              <a:t>return</a:t>
            </a:r>
            <a:r>
              <a:rPr lang="en-GB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GB" sz="2000" i="1">
                <a:latin typeface="Courier New" pitchFamily="49" charset="0"/>
                <a:ea typeface="굴림" pitchFamily="50" charset="-127"/>
              </a:rPr>
              <a:t>t</a:t>
            </a:r>
            <a:r>
              <a:rPr lang="en-GB" sz="2000">
                <a:latin typeface="Courier New" pitchFamily="49" charset="0"/>
                <a:ea typeface="굴림" pitchFamily="50" charset="-127"/>
              </a:rPr>
              <a:t>+1</a:t>
            </a:r>
            <a:endParaRPr lang="en-US" sz="2000">
              <a:latin typeface="Courier New" pitchFamily="49" charset="0"/>
              <a:ea typeface="굴림" pitchFamily="50" charset="-127"/>
            </a:endParaRPr>
          </a:p>
          <a:p>
            <a:pPr eaLnBrk="0" hangingPunct="0">
              <a:spcBef>
                <a:spcPct val="50000"/>
              </a:spcBef>
            </a:pPr>
            <a:r>
              <a:rPr lang="en-GB" sz="2000">
                <a:latin typeface="Courier New" pitchFamily="49" charset="0"/>
                <a:ea typeface="굴림" pitchFamily="50" charset="-127"/>
              </a:rPr>
              <a:t>Algorithm</a:t>
            </a:r>
            <a:r>
              <a:rPr lang="en-GB" sz="2000" b="1">
                <a:latin typeface="Courier New" pitchFamily="49" charset="0"/>
                <a:ea typeface="굴림" pitchFamily="50" charset="-127"/>
              </a:rPr>
              <a:t> isEmpty()</a:t>
            </a:r>
            <a:br>
              <a:rPr lang="en-US" sz="2000">
                <a:latin typeface="Courier New" pitchFamily="49" charset="0"/>
                <a:ea typeface="굴림" pitchFamily="50" charset="-127"/>
              </a:rPr>
            </a:br>
            <a:r>
              <a:rPr lang="en-GB" sz="2000" b="1">
                <a:latin typeface="Courier New" pitchFamily="49" charset="0"/>
                <a:ea typeface="굴림" pitchFamily="50" charset="-127"/>
              </a:rPr>
              <a:t>return</a:t>
            </a:r>
            <a:r>
              <a:rPr lang="en-GB" sz="2000">
                <a:latin typeface="Courier New" pitchFamily="49" charset="0"/>
                <a:ea typeface="굴림" pitchFamily="50" charset="-127"/>
              </a:rPr>
              <a:t> (</a:t>
            </a:r>
            <a:r>
              <a:rPr lang="en-GB" sz="2000" i="1">
                <a:latin typeface="Courier New" pitchFamily="49" charset="0"/>
                <a:ea typeface="굴림" pitchFamily="50" charset="-127"/>
              </a:rPr>
              <a:t>t</a:t>
            </a:r>
            <a:r>
              <a:rPr lang="en-GB" sz="2000">
                <a:latin typeface="Courier New" pitchFamily="49" charset="0"/>
                <a:ea typeface="굴림" pitchFamily="50" charset="-127"/>
              </a:rPr>
              <a:t>&lt;0)</a:t>
            </a:r>
            <a:endParaRPr lang="en-US" sz="2000">
              <a:latin typeface="Courier New" pitchFamily="49" charset="0"/>
              <a:ea typeface="굴림" pitchFamily="50" charset="-127"/>
            </a:endParaRPr>
          </a:p>
          <a:p>
            <a:pPr eaLnBrk="0" hangingPunct="0">
              <a:spcBef>
                <a:spcPct val="50000"/>
              </a:spcBef>
            </a:pPr>
            <a:r>
              <a:rPr lang="en-GB" sz="2000">
                <a:latin typeface="Courier New" pitchFamily="49" charset="0"/>
                <a:ea typeface="굴림" pitchFamily="50" charset="-127"/>
              </a:rPr>
              <a:t>Algorithm</a:t>
            </a:r>
            <a:r>
              <a:rPr lang="en-GB" sz="2000" b="1">
                <a:latin typeface="Courier New" pitchFamily="49" charset="0"/>
                <a:ea typeface="굴림" pitchFamily="50" charset="-127"/>
              </a:rPr>
              <a:t> top()</a:t>
            </a:r>
            <a:br>
              <a:rPr lang="en-US" sz="2000">
                <a:latin typeface="Courier New" pitchFamily="49" charset="0"/>
                <a:ea typeface="굴림" pitchFamily="50" charset="-127"/>
              </a:rPr>
            </a:br>
            <a:r>
              <a:rPr lang="en-GB" sz="2000" b="1">
                <a:latin typeface="Courier New" pitchFamily="49" charset="0"/>
                <a:ea typeface="굴림" pitchFamily="50" charset="-127"/>
              </a:rPr>
              <a:t>if </a:t>
            </a:r>
            <a:r>
              <a:rPr lang="en-GB" sz="2000">
                <a:latin typeface="Courier New" pitchFamily="49" charset="0"/>
                <a:ea typeface="굴림" pitchFamily="50" charset="-127"/>
              </a:rPr>
              <a:t>isEmpty() </a:t>
            </a:r>
            <a:r>
              <a:rPr lang="en-GB" sz="2000" b="1">
                <a:latin typeface="Courier New" pitchFamily="49" charset="0"/>
                <a:ea typeface="굴림" pitchFamily="50" charset="-127"/>
              </a:rPr>
              <a:t>then</a:t>
            </a:r>
            <a:br>
              <a:rPr lang="en-US" sz="2000" b="1">
                <a:latin typeface="Courier New" pitchFamily="49" charset="0"/>
                <a:ea typeface="굴림" pitchFamily="50" charset="-127"/>
              </a:rPr>
            </a:br>
            <a:r>
              <a:rPr lang="en-US" sz="2000" b="1">
                <a:latin typeface="Courier New" pitchFamily="49" charset="0"/>
                <a:ea typeface="굴림" pitchFamily="50" charset="-127"/>
              </a:rPr>
              <a:t>   return</a:t>
            </a:r>
            <a:r>
              <a:rPr lang="en-US" sz="2000">
                <a:latin typeface="Courier New" pitchFamily="49" charset="0"/>
                <a:ea typeface="굴림" pitchFamily="50" charset="-127"/>
              </a:rPr>
              <a:t> Error</a:t>
            </a:r>
            <a:br>
              <a:rPr lang="en-US" sz="2000">
                <a:latin typeface="Courier New" pitchFamily="49" charset="0"/>
                <a:ea typeface="굴림" pitchFamily="50" charset="-127"/>
              </a:rPr>
            </a:br>
            <a:r>
              <a:rPr lang="en-GB" sz="2000" b="1">
                <a:latin typeface="Courier New" pitchFamily="49" charset="0"/>
                <a:ea typeface="굴림" pitchFamily="50" charset="-127"/>
              </a:rPr>
              <a:t>return</a:t>
            </a:r>
            <a:r>
              <a:rPr lang="en-GB" sz="2000">
                <a:latin typeface="Courier New" pitchFamily="49" charset="0"/>
                <a:ea typeface="굴림" pitchFamily="50" charset="-127"/>
              </a:rPr>
              <a:t> S[</a:t>
            </a:r>
            <a:r>
              <a:rPr lang="en-GB" sz="2000" i="1">
                <a:latin typeface="Courier New" pitchFamily="49" charset="0"/>
                <a:ea typeface="굴림" pitchFamily="50" charset="-127"/>
              </a:rPr>
              <a:t>t</a:t>
            </a:r>
            <a:r>
              <a:rPr lang="en-GB" sz="2000">
                <a:latin typeface="Courier New" pitchFamily="49" charset="0"/>
                <a:ea typeface="굴림" pitchFamily="50" charset="-127"/>
              </a:rPr>
              <a:t>]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A120DC57-6A6B-C342-BD9F-5A69B81C6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447800"/>
            <a:ext cx="3962400" cy="3505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dirty="0">
                <a:latin typeface="Courier New" pitchFamily="49" charset="0"/>
                <a:ea typeface="굴림" pitchFamily="50" charset="-127"/>
              </a:rPr>
              <a:t>Algorithm</a:t>
            </a:r>
            <a:r>
              <a:rPr lang="en-GB" sz="2000" b="1" dirty="0">
                <a:latin typeface="Courier New" pitchFamily="49" charset="0"/>
                <a:ea typeface="굴림" pitchFamily="50" charset="-127"/>
              </a:rPr>
              <a:t> push(o)</a:t>
            </a:r>
            <a:br>
              <a:rPr lang="en-US" sz="2000" dirty="0">
                <a:latin typeface="Courier New" pitchFamily="49" charset="0"/>
                <a:ea typeface="굴림" pitchFamily="50" charset="-127"/>
              </a:rPr>
            </a:br>
            <a:r>
              <a:rPr lang="en-GB" sz="2000" b="1" dirty="0">
                <a:latin typeface="Courier New" pitchFamily="49" charset="0"/>
                <a:ea typeface="굴림" pitchFamily="50" charset="-127"/>
              </a:rPr>
              <a:t>if </a:t>
            </a:r>
            <a:r>
              <a:rPr lang="en-GB" sz="2000" dirty="0">
                <a:latin typeface="Courier New" pitchFamily="49" charset="0"/>
                <a:ea typeface="굴림" pitchFamily="50" charset="-127"/>
              </a:rPr>
              <a:t>size()</a:t>
            </a:r>
            <a:r>
              <a:rPr lang="en-US" sz="2000" dirty="0">
                <a:latin typeface="Courier New" pitchFamily="49" charset="0"/>
                <a:ea typeface="굴림" pitchFamily="50" charset="-127"/>
              </a:rPr>
              <a:t>=</a:t>
            </a:r>
            <a:r>
              <a:rPr lang="en-GB" sz="2000" dirty="0">
                <a:latin typeface="Courier New" pitchFamily="49" charset="0"/>
                <a:ea typeface="굴림" pitchFamily="50" charset="-127"/>
              </a:rPr>
              <a:t>=</a:t>
            </a:r>
            <a:r>
              <a:rPr lang="en-GB" sz="2000" i="1" dirty="0">
                <a:latin typeface="Courier New" pitchFamily="49" charset="0"/>
                <a:ea typeface="굴림" pitchFamily="50" charset="-127"/>
              </a:rPr>
              <a:t>N </a:t>
            </a:r>
            <a:r>
              <a:rPr lang="en-GB" sz="2000" b="1" dirty="0">
                <a:latin typeface="Courier New" pitchFamily="49" charset="0"/>
                <a:ea typeface="굴림" pitchFamily="50" charset="-127"/>
              </a:rPr>
              <a:t>then</a:t>
            </a:r>
            <a:br>
              <a:rPr lang="en-US" sz="2000" b="1" dirty="0">
                <a:latin typeface="Courier New" pitchFamily="49" charset="0"/>
                <a:ea typeface="굴림" pitchFamily="50" charset="-127"/>
              </a:rPr>
            </a:br>
            <a:r>
              <a:rPr lang="en-US" sz="2000" b="1" dirty="0">
                <a:latin typeface="Courier New" pitchFamily="49" charset="0"/>
                <a:ea typeface="굴림" pitchFamily="50" charset="-127"/>
              </a:rPr>
              <a:t>   return</a:t>
            </a:r>
            <a:r>
              <a:rPr lang="en-US" sz="2000" dirty="0">
                <a:latin typeface="Courier New" pitchFamily="49" charset="0"/>
                <a:ea typeface="굴림" pitchFamily="50" charset="-127"/>
              </a:rPr>
              <a:t> Error</a:t>
            </a:r>
            <a:br>
              <a:rPr lang="en-US" sz="2000" dirty="0">
                <a:latin typeface="Courier New" pitchFamily="49" charset="0"/>
                <a:ea typeface="굴림" pitchFamily="50" charset="-127"/>
              </a:rPr>
            </a:br>
            <a:r>
              <a:rPr lang="en-GB" sz="2000" i="1" dirty="0">
                <a:latin typeface="Courier New" pitchFamily="49" charset="0"/>
                <a:ea typeface="굴림" pitchFamily="50" charset="-127"/>
              </a:rPr>
              <a:t>t</a:t>
            </a:r>
            <a:r>
              <a:rPr lang="en-US" sz="2000" i="1" dirty="0">
                <a:latin typeface="Courier New" pitchFamily="49" charset="0"/>
                <a:ea typeface="굴림" pitchFamily="50" charset="-127"/>
              </a:rPr>
              <a:t>=</a:t>
            </a:r>
            <a:r>
              <a:rPr lang="en-GB" sz="2000" i="1" dirty="0">
                <a:latin typeface="Courier New" pitchFamily="49" charset="0"/>
                <a:ea typeface="굴림" pitchFamily="50" charset="-127"/>
              </a:rPr>
              <a:t>t</a:t>
            </a:r>
            <a:r>
              <a:rPr lang="en-GB" sz="2000" dirty="0">
                <a:latin typeface="Courier New" pitchFamily="49" charset="0"/>
                <a:ea typeface="굴림" pitchFamily="50" charset="-127"/>
              </a:rPr>
              <a:t>+1</a:t>
            </a:r>
            <a:br>
              <a:rPr lang="en-US" sz="2000" dirty="0">
                <a:latin typeface="Courier New" pitchFamily="49" charset="0"/>
                <a:ea typeface="굴림" pitchFamily="50" charset="-127"/>
              </a:rPr>
            </a:br>
            <a:r>
              <a:rPr lang="en-GB" sz="2000" dirty="0">
                <a:latin typeface="Courier New" pitchFamily="49" charset="0"/>
                <a:ea typeface="굴림" pitchFamily="50" charset="-127"/>
              </a:rPr>
              <a:t>S[</a:t>
            </a:r>
            <a:r>
              <a:rPr lang="en-GB" sz="2000" i="1" dirty="0">
                <a:latin typeface="Courier New" pitchFamily="49" charset="0"/>
                <a:ea typeface="굴림" pitchFamily="50" charset="-127"/>
              </a:rPr>
              <a:t>t</a:t>
            </a:r>
            <a:r>
              <a:rPr lang="en-GB" sz="2000" dirty="0">
                <a:latin typeface="Courier New" pitchFamily="49" charset="0"/>
                <a:ea typeface="굴림" pitchFamily="50" charset="-127"/>
              </a:rPr>
              <a:t>]</a:t>
            </a:r>
            <a:r>
              <a:rPr lang="en-US" sz="2000" dirty="0">
                <a:latin typeface="Courier New" pitchFamily="49" charset="0"/>
                <a:ea typeface="굴림" pitchFamily="50" charset="-127"/>
              </a:rPr>
              <a:t>=</a:t>
            </a:r>
            <a:r>
              <a:rPr lang="en-GB" sz="2000" i="1" dirty="0">
                <a:latin typeface="Courier New" pitchFamily="49" charset="0"/>
                <a:ea typeface="굴림" pitchFamily="50" charset="-127"/>
              </a:rPr>
              <a:t>o</a:t>
            </a:r>
            <a:endParaRPr lang="en-US" sz="2000" i="1" dirty="0">
              <a:latin typeface="Courier New" pitchFamily="49" charset="0"/>
              <a:ea typeface="굴림" pitchFamily="50" charset="-127"/>
            </a:endParaRPr>
          </a:p>
          <a:p>
            <a:pPr eaLnBrk="0" hangingPunct="0">
              <a:spcBef>
                <a:spcPct val="50000"/>
              </a:spcBef>
            </a:pPr>
            <a:r>
              <a:rPr lang="en-GB" sz="2000" dirty="0">
                <a:latin typeface="Courier New" pitchFamily="49" charset="0"/>
                <a:ea typeface="굴림" pitchFamily="50" charset="-127"/>
              </a:rPr>
              <a:t>Algorithm</a:t>
            </a:r>
            <a:r>
              <a:rPr lang="en-GB" sz="2000" b="1" dirty="0">
                <a:latin typeface="Courier New" pitchFamily="49" charset="0"/>
                <a:ea typeface="굴림" pitchFamily="50" charset="-127"/>
              </a:rPr>
              <a:t> pop(</a:t>
            </a:r>
            <a:r>
              <a:rPr lang="en-US" sz="2000" b="1" dirty="0">
                <a:latin typeface="Courier New" pitchFamily="49" charset="0"/>
                <a:ea typeface="굴림" pitchFamily="50" charset="-127"/>
              </a:rPr>
              <a:t>)</a:t>
            </a:r>
            <a:br>
              <a:rPr lang="en-US" sz="2000" dirty="0">
                <a:latin typeface="Courier New" pitchFamily="49" charset="0"/>
                <a:ea typeface="굴림" pitchFamily="50" charset="-127"/>
              </a:rPr>
            </a:br>
            <a:r>
              <a:rPr lang="en-US" sz="2000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GB" sz="2000" b="1" dirty="0">
                <a:latin typeface="Courier New" pitchFamily="49" charset="0"/>
                <a:ea typeface="굴림" pitchFamily="50" charset="-127"/>
              </a:rPr>
              <a:t>if </a:t>
            </a:r>
            <a:r>
              <a:rPr lang="en-GB" sz="2000" dirty="0" err="1">
                <a:latin typeface="Courier New" pitchFamily="49" charset="0"/>
                <a:ea typeface="굴림" pitchFamily="50" charset="-127"/>
              </a:rPr>
              <a:t>isEmpty</a:t>
            </a:r>
            <a:r>
              <a:rPr lang="en-GB" sz="2000" dirty="0">
                <a:latin typeface="Courier New" pitchFamily="49" charset="0"/>
                <a:ea typeface="굴림" pitchFamily="50" charset="-127"/>
              </a:rPr>
              <a:t>() </a:t>
            </a:r>
            <a:r>
              <a:rPr lang="en-GB" sz="2000" b="1" dirty="0">
                <a:latin typeface="Courier New" pitchFamily="49" charset="0"/>
                <a:ea typeface="굴림" pitchFamily="50" charset="-127"/>
              </a:rPr>
              <a:t>then</a:t>
            </a:r>
            <a:br>
              <a:rPr lang="en-US" sz="2000" b="1" dirty="0">
                <a:latin typeface="Courier New" pitchFamily="49" charset="0"/>
                <a:ea typeface="굴림" pitchFamily="50" charset="-127"/>
              </a:rPr>
            </a:br>
            <a:r>
              <a:rPr lang="en-US" sz="2000" b="1" dirty="0">
                <a:latin typeface="Courier New" pitchFamily="49" charset="0"/>
                <a:ea typeface="굴림" pitchFamily="50" charset="-127"/>
              </a:rPr>
              <a:t>   return</a:t>
            </a:r>
            <a:r>
              <a:rPr lang="en-US" sz="2000" dirty="0">
                <a:latin typeface="Courier New" pitchFamily="49" charset="0"/>
                <a:ea typeface="굴림" pitchFamily="50" charset="-127"/>
              </a:rPr>
              <a:t> Error</a:t>
            </a:r>
            <a:br>
              <a:rPr lang="en-US" sz="2000" dirty="0">
                <a:latin typeface="Courier New" pitchFamily="49" charset="0"/>
                <a:ea typeface="굴림" pitchFamily="50" charset="-127"/>
              </a:rPr>
            </a:br>
            <a:r>
              <a:rPr lang="en-US" sz="2000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GB" sz="2000" i="1" dirty="0">
                <a:latin typeface="Courier New" pitchFamily="49" charset="0"/>
              </a:rPr>
              <a:t>t</a:t>
            </a:r>
            <a:r>
              <a:rPr lang="en-US" sz="2000" dirty="0">
                <a:latin typeface="Courier New" pitchFamily="49" charset="0"/>
              </a:rPr>
              <a:t>=</a:t>
            </a:r>
            <a:r>
              <a:rPr lang="en-GB" sz="2000" i="1" dirty="0">
                <a:latin typeface="Courier New" pitchFamily="49" charset="0"/>
              </a:rPr>
              <a:t>t</a:t>
            </a:r>
            <a:r>
              <a:rPr lang="en-GB" sz="2000" dirty="0">
                <a:latin typeface="Courier New" pitchFamily="49" charset="0"/>
              </a:rPr>
              <a:t>-1</a:t>
            </a:r>
            <a:r>
              <a:rPr lang="en-US" dirty="0"/>
              <a:t> 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b="1">
                <a:latin typeface="Courier New" pitchFamily="49" charset="0"/>
              </a:rPr>
              <a:t>return S[</a:t>
            </a:r>
            <a:r>
              <a:rPr lang="en-GB" sz="2000" b="1" i="1">
                <a:latin typeface="Courier New" pitchFamily="49" charset="0"/>
              </a:rPr>
              <a:t>t-1</a:t>
            </a:r>
            <a:r>
              <a:rPr lang="en-GB" sz="2000" b="1">
                <a:latin typeface="Courier New" pitchFamily="49" charset="0"/>
              </a:rPr>
              <a:t>]</a:t>
            </a:r>
            <a:endParaRPr lang="en-GB" sz="2000" b="1">
              <a:latin typeface="Courier New" pitchFamily="49" charset="0"/>
              <a:ea typeface="굴림" pitchFamily="50" charset="-127"/>
            </a:endParaRPr>
          </a:p>
        </p:txBody>
      </p:sp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374ED776-95F0-9746-AD0E-7A1F561445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8388" y="5334000"/>
          <a:ext cx="72278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Photo Editor Photo" r:id="rId4" imgW="7228571" imgH="885949" progId="">
                  <p:embed/>
                </p:oleObj>
              </mc:Choice>
              <mc:Fallback>
                <p:oleObj name="Photo Editor Photo" r:id="rId4" imgW="7228571" imgH="885949" progId="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5334000"/>
                        <a:ext cx="722788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7483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322C-290B-5B42-B337-FAA9A5510A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Stacks: An Array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958D5-476D-784C-AD2C-6CEA40DA89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901BBE9-DD75-4046-855F-284E97FBD63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array implementation is simple and efficient</a:t>
            </a:r>
          </a:p>
          <a:p>
            <a:r>
              <a:rPr lang="en-US"/>
              <a:t>(methods performed in O(1)).</a:t>
            </a:r>
          </a:p>
          <a:p>
            <a:r>
              <a:rPr lang="en-US">
                <a:solidFill>
                  <a:srgbClr val="FF0000"/>
                </a:solidFill>
              </a:rPr>
              <a:t>Disadvantage</a:t>
            </a:r>
          </a:p>
          <a:p>
            <a:r>
              <a:rPr lang="en-US"/>
              <a:t>There is an upper bound, </a:t>
            </a:r>
            <a:r>
              <a:rPr lang="en-US" i="1"/>
              <a:t>N</a:t>
            </a:r>
            <a:r>
              <a:rPr lang="en-US"/>
              <a:t>, on the size of the</a:t>
            </a:r>
          </a:p>
          <a:p>
            <a:r>
              <a:rPr lang="en-US"/>
              <a:t>stack. </a:t>
            </a:r>
          </a:p>
          <a:p>
            <a:r>
              <a:rPr lang="en-US"/>
              <a:t>The arbitrary value </a:t>
            </a:r>
            <a:r>
              <a:rPr lang="en-US" i="1"/>
              <a:t>N </a:t>
            </a:r>
            <a:r>
              <a:rPr lang="en-US"/>
              <a:t>may be too small for a</a:t>
            </a:r>
          </a:p>
          <a:p>
            <a:r>
              <a:rPr lang="en-US"/>
              <a:t>given application </a:t>
            </a:r>
            <a:r>
              <a:rPr lang="en-US">
                <a:solidFill>
                  <a:srgbClr val="FF0000"/>
                </a:solidFill>
              </a:rPr>
              <a:t>OR</a:t>
            </a:r>
            <a:r>
              <a:rPr lang="en-US"/>
              <a:t> </a:t>
            </a:r>
          </a:p>
          <a:p>
            <a:r>
              <a:rPr lang="en-US"/>
              <a:t>a waste of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1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322C-290B-5B42-B337-FAA9A5510A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958D5-476D-784C-AD2C-6CEA40DA89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9960322-6A35-E547-89F2-2E2F0ECAD28C}"/>
              </a:ext>
            </a:extLst>
          </p:cNvPr>
          <p:cNvSpPr txBox="1">
            <a:spLocks noChangeArrowheads="1"/>
          </p:cNvSpPr>
          <p:nvPr/>
        </p:nvSpPr>
        <p:spPr>
          <a:xfrm>
            <a:off x="608013" y="1576388"/>
            <a:ext cx="8358187" cy="3422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 queue differs from a stack in that its insertion and removal routines follows the </a:t>
            </a:r>
            <a:r>
              <a:rPr lang="en-US" b="1"/>
              <a:t>first-in-first-out</a:t>
            </a:r>
            <a:r>
              <a:rPr lang="en-US"/>
              <a:t> (FIFO) principle.</a:t>
            </a:r>
          </a:p>
          <a:p>
            <a:r>
              <a:rPr lang="en-US"/>
              <a:t>Elements may be inserted at any time, but only the element which has been in the queue the longest may be removed.</a:t>
            </a:r>
          </a:p>
          <a:p>
            <a:r>
              <a:rPr lang="en-US"/>
              <a:t>Elements are inserted at the </a:t>
            </a:r>
            <a:r>
              <a:rPr lang="en-US" b="1"/>
              <a:t>rear</a:t>
            </a:r>
            <a:r>
              <a:rPr lang="en-US" i="1"/>
              <a:t> </a:t>
            </a:r>
            <a:r>
              <a:rPr lang="en-US"/>
              <a:t>(enqueued) and removed from the </a:t>
            </a:r>
            <a:r>
              <a:rPr lang="en-US" b="1"/>
              <a:t>front</a:t>
            </a:r>
            <a:r>
              <a:rPr lang="en-US" i="1"/>
              <a:t> </a:t>
            </a:r>
            <a:r>
              <a:rPr lang="en-US"/>
              <a:t>(dequeued)</a:t>
            </a:r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BBA79EC3-AFD3-384A-A5B5-7A9A53D152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18" y="4500570"/>
          <a:ext cx="533082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Photo Editor Photo" r:id="rId3" imgW="5934903" imgH="1590897" progId="">
                  <p:embed/>
                </p:oleObj>
              </mc:Choice>
              <mc:Fallback>
                <p:oleObj name="Photo Editor Photo" r:id="rId3" imgW="5934903" imgH="1590897" progId="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4500570"/>
                        <a:ext cx="5330825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>
            <a:extLst>
              <a:ext uri="{FF2B5EF4-FFF2-40B4-BE49-F238E27FC236}">
                <a16:creationId xmlns:a16="http://schemas.microsoft.com/office/drawing/2014/main" id="{DDB9907C-95E8-C043-8EEC-10C21863E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1700"/>
            <a:ext cx="895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ea typeface="굴림" pitchFamily="50" charset="-127"/>
              </a:rPr>
              <a:t>Front</a:t>
            </a:r>
            <a:endParaRPr lang="en-GB">
              <a:ea typeface="굴림" pitchFamily="50" charset="-127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9BF16080-70F1-124C-BB75-66B822944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724400"/>
            <a:ext cx="8461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ea typeface="굴림" pitchFamily="50" charset="-127"/>
              </a:rPr>
              <a:t>Rear</a:t>
            </a:r>
            <a:endParaRPr lang="en-GB">
              <a:ea typeface="굴림" pitchFamily="50" charset="-127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35483F85-6D5B-3641-860E-2323818E5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0" y="4714884"/>
            <a:ext cx="1295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ea typeface="굴림" pitchFamily="50" charset="-127"/>
              </a:rPr>
              <a:t>Queue</a:t>
            </a:r>
            <a:endParaRPr lang="en-GB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63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322C-290B-5B42-B337-FAA9A5510A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Queues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958D5-476D-784C-AD2C-6CEA40DA89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964E939-B449-4943-B384-61B4710B724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/>
              <a:t>The </a:t>
            </a:r>
            <a:r>
              <a:rPr lang="en-US" sz="2800" b="1"/>
              <a:t>queue</a:t>
            </a:r>
            <a:r>
              <a:rPr lang="en-US" sz="2800"/>
              <a:t> supports three fundamental methods:</a:t>
            </a:r>
          </a:p>
          <a:p>
            <a:pPr lvl="1">
              <a:lnSpc>
                <a:spcPct val="90000"/>
              </a:lnSpc>
            </a:pPr>
            <a:r>
              <a:rPr lang="en-US" sz="2500" b="1"/>
              <a:t>New():</a:t>
            </a:r>
            <a:r>
              <a:rPr lang="en-US" sz="2500" i="1"/>
              <a:t>ADT – Creates an empty queue</a:t>
            </a:r>
            <a:endParaRPr lang="en-US" sz="2500"/>
          </a:p>
          <a:p>
            <a:pPr lvl="1">
              <a:lnSpc>
                <a:spcPct val="90000"/>
              </a:lnSpc>
            </a:pPr>
            <a:r>
              <a:rPr lang="en-US" sz="2500" b="1"/>
              <a:t>Enqueue(S:</a:t>
            </a:r>
            <a:r>
              <a:rPr lang="en-US" sz="2500" i="1"/>
              <a:t>ADT, </a:t>
            </a:r>
            <a:r>
              <a:rPr lang="en-US" sz="2500" b="1"/>
              <a:t>o:</a:t>
            </a:r>
            <a:r>
              <a:rPr lang="en-US" sz="2500" i="1"/>
              <a:t>element</a:t>
            </a:r>
            <a:r>
              <a:rPr lang="en-US" sz="2500" b="1"/>
              <a:t>):</a:t>
            </a:r>
            <a:r>
              <a:rPr lang="en-US" sz="2500" i="1"/>
              <a:t>ADT - </a:t>
            </a:r>
            <a:r>
              <a:rPr lang="en-US" sz="2500">
                <a:solidFill>
                  <a:srgbClr val="000000"/>
                </a:solidFill>
              </a:rPr>
              <a:t>Inserts object </a:t>
            </a:r>
            <a:r>
              <a:rPr lang="en-US" sz="2500" i="1">
                <a:solidFill>
                  <a:srgbClr val="000000"/>
                </a:solidFill>
              </a:rPr>
              <a:t>o </a:t>
            </a:r>
            <a:r>
              <a:rPr lang="en-US" sz="2500">
                <a:solidFill>
                  <a:srgbClr val="000000"/>
                </a:solidFill>
              </a:rPr>
              <a:t>at the rear of the queue</a:t>
            </a:r>
          </a:p>
          <a:p>
            <a:pPr lvl="1">
              <a:lnSpc>
                <a:spcPct val="90000"/>
              </a:lnSpc>
            </a:pPr>
            <a:r>
              <a:rPr lang="en-US" sz="2500" b="1"/>
              <a:t>Dequeue(S:</a:t>
            </a:r>
            <a:r>
              <a:rPr lang="en-US" sz="2500" i="1"/>
              <a:t>ADT</a:t>
            </a:r>
            <a:r>
              <a:rPr lang="en-US" sz="2500" b="1"/>
              <a:t>):</a:t>
            </a:r>
            <a:r>
              <a:rPr lang="en-US" sz="2500" i="1"/>
              <a:t>ADT</a:t>
            </a:r>
            <a:r>
              <a:rPr lang="en-US" sz="2500">
                <a:solidFill>
                  <a:srgbClr val="0000FF"/>
                </a:solidFill>
              </a:rPr>
              <a:t> </a:t>
            </a:r>
            <a:r>
              <a:rPr lang="en-US" sz="2500"/>
              <a:t>- </a:t>
            </a:r>
            <a:r>
              <a:rPr lang="en-US" sz="2500">
                <a:solidFill>
                  <a:srgbClr val="000000"/>
                </a:solidFill>
              </a:rPr>
              <a:t>Removes the object from the front of the queue; an error occurs if the queue is empty</a:t>
            </a:r>
          </a:p>
          <a:p>
            <a:pPr lvl="1">
              <a:lnSpc>
                <a:spcPct val="90000"/>
              </a:lnSpc>
            </a:pPr>
            <a:r>
              <a:rPr lang="en-US" sz="2500" b="1"/>
              <a:t>Front(S:</a:t>
            </a:r>
            <a:r>
              <a:rPr lang="en-US" sz="2500" i="1"/>
              <a:t>ADT</a:t>
            </a:r>
            <a:r>
              <a:rPr lang="en-US" sz="2500" b="1"/>
              <a:t>):</a:t>
            </a:r>
            <a:r>
              <a:rPr lang="en-US" sz="2500" i="1"/>
              <a:t>element -</a:t>
            </a:r>
            <a:r>
              <a:rPr lang="en-US" sz="2500">
                <a:solidFill>
                  <a:srgbClr val="0000FF"/>
                </a:solidFill>
              </a:rPr>
              <a:t> </a:t>
            </a:r>
            <a:r>
              <a:rPr lang="en-US" sz="2500">
                <a:solidFill>
                  <a:srgbClr val="000000"/>
                </a:solidFill>
              </a:rPr>
              <a:t>Returns, but does not remove, the front element; an error occurs if the queue is empty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72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322C-290B-5B42-B337-FAA9A5510A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Queues: An Array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958D5-476D-784C-AD2C-6CEA40DA89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79BD6A0-2BEC-7A42-826D-6A10265B9868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371600"/>
            <a:ext cx="7772400" cy="35512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Create a queue using an array in a circular fashion</a:t>
            </a:r>
          </a:p>
          <a:p>
            <a:r>
              <a:rPr lang="en-US" sz="2800"/>
              <a:t>A maximum size </a:t>
            </a:r>
            <a:r>
              <a:rPr lang="en-US" sz="2800" i="1"/>
              <a:t>N </a:t>
            </a:r>
            <a:r>
              <a:rPr lang="en-US" sz="2800"/>
              <a:t>is specified.</a:t>
            </a:r>
          </a:p>
          <a:p>
            <a:r>
              <a:rPr lang="en-US" sz="2800"/>
              <a:t>The queue consists of an N-element array </a:t>
            </a:r>
            <a:r>
              <a:rPr lang="en-US" sz="2800" i="1"/>
              <a:t>Q </a:t>
            </a:r>
            <a:r>
              <a:rPr lang="en-US" sz="2800"/>
              <a:t>and two integer variables:</a:t>
            </a:r>
          </a:p>
          <a:p>
            <a:pPr lvl="1"/>
            <a:r>
              <a:rPr lang="en-US" sz="2500" i="1"/>
              <a:t>f</a:t>
            </a:r>
            <a:r>
              <a:rPr lang="en-US" sz="2500"/>
              <a:t>, index of the front element (head – for dequeue)</a:t>
            </a:r>
          </a:p>
          <a:p>
            <a:pPr lvl="1"/>
            <a:r>
              <a:rPr lang="en-US" sz="2500" i="1"/>
              <a:t>r</a:t>
            </a:r>
            <a:r>
              <a:rPr lang="en-US" sz="2500"/>
              <a:t>, index of the element after the rear one (tail – for enqueue)</a:t>
            </a:r>
          </a:p>
          <a:p>
            <a:pPr lvl="1"/>
            <a:r>
              <a:rPr lang="en-US" sz="2500"/>
              <a:t>Initially, f=r=0 and the queue is empty if f=r</a:t>
            </a:r>
            <a:endParaRPr lang="en-US" sz="2500" dirty="0"/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5CBF9BF9-7035-3343-AC27-DE6E167DA0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10" y="5072074"/>
          <a:ext cx="73056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Photo Editor Photo" r:id="rId3" imgW="8523810" imgH="1200318" progId="">
                  <p:embed/>
                </p:oleObj>
              </mc:Choice>
              <mc:Fallback>
                <p:oleObj name="Photo Editor Photo" r:id="rId3" imgW="8523810" imgH="1200318" progId="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5072074"/>
                        <a:ext cx="730567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0336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322C-290B-5B42-B337-FAA9A5510A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958D5-476D-784C-AD2C-6CEA40DA89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084E98-EEC8-6141-80FA-65FB140E8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Disadvantage</a:t>
            </a:r>
          </a:p>
          <a:p>
            <a:pPr>
              <a:buNone/>
            </a:pPr>
            <a:r>
              <a:rPr lang="en-US" dirty="0"/>
              <a:t>Repeatedly </a:t>
            </a:r>
            <a:r>
              <a:rPr lang="en-US" dirty="0" err="1"/>
              <a:t>enqueue</a:t>
            </a:r>
            <a:r>
              <a:rPr lang="en-US" dirty="0"/>
              <a:t> and </a:t>
            </a:r>
            <a:r>
              <a:rPr lang="en-US" dirty="0" err="1"/>
              <a:t>dequeue</a:t>
            </a:r>
            <a:r>
              <a:rPr lang="en-US" dirty="0"/>
              <a:t> a single</a:t>
            </a:r>
          </a:p>
          <a:p>
            <a:pPr>
              <a:buNone/>
            </a:pPr>
            <a:r>
              <a:rPr lang="en-US" dirty="0"/>
              <a:t>element N times.</a:t>
            </a:r>
          </a:p>
          <a:p>
            <a:pPr>
              <a:buNone/>
            </a:pPr>
            <a:r>
              <a:rPr lang="en-US" dirty="0"/>
              <a:t>Finally, f=r=N.</a:t>
            </a:r>
          </a:p>
          <a:p>
            <a:pPr>
              <a:buFontTx/>
              <a:buChar char="-"/>
            </a:pPr>
            <a:r>
              <a:rPr lang="en-US" dirty="0"/>
              <a:t>No more elements can be added to the queue,</a:t>
            </a:r>
          </a:p>
          <a:p>
            <a:pPr>
              <a:buNone/>
            </a:pPr>
            <a:r>
              <a:rPr lang="en-US" dirty="0"/>
              <a:t>though there is space in the queue.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Solution</a:t>
            </a:r>
          </a:p>
          <a:p>
            <a:pPr>
              <a:buNone/>
            </a:pPr>
            <a:r>
              <a:rPr lang="en-US" dirty="0"/>
              <a:t>Let f and r wraparound the end of queue.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48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322C-290B-5B42-B337-FAA9A5510A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Queues: An Array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958D5-476D-784C-AD2C-6CEA40DA89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C4F0EF8-7B74-B443-9ED5-D18138EA027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“wrapped around” configuration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Each time r or f is incremented, compute this increment as (r+1)</a:t>
            </a:r>
            <a:r>
              <a:rPr lang="en-US" sz="2800" dirty="0" err="1"/>
              <a:t>modN</a:t>
            </a:r>
            <a:r>
              <a:rPr lang="en-US" sz="2800" dirty="0"/>
              <a:t> or (f+1)</a:t>
            </a:r>
            <a:r>
              <a:rPr lang="en-US" sz="2800" dirty="0" err="1"/>
              <a:t>modN</a:t>
            </a:r>
            <a:endParaRPr lang="en-US" sz="2800" dirty="0"/>
          </a:p>
        </p:txBody>
      </p:sp>
      <p:pic>
        <p:nvPicPr>
          <p:cNvPr id="7" name="Picture 4" descr="WAR">
            <a:extLst>
              <a:ext uri="{FF2B5EF4-FFF2-40B4-BE49-F238E27FC236}">
                <a16:creationId xmlns:a16="http://schemas.microsoft.com/office/drawing/2014/main" id="{B7617CEA-2447-A14B-A0AC-4281F8B74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9650" y="2209800"/>
            <a:ext cx="70675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8323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322C-290B-5B42-B337-FAA9A5510A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Queues: An Array Implementation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958D5-476D-784C-AD2C-6CEA40DA89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AD6C720-A548-0F47-B319-B960F85AB09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Pseudo code</a:t>
            </a:r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FDEA7960-8333-DE45-8977-D75141463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2441575"/>
            <a:ext cx="3581400" cy="2835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dirty="0">
                <a:latin typeface="Courier New" pitchFamily="49" charset="0"/>
                <a:ea typeface="굴림" pitchFamily="50" charset="-127"/>
              </a:rPr>
              <a:t>Algorithm </a:t>
            </a:r>
            <a:r>
              <a:rPr lang="en-GB" sz="2000" b="1" dirty="0">
                <a:latin typeface="Courier New" pitchFamily="49" charset="0"/>
                <a:ea typeface="굴림" pitchFamily="50" charset="-127"/>
              </a:rPr>
              <a:t>size()</a:t>
            </a:r>
            <a:br>
              <a:rPr lang="en-US" sz="2000" dirty="0">
                <a:latin typeface="Courier New" pitchFamily="49" charset="0"/>
                <a:ea typeface="굴림" pitchFamily="50" charset="-127"/>
              </a:rPr>
            </a:br>
            <a:r>
              <a:rPr lang="en-GB" sz="2000" b="1" dirty="0">
                <a:latin typeface="Courier New" pitchFamily="49" charset="0"/>
                <a:ea typeface="굴림" pitchFamily="50" charset="-127"/>
              </a:rPr>
              <a:t>return</a:t>
            </a:r>
            <a:r>
              <a:rPr lang="en-GB" sz="2000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GB" sz="2000" i="1" dirty="0">
                <a:latin typeface="Courier New" pitchFamily="49" charset="0"/>
                <a:ea typeface="굴림" pitchFamily="50" charset="-127"/>
              </a:rPr>
              <a:t>(N-</a:t>
            </a:r>
            <a:r>
              <a:rPr lang="en-GB" sz="2000" i="1" dirty="0" err="1">
                <a:latin typeface="Courier New" pitchFamily="49" charset="0"/>
                <a:ea typeface="굴림" pitchFamily="50" charset="-127"/>
              </a:rPr>
              <a:t>f+</a:t>
            </a:r>
            <a:r>
              <a:rPr lang="en-GB" sz="2000" dirty="0" err="1">
                <a:latin typeface="Courier New" pitchFamily="49" charset="0"/>
                <a:ea typeface="굴림" pitchFamily="50" charset="-127"/>
              </a:rPr>
              <a:t>r</a:t>
            </a:r>
            <a:r>
              <a:rPr lang="en-GB" sz="2000" dirty="0">
                <a:latin typeface="Courier New" pitchFamily="49" charset="0"/>
                <a:ea typeface="굴림" pitchFamily="50" charset="-127"/>
              </a:rPr>
              <a:t>) </a:t>
            </a:r>
            <a:r>
              <a:rPr lang="en-GB" sz="2000" b="1" dirty="0">
                <a:latin typeface="Courier New" pitchFamily="49" charset="0"/>
                <a:ea typeface="굴림" pitchFamily="50" charset="-127"/>
              </a:rPr>
              <a:t>mod </a:t>
            </a:r>
            <a:r>
              <a:rPr lang="en-GB" sz="2000" i="1" dirty="0">
                <a:latin typeface="Courier New" pitchFamily="49" charset="0"/>
                <a:ea typeface="굴림" pitchFamily="50" charset="-127"/>
              </a:rPr>
              <a:t>N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>
                <a:latin typeface="Courier New" pitchFamily="49" charset="0"/>
                <a:ea typeface="굴림" pitchFamily="50" charset="-127"/>
              </a:rPr>
              <a:t>Algorithm </a:t>
            </a:r>
            <a:r>
              <a:rPr lang="en-GB" sz="2000" b="1" dirty="0" err="1">
                <a:latin typeface="Courier New" pitchFamily="49" charset="0"/>
                <a:ea typeface="굴림" pitchFamily="50" charset="-127"/>
              </a:rPr>
              <a:t>isEmpty</a:t>
            </a:r>
            <a:r>
              <a:rPr lang="en-GB" sz="2000" b="1" dirty="0">
                <a:latin typeface="Courier New" pitchFamily="49" charset="0"/>
                <a:ea typeface="굴림" pitchFamily="50" charset="-127"/>
              </a:rPr>
              <a:t>()</a:t>
            </a:r>
            <a:br>
              <a:rPr lang="en-US" sz="2000" dirty="0">
                <a:latin typeface="Courier New" pitchFamily="49" charset="0"/>
                <a:ea typeface="굴림" pitchFamily="50" charset="-127"/>
              </a:rPr>
            </a:br>
            <a:r>
              <a:rPr lang="en-GB" sz="2000" b="1" dirty="0">
                <a:latin typeface="Courier New" pitchFamily="49" charset="0"/>
                <a:ea typeface="굴림" pitchFamily="50" charset="-127"/>
              </a:rPr>
              <a:t>return</a:t>
            </a:r>
            <a:r>
              <a:rPr lang="en-GB" sz="2000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GB" sz="2000" i="1" dirty="0">
                <a:latin typeface="Courier New" pitchFamily="49" charset="0"/>
                <a:ea typeface="굴림" pitchFamily="50" charset="-127"/>
              </a:rPr>
              <a:t>(f=</a:t>
            </a:r>
            <a:r>
              <a:rPr lang="en-GB" sz="2000" dirty="0">
                <a:latin typeface="Courier New" pitchFamily="49" charset="0"/>
                <a:ea typeface="굴림" pitchFamily="50" charset="-127"/>
              </a:rPr>
              <a:t>r)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>
                <a:latin typeface="Courier New" pitchFamily="49" charset="0"/>
                <a:ea typeface="굴림" pitchFamily="50" charset="-127"/>
              </a:rPr>
              <a:t>Algorithm </a:t>
            </a:r>
            <a:r>
              <a:rPr lang="en-GB" sz="2000" b="1" dirty="0">
                <a:latin typeface="Courier New" pitchFamily="49" charset="0"/>
                <a:ea typeface="굴림" pitchFamily="50" charset="-127"/>
              </a:rPr>
              <a:t>front()</a:t>
            </a:r>
            <a:br>
              <a:rPr lang="en-US" sz="2000" dirty="0">
                <a:latin typeface="Courier New" pitchFamily="49" charset="0"/>
                <a:ea typeface="굴림" pitchFamily="50" charset="-127"/>
              </a:rPr>
            </a:br>
            <a:r>
              <a:rPr lang="en-GB" sz="2000" b="1" dirty="0">
                <a:latin typeface="Courier New" pitchFamily="49" charset="0"/>
                <a:ea typeface="굴림" pitchFamily="50" charset="-127"/>
              </a:rPr>
              <a:t>if</a:t>
            </a:r>
            <a:r>
              <a:rPr lang="en-GB" sz="2000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GB" sz="2000" dirty="0" err="1">
                <a:latin typeface="Courier New" pitchFamily="49" charset="0"/>
                <a:ea typeface="굴림" pitchFamily="50" charset="-127"/>
              </a:rPr>
              <a:t>isEmpty</a:t>
            </a:r>
            <a:r>
              <a:rPr lang="en-GB" sz="2000" dirty="0">
                <a:latin typeface="Courier New" pitchFamily="49" charset="0"/>
                <a:ea typeface="굴림" pitchFamily="50" charset="-127"/>
              </a:rPr>
              <a:t>() </a:t>
            </a:r>
            <a:r>
              <a:rPr lang="en-GB" sz="2000" b="1" dirty="0">
                <a:latin typeface="Courier New" pitchFamily="49" charset="0"/>
                <a:ea typeface="굴림" pitchFamily="50" charset="-127"/>
              </a:rPr>
              <a:t>then</a:t>
            </a:r>
            <a:br>
              <a:rPr lang="en-US" sz="2000" dirty="0">
                <a:latin typeface="Courier New" pitchFamily="49" charset="0"/>
                <a:ea typeface="굴림" pitchFamily="50" charset="-127"/>
              </a:rPr>
            </a:br>
            <a:r>
              <a:rPr lang="en-US" sz="2000" dirty="0">
                <a:latin typeface="Courier New" pitchFamily="49" charset="0"/>
                <a:ea typeface="굴림" pitchFamily="50" charset="-127"/>
              </a:rPr>
              <a:t>   </a:t>
            </a:r>
            <a:r>
              <a:rPr lang="en-US" sz="2000" b="1" dirty="0">
                <a:latin typeface="Courier New" pitchFamily="49" charset="0"/>
                <a:ea typeface="굴림" pitchFamily="50" charset="-127"/>
              </a:rPr>
              <a:t>return</a:t>
            </a:r>
            <a:r>
              <a:rPr lang="en-US" sz="2000" dirty="0">
                <a:latin typeface="Courier New" pitchFamily="49" charset="0"/>
                <a:ea typeface="굴림" pitchFamily="50" charset="-127"/>
              </a:rPr>
              <a:t> Error</a:t>
            </a:r>
            <a:br>
              <a:rPr lang="en-US" sz="2000" dirty="0">
                <a:latin typeface="Courier New" pitchFamily="49" charset="0"/>
                <a:ea typeface="굴림" pitchFamily="50" charset="-127"/>
              </a:rPr>
            </a:br>
            <a:r>
              <a:rPr lang="en-GB" sz="2000" b="1" dirty="0">
                <a:latin typeface="Courier New" pitchFamily="49" charset="0"/>
                <a:ea typeface="굴림" pitchFamily="50" charset="-127"/>
              </a:rPr>
              <a:t>return</a:t>
            </a:r>
            <a:r>
              <a:rPr lang="en-GB" sz="2000" dirty="0">
                <a:latin typeface="Courier New" pitchFamily="49" charset="0"/>
                <a:ea typeface="굴림" pitchFamily="50" charset="-127"/>
              </a:rPr>
              <a:t> Q[f]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D9D7578-6568-334D-ADB4-BB24F0541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1952625"/>
            <a:ext cx="3505200" cy="3597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>
                <a:latin typeface="Courier New" pitchFamily="49" charset="0"/>
                <a:ea typeface="굴림" pitchFamily="50" charset="-127"/>
              </a:rPr>
              <a:t>Algorithm </a:t>
            </a:r>
            <a:r>
              <a:rPr lang="en-GB" sz="2000" b="1">
                <a:latin typeface="Courier New" pitchFamily="49" charset="0"/>
                <a:ea typeface="굴림" pitchFamily="50" charset="-127"/>
              </a:rPr>
              <a:t>dequeue()</a:t>
            </a:r>
            <a:br>
              <a:rPr lang="en-US" sz="2000">
                <a:latin typeface="Courier New" pitchFamily="49" charset="0"/>
                <a:ea typeface="굴림" pitchFamily="50" charset="-127"/>
              </a:rPr>
            </a:br>
            <a:r>
              <a:rPr lang="en-GB" sz="2000" b="1">
                <a:latin typeface="Courier New" pitchFamily="49" charset="0"/>
                <a:ea typeface="굴림" pitchFamily="50" charset="-127"/>
              </a:rPr>
              <a:t>if</a:t>
            </a:r>
            <a:r>
              <a:rPr lang="en-GB" sz="2000">
                <a:latin typeface="Courier New" pitchFamily="49" charset="0"/>
                <a:ea typeface="굴림" pitchFamily="50" charset="-127"/>
              </a:rPr>
              <a:t> isEmpty() </a:t>
            </a:r>
            <a:r>
              <a:rPr lang="en-GB" sz="2000" b="1">
                <a:latin typeface="Courier New" pitchFamily="49" charset="0"/>
                <a:ea typeface="굴림" pitchFamily="50" charset="-127"/>
              </a:rPr>
              <a:t>then</a:t>
            </a:r>
            <a:br>
              <a:rPr lang="en-US" sz="2000">
                <a:latin typeface="Courier New" pitchFamily="49" charset="0"/>
                <a:ea typeface="굴림" pitchFamily="50" charset="-127"/>
              </a:rPr>
            </a:br>
            <a:r>
              <a:rPr lang="en-US" sz="2000">
                <a:latin typeface="Courier New" pitchFamily="49" charset="0"/>
                <a:ea typeface="굴림" pitchFamily="50" charset="-127"/>
              </a:rPr>
              <a:t>   </a:t>
            </a:r>
            <a:r>
              <a:rPr lang="en-US" sz="2000" b="1">
                <a:latin typeface="Courier New" pitchFamily="49" charset="0"/>
                <a:ea typeface="굴림" pitchFamily="50" charset="-127"/>
              </a:rPr>
              <a:t>return</a:t>
            </a:r>
            <a:r>
              <a:rPr lang="en-US" sz="2000">
                <a:latin typeface="Courier New" pitchFamily="49" charset="0"/>
                <a:ea typeface="굴림" pitchFamily="50" charset="-127"/>
              </a:rPr>
              <a:t> Error</a:t>
            </a:r>
            <a:br>
              <a:rPr lang="en-US" sz="2000">
                <a:latin typeface="Courier New" pitchFamily="49" charset="0"/>
                <a:ea typeface="굴림" pitchFamily="50" charset="-127"/>
              </a:rPr>
            </a:br>
            <a:r>
              <a:rPr lang="en-GB" sz="2000">
                <a:latin typeface="Courier New" pitchFamily="49" charset="0"/>
                <a:ea typeface="굴림" pitchFamily="50" charset="-127"/>
              </a:rPr>
              <a:t>Q[f]</a:t>
            </a:r>
            <a:r>
              <a:rPr lang="en-US" sz="2000">
                <a:latin typeface="Courier New" pitchFamily="49" charset="0"/>
                <a:ea typeface="굴림" pitchFamily="50" charset="-127"/>
              </a:rPr>
              <a:t>=</a:t>
            </a:r>
            <a:r>
              <a:rPr lang="en-GB" sz="2000">
                <a:latin typeface="Courier New" pitchFamily="49" charset="0"/>
                <a:ea typeface="굴림" pitchFamily="50" charset="-127"/>
              </a:rPr>
              <a:t>null</a:t>
            </a:r>
            <a:br>
              <a:rPr lang="en-US" sz="2000">
                <a:latin typeface="Courier New" pitchFamily="49" charset="0"/>
                <a:ea typeface="굴림" pitchFamily="50" charset="-127"/>
              </a:rPr>
            </a:br>
            <a:r>
              <a:rPr lang="en-GB" sz="2000" i="1">
                <a:latin typeface="Courier New" pitchFamily="49" charset="0"/>
                <a:ea typeface="굴림" pitchFamily="50" charset="-127"/>
              </a:rPr>
              <a:t>f</a:t>
            </a:r>
            <a:r>
              <a:rPr lang="en-US" sz="2000" i="1">
                <a:latin typeface="Courier New" pitchFamily="49" charset="0"/>
                <a:ea typeface="굴림" pitchFamily="50" charset="-127"/>
              </a:rPr>
              <a:t>=</a:t>
            </a:r>
            <a:r>
              <a:rPr lang="en-GB" sz="2000" i="1">
                <a:latin typeface="Courier New" pitchFamily="49" charset="0"/>
                <a:ea typeface="굴림" pitchFamily="50" charset="-127"/>
              </a:rPr>
              <a:t>(f</a:t>
            </a:r>
            <a:r>
              <a:rPr lang="en-GB" sz="2000">
                <a:latin typeface="Courier New" pitchFamily="49" charset="0"/>
                <a:ea typeface="굴림" pitchFamily="50" charset="-127"/>
              </a:rPr>
              <a:t>+1)</a:t>
            </a:r>
            <a:r>
              <a:rPr lang="en-GB" sz="2000" b="1">
                <a:latin typeface="Courier New" pitchFamily="49" charset="0"/>
                <a:ea typeface="굴림" pitchFamily="50" charset="-127"/>
              </a:rPr>
              <a:t>mod</a:t>
            </a:r>
            <a:r>
              <a:rPr lang="en-GB" sz="2000" i="1">
                <a:latin typeface="Courier New" pitchFamily="49" charset="0"/>
                <a:ea typeface="굴림" pitchFamily="50" charset="-127"/>
              </a:rPr>
              <a:t>N</a:t>
            </a:r>
            <a:br>
              <a:rPr lang="en-US" sz="2000" i="1">
                <a:latin typeface="Courier New" pitchFamily="49" charset="0"/>
                <a:ea typeface="굴림" pitchFamily="50" charset="-127"/>
              </a:rPr>
            </a:br>
            <a:endParaRPr lang="en-US" sz="2000" i="1">
              <a:latin typeface="Courier New" pitchFamily="49" charset="0"/>
              <a:ea typeface="굴림" pitchFamily="50" charset="-127"/>
            </a:endParaRPr>
          </a:p>
          <a:p>
            <a:pPr eaLnBrk="0" hangingPunct="0">
              <a:spcBef>
                <a:spcPct val="50000"/>
              </a:spcBef>
            </a:pPr>
            <a:r>
              <a:rPr lang="en-GB" sz="2000">
                <a:latin typeface="Courier New" pitchFamily="49" charset="0"/>
                <a:ea typeface="굴림" pitchFamily="50" charset="-127"/>
              </a:rPr>
              <a:t>Algorithm </a:t>
            </a:r>
            <a:r>
              <a:rPr lang="en-GB" sz="2000" b="1">
                <a:latin typeface="Courier New" pitchFamily="49" charset="0"/>
                <a:ea typeface="굴림" pitchFamily="50" charset="-127"/>
              </a:rPr>
              <a:t>enqueue(o)</a:t>
            </a:r>
            <a:br>
              <a:rPr lang="en-US" sz="2000">
                <a:latin typeface="Courier New" pitchFamily="49" charset="0"/>
                <a:ea typeface="굴림" pitchFamily="50" charset="-127"/>
              </a:rPr>
            </a:br>
            <a:r>
              <a:rPr lang="en-GB" sz="2000" b="1">
                <a:latin typeface="Courier New" pitchFamily="49" charset="0"/>
                <a:ea typeface="굴림" pitchFamily="50" charset="-127"/>
              </a:rPr>
              <a:t>if</a:t>
            </a:r>
            <a:r>
              <a:rPr lang="en-GB" sz="2000">
                <a:latin typeface="Courier New" pitchFamily="49" charset="0"/>
                <a:ea typeface="굴림" pitchFamily="50" charset="-127"/>
              </a:rPr>
              <a:t> size = </a:t>
            </a:r>
            <a:r>
              <a:rPr lang="en-GB" sz="2000" i="1">
                <a:latin typeface="Courier New" pitchFamily="49" charset="0"/>
                <a:ea typeface="굴림" pitchFamily="50" charset="-127"/>
              </a:rPr>
              <a:t>N </a:t>
            </a:r>
            <a:r>
              <a:rPr lang="en-GB" sz="2000">
                <a:latin typeface="Courier New" pitchFamily="49" charset="0"/>
                <a:ea typeface="굴림" pitchFamily="50" charset="-127"/>
              </a:rPr>
              <a:t>- 1 </a:t>
            </a:r>
            <a:r>
              <a:rPr lang="en-GB" sz="2000" b="1">
                <a:latin typeface="Courier New" pitchFamily="49" charset="0"/>
                <a:ea typeface="굴림" pitchFamily="50" charset="-127"/>
              </a:rPr>
              <a:t>then</a:t>
            </a:r>
            <a:br>
              <a:rPr lang="en-US" sz="2000">
                <a:latin typeface="Courier New" pitchFamily="49" charset="0"/>
                <a:ea typeface="굴림" pitchFamily="50" charset="-127"/>
              </a:rPr>
            </a:br>
            <a:r>
              <a:rPr lang="en-US" sz="2000">
                <a:latin typeface="Courier New" pitchFamily="49" charset="0"/>
                <a:ea typeface="굴림" pitchFamily="50" charset="-127"/>
              </a:rPr>
              <a:t>   </a:t>
            </a:r>
            <a:r>
              <a:rPr lang="en-US" sz="2000" b="1">
                <a:latin typeface="Courier New" pitchFamily="49" charset="0"/>
                <a:ea typeface="굴림" pitchFamily="50" charset="-127"/>
              </a:rPr>
              <a:t>return</a:t>
            </a:r>
            <a:r>
              <a:rPr lang="en-US" sz="2000">
                <a:latin typeface="Courier New" pitchFamily="49" charset="0"/>
                <a:ea typeface="굴림" pitchFamily="50" charset="-127"/>
              </a:rPr>
              <a:t> Error</a:t>
            </a:r>
            <a:br>
              <a:rPr lang="en-US" sz="2000">
                <a:latin typeface="Courier New" pitchFamily="49" charset="0"/>
                <a:ea typeface="굴림" pitchFamily="50" charset="-127"/>
              </a:rPr>
            </a:br>
            <a:r>
              <a:rPr lang="en-GB" sz="2000">
                <a:latin typeface="Courier New" pitchFamily="49" charset="0"/>
                <a:ea typeface="굴림" pitchFamily="50" charset="-127"/>
              </a:rPr>
              <a:t>Q[r]</a:t>
            </a:r>
            <a:r>
              <a:rPr lang="en-US" sz="2000">
                <a:latin typeface="Courier New" pitchFamily="49" charset="0"/>
                <a:ea typeface="굴림" pitchFamily="50" charset="-127"/>
              </a:rPr>
              <a:t>=</a:t>
            </a:r>
            <a:r>
              <a:rPr lang="en-GB" sz="2000" i="1">
                <a:latin typeface="Courier New" pitchFamily="49" charset="0"/>
                <a:ea typeface="굴림" pitchFamily="50" charset="-127"/>
              </a:rPr>
              <a:t>o</a:t>
            </a:r>
            <a:br>
              <a:rPr lang="en-US" sz="2000" i="1">
                <a:latin typeface="Courier New" pitchFamily="49" charset="0"/>
                <a:ea typeface="굴림" pitchFamily="50" charset="-127"/>
              </a:rPr>
            </a:br>
            <a:r>
              <a:rPr lang="en-GB" sz="2000" i="1">
                <a:latin typeface="Courier New" pitchFamily="49" charset="0"/>
                <a:ea typeface="굴림" pitchFamily="50" charset="-127"/>
              </a:rPr>
              <a:t>r</a:t>
            </a:r>
            <a:r>
              <a:rPr lang="en-US" sz="2000" i="1">
                <a:latin typeface="Courier New" pitchFamily="49" charset="0"/>
                <a:ea typeface="굴림" pitchFamily="50" charset="-127"/>
              </a:rPr>
              <a:t>=</a:t>
            </a:r>
            <a:r>
              <a:rPr lang="en-GB" sz="2000" i="1">
                <a:latin typeface="Courier New" pitchFamily="49" charset="0"/>
                <a:ea typeface="굴림" pitchFamily="50" charset="-127"/>
              </a:rPr>
              <a:t>(r </a:t>
            </a:r>
            <a:r>
              <a:rPr lang="en-GB" sz="2000">
                <a:latin typeface="Courier New" pitchFamily="49" charset="0"/>
                <a:ea typeface="굴림" pitchFamily="50" charset="-127"/>
              </a:rPr>
              <a:t>+1)</a:t>
            </a:r>
            <a:r>
              <a:rPr lang="en-GB" sz="2000" b="1">
                <a:latin typeface="Courier New" pitchFamily="49" charset="0"/>
                <a:ea typeface="굴림" pitchFamily="50" charset="-127"/>
              </a:rPr>
              <a:t>mod</a:t>
            </a:r>
            <a:r>
              <a:rPr lang="en-GB" sz="2000" i="1">
                <a:latin typeface="Courier New" pitchFamily="49" charset="0"/>
                <a:ea typeface="굴림" pitchFamily="50" charset="-12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155929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322C-290B-5B42-B337-FAA9A5510A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Arrays: pluses and minuses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958D5-476D-784C-AD2C-6CEA40DA89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C23D675-9C33-764C-9D9C-6F6475905F4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/>
              <a:t> +  Fast element access.</a:t>
            </a:r>
          </a:p>
          <a:p>
            <a:pPr>
              <a:buFont typeface="Wingdings" pitchFamily="2" charset="2"/>
              <a:buNone/>
            </a:pPr>
            <a:r>
              <a:rPr lang="en-US"/>
              <a:t> --  Impossible to resize.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Tx/>
              <a:buChar char="•"/>
            </a:pPr>
            <a:r>
              <a:rPr lang="en-US"/>
              <a:t>Many applications require resizing!</a:t>
            </a:r>
          </a:p>
          <a:p>
            <a:pPr>
              <a:buFontTx/>
              <a:buChar char="•"/>
            </a:pPr>
            <a:r>
              <a:rPr lang="en-US"/>
              <a:t>Required size not always immediately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1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/>
          <a:lstStyle/>
          <a:p>
            <a:r>
              <a:rPr lang="en-US" altLang="en-US" dirty="0"/>
              <a:t>SSZG519- Abstract Data Type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322C-290B-5B42-B337-FAA9A5510A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Singly Linked Lists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7E3E0-0DF6-7343-A762-E3BA98EE7C4C}"/>
              </a:ext>
            </a:extLst>
          </p:cNvPr>
          <p:cNvSpPr txBox="1">
            <a:spLocks/>
          </p:cNvSpPr>
          <p:nvPr/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636F577-BD5C-4E65-9336-4D409B1453A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04F96D6-75F7-9849-9D2C-67D0B327A283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676400"/>
            <a:ext cx="41148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/>
              <a:t>A singly linked list is a concrete data structure consisting of a sequence of nodes</a:t>
            </a:r>
          </a:p>
          <a:p>
            <a:pPr>
              <a:lnSpc>
                <a:spcPct val="90000"/>
              </a:lnSpc>
            </a:pPr>
            <a:r>
              <a:rPr lang="en-US"/>
              <a:t>Each node stores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element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link to the next node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9DE6B6-91DE-AD42-A531-9F25167D1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B93BD1BF-9DA6-ED48-AD26-0778C4FFF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981200"/>
            <a:ext cx="669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next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1F3A86C3-4D77-894E-A16E-6B7C80936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3438525"/>
            <a:ext cx="722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</a:rPr>
              <a:t>elem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BC07776C-6552-0445-9AE8-4E166EDD7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52800"/>
            <a:ext cx="73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node</a:t>
            </a:r>
          </a:p>
        </p:txBody>
      </p:sp>
      <p:sp>
        <p:nvSpPr>
          <p:cNvPr id="12" name="AutoShape 14">
            <a:extLst>
              <a:ext uri="{FF2B5EF4-FFF2-40B4-BE49-F238E27FC236}">
                <a16:creationId xmlns:a16="http://schemas.microsoft.com/office/drawing/2014/main" id="{5F8B2379-FE0D-9E42-AC00-9CAB0B56A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828800"/>
            <a:ext cx="2590800" cy="2133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8AB7325C-E3E0-BA4F-85E5-8141B35A7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8">
            <a:extLst>
              <a:ext uri="{FF2B5EF4-FFF2-40B4-BE49-F238E27FC236}">
                <a16:creationId xmlns:a16="http://schemas.microsoft.com/office/drawing/2014/main" id="{95B1947A-C129-2F4C-A02D-8C5E89A86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4384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19">
            <a:extLst>
              <a:ext uri="{FF2B5EF4-FFF2-40B4-BE49-F238E27FC236}">
                <a16:creationId xmlns:a16="http://schemas.microsoft.com/office/drawing/2014/main" id="{5CA14A16-BFB4-F94F-895C-4FAB61897A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438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A3A033FA-7DA9-4541-9796-FA16E0E19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22">
            <a:extLst>
              <a:ext uri="{FF2B5EF4-FFF2-40B4-BE49-F238E27FC236}">
                <a16:creationId xmlns:a16="http://schemas.microsoft.com/office/drawing/2014/main" id="{A1140EBC-0EBB-9742-954A-D0E6B2271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63" y="578167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D7219018-51C8-7945-B4CC-089E2ED51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5">
            <a:extLst>
              <a:ext uri="{FF2B5EF4-FFF2-40B4-BE49-F238E27FC236}">
                <a16:creationId xmlns:a16="http://schemas.microsoft.com/office/drawing/2014/main" id="{61CA0D56-92E8-E34D-AB2C-829ED27CE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" name="Line 26">
            <a:extLst>
              <a:ext uri="{FF2B5EF4-FFF2-40B4-BE49-F238E27FC236}">
                <a16:creationId xmlns:a16="http://schemas.microsoft.com/office/drawing/2014/main" id="{8C0D186E-98D3-4541-8901-69FAAEB6E2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F7B1F7FA-6501-BC47-B0CB-A7B492F22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E5105F88-50F8-4B49-8E98-2BEC0998F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9">
            <a:extLst>
              <a:ext uri="{FF2B5EF4-FFF2-40B4-BE49-F238E27FC236}">
                <a16:creationId xmlns:a16="http://schemas.microsoft.com/office/drawing/2014/main" id="{E380AEFE-49EA-6D4B-BB3B-EF589465CE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id="{044C839A-CA1C-784C-BC68-B93537DA0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31">
            <a:extLst>
              <a:ext uri="{FF2B5EF4-FFF2-40B4-BE49-F238E27FC236}">
                <a16:creationId xmlns:a16="http://schemas.microsoft.com/office/drawing/2014/main" id="{CA5B4B44-2C59-DC4C-AA26-19C80C082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2">
            <a:extLst>
              <a:ext uri="{FF2B5EF4-FFF2-40B4-BE49-F238E27FC236}">
                <a16:creationId xmlns:a16="http://schemas.microsoft.com/office/drawing/2014/main" id="{4D35EC24-AA5F-4645-8352-1ED475A488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" name="Rectangle 33">
            <a:extLst>
              <a:ext uri="{FF2B5EF4-FFF2-40B4-BE49-F238E27FC236}">
                <a16:creationId xmlns:a16="http://schemas.microsoft.com/office/drawing/2014/main" id="{85007B47-09BD-8C41-B69B-9D8E1550E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34">
            <a:extLst>
              <a:ext uri="{FF2B5EF4-FFF2-40B4-BE49-F238E27FC236}">
                <a16:creationId xmlns:a16="http://schemas.microsoft.com/office/drawing/2014/main" id="{B642B374-6166-6142-921B-824FAAD9F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5">
            <a:extLst>
              <a:ext uri="{FF2B5EF4-FFF2-40B4-BE49-F238E27FC236}">
                <a16:creationId xmlns:a16="http://schemas.microsoft.com/office/drawing/2014/main" id="{06E003F5-263E-7745-9269-C4AB79D211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" name="Text Box 37">
            <a:extLst>
              <a:ext uri="{FF2B5EF4-FFF2-40B4-BE49-F238E27FC236}">
                <a16:creationId xmlns:a16="http://schemas.microsoft.com/office/drawing/2014/main" id="{3B9BBBC0-B756-B24C-9735-103004C38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663" y="578167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31" name="Line 38">
            <a:extLst>
              <a:ext uri="{FF2B5EF4-FFF2-40B4-BE49-F238E27FC236}">
                <a16:creationId xmlns:a16="http://schemas.microsoft.com/office/drawing/2014/main" id="{6FC0CBAE-DEBF-5849-B871-738624A4B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" name="Text Box 39">
            <a:extLst>
              <a:ext uri="{FF2B5EF4-FFF2-40B4-BE49-F238E27FC236}">
                <a16:creationId xmlns:a16="http://schemas.microsoft.com/office/drawing/2014/main" id="{04953CAB-3F08-3346-8271-E9E01DE67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78167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33" name="Line 40">
            <a:extLst>
              <a:ext uri="{FF2B5EF4-FFF2-40B4-BE49-F238E27FC236}">
                <a16:creationId xmlns:a16="http://schemas.microsoft.com/office/drawing/2014/main" id="{F5658D2E-9C92-6940-AFCB-A3EE0F65C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" name="Text Box 41">
            <a:extLst>
              <a:ext uri="{FF2B5EF4-FFF2-40B4-BE49-F238E27FC236}">
                <a16:creationId xmlns:a16="http://schemas.microsoft.com/office/drawing/2014/main" id="{9456A01C-606A-654B-92FC-4C2601282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5738" y="5781675"/>
            <a:ext cx="35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35" name="Line 42">
            <a:extLst>
              <a:ext uri="{FF2B5EF4-FFF2-40B4-BE49-F238E27FC236}">
                <a16:creationId xmlns:a16="http://schemas.microsoft.com/office/drawing/2014/main" id="{D1162BDD-2386-8341-95C6-48DCB86EE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" name="Text Box 43">
            <a:extLst>
              <a:ext uri="{FF2B5EF4-FFF2-40B4-BE49-F238E27FC236}">
                <a16:creationId xmlns:a16="http://schemas.microsoft.com/office/drawing/2014/main" id="{54724A49-4178-4243-BBD4-07C9BA281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2613" y="4678363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ym typeface="Symbol" pitchFamily="18" charset="2"/>
              </a:rPr>
              <a:t>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441504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322C-290B-5B42-B337-FAA9A5510A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958D5-476D-784C-AD2C-6CEA40DA89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C157C5E-D128-3249-AF3C-FB1E48E900C6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600200"/>
            <a:ext cx="48768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/>
              <a:t>A doubly linked list is often more convenient! </a:t>
            </a:r>
          </a:p>
          <a:p>
            <a:pPr>
              <a:lnSpc>
                <a:spcPct val="80000"/>
              </a:lnSpc>
            </a:pPr>
            <a:r>
              <a:rPr lang="en-US"/>
              <a:t>Nodes store: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element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link to the previous node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link to the next node</a:t>
            </a:r>
          </a:p>
          <a:p>
            <a:pPr>
              <a:lnSpc>
                <a:spcPct val="80000"/>
              </a:lnSpc>
            </a:pPr>
            <a:r>
              <a:rPr lang="en-US"/>
              <a:t>Special trailer and header nodes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D60498E-E3FF-5849-82C0-CBD6E7CC5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525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7622B9B-D736-2B49-9168-7A6FBB2A3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C7424EC-9B83-CE49-8BA0-82276BFBE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" name="AutoShape 7">
            <a:extLst>
              <a:ext uri="{FF2B5EF4-FFF2-40B4-BE49-F238E27FC236}">
                <a16:creationId xmlns:a16="http://schemas.microsoft.com/office/drawing/2014/main" id="{1C6C0179-875A-D945-9111-A44C20DF732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5861050" y="2085975"/>
            <a:ext cx="747713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2" name="AutoShape 8">
            <a:extLst>
              <a:ext uri="{FF2B5EF4-FFF2-40B4-BE49-F238E27FC236}">
                <a16:creationId xmlns:a16="http://schemas.microsoft.com/office/drawing/2014/main" id="{6E072E11-0C00-7649-A3F6-18D34D22FC3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605713" y="2085975"/>
            <a:ext cx="747712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3" name="AutoShape 9">
            <a:extLst>
              <a:ext uri="{FF2B5EF4-FFF2-40B4-BE49-F238E27FC236}">
                <a16:creationId xmlns:a16="http://schemas.microsoft.com/office/drawing/2014/main" id="{0E473B05-9215-3B42-9BE3-1FAC33423B20}"/>
              </a:ext>
            </a:extLst>
          </p:cNvPr>
          <p:cNvCxnSpPr>
            <a:cxnSpLocks noChangeShapeType="1"/>
            <a:endCxn id="16" idx="0"/>
          </p:cNvCxnSpPr>
          <p:nvPr/>
        </p:nvCxnSpPr>
        <p:spPr bwMode="auto">
          <a:xfrm rot="16200000" flipH="1">
            <a:off x="6842125" y="2725738"/>
            <a:ext cx="539750" cy="635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</p:spPr>
      </p:cxnSp>
      <p:sp>
        <p:nvSpPr>
          <p:cNvPr id="14" name="Text Box 10">
            <a:extLst>
              <a:ext uri="{FF2B5EF4-FFF2-40B4-BE49-F238E27FC236}">
                <a16:creationId xmlns:a16="http://schemas.microsoft.com/office/drawing/2014/main" id="{C18BA217-417E-4B48-8D2A-3D995C1C0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6913" y="1689100"/>
            <a:ext cx="67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prev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AB7704E3-266F-7D47-B3D7-665250735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8900" y="1689100"/>
            <a:ext cx="669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next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C09665F-B283-9247-96C4-B6DC282A2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225" y="2998788"/>
            <a:ext cx="722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</a:rPr>
              <a:t>elem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CDAAD469-8161-E549-BC99-75E95B4F3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DD5A5E74-B559-A447-BC85-3EB5D768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EAD1751A-84F6-7045-811F-8D5A24F37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96AC6830-E3D7-5641-BB7C-B2CFA3B8D577}"/>
              </a:ext>
            </a:extLst>
          </p:cNvPr>
          <p:cNvSpPr>
            <a:spLocks/>
          </p:cNvSpPr>
          <p:nvPr/>
        </p:nvSpPr>
        <p:spPr bwMode="auto">
          <a:xfrm>
            <a:off x="2667000" y="45862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544D0BE2-36EC-8A4C-AD98-6D07E00A2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DCC2352D-873B-F94B-921B-0A99545E4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9A014402-B5F6-EB47-8486-193F7C10F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20">
            <a:extLst>
              <a:ext uri="{FF2B5EF4-FFF2-40B4-BE49-F238E27FC236}">
                <a16:creationId xmlns:a16="http://schemas.microsoft.com/office/drawing/2014/main" id="{4D226BA1-073B-A74E-A949-AEDCA5801DBC}"/>
              </a:ext>
            </a:extLst>
          </p:cNvPr>
          <p:cNvSpPr>
            <a:spLocks/>
          </p:cNvSpPr>
          <p:nvPr/>
        </p:nvSpPr>
        <p:spPr bwMode="auto">
          <a:xfrm>
            <a:off x="4191000" y="45862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F1480F6A-131E-CF43-BE38-71AF592E2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D966A887-7BF5-E64D-BB45-D8EAC337A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23645CEB-5B94-7243-AF57-9F636287A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4">
            <a:extLst>
              <a:ext uri="{FF2B5EF4-FFF2-40B4-BE49-F238E27FC236}">
                <a16:creationId xmlns:a16="http://schemas.microsoft.com/office/drawing/2014/main" id="{04E66BCA-EA3A-4440-A842-2EF9AB26BDCE}"/>
              </a:ext>
            </a:extLst>
          </p:cNvPr>
          <p:cNvSpPr>
            <a:spLocks/>
          </p:cNvSpPr>
          <p:nvPr/>
        </p:nvSpPr>
        <p:spPr bwMode="auto">
          <a:xfrm>
            <a:off x="5715000" y="45862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00BED8D9-33E8-4A4D-8FFA-BCD83DDA3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9FBC65DF-99C2-2846-B2BB-E255B14D2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B33D135F-3A9E-184E-877C-7A35B4686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28">
            <a:extLst>
              <a:ext uri="{FF2B5EF4-FFF2-40B4-BE49-F238E27FC236}">
                <a16:creationId xmlns:a16="http://schemas.microsoft.com/office/drawing/2014/main" id="{6882F51E-A72A-2D4A-A8EE-381E4CB0A280}"/>
              </a:ext>
            </a:extLst>
          </p:cNvPr>
          <p:cNvSpPr>
            <a:spLocks/>
          </p:cNvSpPr>
          <p:nvPr/>
        </p:nvSpPr>
        <p:spPr bwMode="auto">
          <a:xfrm rot="10800000">
            <a:off x="2819400" y="47386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" name="Freeform 29">
            <a:extLst>
              <a:ext uri="{FF2B5EF4-FFF2-40B4-BE49-F238E27FC236}">
                <a16:creationId xmlns:a16="http://schemas.microsoft.com/office/drawing/2014/main" id="{4D7FA752-4C55-B043-8C72-C8164370A654}"/>
              </a:ext>
            </a:extLst>
          </p:cNvPr>
          <p:cNvSpPr>
            <a:spLocks/>
          </p:cNvSpPr>
          <p:nvPr/>
        </p:nvSpPr>
        <p:spPr bwMode="auto">
          <a:xfrm rot="10800000">
            <a:off x="4343400" y="47386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" name="Freeform 30">
            <a:extLst>
              <a:ext uri="{FF2B5EF4-FFF2-40B4-BE49-F238E27FC236}">
                <a16:creationId xmlns:a16="http://schemas.microsoft.com/office/drawing/2014/main" id="{C5487057-375E-BD48-813D-814ECB315129}"/>
              </a:ext>
            </a:extLst>
          </p:cNvPr>
          <p:cNvSpPr>
            <a:spLocks/>
          </p:cNvSpPr>
          <p:nvPr/>
        </p:nvSpPr>
        <p:spPr bwMode="auto">
          <a:xfrm rot="10800000">
            <a:off x="5867400" y="47386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" name="Freeform 31">
            <a:extLst>
              <a:ext uri="{FF2B5EF4-FFF2-40B4-BE49-F238E27FC236}">
                <a16:creationId xmlns:a16="http://schemas.microsoft.com/office/drawing/2014/main" id="{0832A2D6-4611-E74A-8C4E-E2C3EF2D346B}"/>
              </a:ext>
            </a:extLst>
          </p:cNvPr>
          <p:cNvSpPr>
            <a:spLocks/>
          </p:cNvSpPr>
          <p:nvPr/>
        </p:nvSpPr>
        <p:spPr bwMode="auto">
          <a:xfrm>
            <a:off x="2289175" y="4724400"/>
            <a:ext cx="168275" cy="55245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" name="Freeform 32">
            <a:extLst>
              <a:ext uri="{FF2B5EF4-FFF2-40B4-BE49-F238E27FC236}">
                <a16:creationId xmlns:a16="http://schemas.microsoft.com/office/drawing/2014/main" id="{0EC6231A-B990-7045-82B9-9112842B0F63}"/>
              </a:ext>
            </a:extLst>
          </p:cNvPr>
          <p:cNvSpPr>
            <a:spLocks/>
          </p:cNvSpPr>
          <p:nvPr/>
        </p:nvSpPr>
        <p:spPr bwMode="auto">
          <a:xfrm>
            <a:off x="3810000" y="4724400"/>
            <a:ext cx="168275" cy="55245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" name="Freeform 33">
            <a:extLst>
              <a:ext uri="{FF2B5EF4-FFF2-40B4-BE49-F238E27FC236}">
                <a16:creationId xmlns:a16="http://schemas.microsoft.com/office/drawing/2014/main" id="{18A26FC9-9523-2642-9C5A-719E69DC8D92}"/>
              </a:ext>
            </a:extLst>
          </p:cNvPr>
          <p:cNvSpPr>
            <a:spLocks/>
          </p:cNvSpPr>
          <p:nvPr/>
        </p:nvSpPr>
        <p:spPr bwMode="auto">
          <a:xfrm>
            <a:off x="5330825" y="4724400"/>
            <a:ext cx="168275" cy="55245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" name="Freeform 34">
            <a:extLst>
              <a:ext uri="{FF2B5EF4-FFF2-40B4-BE49-F238E27FC236}">
                <a16:creationId xmlns:a16="http://schemas.microsoft.com/office/drawing/2014/main" id="{6B105666-49D9-A54E-B245-DAB472EB7681}"/>
              </a:ext>
            </a:extLst>
          </p:cNvPr>
          <p:cNvSpPr>
            <a:spLocks/>
          </p:cNvSpPr>
          <p:nvPr/>
        </p:nvSpPr>
        <p:spPr bwMode="auto">
          <a:xfrm>
            <a:off x="6851650" y="4724400"/>
            <a:ext cx="168275" cy="55245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39" name="Picture 35">
            <a:extLst>
              <a:ext uri="{FF2B5EF4-FFF2-40B4-BE49-F238E27FC236}">
                <a16:creationId xmlns:a16="http://schemas.microsoft.com/office/drawing/2014/main" id="{67DEB2EA-3604-2542-B851-6316A8C11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5308600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0" name="Picture 36">
            <a:extLst>
              <a:ext uri="{FF2B5EF4-FFF2-40B4-BE49-F238E27FC236}">
                <a16:creationId xmlns:a16="http://schemas.microsoft.com/office/drawing/2014/main" id="{01941354-6D81-2740-9818-BFDA4ECB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1250" y="5308600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1" name="Picture 37">
            <a:extLst>
              <a:ext uri="{FF2B5EF4-FFF2-40B4-BE49-F238E27FC236}">
                <a16:creationId xmlns:a16="http://schemas.microsoft.com/office/drawing/2014/main" id="{2F507F7B-CBCD-0C42-8FF5-8FB30E35C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5308600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2" name="Picture 38">
            <a:extLst>
              <a:ext uri="{FF2B5EF4-FFF2-40B4-BE49-F238E27FC236}">
                <a16:creationId xmlns:a16="http://schemas.microsoft.com/office/drawing/2014/main" id="{3F5B4501-BC58-2B41-8980-E6AF078F7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78425" y="5308600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3" name="Rectangle 39">
            <a:extLst>
              <a:ext uri="{FF2B5EF4-FFF2-40B4-BE49-F238E27FC236}">
                <a16:creationId xmlns:a16="http://schemas.microsoft.com/office/drawing/2014/main" id="{BA36E4DD-F1FC-C24D-B6D1-2DA60CC16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9D0E3D1F-E6EE-ED4F-B382-8C17922DF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41">
            <a:extLst>
              <a:ext uri="{FF2B5EF4-FFF2-40B4-BE49-F238E27FC236}">
                <a16:creationId xmlns:a16="http://schemas.microsoft.com/office/drawing/2014/main" id="{40443490-953A-2241-9E82-A21A27C37961}"/>
              </a:ext>
            </a:extLst>
          </p:cNvPr>
          <p:cNvSpPr>
            <a:spLocks/>
          </p:cNvSpPr>
          <p:nvPr/>
        </p:nvSpPr>
        <p:spPr bwMode="auto">
          <a:xfrm>
            <a:off x="7239000" y="45720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" name="Freeform 42">
            <a:extLst>
              <a:ext uri="{FF2B5EF4-FFF2-40B4-BE49-F238E27FC236}">
                <a16:creationId xmlns:a16="http://schemas.microsoft.com/office/drawing/2014/main" id="{22B97AE8-C11D-3D42-82C2-56554FD9A319}"/>
              </a:ext>
            </a:extLst>
          </p:cNvPr>
          <p:cNvSpPr>
            <a:spLocks/>
          </p:cNvSpPr>
          <p:nvPr/>
        </p:nvSpPr>
        <p:spPr bwMode="auto">
          <a:xfrm rot="10800000">
            <a:off x="7391400" y="47244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" name="Freeform 43">
            <a:extLst>
              <a:ext uri="{FF2B5EF4-FFF2-40B4-BE49-F238E27FC236}">
                <a16:creationId xmlns:a16="http://schemas.microsoft.com/office/drawing/2014/main" id="{00439A34-3A05-7642-9EF9-439F3AFBA364}"/>
              </a:ext>
            </a:extLst>
          </p:cNvPr>
          <p:cNvSpPr>
            <a:spLocks/>
          </p:cNvSpPr>
          <p:nvPr/>
        </p:nvSpPr>
        <p:spPr bwMode="auto">
          <a:xfrm>
            <a:off x="1143000" y="45720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8" name="Freeform 44">
            <a:extLst>
              <a:ext uri="{FF2B5EF4-FFF2-40B4-BE49-F238E27FC236}">
                <a16:creationId xmlns:a16="http://schemas.microsoft.com/office/drawing/2014/main" id="{84C173D4-14A4-164C-A6DD-4EFEFCF6C782}"/>
              </a:ext>
            </a:extLst>
          </p:cNvPr>
          <p:cNvSpPr>
            <a:spLocks/>
          </p:cNvSpPr>
          <p:nvPr/>
        </p:nvSpPr>
        <p:spPr bwMode="auto">
          <a:xfrm rot="10800000">
            <a:off x="1295400" y="47244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" name="Text Box 45">
            <a:extLst>
              <a:ext uri="{FF2B5EF4-FFF2-40B4-BE49-F238E27FC236}">
                <a16:creationId xmlns:a16="http://schemas.microsoft.com/office/drawing/2014/main" id="{4A3BCC67-03A7-A746-B102-06D2D585C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025" y="41148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trailer</a:t>
            </a:r>
          </a:p>
        </p:txBody>
      </p:sp>
      <p:sp>
        <p:nvSpPr>
          <p:cNvPr id="50" name="Text Box 46">
            <a:extLst>
              <a:ext uri="{FF2B5EF4-FFF2-40B4-BE49-F238E27FC236}">
                <a16:creationId xmlns:a16="http://schemas.microsoft.com/office/drawing/2014/main" id="{A9FEEDDA-262C-6945-B869-7D35B11C5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4191000"/>
            <a:ext cx="957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header</a:t>
            </a:r>
          </a:p>
        </p:txBody>
      </p:sp>
      <p:sp>
        <p:nvSpPr>
          <p:cNvPr id="51" name="Text Box 48">
            <a:extLst>
              <a:ext uri="{FF2B5EF4-FFF2-40B4-BE49-F238E27FC236}">
                <a16:creationId xmlns:a16="http://schemas.microsoft.com/office/drawing/2014/main" id="{2BF37FA9-843E-B146-ADD5-87A861397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813" y="4175125"/>
            <a:ext cx="1931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nodes/positions</a:t>
            </a:r>
          </a:p>
        </p:txBody>
      </p:sp>
      <p:sp>
        <p:nvSpPr>
          <p:cNvPr id="52" name="Text Box 50">
            <a:extLst>
              <a:ext uri="{FF2B5EF4-FFF2-40B4-BE49-F238E27FC236}">
                <a16:creationId xmlns:a16="http://schemas.microsoft.com/office/drawing/2014/main" id="{62761A80-0060-F442-9514-0F6AB5682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413" y="5943600"/>
            <a:ext cx="1195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53" name="Text Box 51">
            <a:extLst>
              <a:ext uri="{FF2B5EF4-FFF2-40B4-BE49-F238E27FC236}">
                <a16:creationId xmlns:a16="http://schemas.microsoft.com/office/drawing/2014/main" id="{34B98D59-3F65-0246-9848-D74981A39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048000"/>
            <a:ext cx="73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node</a:t>
            </a:r>
          </a:p>
        </p:txBody>
      </p:sp>
      <p:sp>
        <p:nvSpPr>
          <p:cNvPr id="54" name="AutoShape 52">
            <a:extLst>
              <a:ext uri="{FF2B5EF4-FFF2-40B4-BE49-F238E27FC236}">
                <a16:creationId xmlns:a16="http://schemas.microsoft.com/office/drawing/2014/main" id="{D1FD1DA4-5100-C74A-93F8-C913503E3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00200"/>
            <a:ext cx="3200400" cy="1905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88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322C-290B-5B42-B337-FAA9A5510A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958D5-476D-784C-AD2C-6CEA40DA89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B62E036-34DD-0B42-977F-AA03AC12E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038600"/>
            <a:ext cx="1752600" cy="9906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62D756F-A8D7-F646-A7E3-3BA6552004E9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600200"/>
            <a:ext cx="7848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We visualize operation </a:t>
            </a:r>
            <a:r>
              <a:rPr lang="en-US" sz="2000">
                <a:solidFill>
                  <a:schemeClr val="tx2"/>
                </a:solidFill>
              </a:rPr>
              <a:t>insertAfter</a:t>
            </a:r>
            <a:r>
              <a:rPr lang="en-US" sz="2000"/>
              <a:t>(p, X), which returns position q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E12A76F-AC86-0744-89B7-87C969E68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DD4C822-C0D5-F84E-B612-2008F8786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AD1D201-5FE2-D343-B850-54112D894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3506C433-6AFF-FB44-9E5C-EDBD37CE9564}"/>
              </a:ext>
            </a:extLst>
          </p:cNvPr>
          <p:cNvSpPr>
            <a:spLocks/>
          </p:cNvSpPr>
          <p:nvPr/>
        </p:nvSpPr>
        <p:spPr bwMode="auto">
          <a:xfrm>
            <a:off x="2895600" y="55006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412EF81B-64E0-CF42-8358-0E20F028A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7CC1DD4-99D4-CA49-98EA-E4B053F88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E9BAC21-53D9-FB49-A9AF-5113D2D71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6CA0C6F7-EAAC-D443-B254-9BA05C48F7CB}"/>
              </a:ext>
            </a:extLst>
          </p:cNvPr>
          <p:cNvSpPr>
            <a:spLocks/>
          </p:cNvSpPr>
          <p:nvPr/>
        </p:nvSpPr>
        <p:spPr bwMode="auto">
          <a:xfrm>
            <a:off x="4419600" y="55006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A093E1F1-86AC-9043-A965-2A186BFE9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6B4DA346-D6E6-0F40-B840-759E25D4E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F61223F7-60FD-EC41-BBBC-E0BB66F13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F5142E6E-702D-324E-9A85-3CB76FE8F824}"/>
              </a:ext>
            </a:extLst>
          </p:cNvPr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542C06C6-90CA-FB48-970C-A6DFB2B5F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4B14BA50-1E5A-2B4A-A3E2-B5432BA4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7B868ABB-2A66-7B45-985F-B086B40DC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20">
            <a:extLst>
              <a:ext uri="{FF2B5EF4-FFF2-40B4-BE49-F238E27FC236}">
                <a16:creationId xmlns:a16="http://schemas.microsoft.com/office/drawing/2014/main" id="{9B1B0066-9E11-4F49-9240-364A4B6A691B}"/>
              </a:ext>
            </a:extLst>
          </p:cNvPr>
          <p:cNvSpPr>
            <a:spLocks/>
          </p:cNvSpPr>
          <p:nvPr/>
        </p:nvSpPr>
        <p:spPr bwMode="auto">
          <a:xfrm rot="10800000">
            <a:off x="3048000" y="56530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" name="Freeform 21">
            <a:extLst>
              <a:ext uri="{FF2B5EF4-FFF2-40B4-BE49-F238E27FC236}">
                <a16:creationId xmlns:a16="http://schemas.microsoft.com/office/drawing/2014/main" id="{A09BC382-6B04-1343-991F-BEE59EDF0BF6}"/>
              </a:ext>
            </a:extLst>
          </p:cNvPr>
          <p:cNvSpPr>
            <a:spLocks/>
          </p:cNvSpPr>
          <p:nvPr/>
        </p:nvSpPr>
        <p:spPr bwMode="auto">
          <a:xfrm rot="10800000">
            <a:off x="4572000" y="56388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" name="Freeform 22">
            <a:extLst>
              <a:ext uri="{FF2B5EF4-FFF2-40B4-BE49-F238E27FC236}">
                <a16:creationId xmlns:a16="http://schemas.microsoft.com/office/drawing/2014/main" id="{539E759B-B09B-4944-AF4E-C3253980FB36}"/>
              </a:ext>
            </a:extLst>
          </p:cNvPr>
          <p:cNvSpPr>
            <a:spLocks/>
          </p:cNvSpPr>
          <p:nvPr/>
        </p:nvSpPr>
        <p:spPr bwMode="auto">
          <a:xfrm rot="10800000">
            <a:off x="6096000" y="56530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4E1AF5F8-2671-954C-9443-EF4EDF67F1DB}"/>
              </a:ext>
            </a:extLst>
          </p:cNvPr>
          <p:cNvSpPr>
            <a:spLocks/>
          </p:cNvSpPr>
          <p:nvPr/>
        </p:nvSpPr>
        <p:spPr bwMode="auto">
          <a:xfrm>
            <a:off x="2517775" y="56388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" name="Freeform 24">
            <a:extLst>
              <a:ext uri="{FF2B5EF4-FFF2-40B4-BE49-F238E27FC236}">
                <a16:creationId xmlns:a16="http://schemas.microsoft.com/office/drawing/2014/main" id="{8416259F-91DE-D34F-8A42-7B756BC067A8}"/>
              </a:ext>
            </a:extLst>
          </p:cNvPr>
          <p:cNvSpPr>
            <a:spLocks/>
          </p:cNvSpPr>
          <p:nvPr/>
        </p:nvSpPr>
        <p:spPr bwMode="auto">
          <a:xfrm>
            <a:off x="4038600" y="56388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" name="Freeform 25">
            <a:extLst>
              <a:ext uri="{FF2B5EF4-FFF2-40B4-BE49-F238E27FC236}">
                <a16:creationId xmlns:a16="http://schemas.microsoft.com/office/drawing/2014/main" id="{3408F747-8778-544E-8AEB-D0FC2CFE82A8}"/>
              </a:ext>
            </a:extLst>
          </p:cNvPr>
          <p:cNvSpPr>
            <a:spLocks/>
          </p:cNvSpPr>
          <p:nvPr/>
        </p:nvSpPr>
        <p:spPr bwMode="auto">
          <a:xfrm>
            <a:off x="5559425" y="56388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" name="Freeform 26">
            <a:extLst>
              <a:ext uri="{FF2B5EF4-FFF2-40B4-BE49-F238E27FC236}">
                <a16:creationId xmlns:a16="http://schemas.microsoft.com/office/drawing/2014/main" id="{9A4E95F0-44E9-3741-B155-4C31FFB7593E}"/>
              </a:ext>
            </a:extLst>
          </p:cNvPr>
          <p:cNvSpPr>
            <a:spLocks/>
          </p:cNvSpPr>
          <p:nvPr/>
        </p:nvSpPr>
        <p:spPr bwMode="auto">
          <a:xfrm>
            <a:off x="7080250" y="56388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51AF2117-5097-9945-B250-CE09A5F6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49E41C95-9744-024A-A24A-7454D5CD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29">
            <a:extLst>
              <a:ext uri="{FF2B5EF4-FFF2-40B4-BE49-F238E27FC236}">
                <a16:creationId xmlns:a16="http://schemas.microsoft.com/office/drawing/2014/main" id="{99FC02CB-9DDE-C64D-AAF3-C8A593628667}"/>
              </a:ext>
            </a:extLst>
          </p:cNvPr>
          <p:cNvSpPr>
            <a:spLocks/>
          </p:cNvSpPr>
          <p:nvPr/>
        </p:nvSpPr>
        <p:spPr bwMode="auto">
          <a:xfrm>
            <a:off x="7467600" y="54864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" name="Freeform 30">
            <a:extLst>
              <a:ext uri="{FF2B5EF4-FFF2-40B4-BE49-F238E27FC236}">
                <a16:creationId xmlns:a16="http://schemas.microsoft.com/office/drawing/2014/main" id="{3D53A22D-D7F3-D04A-9389-BBD4CAE5C08B}"/>
              </a:ext>
            </a:extLst>
          </p:cNvPr>
          <p:cNvSpPr>
            <a:spLocks/>
          </p:cNvSpPr>
          <p:nvPr/>
        </p:nvSpPr>
        <p:spPr bwMode="auto">
          <a:xfrm rot="10800000">
            <a:off x="7620000" y="56388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" name="Freeform 31">
            <a:extLst>
              <a:ext uri="{FF2B5EF4-FFF2-40B4-BE49-F238E27FC236}">
                <a16:creationId xmlns:a16="http://schemas.microsoft.com/office/drawing/2014/main" id="{003932CE-6C8A-6F44-8C0F-259312DBBA3C}"/>
              </a:ext>
            </a:extLst>
          </p:cNvPr>
          <p:cNvSpPr>
            <a:spLocks/>
          </p:cNvSpPr>
          <p:nvPr/>
        </p:nvSpPr>
        <p:spPr bwMode="auto">
          <a:xfrm>
            <a:off x="1371600" y="54864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" name="Freeform 32">
            <a:extLst>
              <a:ext uri="{FF2B5EF4-FFF2-40B4-BE49-F238E27FC236}">
                <a16:creationId xmlns:a16="http://schemas.microsoft.com/office/drawing/2014/main" id="{41E976C5-734B-1946-9D39-A3A509284088}"/>
              </a:ext>
            </a:extLst>
          </p:cNvPr>
          <p:cNvSpPr>
            <a:spLocks/>
          </p:cNvSpPr>
          <p:nvPr/>
        </p:nvSpPr>
        <p:spPr bwMode="auto">
          <a:xfrm rot="10800000">
            <a:off x="1524000" y="56388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" name="Text Box 33">
            <a:extLst>
              <a:ext uri="{FF2B5EF4-FFF2-40B4-BE49-F238E27FC236}">
                <a16:creationId xmlns:a16="http://schemas.microsoft.com/office/drawing/2014/main" id="{DC9587A9-8E75-724F-8A72-92DB5C24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67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7" name="Text Box 34">
            <a:extLst>
              <a:ext uri="{FF2B5EF4-FFF2-40B4-BE49-F238E27FC236}">
                <a16:creationId xmlns:a16="http://schemas.microsoft.com/office/drawing/2014/main" id="{2A012066-E153-144B-A2FA-A262DD6FC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867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38" name="Text Box 35">
            <a:extLst>
              <a:ext uri="{FF2B5EF4-FFF2-40B4-BE49-F238E27FC236}">
                <a16:creationId xmlns:a16="http://schemas.microsoft.com/office/drawing/2014/main" id="{7D19A222-8D50-254F-822D-E06E97C9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867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9108229A-2ACA-B14C-AB51-7D3D5B635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867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40" name="Rectangle 37">
            <a:extLst>
              <a:ext uri="{FF2B5EF4-FFF2-40B4-BE49-F238E27FC236}">
                <a16:creationId xmlns:a16="http://schemas.microsoft.com/office/drawing/2014/main" id="{9C774275-6CE3-9543-9A0B-590393AE4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38">
            <a:extLst>
              <a:ext uri="{FF2B5EF4-FFF2-40B4-BE49-F238E27FC236}">
                <a16:creationId xmlns:a16="http://schemas.microsoft.com/office/drawing/2014/main" id="{9CDE2B70-D0DA-CA4B-88B5-61321276E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39">
            <a:extLst>
              <a:ext uri="{FF2B5EF4-FFF2-40B4-BE49-F238E27FC236}">
                <a16:creationId xmlns:a16="http://schemas.microsoft.com/office/drawing/2014/main" id="{62E98B7F-69E4-DC4C-8C79-3F9173AED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40">
            <a:extLst>
              <a:ext uri="{FF2B5EF4-FFF2-40B4-BE49-F238E27FC236}">
                <a16:creationId xmlns:a16="http://schemas.microsoft.com/office/drawing/2014/main" id="{C0FE3756-C4C5-0143-8600-D889DE875385}"/>
              </a:ext>
            </a:extLst>
          </p:cNvPr>
          <p:cNvSpPr>
            <a:spLocks/>
          </p:cNvSpPr>
          <p:nvPr/>
        </p:nvSpPr>
        <p:spPr bwMode="auto">
          <a:xfrm>
            <a:off x="2895600" y="23002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9ACC1F30-392A-4841-B8DA-5663610EC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A12ADE45-5C11-BF46-A986-0F0755B0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3">
            <a:extLst>
              <a:ext uri="{FF2B5EF4-FFF2-40B4-BE49-F238E27FC236}">
                <a16:creationId xmlns:a16="http://schemas.microsoft.com/office/drawing/2014/main" id="{70926B90-183A-9F40-A7EB-8A19AC3B4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44">
            <a:extLst>
              <a:ext uri="{FF2B5EF4-FFF2-40B4-BE49-F238E27FC236}">
                <a16:creationId xmlns:a16="http://schemas.microsoft.com/office/drawing/2014/main" id="{37739220-BFC6-C841-BE27-DA583BA4C333}"/>
              </a:ext>
            </a:extLst>
          </p:cNvPr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48" name="Group 45">
            <a:extLst>
              <a:ext uri="{FF2B5EF4-FFF2-40B4-BE49-F238E27FC236}">
                <a16:creationId xmlns:a16="http://schemas.microsoft.com/office/drawing/2014/main" id="{7646CFA1-5BBD-CE4F-A689-EB4BB4636333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286000"/>
            <a:ext cx="914400" cy="304800"/>
            <a:chOff x="4224" y="1728"/>
            <a:chExt cx="576" cy="192"/>
          </a:xfrm>
        </p:grpSpPr>
        <p:sp>
          <p:nvSpPr>
            <p:cNvPr id="49" name="Rectangle 46">
              <a:extLst>
                <a:ext uri="{FF2B5EF4-FFF2-40B4-BE49-F238E27FC236}">
                  <a16:creationId xmlns:a16="http://schemas.microsoft.com/office/drawing/2014/main" id="{844FAAFB-9CA7-4942-AA97-717515DD3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670BAD2F-DB46-CC46-AC4A-F8C9BBC41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AF2FF94A-EAA9-5B4E-990B-C2CB13AE5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" name="Freeform 49">
            <a:extLst>
              <a:ext uri="{FF2B5EF4-FFF2-40B4-BE49-F238E27FC236}">
                <a16:creationId xmlns:a16="http://schemas.microsoft.com/office/drawing/2014/main" id="{3E4FD183-B2F1-324E-AA8E-244CE2F1E56A}"/>
              </a:ext>
            </a:extLst>
          </p:cNvPr>
          <p:cNvSpPr>
            <a:spLocks/>
          </p:cNvSpPr>
          <p:nvPr/>
        </p:nvSpPr>
        <p:spPr bwMode="auto">
          <a:xfrm rot="10800000">
            <a:off x="3048000" y="24526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" name="Freeform 50">
            <a:extLst>
              <a:ext uri="{FF2B5EF4-FFF2-40B4-BE49-F238E27FC236}">
                <a16:creationId xmlns:a16="http://schemas.microsoft.com/office/drawing/2014/main" id="{D20B1F70-2FE9-1640-BE40-3F24149795A8}"/>
              </a:ext>
            </a:extLst>
          </p:cNvPr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" name="Freeform 51">
            <a:extLst>
              <a:ext uri="{FF2B5EF4-FFF2-40B4-BE49-F238E27FC236}">
                <a16:creationId xmlns:a16="http://schemas.microsoft.com/office/drawing/2014/main" id="{EE1B7E05-D1E7-1540-851C-5761BC9530D0}"/>
              </a:ext>
            </a:extLst>
          </p:cNvPr>
          <p:cNvSpPr>
            <a:spLocks/>
          </p:cNvSpPr>
          <p:nvPr/>
        </p:nvSpPr>
        <p:spPr bwMode="auto">
          <a:xfrm>
            <a:off x="2517775" y="2438400"/>
            <a:ext cx="158750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5" name="Freeform 52">
            <a:extLst>
              <a:ext uri="{FF2B5EF4-FFF2-40B4-BE49-F238E27FC236}">
                <a16:creationId xmlns:a16="http://schemas.microsoft.com/office/drawing/2014/main" id="{5CAC2607-F1C6-A24A-8B0D-307F2DDF133F}"/>
              </a:ext>
            </a:extLst>
          </p:cNvPr>
          <p:cNvSpPr>
            <a:spLocks/>
          </p:cNvSpPr>
          <p:nvPr/>
        </p:nvSpPr>
        <p:spPr bwMode="auto">
          <a:xfrm>
            <a:off x="4038600" y="2438400"/>
            <a:ext cx="158750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" name="Freeform 53">
            <a:extLst>
              <a:ext uri="{FF2B5EF4-FFF2-40B4-BE49-F238E27FC236}">
                <a16:creationId xmlns:a16="http://schemas.microsoft.com/office/drawing/2014/main" id="{3ACE96C5-AC0D-5947-84E8-EFACFC08F97D}"/>
              </a:ext>
            </a:extLst>
          </p:cNvPr>
          <p:cNvSpPr>
            <a:spLocks/>
          </p:cNvSpPr>
          <p:nvPr/>
        </p:nvSpPr>
        <p:spPr bwMode="auto">
          <a:xfrm>
            <a:off x="5556250" y="2438400"/>
            <a:ext cx="158750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" name="Rectangle 54">
            <a:extLst>
              <a:ext uri="{FF2B5EF4-FFF2-40B4-BE49-F238E27FC236}">
                <a16:creationId xmlns:a16="http://schemas.microsoft.com/office/drawing/2014/main" id="{B94CB684-3E7F-DA46-A658-C1A77FD61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55">
            <a:extLst>
              <a:ext uri="{FF2B5EF4-FFF2-40B4-BE49-F238E27FC236}">
                <a16:creationId xmlns:a16="http://schemas.microsoft.com/office/drawing/2014/main" id="{44D32D4B-EEFA-B64D-A3AD-2984C0284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56">
            <a:extLst>
              <a:ext uri="{FF2B5EF4-FFF2-40B4-BE49-F238E27FC236}">
                <a16:creationId xmlns:a16="http://schemas.microsoft.com/office/drawing/2014/main" id="{E5023C27-0B7B-B540-BBEF-AFC104DE139A}"/>
              </a:ext>
            </a:extLst>
          </p:cNvPr>
          <p:cNvSpPr>
            <a:spLocks/>
          </p:cNvSpPr>
          <p:nvPr/>
        </p:nvSpPr>
        <p:spPr bwMode="auto">
          <a:xfrm>
            <a:off x="5943600" y="22860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0" name="Freeform 57">
            <a:extLst>
              <a:ext uri="{FF2B5EF4-FFF2-40B4-BE49-F238E27FC236}">
                <a16:creationId xmlns:a16="http://schemas.microsoft.com/office/drawing/2014/main" id="{7A62CA16-D141-0C4A-9995-8E5E53539539}"/>
              </a:ext>
            </a:extLst>
          </p:cNvPr>
          <p:cNvSpPr>
            <a:spLocks/>
          </p:cNvSpPr>
          <p:nvPr/>
        </p:nvSpPr>
        <p:spPr bwMode="auto">
          <a:xfrm rot="10800000">
            <a:off x="6096000" y="24384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" name="Freeform 58">
            <a:extLst>
              <a:ext uri="{FF2B5EF4-FFF2-40B4-BE49-F238E27FC236}">
                <a16:creationId xmlns:a16="http://schemas.microsoft.com/office/drawing/2014/main" id="{74990EEE-11D1-4548-A9BE-7E967EB31BE8}"/>
              </a:ext>
            </a:extLst>
          </p:cNvPr>
          <p:cNvSpPr>
            <a:spLocks/>
          </p:cNvSpPr>
          <p:nvPr/>
        </p:nvSpPr>
        <p:spPr bwMode="auto">
          <a:xfrm>
            <a:off x="1371600" y="22860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" name="Freeform 59">
            <a:extLst>
              <a:ext uri="{FF2B5EF4-FFF2-40B4-BE49-F238E27FC236}">
                <a16:creationId xmlns:a16="http://schemas.microsoft.com/office/drawing/2014/main" id="{3F55B498-A8D1-614A-9D3B-9BDC18AA37AB}"/>
              </a:ext>
            </a:extLst>
          </p:cNvPr>
          <p:cNvSpPr>
            <a:spLocks/>
          </p:cNvSpPr>
          <p:nvPr/>
        </p:nvSpPr>
        <p:spPr bwMode="auto">
          <a:xfrm rot="10800000">
            <a:off x="1524000" y="24384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3" name="Text Box 60">
            <a:extLst>
              <a:ext uri="{FF2B5EF4-FFF2-40B4-BE49-F238E27FC236}">
                <a16:creationId xmlns:a16="http://schemas.microsoft.com/office/drawing/2014/main" id="{E9E16F0A-5C84-AA4C-B261-5DC95FD5B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667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F886910E-EEEA-D042-965A-72A15646F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667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65" name="Text Box 62">
            <a:extLst>
              <a:ext uri="{FF2B5EF4-FFF2-40B4-BE49-F238E27FC236}">
                <a16:creationId xmlns:a16="http://schemas.microsoft.com/office/drawing/2014/main" id="{7157DC8E-B4BE-D041-B8A3-3238C77B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667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66" name="Text Box 63">
            <a:extLst>
              <a:ext uri="{FF2B5EF4-FFF2-40B4-BE49-F238E27FC236}">
                <a16:creationId xmlns:a16="http://schemas.microsoft.com/office/drawing/2014/main" id="{7434299A-F562-324E-934C-C4C55A054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8288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67" name="Rectangle 64">
            <a:extLst>
              <a:ext uri="{FF2B5EF4-FFF2-40B4-BE49-F238E27FC236}">
                <a16:creationId xmlns:a16="http://schemas.microsoft.com/office/drawing/2014/main" id="{3216F297-EF81-C24A-AAE5-FE1961EE4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65">
            <a:extLst>
              <a:ext uri="{FF2B5EF4-FFF2-40B4-BE49-F238E27FC236}">
                <a16:creationId xmlns:a16="http://schemas.microsoft.com/office/drawing/2014/main" id="{97EE184C-0052-ED43-922C-486A4481D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66">
            <a:extLst>
              <a:ext uri="{FF2B5EF4-FFF2-40B4-BE49-F238E27FC236}">
                <a16:creationId xmlns:a16="http://schemas.microsoft.com/office/drawing/2014/main" id="{055B0753-E99B-4446-A549-ECF20DD6B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67">
            <a:extLst>
              <a:ext uri="{FF2B5EF4-FFF2-40B4-BE49-F238E27FC236}">
                <a16:creationId xmlns:a16="http://schemas.microsoft.com/office/drawing/2014/main" id="{188646CE-170C-AE46-BFE3-E280C0181605}"/>
              </a:ext>
            </a:extLst>
          </p:cNvPr>
          <p:cNvSpPr>
            <a:spLocks/>
          </p:cNvSpPr>
          <p:nvPr/>
        </p:nvSpPr>
        <p:spPr bwMode="auto">
          <a:xfrm>
            <a:off x="2895600" y="36718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" name="Rectangle 68">
            <a:extLst>
              <a:ext uri="{FF2B5EF4-FFF2-40B4-BE49-F238E27FC236}">
                <a16:creationId xmlns:a16="http://schemas.microsoft.com/office/drawing/2014/main" id="{88260731-1E30-A44D-91F2-37B93071A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69">
            <a:extLst>
              <a:ext uri="{FF2B5EF4-FFF2-40B4-BE49-F238E27FC236}">
                <a16:creationId xmlns:a16="http://schemas.microsoft.com/office/drawing/2014/main" id="{05D0DE80-4804-514F-AD55-F90EE6B9A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70">
            <a:extLst>
              <a:ext uri="{FF2B5EF4-FFF2-40B4-BE49-F238E27FC236}">
                <a16:creationId xmlns:a16="http://schemas.microsoft.com/office/drawing/2014/main" id="{2CC56638-2450-D148-BB44-7DD7D5762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71">
            <a:extLst>
              <a:ext uri="{FF2B5EF4-FFF2-40B4-BE49-F238E27FC236}">
                <a16:creationId xmlns:a16="http://schemas.microsoft.com/office/drawing/2014/main" id="{DB46B524-15C0-8D4E-9DA8-F14373940861}"/>
              </a:ext>
            </a:extLst>
          </p:cNvPr>
          <p:cNvSpPr>
            <a:spLocks/>
          </p:cNvSpPr>
          <p:nvPr/>
        </p:nvSpPr>
        <p:spPr bwMode="auto">
          <a:xfrm>
            <a:off x="4419600" y="3638550"/>
            <a:ext cx="2286000" cy="171450"/>
          </a:xfrm>
          <a:custGeom>
            <a:avLst/>
            <a:gdLst>
              <a:gd name="T0" fmla="*/ 0 w 1440"/>
              <a:gd name="T1" fmla="*/ 107 h 108"/>
              <a:gd name="T2" fmla="*/ 780 w 1440"/>
              <a:gd name="T3" fmla="*/ 0 h 108"/>
              <a:gd name="T4" fmla="*/ 1440 w 1440"/>
              <a:gd name="T5" fmla="*/ 108 h 108"/>
              <a:gd name="T6" fmla="*/ 0 60000 65536"/>
              <a:gd name="T7" fmla="*/ 0 60000 65536"/>
              <a:gd name="T8" fmla="*/ 0 60000 65536"/>
              <a:gd name="T9" fmla="*/ 0 w 1440"/>
              <a:gd name="T10" fmla="*/ 0 h 108"/>
              <a:gd name="T11" fmla="*/ 1440 w 1440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8">
                <a:moveTo>
                  <a:pt x="0" y="107"/>
                </a:moveTo>
                <a:cubicBezTo>
                  <a:pt x="130" y="89"/>
                  <a:pt x="540" y="0"/>
                  <a:pt x="780" y="0"/>
                </a:cubicBezTo>
                <a:cubicBezTo>
                  <a:pt x="1020" y="0"/>
                  <a:pt x="1303" y="86"/>
                  <a:pt x="1440" y="10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75" name="Group 72">
            <a:extLst>
              <a:ext uri="{FF2B5EF4-FFF2-40B4-BE49-F238E27FC236}">
                <a16:creationId xmlns:a16="http://schemas.microsoft.com/office/drawing/2014/main" id="{A17D5FDA-4F85-3041-B318-17D38C74CDF4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3657600"/>
            <a:ext cx="914400" cy="304800"/>
            <a:chOff x="4224" y="1728"/>
            <a:chExt cx="576" cy="192"/>
          </a:xfrm>
        </p:grpSpPr>
        <p:sp>
          <p:nvSpPr>
            <p:cNvPr id="76" name="Rectangle 73">
              <a:extLst>
                <a:ext uri="{FF2B5EF4-FFF2-40B4-BE49-F238E27FC236}">
                  <a16:creationId xmlns:a16="http://schemas.microsoft.com/office/drawing/2014/main" id="{DBEA5F8B-EA7D-784E-8B1E-930D6288C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74">
              <a:extLst>
                <a:ext uri="{FF2B5EF4-FFF2-40B4-BE49-F238E27FC236}">
                  <a16:creationId xmlns:a16="http://schemas.microsoft.com/office/drawing/2014/main" id="{3F90A869-19D5-9542-B6CF-0681672AA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5">
              <a:extLst>
                <a:ext uri="{FF2B5EF4-FFF2-40B4-BE49-F238E27FC236}">
                  <a16:creationId xmlns:a16="http://schemas.microsoft.com/office/drawing/2014/main" id="{68985C9D-AB03-F04D-8AF4-0EE7DEC3F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" name="Freeform 76">
            <a:extLst>
              <a:ext uri="{FF2B5EF4-FFF2-40B4-BE49-F238E27FC236}">
                <a16:creationId xmlns:a16="http://schemas.microsoft.com/office/drawing/2014/main" id="{ACA82235-4ADD-FC49-87A2-9F79CCF704A9}"/>
              </a:ext>
            </a:extLst>
          </p:cNvPr>
          <p:cNvSpPr>
            <a:spLocks/>
          </p:cNvSpPr>
          <p:nvPr/>
        </p:nvSpPr>
        <p:spPr bwMode="auto">
          <a:xfrm rot="10800000">
            <a:off x="3048000" y="38242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0" name="Freeform 77">
            <a:extLst>
              <a:ext uri="{FF2B5EF4-FFF2-40B4-BE49-F238E27FC236}">
                <a16:creationId xmlns:a16="http://schemas.microsoft.com/office/drawing/2014/main" id="{83D984F1-84E9-C842-8665-F5AACFA0A9F6}"/>
              </a:ext>
            </a:extLst>
          </p:cNvPr>
          <p:cNvSpPr>
            <a:spLocks/>
          </p:cNvSpPr>
          <p:nvPr/>
        </p:nvSpPr>
        <p:spPr bwMode="auto">
          <a:xfrm>
            <a:off x="4570413" y="3810000"/>
            <a:ext cx="2286000" cy="161925"/>
          </a:xfrm>
          <a:custGeom>
            <a:avLst/>
            <a:gdLst>
              <a:gd name="T0" fmla="*/ 1440 w 1440"/>
              <a:gd name="T1" fmla="*/ 1 h 102"/>
              <a:gd name="T2" fmla="*/ 679 w 1440"/>
              <a:gd name="T3" fmla="*/ 102 h 102"/>
              <a:gd name="T4" fmla="*/ 0 w 1440"/>
              <a:gd name="T5" fmla="*/ 0 h 102"/>
              <a:gd name="T6" fmla="*/ 0 60000 65536"/>
              <a:gd name="T7" fmla="*/ 0 60000 65536"/>
              <a:gd name="T8" fmla="*/ 0 60000 65536"/>
              <a:gd name="T9" fmla="*/ 0 w 1440"/>
              <a:gd name="T10" fmla="*/ 0 h 102"/>
              <a:gd name="T11" fmla="*/ 1440 w 1440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2">
                <a:moveTo>
                  <a:pt x="1440" y="1"/>
                </a:moveTo>
                <a:cubicBezTo>
                  <a:pt x="1313" y="18"/>
                  <a:pt x="919" y="102"/>
                  <a:pt x="679" y="102"/>
                </a:cubicBezTo>
                <a:cubicBezTo>
                  <a:pt x="439" y="102"/>
                  <a:pt x="141" y="21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" name="Freeform 78">
            <a:extLst>
              <a:ext uri="{FF2B5EF4-FFF2-40B4-BE49-F238E27FC236}">
                <a16:creationId xmlns:a16="http://schemas.microsoft.com/office/drawing/2014/main" id="{35D5998C-E724-4645-96B5-D6C2EBDBD625}"/>
              </a:ext>
            </a:extLst>
          </p:cNvPr>
          <p:cNvSpPr>
            <a:spLocks/>
          </p:cNvSpPr>
          <p:nvPr/>
        </p:nvSpPr>
        <p:spPr bwMode="auto">
          <a:xfrm>
            <a:off x="2517775" y="38100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" name="Freeform 79">
            <a:extLst>
              <a:ext uri="{FF2B5EF4-FFF2-40B4-BE49-F238E27FC236}">
                <a16:creationId xmlns:a16="http://schemas.microsoft.com/office/drawing/2014/main" id="{3B176992-351E-8A4B-B6E0-15CBE61C52B1}"/>
              </a:ext>
            </a:extLst>
          </p:cNvPr>
          <p:cNvSpPr>
            <a:spLocks/>
          </p:cNvSpPr>
          <p:nvPr/>
        </p:nvSpPr>
        <p:spPr bwMode="auto">
          <a:xfrm>
            <a:off x="4038600" y="38100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" name="Freeform 80">
            <a:extLst>
              <a:ext uri="{FF2B5EF4-FFF2-40B4-BE49-F238E27FC236}">
                <a16:creationId xmlns:a16="http://schemas.microsoft.com/office/drawing/2014/main" id="{70E83196-B0EE-7A42-B1DE-9074E17D6F39}"/>
              </a:ext>
            </a:extLst>
          </p:cNvPr>
          <p:cNvSpPr>
            <a:spLocks/>
          </p:cNvSpPr>
          <p:nvPr/>
        </p:nvSpPr>
        <p:spPr bwMode="auto">
          <a:xfrm>
            <a:off x="7080250" y="38100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4" name="Rectangle 81">
            <a:extLst>
              <a:ext uri="{FF2B5EF4-FFF2-40B4-BE49-F238E27FC236}">
                <a16:creationId xmlns:a16="http://schemas.microsoft.com/office/drawing/2014/main" id="{E5BDE709-A064-4640-9EC1-E9D074554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82">
            <a:extLst>
              <a:ext uri="{FF2B5EF4-FFF2-40B4-BE49-F238E27FC236}">
                <a16:creationId xmlns:a16="http://schemas.microsoft.com/office/drawing/2014/main" id="{D02F46B7-0940-8B48-BBDD-F76B2C10D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83">
            <a:extLst>
              <a:ext uri="{FF2B5EF4-FFF2-40B4-BE49-F238E27FC236}">
                <a16:creationId xmlns:a16="http://schemas.microsoft.com/office/drawing/2014/main" id="{AF9F6EE5-1D88-FE4A-82FC-EB3E4A1410F7}"/>
              </a:ext>
            </a:extLst>
          </p:cNvPr>
          <p:cNvSpPr>
            <a:spLocks/>
          </p:cNvSpPr>
          <p:nvPr/>
        </p:nvSpPr>
        <p:spPr bwMode="auto">
          <a:xfrm>
            <a:off x="7467600" y="36576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7" name="Freeform 84">
            <a:extLst>
              <a:ext uri="{FF2B5EF4-FFF2-40B4-BE49-F238E27FC236}">
                <a16:creationId xmlns:a16="http://schemas.microsoft.com/office/drawing/2014/main" id="{878888A1-8D8A-7840-80AA-C3B9FB51CE71}"/>
              </a:ext>
            </a:extLst>
          </p:cNvPr>
          <p:cNvSpPr>
            <a:spLocks/>
          </p:cNvSpPr>
          <p:nvPr/>
        </p:nvSpPr>
        <p:spPr bwMode="auto">
          <a:xfrm rot="10800000">
            <a:off x="7620000" y="38100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8" name="Freeform 85">
            <a:extLst>
              <a:ext uri="{FF2B5EF4-FFF2-40B4-BE49-F238E27FC236}">
                <a16:creationId xmlns:a16="http://schemas.microsoft.com/office/drawing/2014/main" id="{73E68E19-7801-5F47-9858-16D1C7D5BF6F}"/>
              </a:ext>
            </a:extLst>
          </p:cNvPr>
          <p:cNvSpPr>
            <a:spLocks/>
          </p:cNvSpPr>
          <p:nvPr/>
        </p:nvSpPr>
        <p:spPr bwMode="auto">
          <a:xfrm>
            <a:off x="1371600" y="36576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9" name="Freeform 86">
            <a:extLst>
              <a:ext uri="{FF2B5EF4-FFF2-40B4-BE49-F238E27FC236}">
                <a16:creationId xmlns:a16="http://schemas.microsoft.com/office/drawing/2014/main" id="{8628EBCD-BBD0-1341-B8F6-5A5E6358BA05}"/>
              </a:ext>
            </a:extLst>
          </p:cNvPr>
          <p:cNvSpPr>
            <a:spLocks/>
          </p:cNvSpPr>
          <p:nvPr/>
        </p:nvSpPr>
        <p:spPr bwMode="auto">
          <a:xfrm rot="10800000">
            <a:off x="1524000" y="38100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0" name="Text Box 87">
            <a:extLst>
              <a:ext uri="{FF2B5EF4-FFF2-40B4-BE49-F238E27FC236}">
                <a16:creationId xmlns:a16="http://schemas.microsoft.com/office/drawing/2014/main" id="{8353B819-2150-CE4C-A467-D72EB97F6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0386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1" name="Text Box 88">
            <a:extLst>
              <a:ext uri="{FF2B5EF4-FFF2-40B4-BE49-F238E27FC236}">
                <a16:creationId xmlns:a16="http://schemas.microsoft.com/office/drawing/2014/main" id="{D1DEC3E1-F8F3-5941-B4BC-77997907C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0386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2" name="Text Box 89">
            <a:extLst>
              <a:ext uri="{FF2B5EF4-FFF2-40B4-BE49-F238E27FC236}">
                <a16:creationId xmlns:a16="http://schemas.microsoft.com/office/drawing/2014/main" id="{7084FBE8-50C3-2742-B2AA-D38F1C410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0386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3" name="Text Box 90">
            <a:extLst>
              <a:ext uri="{FF2B5EF4-FFF2-40B4-BE49-F238E27FC236}">
                <a16:creationId xmlns:a16="http://schemas.microsoft.com/office/drawing/2014/main" id="{4B52A048-591F-0C47-8766-834616F3D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200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94" name="Rectangle 91">
            <a:extLst>
              <a:ext uri="{FF2B5EF4-FFF2-40B4-BE49-F238E27FC236}">
                <a16:creationId xmlns:a16="http://schemas.microsoft.com/office/drawing/2014/main" id="{F2813DB7-85D1-EA41-881B-AAC3A55CE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92">
            <a:extLst>
              <a:ext uri="{FF2B5EF4-FFF2-40B4-BE49-F238E27FC236}">
                <a16:creationId xmlns:a16="http://schemas.microsoft.com/office/drawing/2014/main" id="{D64EC0BD-C9C8-7A40-AFCF-CC6483D02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Rectangle 93">
            <a:extLst>
              <a:ext uri="{FF2B5EF4-FFF2-40B4-BE49-F238E27FC236}">
                <a16:creationId xmlns:a16="http://schemas.microsoft.com/office/drawing/2014/main" id="{00368975-987B-B54A-88C7-50DEB8C0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94">
            <a:extLst>
              <a:ext uri="{FF2B5EF4-FFF2-40B4-BE49-F238E27FC236}">
                <a16:creationId xmlns:a16="http://schemas.microsoft.com/office/drawing/2014/main" id="{3889DFAE-40C8-DB42-9CFD-8ABEA6AEA65B}"/>
              </a:ext>
            </a:extLst>
          </p:cNvPr>
          <p:cNvSpPr>
            <a:spLocks/>
          </p:cNvSpPr>
          <p:nvPr/>
        </p:nvSpPr>
        <p:spPr bwMode="auto">
          <a:xfrm>
            <a:off x="5559425" y="44196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8" name="Text Box 95">
            <a:extLst>
              <a:ext uri="{FF2B5EF4-FFF2-40B4-BE49-F238E27FC236}">
                <a16:creationId xmlns:a16="http://schemas.microsoft.com/office/drawing/2014/main" id="{6DA5BC3E-CA01-C749-8486-FEB38DC75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6482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99" name="Freeform 96">
            <a:extLst>
              <a:ext uri="{FF2B5EF4-FFF2-40B4-BE49-F238E27FC236}">
                <a16:creationId xmlns:a16="http://schemas.microsoft.com/office/drawing/2014/main" id="{7AA06AE0-F375-4A46-8979-3AD2D526EE36}"/>
              </a:ext>
            </a:extLst>
          </p:cNvPr>
          <p:cNvSpPr>
            <a:spLocks/>
          </p:cNvSpPr>
          <p:nvPr/>
        </p:nvSpPr>
        <p:spPr bwMode="auto">
          <a:xfrm>
            <a:off x="4419600" y="3962400"/>
            <a:ext cx="914400" cy="457200"/>
          </a:xfrm>
          <a:custGeom>
            <a:avLst/>
            <a:gdLst>
              <a:gd name="T0" fmla="*/ 497 w 497"/>
              <a:gd name="T1" fmla="*/ 276 h 276"/>
              <a:gd name="T2" fmla="*/ 222 w 497"/>
              <a:gd name="T3" fmla="*/ 228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0" name="Freeform 97">
            <a:extLst>
              <a:ext uri="{FF2B5EF4-FFF2-40B4-BE49-F238E27FC236}">
                <a16:creationId xmlns:a16="http://schemas.microsoft.com/office/drawing/2014/main" id="{8A21910E-AFD5-EE40-A792-CB4E763BFE61}"/>
              </a:ext>
            </a:extLst>
          </p:cNvPr>
          <p:cNvSpPr>
            <a:spLocks/>
          </p:cNvSpPr>
          <p:nvPr/>
        </p:nvSpPr>
        <p:spPr bwMode="auto">
          <a:xfrm flipH="1">
            <a:off x="5943600" y="3962400"/>
            <a:ext cx="914400" cy="457200"/>
          </a:xfrm>
          <a:custGeom>
            <a:avLst/>
            <a:gdLst>
              <a:gd name="T0" fmla="*/ 497 w 497"/>
              <a:gd name="T1" fmla="*/ 276 h 276"/>
              <a:gd name="T2" fmla="*/ 222 w 497"/>
              <a:gd name="T3" fmla="*/ 228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1" name="Text Box 98">
            <a:extLst>
              <a:ext uri="{FF2B5EF4-FFF2-40B4-BE49-F238E27FC236}">
                <a16:creationId xmlns:a16="http://schemas.microsoft.com/office/drawing/2014/main" id="{FD816F7C-7C57-9B43-B879-2285F7253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962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102" name="Text Box 99">
            <a:extLst>
              <a:ext uri="{FF2B5EF4-FFF2-40B4-BE49-F238E27FC236}">
                <a16:creationId xmlns:a16="http://schemas.microsoft.com/office/drawing/2014/main" id="{A97A8AF4-DFE8-504C-98B1-9C9AEF10B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0292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03" name="Text Box 100">
            <a:extLst>
              <a:ext uri="{FF2B5EF4-FFF2-40B4-BE49-F238E27FC236}">
                <a16:creationId xmlns:a16="http://schemas.microsoft.com/office/drawing/2014/main" id="{1AAA41D1-47A2-2E4E-BE34-1134AF84D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360977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322C-290B-5B42-B337-FAA9A5510A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Insertion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958D5-476D-784C-AD2C-6CEA40DA89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74A3816-8F76-C940-AAD8-59A844C3A137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681951"/>
            <a:ext cx="7772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/>
              <a:t>Algorithm </a:t>
            </a:r>
            <a:r>
              <a:rPr lang="en-US"/>
              <a:t>insertAfter(</a:t>
            </a:r>
            <a:r>
              <a:rPr lang="en-US" i="1"/>
              <a:t>p,e</a:t>
            </a:r>
            <a:r>
              <a:rPr lang="en-US"/>
              <a:t>):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Create a new node </a:t>
            </a:r>
            <a:r>
              <a:rPr lang="en-US" i="1"/>
              <a:t>v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i="1"/>
              <a:t>	v.</a:t>
            </a:r>
            <a:r>
              <a:rPr lang="en-US"/>
              <a:t>setElement(</a:t>
            </a:r>
            <a:r>
              <a:rPr lang="en-US" i="1"/>
              <a:t>e</a:t>
            </a:r>
            <a:r>
              <a:rPr lang="en-US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i="1"/>
              <a:t>	v.</a:t>
            </a:r>
            <a:r>
              <a:rPr lang="en-US"/>
              <a:t>setPrev(</a:t>
            </a:r>
            <a:r>
              <a:rPr lang="en-US" i="1"/>
              <a:t>p</a:t>
            </a:r>
            <a:r>
              <a:rPr lang="en-US"/>
              <a:t>)	</a:t>
            </a:r>
            <a:r>
              <a:rPr lang="en-US">
                <a:solidFill>
                  <a:srgbClr val="2C61F6"/>
                </a:solidFill>
              </a:rPr>
              <a:t>{link </a:t>
            </a:r>
            <a:r>
              <a:rPr lang="en-US" i="1">
                <a:solidFill>
                  <a:srgbClr val="2C61F6"/>
                </a:solidFill>
              </a:rPr>
              <a:t>v </a:t>
            </a:r>
            <a:r>
              <a:rPr lang="en-US">
                <a:solidFill>
                  <a:srgbClr val="2C61F6"/>
                </a:solidFill>
              </a:rPr>
              <a:t>to its predecessor}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i="1"/>
              <a:t>	v.</a:t>
            </a:r>
            <a:r>
              <a:rPr lang="en-US"/>
              <a:t>setNext(</a:t>
            </a:r>
            <a:r>
              <a:rPr lang="en-US" i="1"/>
              <a:t>p.</a:t>
            </a:r>
            <a:r>
              <a:rPr lang="en-US"/>
              <a:t>getNext())	</a:t>
            </a:r>
            <a:r>
              <a:rPr lang="en-US">
                <a:solidFill>
                  <a:srgbClr val="2C61F6"/>
                </a:solidFill>
              </a:rPr>
              <a:t>{link </a:t>
            </a:r>
            <a:r>
              <a:rPr lang="en-US" i="1">
                <a:solidFill>
                  <a:srgbClr val="2C61F6"/>
                </a:solidFill>
              </a:rPr>
              <a:t>v </a:t>
            </a:r>
            <a:r>
              <a:rPr lang="en-US">
                <a:solidFill>
                  <a:srgbClr val="2C61F6"/>
                </a:solidFill>
              </a:rPr>
              <a:t>to its successor}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(</a:t>
            </a:r>
            <a:r>
              <a:rPr lang="en-US" i="1"/>
              <a:t>p.</a:t>
            </a:r>
            <a:r>
              <a:rPr lang="en-US"/>
              <a:t>getNext())</a:t>
            </a:r>
            <a:r>
              <a:rPr lang="en-US" i="1"/>
              <a:t>.</a:t>
            </a:r>
            <a:r>
              <a:rPr lang="en-US"/>
              <a:t>setPrev(</a:t>
            </a:r>
            <a:r>
              <a:rPr lang="en-US" i="1"/>
              <a:t>v</a:t>
            </a:r>
            <a:r>
              <a:rPr lang="en-US"/>
              <a:t>)	</a:t>
            </a:r>
            <a:r>
              <a:rPr lang="en-US">
                <a:solidFill>
                  <a:srgbClr val="2C61F6"/>
                </a:solidFill>
              </a:rPr>
              <a:t>{link </a:t>
            </a:r>
            <a:r>
              <a:rPr lang="en-US" i="1">
                <a:solidFill>
                  <a:srgbClr val="2C61F6"/>
                </a:solidFill>
              </a:rPr>
              <a:t>p</a:t>
            </a:r>
            <a:r>
              <a:rPr lang="en-US">
                <a:solidFill>
                  <a:srgbClr val="2C61F6"/>
                </a:solidFill>
              </a:rPr>
              <a:t>’s old successor to </a:t>
            </a:r>
            <a:r>
              <a:rPr lang="en-US" i="1">
                <a:solidFill>
                  <a:srgbClr val="2C61F6"/>
                </a:solidFill>
              </a:rPr>
              <a:t>v</a:t>
            </a:r>
            <a:r>
              <a:rPr lang="en-US">
                <a:solidFill>
                  <a:srgbClr val="2C61F6"/>
                </a:solidFill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i="1"/>
              <a:t>	p.</a:t>
            </a:r>
            <a:r>
              <a:rPr lang="en-US"/>
              <a:t>setNext(</a:t>
            </a:r>
            <a:r>
              <a:rPr lang="en-US" i="1"/>
              <a:t>v</a:t>
            </a:r>
            <a:r>
              <a:rPr lang="en-US"/>
              <a:t>)	</a:t>
            </a:r>
            <a:r>
              <a:rPr lang="en-US">
                <a:solidFill>
                  <a:srgbClr val="2C61F6"/>
                </a:solidFill>
              </a:rPr>
              <a:t>{link </a:t>
            </a:r>
            <a:r>
              <a:rPr lang="en-US" i="1">
                <a:solidFill>
                  <a:srgbClr val="2C61F6"/>
                </a:solidFill>
              </a:rPr>
              <a:t>p </a:t>
            </a:r>
            <a:r>
              <a:rPr lang="en-US">
                <a:solidFill>
                  <a:srgbClr val="2C61F6"/>
                </a:solidFill>
              </a:rPr>
              <a:t>to its new successor, </a:t>
            </a:r>
            <a:r>
              <a:rPr lang="en-US" i="1">
                <a:solidFill>
                  <a:srgbClr val="2C61F6"/>
                </a:solidFill>
              </a:rPr>
              <a:t>v</a:t>
            </a:r>
            <a:r>
              <a:rPr lang="en-US">
                <a:solidFill>
                  <a:srgbClr val="2C61F6"/>
                </a:solidFill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/>
              <a:t>	return </a:t>
            </a:r>
            <a:r>
              <a:rPr lang="en-US" i="1"/>
              <a:t>v	</a:t>
            </a:r>
            <a:r>
              <a:rPr lang="en-US">
                <a:solidFill>
                  <a:srgbClr val="2C61F6"/>
                </a:solidFill>
              </a:rPr>
              <a:t>{the position for the element </a:t>
            </a:r>
            <a:r>
              <a:rPr lang="en-US" i="1">
                <a:solidFill>
                  <a:srgbClr val="2C61F6"/>
                </a:solidFill>
              </a:rPr>
              <a:t>e</a:t>
            </a:r>
            <a:r>
              <a:rPr lang="en-US">
                <a:solidFill>
                  <a:srgbClr val="2C61F6"/>
                </a:solidFill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081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322C-290B-5B42-B337-FAA9A5510A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958D5-476D-784C-AD2C-6CEA40DA89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DADC27F-A9EE-B44C-83C4-08F6CDF49C70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694702"/>
            <a:ext cx="7772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visualize </a:t>
            </a:r>
            <a:r>
              <a:rPr lang="en-US" dirty="0">
                <a:solidFill>
                  <a:schemeClr val="tx2"/>
                </a:solidFill>
              </a:rPr>
              <a:t>remove</a:t>
            </a:r>
            <a:r>
              <a:rPr lang="en-US" dirty="0"/>
              <a:t>(p), where p == </a:t>
            </a:r>
            <a:r>
              <a:rPr lang="en-US" dirty="0">
                <a:solidFill>
                  <a:schemeClr val="tx2"/>
                </a:solidFill>
              </a:rPr>
              <a:t>last</a:t>
            </a:r>
            <a:r>
              <a:rPr lang="en-US" dirty="0"/>
              <a:t>()</a:t>
            </a:r>
          </a:p>
        </p:txBody>
      </p:sp>
      <p:grpSp>
        <p:nvGrpSpPr>
          <p:cNvPr id="102" name="Group 4">
            <a:extLst>
              <a:ext uri="{FF2B5EF4-FFF2-40B4-BE49-F238E27FC236}">
                <a16:creationId xmlns:a16="http://schemas.microsoft.com/office/drawing/2014/main" id="{EC863F2D-B2DA-A64D-8E0F-BFE513804E89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923302"/>
            <a:ext cx="7315200" cy="1371600"/>
            <a:chOff x="768" y="1296"/>
            <a:chExt cx="4608" cy="864"/>
          </a:xfrm>
        </p:grpSpPr>
        <p:sp>
          <p:nvSpPr>
            <p:cNvPr id="103" name="AutoShape 5">
              <a:extLst>
                <a:ext uri="{FF2B5EF4-FFF2-40B4-BE49-F238E27FC236}">
                  <a16:creationId xmlns:a16="http://schemas.microsoft.com/office/drawing/2014/main" id="{0DAECD72-7BC9-7B47-9E8B-25D84BAA1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1344"/>
              <a:ext cx="1104" cy="816"/>
            </a:xfrm>
            <a:prstGeom prst="roundRect">
              <a:avLst>
                <a:gd name="adj" fmla="val 30130"/>
              </a:avLst>
            </a:prstGeom>
            <a:solidFill>
              <a:srgbClr val="ECF1FE"/>
            </a:solidFill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6">
              <a:extLst>
                <a:ext uri="{FF2B5EF4-FFF2-40B4-BE49-F238E27FC236}">
                  <a16:creationId xmlns:a16="http://schemas.microsoft.com/office/drawing/2014/main" id="{4D612BBF-4A4A-F048-A707-29A8D4173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7">
              <a:extLst>
                <a:ext uri="{FF2B5EF4-FFF2-40B4-BE49-F238E27FC236}">
                  <a16:creationId xmlns:a16="http://schemas.microsoft.com/office/drawing/2014/main" id="{DF5D11AD-B184-9D4F-B910-8F12AACFF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Rectangle 8">
              <a:extLst>
                <a:ext uri="{FF2B5EF4-FFF2-40B4-BE49-F238E27FC236}">
                  <a16:creationId xmlns:a16="http://schemas.microsoft.com/office/drawing/2014/main" id="{124053EF-FC68-3540-A8AD-B39A84692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354F26C2-83AD-4246-9413-78F3488DC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" name="Rectangle 10">
              <a:extLst>
                <a:ext uri="{FF2B5EF4-FFF2-40B4-BE49-F238E27FC236}">
                  <a16:creationId xmlns:a16="http://schemas.microsoft.com/office/drawing/2014/main" id="{EED18DA8-E249-3446-A03E-04D8BC9EA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11">
              <a:extLst>
                <a:ext uri="{FF2B5EF4-FFF2-40B4-BE49-F238E27FC236}">
                  <a16:creationId xmlns:a16="http://schemas.microsoft.com/office/drawing/2014/main" id="{00FCE305-0D3F-2444-85AA-534A9A3CA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12">
              <a:extLst>
                <a:ext uri="{FF2B5EF4-FFF2-40B4-BE49-F238E27FC236}">
                  <a16:creationId xmlns:a16="http://schemas.microsoft.com/office/drawing/2014/main" id="{E58F1BFE-7018-2E4C-A143-A1BC67B60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3">
              <a:extLst>
                <a:ext uri="{FF2B5EF4-FFF2-40B4-BE49-F238E27FC236}">
                  <a16:creationId xmlns:a16="http://schemas.microsoft.com/office/drawing/2014/main" id="{207BFC6E-D20C-7645-A97E-338B24277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Rectangle 14">
              <a:extLst>
                <a:ext uri="{FF2B5EF4-FFF2-40B4-BE49-F238E27FC236}">
                  <a16:creationId xmlns:a16="http://schemas.microsoft.com/office/drawing/2014/main" id="{40A1DBA3-5427-3D40-8A4D-51310518C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15">
              <a:extLst>
                <a:ext uri="{FF2B5EF4-FFF2-40B4-BE49-F238E27FC236}">
                  <a16:creationId xmlns:a16="http://schemas.microsoft.com/office/drawing/2014/main" id="{6D750C54-DB2C-7640-B6EC-FBA278648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16">
              <a:extLst>
                <a:ext uri="{FF2B5EF4-FFF2-40B4-BE49-F238E27FC236}">
                  <a16:creationId xmlns:a16="http://schemas.microsoft.com/office/drawing/2014/main" id="{1A7D56BC-4D00-024C-98EA-23E3F4203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17">
              <a:extLst>
                <a:ext uri="{FF2B5EF4-FFF2-40B4-BE49-F238E27FC236}">
                  <a16:creationId xmlns:a16="http://schemas.microsoft.com/office/drawing/2014/main" id="{11E3E1D0-45E6-FA44-B6EB-B27E2E73D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" name="Rectangle 18">
              <a:extLst>
                <a:ext uri="{FF2B5EF4-FFF2-40B4-BE49-F238E27FC236}">
                  <a16:creationId xmlns:a16="http://schemas.microsoft.com/office/drawing/2014/main" id="{BDDDC4D3-93A6-9D45-921B-03F218F5D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19">
              <a:extLst>
                <a:ext uri="{FF2B5EF4-FFF2-40B4-BE49-F238E27FC236}">
                  <a16:creationId xmlns:a16="http://schemas.microsoft.com/office/drawing/2014/main" id="{9996D940-AE8E-FB49-962C-A86692FC0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20">
              <a:extLst>
                <a:ext uri="{FF2B5EF4-FFF2-40B4-BE49-F238E27FC236}">
                  <a16:creationId xmlns:a16="http://schemas.microsoft.com/office/drawing/2014/main" id="{81B6AA4D-7C54-4A4D-B31C-FB8853A39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21">
              <a:extLst>
                <a:ext uri="{FF2B5EF4-FFF2-40B4-BE49-F238E27FC236}">
                  <a16:creationId xmlns:a16="http://schemas.microsoft.com/office/drawing/2014/main" id="{B67BEA74-643B-1245-B0E0-16A2B96BC0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920" y="173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Freeform 22">
              <a:extLst>
                <a:ext uri="{FF2B5EF4-FFF2-40B4-BE49-F238E27FC236}">
                  <a16:creationId xmlns:a16="http://schemas.microsoft.com/office/drawing/2014/main" id="{CE043666-52A7-9F4C-B346-D702754C0E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88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Freeform 23">
              <a:extLst>
                <a:ext uri="{FF2B5EF4-FFF2-40B4-BE49-F238E27FC236}">
                  <a16:creationId xmlns:a16="http://schemas.microsoft.com/office/drawing/2014/main" id="{7D6430BE-50D8-EE4E-8A03-B6AB4B4A4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840" y="173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Freeform 24">
              <a:extLst>
                <a:ext uri="{FF2B5EF4-FFF2-40B4-BE49-F238E27FC236}">
                  <a16:creationId xmlns:a16="http://schemas.microsoft.com/office/drawing/2014/main" id="{F058D168-3048-144E-BAFE-2C4F7716E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" y="1728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" name="Freeform 25">
              <a:extLst>
                <a:ext uri="{FF2B5EF4-FFF2-40B4-BE49-F238E27FC236}">
                  <a16:creationId xmlns:a16="http://schemas.microsoft.com/office/drawing/2014/main" id="{4031C618-8E35-1B48-9B2B-C9DC69C86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1728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" name="Freeform 26">
              <a:extLst>
                <a:ext uri="{FF2B5EF4-FFF2-40B4-BE49-F238E27FC236}">
                  <a16:creationId xmlns:a16="http://schemas.microsoft.com/office/drawing/2014/main" id="{B9126C54-7281-0448-A939-CD0F805A6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2" y="1728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Freeform 27">
              <a:extLst>
                <a:ext uri="{FF2B5EF4-FFF2-40B4-BE49-F238E27FC236}">
                  <a16:creationId xmlns:a16="http://schemas.microsoft.com/office/drawing/2014/main" id="{6BB9CE27-79D9-FD4D-8D5F-103BB626B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" y="1728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6" name="Rectangle 28">
              <a:extLst>
                <a:ext uri="{FF2B5EF4-FFF2-40B4-BE49-F238E27FC236}">
                  <a16:creationId xmlns:a16="http://schemas.microsoft.com/office/drawing/2014/main" id="{585F0F46-EE95-B746-84FD-1A9AF408A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Rectangle 29">
              <a:extLst>
                <a:ext uri="{FF2B5EF4-FFF2-40B4-BE49-F238E27FC236}">
                  <a16:creationId xmlns:a16="http://schemas.microsoft.com/office/drawing/2014/main" id="{A4A8EBE2-E242-AC49-B679-CDE905392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30">
              <a:extLst>
                <a:ext uri="{FF2B5EF4-FFF2-40B4-BE49-F238E27FC236}">
                  <a16:creationId xmlns:a16="http://schemas.microsoft.com/office/drawing/2014/main" id="{EFFC35B8-75B2-6245-B3C8-FBD8F2AD2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" name="Freeform 31">
              <a:extLst>
                <a:ext uri="{FF2B5EF4-FFF2-40B4-BE49-F238E27FC236}">
                  <a16:creationId xmlns:a16="http://schemas.microsoft.com/office/drawing/2014/main" id="{52C3551C-634C-394B-B8B7-39EA75AB9C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80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0" name="Freeform 32">
              <a:extLst>
                <a:ext uri="{FF2B5EF4-FFF2-40B4-BE49-F238E27FC236}">
                  <a16:creationId xmlns:a16="http://schemas.microsoft.com/office/drawing/2014/main" id="{6FDF5CF9-5AD5-4B45-9A11-1636E18BB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Freeform 33">
              <a:extLst>
                <a:ext uri="{FF2B5EF4-FFF2-40B4-BE49-F238E27FC236}">
                  <a16:creationId xmlns:a16="http://schemas.microsoft.com/office/drawing/2014/main" id="{E8A828DE-6031-6645-B1A6-251A1C3E5C4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6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Text Box 34">
              <a:extLst>
                <a:ext uri="{FF2B5EF4-FFF2-40B4-BE49-F238E27FC236}">
                  <a16:creationId xmlns:a16="http://schemas.microsoft.com/office/drawing/2014/main" id="{20C3A279-56C4-A74D-B164-D3508F4A9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872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33" name="Text Box 35">
              <a:extLst>
                <a:ext uri="{FF2B5EF4-FFF2-40B4-BE49-F238E27FC236}">
                  <a16:creationId xmlns:a16="http://schemas.microsoft.com/office/drawing/2014/main" id="{D9125AEA-4DD9-344B-963B-0E9CB2A1E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872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134" name="Text Box 36">
              <a:extLst>
                <a:ext uri="{FF2B5EF4-FFF2-40B4-BE49-F238E27FC236}">
                  <a16:creationId xmlns:a16="http://schemas.microsoft.com/office/drawing/2014/main" id="{BF7AC113-396D-3545-96ED-2D4F6C6CF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872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35" name="Text Box 37">
              <a:extLst>
                <a:ext uri="{FF2B5EF4-FFF2-40B4-BE49-F238E27FC236}">
                  <a16:creationId xmlns:a16="http://schemas.microsoft.com/office/drawing/2014/main" id="{5505E7DD-D239-A64B-936E-8FC792BEA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872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136" name="Text Box 38">
              <a:extLst>
                <a:ext uri="{FF2B5EF4-FFF2-40B4-BE49-F238E27FC236}">
                  <a16:creationId xmlns:a16="http://schemas.microsoft.com/office/drawing/2014/main" id="{AF4E10A6-529E-1C45-A14E-DE41901C3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" y="129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p</a:t>
              </a:r>
            </a:p>
          </p:txBody>
        </p:sp>
      </p:grpSp>
      <p:sp>
        <p:nvSpPr>
          <p:cNvPr id="137" name="AutoShape 39">
            <a:extLst>
              <a:ext uri="{FF2B5EF4-FFF2-40B4-BE49-F238E27FC236}">
                <a16:creationId xmlns:a16="http://schemas.microsoft.com/office/drawing/2014/main" id="{43B333D0-D5FB-CB42-852F-E7B28A1F9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4080715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40">
            <a:extLst>
              <a:ext uri="{FF2B5EF4-FFF2-40B4-BE49-F238E27FC236}">
                <a16:creationId xmlns:a16="http://schemas.microsoft.com/office/drawing/2014/main" id="{2E32F5C9-276A-EE48-8F57-50D0B9943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54731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Rectangle 41">
            <a:extLst>
              <a:ext uri="{FF2B5EF4-FFF2-40B4-BE49-F238E27FC236}">
                <a16:creationId xmlns:a16="http://schemas.microsoft.com/office/drawing/2014/main" id="{0048B2B5-5D72-0042-8BB9-F34ECCB95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54731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Rectangle 42">
            <a:extLst>
              <a:ext uri="{FF2B5EF4-FFF2-40B4-BE49-F238E27FC236}">
                <a16:creationId xmlns:a16="http://schemas.microsoft.com/office/drawing/2014/main" id="{02069FAC-7142-2743-BDE8-9D86B4540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54731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Freeform 43">
            <a:extLst>
              <a:ext uri="{FF2B5EF4-FFF2-40B4-BE49-F238E27FC236}">
                <a16:creationId xmlns:a16="http://schemas.microsoft.com/office/drawing/2014/main" id="{A2ECB813-91D4-9047-9CE3-2BC10945170C}"/>
              </a:ext>
            </a:extLst>
          </p:cNvPr>
          <p:cNvSpPr>
            <a:spLocks/>
          </p:cNvSpPr>
          <p:nvPr/>
        </p:nvSpPr>
        <p:spPr bwMode="auto">
          <a:xfrm>
            <a:off x="2743200" y="3561602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" name="Rectangle 44">
            <a:extLst>
              <a:ext uri="{FF2B5EF4-FFF2-40B4-BE49-F238E27FC236}">
                <a16:creationId xmlns:a16="http://schemas.microsoft.com/office/drawing/2014/main" id="{DF867A3E-3BA6-CF48-9E58-AB6D1B89B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4731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Rectangle 45">
            <a:extLst>
              <a:ext uri="{FF2B5EF4-FFF2-40B4-BE49-F238E27FC236}">
                <a16:creationId xmlns:a16="http://schemas.microsoft.com/office/drawing/2014/main" id="{9DCA23D1-8E0B-AA40-B595-89906B8A2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54731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Rectangle 46">
            <a:extLst>
              <a:ext uri="{FF2B5EF4-FFF2-40B4-BE49-F238E27FC236}">
                <a16:creationId xmlns:a16="http://schemas.microsoft.com/office/drawing/2014/main" id="{3E244AF0-F675-5A40-826B-FC33311F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54731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Freeform 47">
            <a:extLst>
              <a:ext uri="{FF2B5EF4-FFF2-40B4-BE49-F238E27FC236}">
                <a16:creationId xmlns:a16="http://schemas.microsoft.com/office/drawing/2014/main" id="{F8ED14D5-C5A3-0644-8783-4C7F8E38C1EE}"/>
              </a:ext>
            </a:extLst>
          </p:cNvPr>
          <p:cNvSpPr>
            <a:spLocks/>
          </p:cNvSpPr>
          <p:nvPr/>
        </p:nvSpPr>
        <p:spPr bwMode="auto">
          <a:xfrm>
            <a:off x="4267200" y="3561602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6" name="Rectangle 48">
            <a:extLst>
              <a:ext uri="{FF2B5EF4-FFF2-40B4-BE49-F238E27FC236}">
                <a16:creationId xmlns:a16="http://schemas.microsoft.com/office/drawing/2014/main" id="{D0505A42-F5E1-4C4A-925C-2FF137046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4731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Rectangle 49">
            <a:extLst>
              <a:ext uri="{FF2B5EF4-FFF2-40B4-BE49-F238E27FC236}">
                <a16:creationId xmlns:a16="http://schemas.microsoft.com/office/drawing/2014/main" id="{99DCD6E7-797E-9747-9DBD-4BE38E4C9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54731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Rectangle 50">
            <a:extLst>
              <a:ext uri="{FF2B5EF4-FFF2-40B4-BE49-F238E27FC236}">
                <a16:creationId xmlns:a16="http://schemas.microsoft.com/office/drawing/2014/main" id="{756068CF-8256-2D43-91FC-85F55E6E8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54731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Freeform 51">
            <a:extLst>
              <a:ext uri="{FF2B5EF4-FFF2-40B4-BE49-F238E27FC236}">
                <a16:creationId xmlns:a16="http://schemas.microsoft.com/office/drawing/2014/main" id="{754586E0-C51E-674A-8166-91FBC1E111A5}"/>
              </a:ext>
            </a:extLst>
          </p:cNvPr>
          <p:cNvSpPr>
            <a:spLocks/>
          </p:cNvSpPr>
          <p:nvPr/>
        </p:nvSpPr>
        <p:spPr bwMode="auto">
          <a:xfrm>
            <a:off x="5791200" y="3510802"/>
            <a:ext cx="2286000" cy="188913"/>
          </a:xfrm>
          <a:custGeom>
            <a:avLst/>
            <a:gdLst>
              <a:gd name="T0" fmla="*/ 0 w 1440"/>
              <a:gd name="T1" fmla="*/ 119 h 119"/>
              <a:gd name="T2" fmla="*/ 776 w 1440"/>
              <a:gd name="T3" fmla="*/ 7 h 119"/>
              <a:gd name="T4" fmla="*/ 1440 w 1440"/>
              <a:gd name="T5" fmla="*/ 79 h 119"/>
              <a:gd name="T6" fmla="*/ 0 60000 65536"/>
              <a:gd name="T7" fmla="*/ 0 60000 65536"/>
              <a:gd name="T8" fmla="*/ 0 60000 65536"/>
              <a:gd name="T9" fmla="*/ 0 w 1440"/>
              <a:gd name="T10" fmla="*/ 0 h 119"/>
              <a:gd name="T11" fmla="*/ 1440 w 1440"/>
              <a:gd name="T12" fmla="*/ 119 h 1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9">
                <a:moveTo>
                  <a:pt x="0" y="119"/>
                </a:moveTo>
                <a:cubicBezTo>
                  <a:pt x="129" y="100"/>
                  <a:pt x="536" y="14"/>
                  <a:pt x="776" y="7"/>
                </a:cubicBezTo>
                <a:cubicBezTo>
                  <a:pt x="1016" y="0"/>
                  <a:pt x="1302" y="64"/>
                  <a:pt x="1440" y="7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0" name="Rectangle 52">
            <a:extLst>
              <a:ext uri="{FF2B5EF4-FFF2-40B4-BE49-F238E27FC236}">
                <a16:creationId xmlns:a16="http://schemas.microsoft.com/office/drawing/2014/main" id="{70812DA4-D4D9-6B40-AD7A-65E865F90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53791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Rectangle 53">
            <a:extLst>
              <a:ext uri="{FF2B5EF4-FFF2-40B4-BE49-F238E27FC236}">
                <a16:creationId xmlns:a16="http://schemas.microsoft.com/office/drawing/2014/main" id="{42EC1D3B-8C71-604E-BEA1-50A1FDB3B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3791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Rectangle 54">
            <a:extLst>
              <a:ext uri="{FF2B5EF4-FFF2-40B4-BE49-F238E27FC236}">
                <a16:creationId xmlns:a16="http://schemas.microsoft.com/office/drawing/2014/main" id="{681D55EF-1571-CF48-A2BD-DC5441B14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53791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Freeform 55">
            <a:extLst>
              <a:ext uri="{FF2B5EF4-FFF2-40B4-BE49-F238E27FC236}">
                <a16:creationId xmlns:a16="http://schemas.microsoft.com/office/drawing/2014/main" id="{EA5FAF93-DC2F-E54A-85E9-8229185D57C8}"/>
              </a:ext>
            </a:extLst>
          </p:cNvPr>
          <p:cNvSpPr>
            <a:spLocks/>
          </p:cNvSpPr>
          <p:nvPr/>
        </p:nvSpPr>
        <p:spPr bwMode="auto">
          <a:xfrm rot="10800000">
            <a:off x="2895600" y="3714002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4" name="Freeform 56">
            <a:extLst>
              <a:ext uri="{FF2B5EF4-FFF2-40B4-BE49-F238E27FC236}">
                <a16:creationId xmlns:a16="http://schemas.microsoft.com/office/drawing/2014/main" id="{8037830E-A599-5C48-8534-28F53F762A7C}"/>
              </a:ext>
            </a:extLst>
          </p:cNvPr>
          <p:cNvSpPr>
            <a:spLocks/>
          </p:cNvSpPr>
          <p:nvPr/>
        </p:nvSpPr>
        <p:spPr bwMode="auto">
          <a:xfrm rot="10800000">
            <a:off x="4419600" y="3699715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" name="Freeform 57">
            <a:extLst>
              <a:ext uri="{FF2B5EF4-FFF2-40B4-BE49-F238E27FC236}">
                <a16:creationId xmlns:a16="http://schemas.microsoft.com/office/drawing/2014/main" id="{4B5EF86F-0510-1545-BC38-E54554EB2501}"/>
              </a:ext>
            </a:extLst>
          </p:cNvPr>
          <p:cNvSpPr>
            <a:spLocks/>
          </p:cNvSpPr>
          <p:nvPr/>
        </p:nvSpPr>
        <p:spPr bwMode="auto">
          <a:xfrm>
            <a:off x="5956300" y="3788615"/>
            <a:ext cx="749300" cy="863600"/>
          </a:xfrm>
          <a:custGeom>
            <a:avLst/>
            <a:gdLst>
              <a:gd name="T0" fmla="*/ 472 w 472"/>
              <a:gd name="T1" fmla="*/ 544 h 544"/>
              <a:gd name="T2" fmla="*/ 384 w 472"/>
              <a:gd name="T3" fmla="*/ 152 h 544"/>
              <a:gd name="T4" fmla="*/ 0 w 472"/>
              <a:gd name="T5" fmla="*/ 0 h 544"/>
              <a:gd name="T6" fmla="*/ 0 60000 65536"/>
              <a:gd name="T7" fmla="*/ 0 60000 65536"/>
              <a:gd name="T8" fmla="*/ 0 60000 65536"/>
              <a:gd name="T9" fmla="*/ 0 w 472"/>
              <a:gd name="T10" fmla="*/ 0 h 544"/>
              <a:gd name="T11" fmla="*/ 472 w 47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544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6" name="Freeform 58">
            <a:extLst>
              <a:ext uri="{FF2B5EF4-FFF2-40B4-BE49-F238E27FC236}">
                <a16:creationId xmlns:a16="http://schemas.microsoft.com/office/drawing/2014/main" id="{16F311F8-5389-C549-9225-F79693F3C4E3}"/>
              </a:ext>
            </a:extLst>
          </p:cNvPr>
          <p:cNvSpPr>
            <a:spLocks/>
          </p:cNvSpPr>
          <p:nvPr/>
        </p:nvSpPr>
        <p:spPr bwMode="auto">
          <a:xfrm>
            <a:off x="2365375" y="3699715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7" name="Freeform 59">
            <a:extLst>
              <a:ext uri="{FF2B5EF4-FFF2-40B4-BE49-F238E27FC236}">
                <a16:creationId xmlns:a16="http://schemas.microsoft.com/office/drawing/2014/main" id="{45DEA876-D89C-FB40-A5E7-EC9E44F2BA10}"/>
              </a:ext>
            </a:extLst>
          </p:cNvPr>
          <p:cNvSpPr>
            <a:spLocks/>
          </p:cNvSpPr>
          <p:nvPr/>
        </p:nvSpPr>
        <p:spPr bwMode="auto">
          <a:xfrm>
            <a:off x="3886200" y="3699715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8" name="Freeform 60">
            <a:extLst>
              <a:ext uri="{FF2B5EF4-FFF2-40B4-BE49-F238E27FC236}">
                <a16:creationId xmlns:a16="http://schemas.microsoft.com/office/drawing/2014/main" id="{C418EC73-6ABC-B442-8C3A-A7664275A5BD}"/>
              </a:ext>
            </a:extLst>
          </p:cNvPr>
          <p:cNvSpPr>
            <a:spLocks/>
          </p:cNvSpPr>
          <p:nvPr/>
        </p:nvSpPr>
        <p:spPr bwMode="auto">
          <a:xfrm>
            <a:off x="5407025" y="3699715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9" name="Freeform 61">
            <a:extLst>
              <a:ext uri="{FF2B5EF4-FFF2-40B4-BE49-F238E27FC236}">
                <a16:creationId xmlns:a16="http://schemas.microsoft.com/office/drawing/2014/main" id="{E5CEC7FA-122A-7B48-AF8E-BED1DA9918BC}"/>
              </a:ext>
            </a:extLst>
          </p:cNvPr>
          <p:cNvSpPr>
            <a:spLocks/>
          </p:cNvSpPr>
          <p:nvPr/>
        </p:nvSpPr>
        <p:spPr bwMode="auto">
          <a:xfrm>
            <a:off x="6927850" y="4690315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0" name="Rectangle 62">
            <a:extLst>
              <a:ext uri="{FF2B5EF4-FFF2-40B4-BE49-F238E27FC236}">
                <a16:creationId xmlns:a16="http://schemas.microsoft.com/office/drawing/2014/main" id="{07232F36-2A15-CE4E-A4E2-0974C84B9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54731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Rectangle 63">
            <a:extLst>
              <a:ext uri="{FF2B5EF4-FFF2-40B4-BE49-F238E27FC236}">
                <a16:creationId xmlns:a16="http://schemas.microsoft.com/office/drawing/2014/main" id="{700DB9D5-AB8D-B947-BA52-7DB4F735B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4731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Freeform 64">
            <a:extLst>
              <a:ext uri="{FF2B5EF4-FFF2-40B4-BE49-F238E27FC236}">
                <a16:creationId xmlns:a16="http://schemas.microsoft.com/office/drawing/2014/main" id="{10727E60-CAB6-5643-8150-8938573F1A70}"/>
              </a:ext>
            </a:extLst>
          </p:cNvPr>
          <p:cNvSpPr>
            <a:spLocks/>
          </p:cNvSpPr>
          <p:nvPr/>
        </p:nvSpPr>
        <p:spPr bwMode="auto">
          <a:xfrm>
            <a:off x="7327900" y="3825127"/>
            <a:ext cx="736600" cy="852488"/>
          </a:xfrm>
          <a:custGeom>
            <a:avLst/>
            <a:gdLst>
              <a:gd name="T0" fmla="*/ 0 w 464"/>
              <a:gd name="T1" fmla="*/ 537 h 537"/>
              <a:gd name="T2" fmla="*/ 96 w 464"/>
              <a:gd name="T3" fmla="*/ 89 h 537"/>
              <a:gd name="T4" fmla="*/ 464 w 464"/>
              <a:gd name="T5" fmla="*/ 1 h 537"/>
              <a:gd name="T6" fmla="*/ 0 60000 65536"/>
              <a:gd name="T7" fmla="*/ 0 60000 65536"/>
              <a:gd name="T8" fmla="*/ 0 60000 65536"/>
              <a:gd name="T9" fmla="*/ 0 w 464"/>
              <a:gd name="T10" fmla="*/ 0 h 537"/>
              <a:gd name="T11" fmla="*/ 464 w 464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537">
                <a:moveTo>
                  <a:pt x="0" y="537"/>
                </a:moveTo>
                <a:cubicBezTo>
                  <a:pt x="16" y="462"/>
                  <a:pt x="19" y="178"/>
                  <a:pt x="96" y="89"/>
                </a:cubicBezTo>
                <a:cubicBezTo>
                  <a:pt x="173" y="0"/>
                  <a:pt x="387" y="19"/>
                  <a:pt x="464" y="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" name="Freeform 65">
            <a:extLst>
              <a:ext uri="{FF2B5EF4-FFF2-40B4-BE49-F238E27FC236}">
                <a16:creationId xmlns:a16="http://schemas.microsoft.com/office/drawing/2014/main" id="{EE790116-AB07-DA47-9E81-4FFF579CC44B}"/>
              </a:ext>
            </a:extLst>
          </p:cNvPr>
          <p:cNvSpPr>
            <a:spLocks/>
          </p:cNvSpPr>
          <p:nvPr/>
        </p:nvSpPr>
        <p:spPr bwMode="auto">
          <a:xfrm>
            <a:off x="5956300" y="3699715"/>
            <a:ext cx="2271713" cy="177800"/>
          </a:xfrm>
          <a:custGeom>
            <a:avLst/>
            <a:gdLst>
              <a:gd name="T0" fmla="*/ 1431 w 1431"/>
              <a:gd name="T1" fmla="*/ 0 h 112"/>
              <a:gd name="T2" fmla="*/ 680 w 1431"/>
              <a:gd name="T3" fmla="*/ 112 h 112"/>
              <a:gd name="T4" fmla="*/ 0 w 1431"/>
              <a:gd name="T5" fmla="*/ 0 h 112"/>
              <a:gd name="T6" fmla="*/ 0 60000 65536"/>
              <a:gd name="T7" fmla="*/ 0 60000 65536"/>
              <a:gd name="T8" fmla="*/ 0 60000 65536"/>
              <a:gd name="T9" fmla="*/ 0 w 1431"/>
              <a:gd name="T10" fmla="*/ 0 h 112"/>
              <a:gd name="T11" fmla="*/ 1431 w 1431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1" h="112">
                <a:moveTo>
                  <a:pt x="1431" y="0"/>
                </a:moveTo>
                <a:cubicBezTo>
                  <a:pt x="1306" y="19"/>
                  <a:pt x="918" y="112"/>
                  <a:pt x="680" y="112"/>
                </a:cubicBezTo>
                <a:cubicBezTo>
                  <a:pt x="442" y="112"/>
                  <a:pt x="142" y="23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" name="Freeform 66">
            <a:extLst>
              <a:ext uri="{FF2B5EF4-FFF2-40B4-BE49-F238E27FC236}">
                <a16:creationId xmlns:a16="http://schemas.microsoft.com/office/drawing/2014/main" id="{BF6A18C1-A683-6A4D-9575-FC083274FAA8}"/>
              </a:ext>
            </a:extLst>
          </p:cNvPr>
          <p:cNvSpPr>
            <a:spLocks/>
          </p:cNvSpPr>
          <p:nvPr/>
        </p:nvSpPr>
        <p:spPr bwMode="auto">
          <a:xfrm>
            <a:off x="1219200" y="3547315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5" name="Freeform 67">
            <a:extLst>
              <a:ext uri="{FF2B5EF4-FFF2-40B4-BE49-F238E27FC236}">
                <a16:creationId xmlns:a16="http://schemas.microsoft.com/office/drawing/2014/main" id="{435FE7C6-C011-CF40-A5A6-63D11EFD04B6}"/>
              </a:ext>
            </a:extLst>
          </p:cNvPr>
          <p:cNvSpPr>
            <a:spLocks/>
          </p:cNvSpPr>
          <p:nvPr/>
        </p:nvSpPr>
        <p:spPr bwMode="auto">
          <a:xfrm rot="10800000">
            <a:off x="1371600" y="3699715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6" name="Text Box 68">
            <a:extLst>
              <a:ext uri="{FF2B5EF4-FFF2-40B4-BE49-F238E27FC236}">
                <a16:creationId xmlns:a16="http://schemas.microsoft.com/office/drawing/2014/main" id="{67977600-9E09-FF45-AE0A-AA28FCB5D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92831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67" name="Text Box 69">
            <a:extLst>
              <a:ext uri="{FF2B5EF4-FFF2-40B4-BE49-F238E27FC236}">
                <a16:creationId xmlns:a16="http://schemas.microsoft.com/office/drawing/2014/main" id="{ACC77437-3F93-D843-AC04-36C6921B1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92831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68" name="Text Box 70">
            <a:extLst>
              <a:ext uri="{FF2B5EF4-FFF2-40B4-BE49-F238E27FC236}">
                <a16:creationId xmlns:a16="http://schemas.microsoft.com/office/drawing/2014/main" id="{07819FDA-1AA0-844C-8D86-2AA5B04C8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92831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69" name="Text Box 71">
            <a:extLst>
              <a:ext uri="{FF2B5EF4-FFF2-40B4-BE49-F238E27FC236}">
                <a16:creationId xmlns:a16="http://schemas.microsoft.com/office/drawing/2014/main" id="{84C75A0D-C44A-074A-B6CC-70F6D32B3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91891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70" name="Text Box 72">
            <a:extLst>
              <a:ext uri="{FF2B5EF4-FFF2-40B4-BE49-F238E27FC236}">
                <a16:creationId xmlns:a16="http://schemas.microsoft.com/office/drawing/2014/main" id="{982FC8CB-AF8A-CB48-9E8C-89ECF7C46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400451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71" name="Rectangle 73">
            <a:extLst>
              <a:ext uri="{FF2B5EF4-FFF2-40B4-BE49-F238E27FC236}">
                <a16:creationId xmlns:a16="http://schemas.microsoft.com/office/drawing/2014/main" id="{2AF28C95-2352-0C41-A215-A127B267A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65551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Rectangle 74">
            <a:extLst>
              <a:ext uri="{FF2B5EF4-FFF2-40B4-BE49-F238E27FC236}">
                <a16:creationId xmlns:a16="http://schemas.microsoft.com/office/drawing/2014/main" id="{9C19ADD7-0860-694D-8053-4D6CBEF28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65551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Rectangle 75">
            <a:extLst>
              <a:ext uri="{FF2B5EF4-FFF2-40B4-BE49-F238E27FC236}">
                <a16:creationId xmlns:a16="http://schemas.microsoft.com/office/drawing/2014/main" id="{333A3BBB-50B3-514F-A9AE-30D0589E4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65551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Freeform 76">
            <a:extLst>
              <a:ext uri="{FF2B5EF4-FFF2-40B4-BE49-F238E27FC236}">
                <a16:creationId xmlns:a16="http://schemas.microsoft.com/office/drawing/2014/main" id="{156708A6-572C-3F4A-8A6A-9269D9E2461B}"/>
              </a:ext>
            </a:extLst>
          </p:cNvPr>
          <p:cNvSpPr>
            <a:spLocks/>
          </p:cNvSpPr>
          <p:nvPr/>
        </p:nvSpPr>
        <p:spPr bwMode="auto">
          <a:xfrm>
            <a:off x="2743200" y="5669802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" name="Rectangle 77">
            <a:extLst>
              <a:ext uri="{FF2B5EF4-FFF2-40B4-BE49-F238E27FC236}">
                <a16:creationId xmlns:a16="http://schemas.microsoft.com/office/drawing/2014/main" id="{57F735A2-CD57-AF4A-80B1-8D342F025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65551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Rectangle 78">
            <a:extLst>
              <a:ext uri="{FF2B5EF4-FFF2-40B4-BE49-F238E27FC236}">
                <a16:creationId xmlns:a16="http://schemas.microsoft.com/office/drawing/2014/main" id="{8351E588-DABB-424A-84B7-A94CCDBDD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65551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Rectangle 79">
            <a:extLst>
              <a:ext uri="{FF2B5EF4-FFF2-40B4-BE49-F238E27FC236}">
                <a16:creationId xmlns:a16="http://schemas.microsoft.com/office/drawing/2014/main" id="{D310E0F0-F2DC-FC4B-9BE0-09111925B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65551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80">
            <a:extLst>
              <a:ext uri="{FF2B5EF4-FFF2-40B4-BE49-F238E27FC236}">
                <a16:creationId xmlns:a16="http://schemas.microsoft.com/office/drawing/2014/main" id="{3163507E-7393-904C-AC2F-156CFF3E6236}"/>
              </a:ext>
            </a:extLst>
          </p:cNvPr>
          <p:cNvSpPr>
            <a:spLocks/>
          </p:cNvSpPr>
          <p:nvPr/>
        </p:nvSpPr>
        <p:spPr bwMode="auto">
          <a:xfrm>
            <a:off x="4267200" y="5669802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9" name="Rectangle 81">
            <a:extLst>
              <a:ext uri="{FF2B5EF4-FFF2-40B4-BE49-F238E27FC236}">
                <a16:creationId xmlns:a16="http://schemas.microsoft.com/office/drawing/2014/main" id="{A1813DC6-B043-214A-8FCE-1B0A570E5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65551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Rectangle 82">
            <a:extLst>
              <a:ext uri="{FF2B5EF4-FFF2-40B4-BE49-F238E27FC236}">
                <a16:creationId xmlns:a16="http://schemas.microsoft.com/office/drawing/2014/main" id="{D22E3D75-EA6A-564C-9CC7-3013C8F9E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65551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Rectangle 83">
            <a:extLst>
              <a:ext uri="{FF2B5EF4-FFF2-40B4-BE49-F238E27FC236}">
                <a16:creationId xmlns:a16="http://schemas.microsoft.com/office/drawing/2014/main" id="{1E696CC5-493C-FA49-82BF-465A4F703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65551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84">
            <a:extLst>
              <a:ext uri="{FF2B5EF4-FFF2-40B4-BE49-F238E27FC236}">
                <a16:creationId xmlns:a16="http://schemas.microsoft.com/office/drawing/2014/main" id="{40014FDE-3353-B847-932D-973F519A7617}"/>
              </a:ext>
            </a:extLst>
          </p:cNvPr>
          <p:cNvSpPr>
            <a:spLocks/>
          </p:cNvSpPr>
          <p:nvPr/>
        </p:nvSpPr>
        <p:spPr bwMode="auto">
          <a:xfrm rot="10800000">
            <a:off x="2895600" y="5822202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3" name="Freeform 85">
            <a:extLst>
              <a:ext uri="{FF2B5EF4-FFF2-40B4-BE49-F238E27FC236}">
                <a16:creationId xmlns:a16="http://schemas.microsoft.com/office/drawing/2014/main" id="{B725E2DF-BFF6-564D-B3F9-242CF7AE36FE}"/>
              </a:ext>
            </a:extLst>
          </p:cNvPr>
          <p:cNvSpPr>
            <a:spLocks/>
          </p:cNvSpPr>
          <p:nvPr/>
        </p:nvSpPr>
        <p:spPr bwMode="auto">
          <a:xfrm rot="10800000">
            <a:off x="4419600" y="5807915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" name="Freeform 86">
            <a:extLst>
              <a:ext uri="{FF2B5EF4-FFF2-40B4-BE49-F238E27FC236}">
                <a16:creationId xmlns:a16="http://schemas.microsoft.com/office/drawing/2014/main" id="{5EB1EAB3-C783-E74C-BCF3-7EEFED3E62B4}"/>
              </a:ext>
            </a:extLst>
          </p:cNvPr>
          <p:cNvSpPr>
            <a:spLocks/>
          </p:cNvSpPr>
          <p:nvPr/>
        </p:nvSpPr>
        <p:spPr bwMode="auto">
          <a:xfrm>
            <a:off x="2365375" y="5807915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" name="Freeform 87">
            <a:extLst>
              <a:ext uri="{FF2B5EF4-FFF2-40B4-BE49-F238E27FC236}">
                <a16:creationId xmlns:a16="http://schemas.microsoft.com/office/drawing/2014/main" id="{D6A4B65C-7F0F-3E40-90D4-BBEC4751E93F}"/>
              </a:ext>
            </a:extLst>
          </p:cNvPr>
          <p:cNvSpPr>
            <a:spLocks/>
          </p:cNvSpPr>
          <p:nvPr/>
        </p:nvSpPr>
        <p:spPr bwMode="auto">
          <a:xfrm>
            <a:off x="3886200" y="5807915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6" name="Freeform 88">
            <a:extLst>
              <a:ext uri="{FF2B5EF4-FFF2-40B4-BE49-F238E27FC236}">
                <a16:creationId xmlns:a16="http://schemas.microsoft.com/office/drawing/2014/main" id="{686F3633-A72D-FF47-B6D0-606EB49C7100}"/>
              </a:ext>
            </a:extLst>
          </p:cNvPr>
          <p:cNvSpPr>
            <a:spLocks/>
          </p:cNvSpPr>
          <p:nvPr/>
        </p:nvSpPr>
        <p:spPr bwMode="auto">
          <a:xfrm>
            <a:off x="5407025" y="5807915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7" name="Rectangle 89">
            <a:extLst>
              <a:ext uri="{FF2B5EF4-FFF2-40B4-BE49-F238E27FC236}">
                <a16:creationId xmlns:a16="http://schemas.microsoft.com/office/drawing/2014/main" id="{03141AAF-B5A0-4A44-89CE-86D7CD072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669802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Rectangle 90">
            <a:extLst>
              <a:ext uri="{FF2B5EF4-FFF2-40B4-BE49-F238E27FC236}">
                <a16:creationId xmlns:a16="http://schemas.microsoft.com/office/drawing/2014/main" id="{207E0977-190B-C740-888B-52F64018F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65551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Freeform 91">
            <a:extLst>
              <a:ext uri="{FF2B5EF4-FFF2-40B4-BE49-F238E27FC236}">
                <a16:creationId xmlns:a16="http://schemas.microsoft.com/office/drawing/2014/main" id="{27856EFB-3E81-6E4A-9AE2-063747A50D84}"/>
              </a:ext>
            </a:extLst>
          </p:cNvPr>
          <p:cNvSpPr>
            <a:spLocks/>
          </p:cNvSpPr>
          <p:nvPr/>
        </p:nvSpPr>
        <p:spPr bwMode="auto">
          <a:xfrm>
            <a:off x="1219200" y="5655515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0" name="Freeform 92">
            <a:extLst>
              <a:ext uri="{FF2B5EF4-FFF2-40B4-BE49-F238E27FC236}">
                <a16:creationId xmlns:a16="http://schemas.microsoft.com/office/drawing/2014/main" id="{FB1F58A5-81E9-F946-AA93-4EFF2280D22E}"/>
              </a:ext>
            </a:extLst>
          </p:cNvPr>
          <p:cNvSpPr>
            <a:spLocks/>
          </p:cNvSpPr>
          <p:nvPr/>
        </p:nvSpPr>
        <p:spPr bwMode="auto">
          <a:xfrm rot="10800000">
            <a:off x="1371600" y="5807915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1" name="Text Box 93">
            <a:extLst>
              <a:ext uri="{FF2B5EF4-FFF2-40B4-BE49-F238E27FC236}">
                <a16:creationId xmlns:a16="http://schemas.microsoft.com/office/drawing/2014/main" id="{C3D76F11-8CB1-0E43-8EDA-487A51D1A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03651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92" name="Text Box 94">
            <a:extLst>
              <a:ext uri="{FF2B5EF4-FFF2-40B4-BE49-F238E27FC236}">
                <a16:creationId xmlns:a16="http://schemas.microsoft.com/office/drawing/2014/main" id="{A9FB84B0-8229-CC49-AAB9-7527F016B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603651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93" name="Text Box 95">
            <a:extLst>
              <a:ext uri="{FF2B5EF4-FFF2-40B4-BE49-F238E27FC236}">
                <a16:creationId xmlns:a16="http://schemas.microsoft.com/office/drawing/2014/main" id="{47615C16-95DC-0845-9BCC-B2CE22BF3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603651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94" name="Freeform 96">
            <a:extLst>
              <a:ext uri="{FF2B5EF4-FFF2-40B4-BE49-F238E27FC236}">
                <a16:creationId xmlns:a16="http://schemas.microsoft.com/office/drawing/2014/main" id="{2991B3DA-D82A-7341-8FEC-D749E5A31EEC}"/>
              </a:ext>
            </a:extLst>
          </p:cNvPr>
          <p:cNvSpPr>
            <a:spLocks/>
          </p:cNvSpPr>
          <p:nvPr/>
        </p:nvSpPr>
        <p:spPr bwMode="auto">
          <a:xfrm>
            <a:off x="5791200" y="567139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" name="Freeform 97">
            <a:extLst>
              <a:ext uri="{FF2B5EF4-FFF2-40B4-BE49-F238E27FC236}">
                <a16:creationId xmlns:a16="http://schemas.microsoft.com/office/drawing/2014/main" id="{02826F94-2572-174B-BE8F-E6FC6E15C964}"/>
              </a:ext>
            </a:extLst>
          </p:cNvPr>
          <p:cNvSpPr>
            <a:spLocks/>
          </p:cNvSpPr>
          <p:nvPr/>
        </p:nvSpPr>
        <p:spPr bwMode="auto">
          <a:xfrm rot="10800000">
            <a:off x="5943600" y="5809502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17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322C-290B-5B42-B337-FAA9A5510A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Deletion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958D5-476D-784C-AD2C-6CEA40DA89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08817E4-DBA1-E943-BA3B-D04B2E5D50C7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752599"/>
            <a:ext cx="7924800" cy="4348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/>
              <a:t>Algorithm </a:t>
            </a:r>
            <a:r>
              <a:rPr lang="en-US"/>
              <a:t>remove(</a:t>
            </a:r>
            <a:r>
              <a:rPr lang="en-US" i="1"/>
              <a:t>p</a:t>
            </a:r>
            <a:r>
              <a:rPr lang="en-US"/>
              <a:t>):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i="1"/>
              <a:t>	t </a:t>
            </a:r>
            <a:r>
              <a:rPr lang="en-US"/>
              <a:t>=</a:t>
            </a:r>
            <a:r>
              <a:rPr lang="en-US" i="1"/>
              <a:t> p.</a:t>
            </a:r>
            <a:r>
              <a:rPr lang="en-US"/>
              <a:t>element	</a:t>
            </a:r>
            <a:r>
              <a:rPr lang="en-US">
                <a:solidFill>
                  <a:srgbClr val="2C61F6"/>
                </a:solidFill>
              </a:rPr>
              <a:t>{a temporary variable to hold the 			return value}</a:t>
            </a:r>
            <a:endParaRPr lang="en-US" i="1">
              <a:solidFill>
                <a:srgbClr val="2C61F6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/>
              <a:t>	(</a:t>
            </a:r>
            <a:r>
              <a:rPr lang="en-US" i="1"/>
              <a:t>p.</a:t>
            </a:r>
            <a:r>
              <a:rPr lang="en-US"/>
              <a:t>getPrev())</a:t>
            </a:r>
            <a:r>
              <a:rPr lang="en-US" i="1"/>
              <a:t>.</a:t>
            </a:r>
            <a:r>
              <a:rPr lang="en-US"/>
              <a:t>setNext(</a:t>
            </a:r>
            <a:r>
              <a:rPr lang="en-US" i="1"/>
              <a:t>p.</a:t>
            </a:r>
            <a:r>
              <a:rPr lang="en-US"/>
              <a:t>getNext())	</a:t>
            </a:r>
            <a:r>
              <a:rPr lang="en-US">
                <a:solidFill>
                  <a:srgbClr val="2C61F6"/>
                </a:solidFill>
              </a:rPr>
              <a:t>{linking out </a:t>
            </a:r>
            <a:r>
              <a:rPr lang="en-US" i="1">
                <a:solidFill>
                  <a:srgbClr val="2C61F6"/>
                </a:solidFill>
              </a:rPr>
              <a:t>p</a:t>
            </a:r>
            <a:r>
              <a:rPr lang="en-US">
                <a:solidFill>
                  <a:srgbClr val="2C61F6"/>
                </a:solidFill>
              </a:rPr>
              <a:t>}</a:t>
            </a:r>
            <a:endParaRPr lang="en-US" i="1">
              <a:solidFill>
                <a:srgbClr val="2C61F6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/>
              <a:t>	(</a:t>
            </a:r>
            <a:r>
              <a:rPr lang="en-US" i="1"/>
              <a:t>p.</a:t>
            </a:r>
            <a:r>
              <a:rPr lang="en-US"/>
              <a:t>getNext())</a:t>
            </a:r>
            <a:r>
              <a:rPr lang="en-US" i="1"/>
              <a:t>.</a:t>
            </a:r>
            <a:r>
              <a:rPr lang="en-US"/>
              <a:t>setPrev(</a:t>
            </a:r>
            <a:r>
              <a:rPr lang="en-US" i="1"/>
              <a:t>p.</a:t>
            </a:r>
            <a:r>
              <a:rPr lang="en-US"/>
              <a:t>getPrev())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i="1"/>
              <a:t>	p.</a:t>
            </a:r>
            <a:r>
              <a:rPr lang="en-US"/>
              <a:t>setPrev(</a:t>
            </a:r>
            <a:r>
              <a:rPr lang="en-US" b="1"/>
              <a:t>null</a:t>
            </a:r>
            <a:r>
              <a:rPr lang="en-US"/>
              <a:t>)	</a:t>
            </a:r>
            <a:r>
              <a:rPr lang="en-US">
                <a:solidFill>
                  <a:srgbClr val="2C61F6"/>
                </a:solidFill>
              </a:rPr>
              <a:t>{invalidating the position </a:t>
            </a:r>
            <a:r>
              <a:rPr lang="en-US" i="1">
                <a:solidFill>
                  <a:srgbClr val="2C61F6"/>
                </a:solidFill>
              </a:rPr>
              <a:t>p</a:t>
            </a:r>
            <a:r>
              <a:rPr lang="en-US">
                <a:solidFill>
                  <a:srgbClr val="2C61F6"/>
                </a:solidFill>
              </a:rPr>
              <a:t>}</a:t>
            </a:r>
            <a:endParaRPr lang="en-US" i="1">
              <a:solidFill>
                <a:srgbClr val="2C61F6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i="1"/>
              <a:t>	p.</a:t>
            </a:r>
            <a:r>
              <a:rPr lang="en-US"/>
              <a:t>setNext(</a:t>
            </a:r>
            <a:r>
              <a:rPr lang="en-US" b="1"/>
              <a:t>null</a:t>
            </a:r>
            <a:r>
              <a:rPr lang="en-US"/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/>
              <a:t>	return </a:t>
            </a:r>
            <a:r>
              <a:rPr lang="en-US" i="1"/>
              <a:t>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15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322C-290B-5B42-B337-FAA9A5510A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Worst-cast running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958D5-476D-784C-AD2C-6CEA40DA89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CDD6121-7053-7146-B90C-4D54886984F7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536925"/>
            <a:ext cx="7848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a doubly linked list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/>
              <a:t>+ insertion at head or tail is in O(1)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/>
              <a:t>+ deletion at either end is on O(1)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/>
              <a:t>-- element access is still in O(n)</a:t>
            </a:r>
          </a:p>
        </p:txBody>
      </p:sp>
    </p:spTree>
    <p:extLst>
      <p:ext uri="{BB962C8B-B14F-4D97-AF65-F5344CB8AC3E}">
        <p14:creationId xmlns:p14="http://schemas.microsoft.com/office/powerpoint/2010/main" val="2655606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322C-290B-5B42-B337-FAA9A5510A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705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Stacks: Singly Linked List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958D5-476D-784C-AD2C-6CEA40DA89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0D20BF9-B5CF-C846-B1F2-650769B087C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Nodes </a:t>
            </a:r>
            <a:r>
              <a:rPr lang="en-US" sz="2800" i="1" dirty="0"/>
              <a:t>(data, pointer)</a:t>
            </a:r>
            <a:r>
              <a:rPr lang="en-US" sz="2800" dirty="0"/>
              <a:t> connected in a chain by links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head or the tail of the list could serve as the top of the stack</a:t>
            </a:r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1BCFD59D-4207-8343-85EA-F641F1D4B8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111752"/>
              </p:ext>
            </p:extLst>
          </p:nvPr>
        </p:nvGraphicFramePr>
        <p:xfrm>
          <a:off x="1574800" y="2180237"/>
          <a:ext cx="5994400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Photo Editor Photo" r:id="rId3" imgW="8485714" imgH="3914286" progId="">
                  <p:embed/>
                </p:oleObj>
              </mc:Choice>
              <mc:Fallback>
                <p:oleObj name="Photo Editor Photo" r:id="rId3" imgW="8485714" imgH="3914286" progId="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2180237"/>
                        <a:ext cx="5994400" cy="276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8112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F730-404F-7946-9946-945F2B3031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Queues: Linked List Implementation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D7F9C-D441-424C-88E5-FAE17171EE7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5F42E26-8B4C-3245-B30A-7C2A622D91A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Dequeue - advance head reference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5CA3092F-1B14-E44A-8884-DA592A0142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629425"/>
              </p:ext>
            </p:extLst>
          </p:nvPr>
        </p:nvGraphicFramePr>
        <p:xfrm>
          <a:off x="1444625" y="1295400"/>
          <a:ext cx="5184775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Photo Editor Photo" r:id="rId3" imgW="6200000" imgH="2362530" progId="">
                  <p:embed/>
                </p:oleObj>
              </mc:Choice>
              <mc:Fallback>
                <p:oleObj name="Photo Editor Photo" r:id="rId3" imgW="6200000" imgH="2362530" progId="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1295400"/>
                        <a:ext cx="5184775" cy="197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34F96917-BBA8-2344-BF67-C3C7E39188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278189"/>
              </p:ext>
            </p:extLst>
          </p:nvPr>
        </p:nvGraphicFramePr>
        <p:xfrm>
          <a:off x="1488282" y="4086226"/>
          <a:ext cx="5256212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Photo Editor Photo" r:id="rId5" imgW="6380952" imgH="2476190" progId="">
                  <p:embed/>
                </p:oleObj>
              </mc:Choice>
              <mc:Fallback>
                <p:oleObj name="Photo Editor Photo" r:id="rId5" imgW="6380952" imgH="2476190" progId="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282" y="4086226"/>
                        <a:ext cx="5256212" cy="203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3343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2EE84-9E19-F745-A71D-DBB7A8F07C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5958AAB6-3EA7-1446-B940-65262E0FE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200400"/>
            <a:ext cx="2667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00FF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20167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322C-290B-5B42-B337-FAA9A5510A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Abstract Data Type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958D5-476D-784C-AD2C-6CEA40DA89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45033F-0110-654D-B5DD-5DF647997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Abstract Data Type</a:t>
            </a:r>
          </a:p>
          <a:p>
            <a:pPr>
              <a:buNone/>
            </a:pPr>
            <a:r>
              <a:rPr lang="en-US" sz="2800" dirty="0"/>
              <a:t>In computer science, an </a:t>
            </a:r>
            <a:r>
              <a:rPr lang="en-US" sz="2800" b="1" dirty="0"/>
              <a:t>abstract data type</a:t>
            </a:r>
          </a:p>
          <a:p>
            <a:pPr>
              <a:buNone/>
            </a:pPr>
            <a:r>
              <a:rPr lang="en-US" sz="2800" dirty="0"/>
              <a:t>(</a:t>
            </a:r>
            <a:r>
              <a:rPr lang="en-US" sz="2800" b="1" dirty="0"/>
              <a:t>ADT</a:t>
            </a:r>
            <a:r>
              <a:rPr lang="en-US" sz="2800" dirty="0"/>
              <a:t>) is a mathematical model for a certain</a:t>
            </a:r>
          </a:p>
          <a:p>
            <a:pPr>
              <a:buNone/>
            </a:pPr>
            <a:r>
              <a:rPr lang="en-US" sz="2800" dirty="0"/>
              <a:t>class of data structures that have similar</a:t>
            </a:r>
          </a:p>
          <a:p>
            <a:pPr>
              <a:buNone/>
            </a:pPr>
            <a:r>
              <a:rPr lang="en-US" sz="2800" dirty="0"/>
              <a:t>behavior.</a:t>
            </a:r>
          </a:p>
        </p:txBody>
      </p:sp>
    </p:spTree>
    <p:extLst>
      <p:ext uri="{BB962C8B-B14F-4D97-AF65-F5344CB8AC3E}">
        <p14:creationId xmlns:p14="http://schemas.microsoft.com/office/powerpoint/2010/main" val="226038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322C-290B-5B42-B337-FAA9A5510A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Abstract Data Types (ADTs)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958D5-476D-784C-AD2C-6CEA40DA89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FA0784B-1047-A14A-84CE-ADD940229295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752600"/>
            <a:ext cx="8305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method for achieving abstraction for data structures and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ADT = model +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Describes what each operation does, but not how it does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An ADT is independent of its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132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020270-BA6D-5745-8766-EBE769831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Typical operations on data</a:t>
            </a:r>
          </a:p>
          <a:p>
            <a:pPr lvl="1"/>
            <a:r>
              <a:rPr lang="en-US" sz="2400" dirty="0"/>
              <a:t>Add data to a data collection</a:t>
            </a:r>
          </a:p>
          <a:p>
            <a:pPr lvl="1"/>
            <a:r>
              <a:rPr lang="en-US" sz="2400" dirty="0"/>
              <a:t>Remove data from a data collection</a:t>
            </a:r>
          </a:p>
          <a:p>
            <a:pPr lvl="1"/>
            <a:r>
              <a:rPr lang="en-US" sz="2400" dirty="0"/>
              <a:t>Ask questions about the data in a data collection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322C-290B-5B42-B337-FAA9A5510A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Abstract Data Types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958D5-476D-784C-AD2C-6CEA40DA89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0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322C-290B-5B42-B337-FAA9A5510A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Abstract Data Types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958D5-476D-784C-AD2C-6CEA40DA89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0B891FF-7B34-DE4F-975D-20B8D54BB6F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abstraction</a:t>
            </a:r>
          </a:p>
          <a:p>
            <a:pPr lvl="1"/>
            <a:r>
              <a:rPr lang="en-US" sz="2400" dirty="0"/>
              <a:t>Asks you to think </a:t>
            </a:r>
            <a:r>
              <a:rPr lang="en-US" sz="2400" i="1" dirty="0"/>
              <a:t>what</a:t>
            </a:r>
            <a:r>
              <a:rPr lang="en-US" sz="2400" dirty="0"/>
              <a:t> you can do to a collection of data independently of </a:t>
            </a:r>
            <a:r>
              <a:rPr lang="en-US" sz="2400" i="1" dirty="0"/>
              <a:t>how</a:t>
            </a:r>
            <a:r>
              <a:rPr lang="en-US" sz="2400" dirty="0"/>
              <a:t> you do it</a:t>
            </a:r>
          </a:p>
          <a:p>
            <a:pPr lvl="1"/>
            <a:r>
              <a:rPr lang="en-US" sz="2400" dirty="0"/>
              <a:t>Allows you to develop each data structure in relative isolation from the rest of the solution</a:t>
            </a:r>
          </a:p>
          <a:p>
            <a:pPr lvl="1"/>
            <a:r>
              <a:rPr lang="en-US" sz="2400" dirty="0"/>
              <a:t>A natural extension of procedural abstraction</a:t>
            </a:r>
          </a:p>
        </p:txBody>
      </p:sp>
    </p:spTree>
    <p:extLst>
      <p:ext uri="{BB962C8B-B14F-4D97-AF65-F5344CB8AC3E}">
        <p14:creationId xmlns:p14="http://schemas.microsoft.com/office/powerpoint/2010/main" val="111164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322C-290B-5B42-B337-FAA9A5510A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958D5-476D-784C-AD2C-6CEA40DA89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33AC2F7-98B6-D54E-9D21-FAC44B57421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Simple ADTs</a:t>
            </a:r>
            <a:endParaRPr lang="en-US" i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i="1" dirty="0"/>
              <a:t>Stack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Queue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Vector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Lists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Sequences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Iterators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400" dirty="0"/>
              <a:t>All these are called</a:t>
            </a:r>
            <a:r>
              <a:rPr lang="en-US" sz="2400" dirty="0">
                <a:solidFill>
                  <a:srgbClr val="FF0000"/>
                </a:solidFill>
              </a:rPr>
              <a:t> Linear Data Structures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400" i="1" dirty="0"/>
          </a:p>
          <a:p>
            <a:pPr lvl="1">
              <a:lnSpc>
                <a:spcPct val="90000"/>
              </a:lnSpc>
            </a:pPr>
            <a:endParaRPr lang="en-US" sz="2400" i="1" dirty="0"/>
          </a:p>
          <a:p>
            <a:pPr lvl="1">
              <a:lnSpc>
                <a:spcPct val="90000"/>
              </a:lnSpc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55819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322C-290B-5B42-B337-FAA9A5510A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958D5-476D-784C-AD2C-6CEA40DA89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3DC9840-E3F5-524D-8A30-AFD4F810C21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container of objects that are inserted and removed according to the last-in-first-out (</a:t>
            </a:r>
            <a:r>
              <a:rPr lang="en-US" sz="2800" b="1" dirty="0"/>
              <a:t>LIFO</a:t>
            </a:r>
            <a:r>
              <a:rPr lang="en-US" sz="2800" dirty="0"/>
              <a:t>) principle.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Objects can be inserted at any time, but only the last (the most-recently inserted) object can be removed.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Inserting an item is known as “</a:t>
            </a:r>
            <a:r>
              <a:rPr lang="en-US" sz="2800" b="1" dirty="0"/>
              <a:t>pushing</a:t>
            </a:r>
            <a:r>
              <a:rPr lang="en-US" sz="2800" dirty="0"/>
              <a:t>” onto the stack. “</a:t>
            </a:r>
            <a:r>
              <a:rPr lang="en-US" sz="2800" b="1" dirty="0"/>
              <a:t>Popping</a:t>
            </a:r>
            <a:r>
              <a:rPr lang="en-US" sz="2800" dirty="0"/>
              <a:t>” off the stack is synonymous with removing an item.</a:t>
            </a:r>
          </a:p>
        </p:txBody>
      </p:sp>
    </p:spTree>
    <p:extLst>
      <p:ext uri="{BB962C8B-B14F-4D97-AF65-F5344CB8AC3E}">
        <p14:creationId xmlns:p14="http://schemas.microsoft.com/office/powerpoint/2010/main" val="286462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958D5-476D-784C-AD2C-6CEA40DA89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F4C1AA5-AC84-2347-A5EA-7788D3B38B4A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Stacks </a:t>
            </a:r>
            <a:endParaRPr lang="en-US" dirty="0"/>
          </a:p>
        </p:txBody>
      </p:sp>
      <p:sp>
        <p:nvSpPr>
          <p:cNvPr id="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5D711E1-60B7-684F-AFDF-46A53ADB82B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 coin dispenser as an analogy:</a:t>
            </a:r>
            <a:endParaRPr lang="en-US" dirty="0"/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8B10280A-7303-0A44-A86C-7A973F14D3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0600" y="2076450"/>
          <a:ext cx="2201863" cy="424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hoto Editor Photo" r:id="rId3" imgW="3533333" imgH="6811326" progId="">
                  <p:embed/>
                </p:oleObj>
              </mc:Choice>
              <mc:Fallback>
                <p:oleObj name="Photo Editor Photo" r:id="rId3" imgW="3533333" imgH="6811326" progId="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2076450"/>
                        <a:ext cx="2201863" cy="424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5902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1659</TotalTime>
  <Words>1013</Words>
  <Application>Microsoft Macintosh PowerPoint</Application>
  <PresentationFormat>On-screen Show (4:3)</PresentationFormat>
  <Paragraphs>247</Paragraphs>
  <Slides>29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굴림</vt:lpstr>
      <vt:lpstr>Arial</vt:lpstr>
      <vt:lpstr>Calibri</vt:lpstr>
      <vt:lpstr>Courier New</vt:lpstr>
      <vt:lpstr>Symbol</vt:lpstr>
      <vt:lpstr>Times New Roman</vt:lpstr>
      <vt:lpstr>Wingdings</vt:lpstr>
      <vt:lpstr>Office Theme</vt:lpstr>
      <vt:lpstr>Photo Editor Photo</vt:lpstr>
      <vt:lpstr>Data Structures Algorithm and Design SSZG519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Chennupati Rakesh Prasanna</cp:lastModifiedBy>
  <cp:revision>99</cp:revision>
  <dcterms:created xsi:type="dcterms:W3CDTF">2011-09-14T09:42:05Z</dcterms:created>
  <dcterms:modified xsi:type="dcterms:W3CDTF">2018-08-24T05:17:56Z</dcterms:modified>
</cp:coreProperties>
</file>