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430"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4"/>
    <p:restoredTop sz="92500"/>
  </p:normalViewPr>
  <p:slideViewPr>
    <p:cSldViewPr>
      <p:cViewPr varScale="1">
        <p:scale>
          <a:sx n="54" d="100"/>
          <a:sy n="54" d="100"/>
        </p:scale>
        <p:origin x="95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13/09/18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800367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2800" dirty="0"/>
              <a:t>Data Structures Algorithm and Design</a:t>
            </a:r>
            <a:br>
              <a:rPr lang="en-US" sz="2800" dirty="0"/>
            </a:br>
            <a:r>
              <a:rPr lang="en-US" sz="2800" dirty="0"/>
              <a:t>SSZG519 </a:t>
            </a:r>
          </a:p>
        </p:txBody>
      </p:sp>
      <p:sp>
        <p:nvSpPr>
          <p:cNvPr id="6" name="Content Placeholder 5"/>
          <p:cNvSpPr>
            <a:spLocks noGrp="1"/>
          </p:cNvSpPr>
          <p:nvPr>
            <p:ph sz="quarter" idx="13"/>
          </p:nvPr>
        </p:nvSpPr>
        <p:spPr/>
        <p:txBody>
          <a:bodyPr/>
          <a:lstStyle/>
          <a:p>
            <a:r>
              <a:rPr lang="en-US" dirty="0"/>
              <a:t>Mr. Chennupati R Prasanna</a:t>
            </a:r>
          </a:p>
          <a:p>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 Representation(Cont..,)</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4" name="Content Placeholder 2">
            <a:extLst>
              <a:ext uri="{FF2B5EF4-FFF2-40B4-BE49-F238E27FC236}">
                <a16:creationId xmlns:a16="http://schemas.microsoft.com/office/drawing/2014/main" id="{969E8DC1-07DA-1243-9D76-7CEE756576A3}"/>
              </a:ext>
            </a:extLst>
          </p:cNvPr>
          <p:cNvSpPr>
            <a:spLocks noGrp="1"/>
          </p:cNvSpPr>
          <p:nvPr>
            <p:ph idx="1"/>
          </p:nvPr>
        </p:nvSpPr>
        <p:spPr>
          <a:xfrm>
            <a:off x="457200" y="1600200"/>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pSp>
        <p:nvGrpSpPr>
          <p:cNvPr id="6" name="Group 5">
            <a:extLst>
              <a:ext uri="{FF2B5EF4-FFF2-40B4-BE49-F238E27FC236}">
                <a16:creationId xmlns:a16="http://schemas.microsoft.com/office/drawing/2014/main" id="{15421303-352B-F84F-AA8E-C7134D3B40EE}"/>
              </a:ext>
            </a:extLst>
          </p:cNvPr>
          <p:cNvGrpSpPr>
            <a:grpSpLocks/>
          </p:cNvGrpSpPr>
          <p:nvPr/>
        </p:nvGrpSpPr>
        <p:grpSpPr bwMode="auto">
          <a:xfrm>
            <a:off x="2087724" y="1554209"/>
            <a:ext cx="4968552" cy="2175819"/>
            <a:chOff x="624" y="1248"/>
            <a:chExt cx="4272" cy="1632"/>
          </a:xfrm>
        </p:grpSpPr>
        <p:sp>
          <p:nvSpPr>
            <p:cNvPr id="7" name="Oval 6">
              <a:extLst>
                <a:ext uri="{FF2B5EF4-FFF2-40B4-BE49-F238E27FC236}">
                  <a16:creationId xmlns:a16="http://schemas.microsoft.com/office/drawing/2014/main" id="{469ED7D6-57E0-3443-A3C8-B32B186A3386}"/>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19</a:t>
              </a:r>
            </a:p>
          </p:txBody>
        </p:sp>
        <p:sp>
          <p:nvSpPr>
            <p:cNvPr id="8" name="Oval 7">
              <a:extLst>
                <a:ext uri="{FF2B5EF4-FFF2-40B4-BE49-F238E27FC236}">
                  <a16:creationId xmlns:a16="http://schemas.microsoft.com/office/drawing/2014/main" id="{E2C84A83-B002-254A-9526-4894C71B7867}"/>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9" name="Oval 8">
              <a:extLst>
                <a:ext uri="{FF2B5EF4-FFF2-40B4-BE49-F238E27FC236}">
                  <a16:creationId xmlns:a16="http://schemas.microsoft.com/office/drawing/2014/main" id="{E3781E59-2E5E-8E4E-AB4E-74EEF6DEC6A3}"/>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18</a:t>
              </a:r>
            </a:p>
          </p:txBody>
        </p:sp>
        <p:sp>
          <p:nvSpPr>
            <p:cNvPr id="10" name="Line 8">
              <a:extLst>
                <a:ext uri="{FF2B5EF4-FFF2-40B4-BE49-F238E27FC236}">
                  <a16:creationId xmlns:a16="http://schemas.microsoft.com/office/drawing/2014/main" id="{76C3A070-E155-4343-8E2A-1ACE87570DE3}"/>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a:extLst>
                <a:ext uri="{FF2B5EF4-FFF2-40B4-BE49-F238E27FC236}">
                  <a16:creationId xmlns:a16="http://schemas.microsoft.com/office/drawing/2014/main" id="{E5FEAB4F-5922-A440-8D06-877EE5D7DF91}"/>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Oval 11">
              <a:extLst>
                <a:ext uri="{FF2B5EF4-FFF2-40B4-BE49-F238E27FC236}">
                  <a16:creationId xmlns:a16="http://schemas.microsoft.com/office/drawing/2014/main" id="{C9FC4BF0-4325-7841-B70B-3C1DB0661866}"/>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22</a:t>
              </a:r>
            </a:p>
          </p:txBody>
        </p:sp>
        <p:sp>
          <p:nvSpPr>
            <p:cNvPr id="13" name="Oval 12">
              <a:extLst>
                <a:ext uri="{FF2B5EF4-FFF2-40B4-BE49-F238E27FC236}">
                  <a16:creationId xmlns:a16="http://schemas.microsoft.com/office/drawing/2014/main" id="{1A1A9E76-A6EE-2541-8208-002673BFBBCB}"/>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3</a:t>
              </a:r>
            </a:p>
          </p:txBody>
        </p:sp>
        <p:sp>
          <p:nvSpPr>
            <p:cNvPr id="14" name="Oval 13">
              <a:extLst>
                <a:ext uri="{FF2B5EF4-FFF2-40B4-BE49-F238E27FC236}">
                  <a16:creationId xmlns:a16="http://schemas.microsoft.com/office/drawing/2014/main" id="{BA569B00-2094-B241-9BD6-1E6C8FA6DAC5}"/>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21</a:t>
              </a:r>
            </a:p>
          </p:txBody>
        </p:sp>
        <p:sp>
          <p:nvSpPr>
            <p:cNvPr id="15" name="Line 13">
              <a:extLst>
                <a:ext uri="{FF2B5EF4-FFF2-40B4-BE49-F238E27FC236}">
                  <a16:creationId xmlns:a16="http://schemas.microsoft.com/office/drawing/2014/main" id="{08A51377-CEC9-AF4A-9C00-243CA0E9AF75}"/>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4">
              <a:extLst>
                <a:ext uri="{FF2B5EF4-FFF2-40B4-BE49-F238E27FC236}">
                  <a16:creationId xmlns:a16="http://schemas.microsoft.com/office/drawing/2014/main" id="{5BF94100-4D2D-6841-A2AC-C2DCA62CEBBA}"/>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Oval 16">
              <a:extLst>
                <a:ext uri="{FF2B5EF4-FFF2-40B4-BE49-F238E27FC236}">
                  <a16:creationId xmlns:a16="http://schemas.microsoft.com/office/drawing/2014/main" id="{4597241A-FF97-C749-8C34-513F50FFAFDD}"/>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18" name="Oval 17">
              <a:extLst>
                <a:ext uri="{FF2B5EF4-FFF2-40B4-BE49-F238E27FC236}">
                  <a16:creationId xmlns:a16="http://schemas.microsoft.com/office/drawing/2014/main" id="{D4FF4FEA-21C8-1F48-ACF6-7CAF0D0756D3}"/>
                </a:ext>
              </a:extLst>
            </p:cNvPr>
            <p:cNvSpPr>
              <a:spLocks noChangeArrowheads="1"/>
            </p:cNvSpPr>
            <p:nvPr/>
          </p:nvSpPr>
          <p:spPr bwMode="auto">
            <a:xfrm>
              <a:off x="36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11</a:t>
              </a:r>
            </a:p>
          </p:txBody>
        </p:sp>
        <p:sp>
          <p:nvSpPr>
            <p:cNvPr id="19" name="Oval 18">
              <a:extLst>
                <a:ext uri="{FF2B5EF4-FFF2-40B4-BE49-F238E27FC236}">
                  <a16:creationId xmlns:a16="http://schemas.microsoft.com/office/drawing/2014/main" id="{613C97D0-0303-E24C-A625-A096CB64DEE4}"/>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9</a:t>
              </a:r>
            </a:p>
          </p:txBody>
        </p:sp>
        <p:sp>
          <p:nvSpPr>
            <p:cNvPr id="20" name="Line 18">
              <a:extLst>
                <a:ext uri="{FF2B5EF4-FFF2-40B4-BE49-F238E27FC236}">
                  <a16:creationId xmlns:a16="http://schemas.microsoft.com/office/drawing/2014/main" id="{A6735324-3B45-334B-8B10-637C41758C09}"/>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19">
              <a:extLst>
                <a:ext uri="{FF2B5EF4-FFF2-40B4-BE49-F238E27FC236}">
                  <a16:creationId xmlns:a16="http://schemas.microsoft.com/office/drawing/2014/main" id="{5652DE58-5584-DA46-8E07-9093AC207FE2}"/>
                </a:ext>
              </a:extLst>
            </p:cNvPr>
            <p:cNvSpPr>
              <a:spLocks noChangeShapeType="1"/>
            </p:cNvSpPr>
            <p:nvPr/>
          </p:nvSpPr>
          <p:spPr bwMode="auto">
            <a:xfrm>
              <a:off x="36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Oval 21">
              <a:extLst>
                <a:ext uri="{FF2B5EF4-FFF2-40B4-BE49-F238E27FC236}">
                  <a16:creationId xmlns:a16="http://schemas.microsoft.com/office/drawing/2014/main" id="{E095DA59-836E-9B45-8D91-8924A020BE57}"/>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15</a:t>
              </a:r>
            </a:p>
          </p:txBody>
        </p:sp>
        <p:sp>
          <p:nvSpPr>
            <p:cNvPr id="23" name="Oval 22">
              <a:extLst>
                <a:ext uri="{FF2B5EF4-FFF2-40B4-BE49-F238E27FC236}">
                  <a16:creationId xmlns:a16="http://schemas.microsoft.com/office/drawing/2014/main" id="{2FC998EF-991B-C04C-AF2A-C21148E09DAB}"/>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25</a:t>
              </a:r>
            </a:p>
          </p:txBody>
        </p:sp>
        <p:sp>
          <p:nvSpPr>
            <p:cNvPr id="24" name="Oval 23">
              <a:extLst>
                <a:ext uri="{FF2B5EF4-FFF2-40B4-BE49-F238E27FC236}">
                  <a16:creationId xmlns:a16="http://schemas.microsoft.com/office/drawing/2014/main" id="{9A4CE4AD-6E32-6646-B9F6-02FFF5858E0A}"/>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17</a:t>
              </a:r>
            </a:p>
          </p:txBody>
        </p:sp>
        <p:sp>
          <p:nvSpPr>
            <p:cNvPr id="25" name="Oval 24">
              <a:extLst>
                <a:ext uri="{FF2B5EF4-FFF2-40B4-BE49-F238E27FC236}">
                  <a16:creationId xmlns:a16="http://schemas.microsoft.com/office/drawing/2014/main" id="{71B87469-5068-8D4D-B22D-12AF4457AB34}"/>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22</a:t>
              </a:r>
            </a:p>
          </p:txBody>
        </p:sp>
        <p:sp>
          <p:nvSpPr>
            <p:cNvPr id="26" name="Line 24">
              <a:extLst>
                <a:ext uri="{FF2B5EF4-FFF2-40B4-BE49-F238E27FC236}">
                  <a16:creationId xmlns:a16="http://schemas.microsoft.com/office/drawing/2014/main" id="{0BBA805E-71B8-194F-AC7F-C47A46EC136F}"/>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5">
              <a:extLst>
                <a:ext uri="{FF2B5EF4-FFF2-40B4-BE49-F238E27FC236}">
                  <a16:creationId xmlns:a16="http://schemas.microsoft.com/office/drawing/2014/main" id="{440441B9-E111-A34C-A170-240BDC32C9DB}"/>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26">
              <a:extLst>
                <a:ext uri="{FF2B5EF4-FFF2-40B4-BE49-F238E27FC236}">
                  <a16:creationId xmlns:a16="http://schemas.microsoft.com/office/drawing/2014/main" id="{886464BD-60C1-1F45-8131-53789C4BF30C}"/>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27">
              <a:extLst>
                <a:ext uri="{FF2B5EF4-FFF2-40B4-BE49-F238E27FC236}">
                  <a16:creationId xmlns:a16="http://schemas.microsoft.com/office/drawing/2014/main" id="{93571B5A-56A7-2544-94CD-8B451646FEFA}"/>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Line 28">
              <a:extLst>
                <a:ext uri="{FF2B5EF4-FFF2-40B4-BE49-F238E27FC236}">
                  <a16:creationId xmlns:a16="http://schemas.microsoft.com/office/drawing/2014/main" id="{3CD76398-B368-4044-AE92-025BEAB05C31}"/>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 name="Line 29">
              <a:extLst>
                <a:ext uri="{FF2B5EF4-FFF2-40B4-BE49-F238E27FC236}">
                  <a16:creationId xmlns:a16="http://schemas.microsoft.com/office/drawing/2014/main" id="{8681A2AE-04B6-884C-AE98-DDB1DAA3FEBE}"/>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32" name="Group 70">
            <a:extLst>
              <a:ext uri="{FF2B5EF4-FFF2-40B4-BE49-F238E27FC236}">
                <a16:creationId xmlns:a16="http://schemas.microsoft.com/office/drawing/2014/main" id="{C19FE690-E085-7445-AC79-06C446551C34}"/>
              </a:ext>
            </a:extLst>
          </p:cNvPr>
          <p:cNvGrpSpPr>
            <a:grpSpLocks/>
          </p:cNvGrpSpPr>
          <p:nvPr/>
        </p:nvGrpSpPr>
        <p:grpSpPr bwMode="auto">
          <a:xfrm>
            <a:off x="1649592" y="3948635"/>
            <a:ext cx="6324600" cy="717550"/>
            <a:chOff x="624" y="2524"/>
            <a:chExt cx="3984" cy="452"/>
          </a:xfrm>
        </p:grpSpPr>
        <p:sp>
          <p:nvSpPr>
            <p:cNvPr id="33" name="Rectangle 30">
              <a:extLst>
                <a:ext uri="{FF2B5EF4-FFF2-40B4-BE49-F238E27FC236}">
                  <a16:creationId xmlns:a16="http://schemas.microsoft.com/office/drawing/2014/main" id="{CE361F72-1A2C-2941-83CC-81E01E6E3683}"/>
                </a:ext>
              </a:extLst>
            </p:cNvPr>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25</a:t>
              </a:r>
            </a:p>
          </p:txBody>
        </p:sp>
        <p:sp>
          <p:nvSpPr>
            <p:cNvPr id="34" name="Rectangle 57">
              <a:extLst>
                <a:ext uri="{FF2B5EF4-FFF2-40B4-BE49-F238E27FC236}">
                  <a16:creationId xmlns:a16="http://schemas.microsoft.com/office/drawing/2014/main" id="{F764CAB8-153B-984C-B9AE-D5C72647DB91}"/>
                </a:ext>
              </a:extLst>
            </p:cNvPr>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22</a:t>
              </a:r>
            </a:p>
          </p:txBody>
        </p:sp>
        <p:sp>
          <p:nvSpPr>
            <p:cNvPr id="35" name="Rectangle 58">
              <a:extLst>
                <a:ext uri="{FF2B5EF4-FFF2-40B4-BE49-F238E27FC236}">
                  <a16:creationId xmlns:a16="http://schemas.microsoft.com/office/drawing/2014/main" id="{0187C269-E245-7C4C-9FCC-7D1A7D125D81}"/>
                </a:ext>
              </a:extLst>
            </p:cNvPr>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17</a:t>
              </a:r>
            </a:p>
          </p:txBody>
        </p:sp>
        <p:sp>
          <p:nvSpPr>
            <p:cNvPr id="36" name="Rectangle 59">
              <a:extLst>
                <a:ext uri="{FF2B5EF4-FFF2-40B4-BE49-F238E27FC236}">
                  <a16:creationId xmlns:a16="http://schemas.microsoft.com/office/drawing/2014/main" id="{320D8A3C-DAA3-3646-8286-24DD266ACD87}"/>
                </a:ext>
              </a:extLst>
            </p:cNvPr>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19</a:t>
              </a:r>
            </a:p>
          </p:txBody>
        </p:sp>
        <p:sp>
          <p:nvSpPr>
            <p:cNvPr id="37" name="Rectangle 60">
              <a:extLst>
                <a:ext uri="{FF2B5EF4-FFF2-40B4-BE49-F238E27FC236}">
                  <a16:creationId xmlns:a16="http://schemas.microsoft.com/office/drawing/2014/main" id="{51B0710C-A2EF-F04C-8089-3177C6AE97A6}"/>
                </a:ext>
              </a:extLst>
            </p:cNvPr>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22</a:t>
              </a:r>
            </a:p>
          </p:txBody>
        </p:sp>
        <p:sp>
          <p:nvSpPr>
            <p:cNvPr id="38" name="Rectangle 61">
              <a:extLst>
                <a:ext uri="{FF2B5EF4-FFF2-40B4-BE49-F238E27FC236}">
                  <a16:creationId xmlns:a16="http://schemas.microsoft.com/office/drawing/2014/main" id="{0B73F6BD-B869-624F-A036-770A1ECDDFF6}"/>
                </a:ext>
              </a:extLst>
            </p:cNvPr>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39" name="Rectangle 62">
              <a:extLst>
                <a:ext uri="{FF2B5EF4-FFF2-40B4-BE49-F238E27FC236}">
                  <a16:creationId xmlns:a16="http://schemas.microsoft.com/office/drawing/2014/main" id="{353C6C68-9BDE-4A47-B442-0C5B87EF1D17}"/>
                </a:ext>
              </a:extLst>
            </p:cNvPr>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15</a:t>
              </a:r>
            </a:p>
          </p:txBody>
        </p:sp>
        <p:sp>
          <p:nvSpPr>
            <p:cNvPr id="40" name="Rectangle 63">
              <a:extLst>
                <a:ext uri="{FF2B5EF4-FFF2-40B4-BE49-F238E27FC236}">
                  <a16:creationId xmlns:a16="http://schemas.microsoft.com/office/drawing/2014/main" id="{3B04E03D-64CB-6845-8C9D-F5670CB7CA54}"/>
                </a:ext>
              </a:extLst>
            </p:cNvPr>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18</a:t>
              </a:r>
            </a:p>
          </p:txBody>
        </p:sp>
        <p:sp>
          <p:nvSpPr>
            <p:cNvPr id="41" name="Rectangle 64">
              <a:extLst>
                <a:ext uri="{FF2B5EF4-FFF2-40B4-BE49-F238E27FC236}">
                  <a16:creationId xmlns:a16="http://schemas.microsoft.com/office/drawing/2014/main" id="{E39FA7EF-7D80-EA46-9184-EF3869084230}"/>
                </a:ext>
              </a:extLst>
            </p:cNvPr>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42" name="Rectangle 65">
              <a:extLst>
                <a:ext uri="{FF2B5EF4-FFF2-40B4-BE49-F238E27FC236}">
                  <a16:creationId xmlns:a16="http://schemas.microsoft.com/office/drawing/2014/main" id="{8E3774BC-B29B-5341-8F6B-032151FD5927}"/>
                </a:ext>
              </a:extLst>
            </p:cNvPr>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21</a:t>
              </a:r>
            </a:p>
          </p:txBody>
        </p:sp>
        <p:sp>
          <p:nvSpPr>
            <p:cNvPr id="43" name="Rectangle 66">
              <a:extLst>
                <a:ext uri="{FF2B5EF4-FFF2-40B4-BE49-F238E27FC236}">
                  <a16:creationId xmlns:a16="http://schemas.microsoft.com/office/drawing/2014/main" id="{CFB56DA6-A776-9C4F-92BF-5F31D0F490E5}"/>
                </a:ext>
              </a:extLst>
            </p:cNvPr>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3</a:t>
              </a:r>
            </a:p>
          </p:txBody>
        </p:sp>
        <p:sp>
          <p:nvSpPr>
            <p:cNvPr id="44" name="Rectangle 67">
              <a:extLst>
                <a:ext uri="{FF2B5EF4-FFF2-40B4-BE49-F238E27FC236}">
                  <a16:creationId xmlns:a16="http://schemas.microsoft.com/office/drawing/2014/main" id="{EB373494-783F-FB4F-9172-67FADB7A64BE}"/>
                </a:ext>
              </a:extLst>
            </p:cNvPr>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9</a:t>
              </a:r>
            </a:p>
          </p:txBody>
        </p:sp>
        <p:sp>
          <p:nvSpPr>
            <p:cNvPr id="45" name="Rectangle 68">
              <a:extLst>
                <a:ext uri="{FF2B5EF4-FFF2-40B4-BE49-F238E27FC236}">
                  <a16:creationId xmlns:a16="http://schemas.microsoft.com/office/drawing/2014/main" id="{CCDDC029-6E7F-FF49-8D8D-94B0D5056845}"/>
                </a:ext>
              </a:extLst>
            </p:cNvPr>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11</a:t>
              </a:r>
            </a:p>
          </p:txBody>
        </p:sp>
        <p:sp>
          <p:nvSpPr>
            <p:cNvPr id="46" name="Text Box 69">
              <a:extLst>
                <a:ext uri="{FF2B5EF4-FFF2-40B4-BE49-F238E27FC236}">
                  <a16:creationId xmlns:a16="http://schemas.microsoft.com/office/drawing/2014/main" id="{1C54315B-53FF-7B42-97A1-2C90635D2A71}"/>
                </a:ext>
              </a:extLst>
            </p:cNvPr>
            <p:cNvSpPr txBox="1">
              <a:spLocks noChangeArrowheads="1"/>
            </p:cNvSpPr>
            <p:nvPr/>
          </p:nvSpPr>
          <p:spPr bwMode="auto">
            <a:xfrm>
              <a:off x="624" y="2524"/>
              <a:ext cx="39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latin typeface="Verdana" charset="0"/>
                </a:rPr>
                <a:t>  0     1    2     3    4     5    6     7     8    9    10   11   12</a:t>
              </a:r>
            </a:p>
          </p:txBody>
        </p:sp>
      </p:grpSp>
      <p:sp>
        <p:nvSpPr>
          <p:cNvPr id="47" name="Rectangle 3">
            <a:extLst>
              <a:ext uri="{FF2B5EF4-FFF2-40B4-BE49-F238E27FC236}">
                <a16:creationId xmlns:a16="http://schemas.microsoft.com/office/drawing/2014/main" id="{AC35B563-25FC-0F4A-8A79-E62F7AEFD896}"/>
              </a:ext>
            </a:extLst>
          </p:cNvPr>
          <p:cNvSpPr txBox="1">
            <a:spLocks noChangeArrowheads="1"/>
          </p:cNvSpPr>
          <p:nvPr/>
        </p:nvSpPr>
        <p:spPr>
          <a:xfrm>
            <a:off x="685800" y="4800600"/>
            <a:ext cx="7696200" cy="13715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a:t>Notice:</a:t>
            </a:r>
          </a:p>
          <a:p>
            <a:pPr lvl="1"/>
            <a:r>
              <a:rPr lang="en-US" altLang="en-US" sz="1800" dirty="0"/>
              <a:t>The left child of index</a:t>
            </a:r>
            <a:r>
              <a:rPr lang="en-US" altLang="en-US" sz="1800" dirty="0">
                <a:latin typeface="Verdana" charset="0"/>
              </a:rPr>
              <a:t> </a:t>
            </a:r>
            <a:r>
              <a:rPr lang="en-US" altLang="en-US" sz="1800" dirty="0" err="1">
                <a:latin typeface="Verdana" charset="0"/>
              </a:rPr>
              <a:t>i</a:t>
            </a:r>
            <a:r>
              <a:rPr lang="en-US" altLang="en-US" sz="1800" dirty="0">
                <a:latin typeface="Verdana" charset="0"/>
              </a:rPr>
              <a:t> </a:t>
            </a:r>
            <a:r>
              <a:rPr lang="en-US" altLang="en-US" sz="1800" dirty="0"/>
              <a:t>is at index</a:t>
            </a:r>
            <a:r>
              <a:rPr lang="en-US" altLang="en-US" sz="1800" dirty="0">
                <a:latin typeface="Verdana" charset="0"/>
              </a:rPr>
              <a:t> 2*i+1</a:t>
            </a:r>
          </a:p>
          <a:p>
            <a:pPr lvl="1"/>
            <a:r>
              <a:rPr lang="en-US" altLang="en-US" sz="1800" dirty="0"/>
              <a:t>The right child of index </a:t>
            </a:r>
            <a:r>
              <a:rPr lang="en-US" altLang="en-US" sz="1800" dirty="0" err="1">
                <a:latin typeface="Verdana" charset="0"/>
              </a:rPr>
              <a:t>i</a:t>
            </a:r>
            <a:r>
              <a:rPr lang="en-US" altLang="en-US" sz="1800" dirty="0"/>
              <a:t> is at index</a:t>
            </a:r>
            <a:r>
              <a:rPr lang="en-US" altLang="en-US" sz="1800" dirty="0">
                <a:latin typeface="Verdana" charset="0"/>
              </a:rPr>
              <a:t> 2*i+2</a:t>
            </a:r>
          </a:p>
          <a:p>
            <a:pPr lvl="1"/>
            <a:r>
              <a:rPr lang="en-US" altLang="en-US" sz="1800" dirty="0"/>
              <a:t>Example: the children of node </a:t>
            </a:r>
            <a:r>
              <a:rPr lang="en-US" altLang="en-US" sz="1800" dirty="0">
                <a:latin typeface="Verdana" charset="0"/>
              </a:rPr>
              <a:t> 3 </a:t>
            </a:r>
            <a:r>
              <a:rPr lang="en-US" altLang="en-US" sz="1800" dirty="0"/>
              <a:t>(19) are </a:t>
            </a:r>
            <a:r>
              <a:rPr lang="en-US" altLang="en-US" sz="1800" dirty="0">
                <a:latin typeface="Verdana" charset="0"/>
              </a:rPr>
              <a:t>7</a:t>
            </a:r>
            <a:r>
              <a:rPr lang="en-US" altLang="en-US" sz="1800" dirty="0"/>
              <a:t> (18) and </a:t>
            </a:r>
            <a:r>
              <a:rPr lang="en-US" altLang="en-US" sz="1800" dirty="0">
                <a:latin typeface="Verdana" charset="0"/>
              </a:rPr>
              <a:t>8 </a:t>
            </a:r>
            <a:r>
              <a:rPr lang="en-US" altLang="en-US" sz="1800" dirty="0"/>
              <a:t>(14)</a:t>
            </a:r>
          </a:p>
        </p:txBody>
      </p:sp>
    </p:spTree>
    <p:extLst>
      <p:ext uri="{BB962C8B-B14F-4D97-AF65-F5344CB8AC3E}">
        <p14:creationId xmlns:p14="http://schemas.microsoft.com/office/powerpoint/2010/main" val="364403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Effect transition="in" filter="wipe(left)">
                                      <p:cBhvr>
                                        <p:cTn id="17" dur="500"/>
                                        <p:tgtEl>
                                          <p:spTgt spid="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
                                            <p:txEl>
                                              <p:pRg st="1" end="1"/>
                                            </p:txEl>
                                          </p:spTgt>
                                        </p:tgtEl>
                                        <p:attrNameLst>
                                          <p:attrName>style.visibility</p:attrName>
                                        </p:attrNameLst>
                                      </p:cBhvr>
                                      <p:to>
                                        <p:strVal val="visible"/>
                                      </p:to>
                                    </p:set>
                                    <p:animEffect transition="in" filter="wipe(left)">
                                      <p:cBhvr>
                                        <p:cTn id="22" dur="500"/>
                                        <p:tgtEl>
                                          <p:spTgt spid="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
                                            <p:txEl>
                                              <p:pRg st="2" end="2"/>
                                            </p:txEl>
                                          </p:spTgt>
                                        </p:tgtEl>
                                        <p:attrNameLst>
                                          <p:attrName>style.visibility</p:attrName>
                                        </p:attrNameLst>
                                      </p:cBhvr>
                                      <p:to>
                                        <p:strVal val="visible"/>
                                      </p:to>
                                    </p:set>
                                    <p:animEffect transition="in" filter="wipe(left)">
                                      <p:cBhvr>
                                        <p:cTn id="27" dur="500"/>
                                        <p:tgtEl>
                                          <p:spTgt spid="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
                                            <p:txEl>
                                              <p:pRg st="3" end="3"/>
                                            </p:txEl>
                                          </p:spTgt>
                                        </p:tgtEl>
                                        <p:attrNameLst>
                                          <p:attrName>style.visibility</p:attrName>
                                        </p:attrNameLst>
                                      </p:cBhvr>
                                      <p:to>
                                        <p:strVal val="visible"/>
                                      </p:to>
                                    </p:set>
                                    <p:animEffect transition="in" filter="wipe(left)">
                                      <p:cBhvr>
                                        <p:cTn id="32" dur="500"/>
                                        <p:tgtEl>
                                          <p:spTgt spid="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err="1"/>
              <a:t>Heapification</a:t>
            </a:r>
            <a:endParaRPr lang="en-US" dirty="0"/>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4" name="Content Placeholder 2">
            <a:extLst>
              <a:ext uri="{FF2B5EF4-FFF2-40B4-BE49-F238E27FC236}">
                <a16:creationId xmlns:a16="http://schemas.microsoft.com/office/drawing/2014/main" id="{FFF4CB5D-7223-5D4B-A958-98C92E2C061B}"/>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000" dirty="0">
                <a:latin typeface="Times New Roman" charset="0"/>
                <a:ea typeface="Times New Roman" charset="0"/>
                <a:cs typeface="Times New Roman" charset="0"/>
              </a:rPr>
              <a:t>Before discussing the method for building heap of an arbitrary complete binary tree, we discuss a simpler problem.</a:t>
            </a:r>
          </a:p>
          <a:p>
            <a:pPr>
              <a:buFont typeface="Arial" panose="020B0604020202020204" pitchFamily="34" charset="0"/>
              <a:buChar char="•"/>
            </a:pPr>
            <a:r>
              <a:rPr lang="en-US" sz="2000" dirty="0">
                <a:latin typeface="Times New Roman" charset="0"/>
                <a:ea typeface="Times New Roman" charset="0"/>
                <a:cs typeface="Times New Roman" charset="0"/>
              </a:rPr>
              <a:t>Let us consider a binary tree in which left and right subtrees of the root satisfy the heap property but not the root.</a:t>
            </a:r>
          </a:p>
          <a:p>
            <a:pPr marL="0" indent="0" algn="ctr">
              <a:buNone/>
            </a:pPr>
            <a:r>
              <a:rPr lang="en-US" sz="2000" dirty="0">
                <a:latin typeface="Times New Roman" charset="0"/>
                <a:ea typeface="Times New Roman" charset="0"/>
                <a:cs typeface="Times New Roman" charset="0"/>
              </a:rPr>
              <a:t>	See the following fig</a:t>
            </a:r>
          </a:p>
          <a:p>
            <a:pPr marL="0" indent="0" algn="ctr">
              <a:buNone/>
            </a:pPr>
            <a:endParaRPr lang="en-US" sz="2000" dirty="0">
              <a:latin typeface="Times New Roman" charset="0"/>
              <a:ea typeface="Times New Roman" charset="0"/>
              <a:cs typeface="Times New Roman" charset="0"/>
            </a:endParaRPr>
          </a:p>
          <a:p>
            <a:pPr marL="0" indent="0" algn="ctr">
              <a:buNone/>
            </a:pPr>
            <a:endParaRPr lang="en-US" sz="2000" dirty="0">
              <a:latin typeface="Times New Roman" charset="0"/>
              <a:ea typeface="Times New Roman" charset="0"/>
              <a:cs typeface="Times New Roman" charset="0"/>
            </a:endParaRPr>
          </a:p>
          <a:p>
            <a:pPr marL="0" indent="0" algn="ctr">
              <a:buNone/>
            </a:pPr>
            <a:endParaRPr lang="en-US" sz="2000" dirty="0">
              <a:latin typeface="Times New Roman" charset="0"/>
              <a:ea typeface="Times New Roman" charset="0"/>
              <a:cs typeface="Times New Roman" charset="0"/>
            </a:endParaRPr>
          </a:p>
          <a:p>
            <a:pPr marL="0" indent="0" algn="ctr">
              <a:buNone/>
            </a:pPr>
            <a:endParaRPr lang="en-US" sz="2000" dirty="0">
              <a:latin typeface="Times New Roman" charset="0"/>
              <a:ea typeface="Times New Roman" charset="0"/>
              <a:cs typeface="Times New Roman" charset="0"/>
            </a:endParaRPr>
          </a:p>
          <a:p>
            <a:pPr marL="0" indent="0" algn="ctr">
              <a:buNone/>
            </a:pPr>
            <a:endParaRPr lang="en-US" sz="2000" dirty="0">
              <a:latin typeface="Times New Roman" charset="0"/>
              <a:ea typeface="Times New Roman" charset="0"/>
              <a:cs typeface="Times New Roman" charset="0"/>
            </a:endParaRPr>
          </a:p>
          <a:p>
            <a:pPr marL="0" indent="0" algn="ctr">
              <a:buNone/>
            </a:pPr>
            <a:endParaRPr lang="en-US" sz="2000" dirty="0">
              <a:latin typeface="Times New Roman" charset="0"/>
              <a:ea typeface="Times New Roman" charset="0"/>
              <a:cs typeface="Times New Roman" charset="0"/>
            </a:endParaRPr>
          </a:p>
          <a:p>
            <a:pPr>
              <a:buFont typeface="Arial" panose="020B0604020202020204" pitchFamily="34" charset="0"/>
              <a:buChar char="•"/>
            </a:pPr>
            <a:r>
              <a:rPr lang="en-US" sz="2000" dirty="0">
                <a:latin typeface="Times New Roman" charset="0"/>
                <a:ea typeface="Times New Roman" charset="0"/>
                <a:cs typeface="Times New Roman" charset="0"/>
              </a:rPr>
              <a:t>Now the Question is how to transform the above tree into a Heap?</a:t>
            </a:r>
          </a:p>
        </p:txBody>
      </p:sp>
      <p:grpSp>
        <p:nvGrpSpPr>
          <p:cNvPr id="6" name="Group 4">
            <a:extLst>
              <a:ext uri="{FF2B5EF4-FFF2-40B4-BE49-F238E27FC236}">
                <a16:creationId xmlns:a16="http://schemas.microsoft.com/office/drawing/2014/main" id="{F658F5EE-0D82-D541-A6F8-7A24F59BBFFD}"/>
              </a:ext>
            </a:extLst>
          </p:cNvPr>
          <p:cNvGrpSpPr>
            <a:grpSpLocks/>
          </p:cNvGrpSpPr>
          <p:nvPr/>
        </p:nvGrpSpPr>
        <p:grpSpPr bwMode="auto">
          <a:xfrm>
            <a:off x="2339752" y="3356992"/>
            <a:ext cx="4680520" cy="1800200"/>
            <a:chOff x="624" y="1248"/>
            <a:chExt cx="4272" cy="1632"/>
          </a:xfrm>
        </p:grpSpPr>
        <p:sp>
          <p:nvSpPr>
            <p:cNvPr id="7" name="Oval 5">
              <a:extLst>
                <a:ext uri="{FF2B5EF4-FFF2-40B4-BE49-F238E27FC236}">
                  <a16:creationId xmlns:a16="http://schemas.microsoft.com/office/drawing/2014/main" id="{6DE36B9C-1234-0248-9311-2CC27521D8E2}"/>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10</a:t>
              </a:r>
            </a:p>
          </p:txBody>
        </p:sp>
        <p:sp>
          <p:nvSpPr>
            <p:cNvPr id="8" name="Oval 6">
              <a:extLst>
                <a:ext uri="{FF2B5EF4-FFF2-40B4-BE49-F238E27FC236}">
                  <a16:creationId xmlns:a16="http://schemas.microsoft.com/office/drawing/2014/main" id="{BE6BFB7F-42B8-E84F-BC7E-ADB5FBD4C158}"/>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9</a:t>
              </a:r>
            </a:p>
          </p:txBody>
        </p:sp>
        <p:sp>
          <p:nvSpPr>
            <p:cNvPr id="9" name="Oval 7">
              <a:extLst>
                <a:ext uri="{FF2B5EF4-FFF2-40B4-BE49-F238E27FC236}">
                  <a16:creationId xmlns:a16="http://schemas.microsoft.com/office/drawing/2014/main" id="{CE3B94DE-A880-4645-B5E8-F6CF89110F98}"/>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7</a:t>
              </a:r>
            </a:p>
          </p:txBody>
        </p:sp>
        <p:sp>
          <p:nvSpPr>
            <p:cNvPr id="10" name="Line 8">
              <a:extLst>
                <a:ext uri="{FF2B5EF4-FFF2-40B4-BE49-F238E27FC236}">
                  <a16:creationId xmlns:a16="http://schemas.microsoft.com/office/drawing/2014/main" id="{C207123A-D4ED-7A4E-9594-BE7DF2DA7AF9}"/>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a:extLst>
                <a:ext uri="{FF2B5EF4-FFF2-40B4-BE49-F238E27FC236}">
                  <a16:creationId xmlns:a16="http://schemas.microsoft.com/office/drawing/2014/main" id="{A44BF429-59DF-AF41-88A4-BBE17B89E434}"/>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Oval 10">
              <a:extLst>
                <a:ext uri="{FF2B5EF4-FFF2-40B4-BE49-F238E27FC236}">
                  <a16:creationId xmlns:a16="http://schemas.microsoft.com/office/drawing/2014/main" id="{F628EC87-7984-9D41-AEFD-8079B3D172EF}"/>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12</a:t>
              </a:r>
            </a:p>
          </p:txBody>
        </p:sp>
        <p:sp>
          <p:nvSpPr>
            <p:cNvPr id="13" name="Oval 11">
              <a:extLst>
                <a:ext uri="{FF2B5EF4-FFF2-40B4-BE49-F238E27FC236}">
                  <a16:creationId xmlns:a16="http://schemas.microsoft.com/office/drawing/2014/main" id="{321CA534-D7C4-944E-8CFF-472BD879B113}"/>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11</a:t>
              </a:r>
            </a:p>
          </p:txBody>
        </p:sp>
        <p:sp>
          <p:nvSpPr>
            <p:cNvPr id="14" name="Oval 12">
              <a:extLst>
                <a:ext uri="{FF2B5EF4-FFF2-40B4-BE49-F238E27FC236}">
                  <a16:creationId xmlns:a16="http://schemas.microsoft.com/office/drawing/2014/main" id="{5672D459-5770-AB4E-B173-15772B0E297E}"/>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5</a:t>
              </a:r>
            </a:p>
          </p:txBody>
        </p:sp>
        <p:sp>
          <p:nvSpPr>
            <p:cNvPr id="15" name="Line 13">
              <a:extLst>
                <a:ext uri="{FF2B5EF4-FFF2-40B4-BE49-F238E27FC236}">
                  <a16:creationId xmlns:a16="http://schemas.microsoft.com/office/drawing/2014/main" id="{1AEA09A2-1E50-8040-A4EF-DFF09E307B54}"/>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4">
              <a:extLst>
                <a:ext uri="{FF2B5EF4-FFF2-40B4-BE49-F238E27FC236}">
                  <a16:creationId xmlns:a16="http://schemas.microsoft.com/office/drawing/2014/main" id="{C25B21B3-D780-BF40-AB74-B67525629FA1}"/>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Oval 15">
              <a:extLst>
                <a:ext uri="{FF2B5EF4-FFF2-40B4-BE49-F238E27FC236}">
                  <a16:creationId xmlns:a16="http://schemas.microsoft.com/office/drawing/2014/main" id="{DCECA2B5-05A0-D741-8F0A-AB799EDED613}"/>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4</a:t>
              </a:r>
            </a:p>
          </p:txBody>
        </p:sp>
        <p:sp>
          <p:nvSpPr>
            <p:cNvPr id="18" name="Oval 17">
              <a:extLst>
                <a:ext uri="{FF2B5EF4-FFF2-40B4-BE49-F238E27FC236}">
                  <a16:creationId xmlns:a16="http://schemas.microsoft.com/office/drawing/2014/main" id="{8C304633-5098-DA48-9BB0-7B838861544C}"/>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3</a:t>
              </a:r>
            </a:p>
          </p:txBody>
        </p:sp>
        <p:sp>
          <p:nvSpPr>
            <p:cNvPr id="19" name="Line 18">
              <a:extLst>
                <a:ext uri="{FF2B5EF4-FFF2-40B4-BE49-F238E27FC236}">
                  <a16:creationId xmlns:a16="http://schemas.microsoft.com/office/drawing/2014/main" id="{45F14680-18CF-314D-AAC9-8A3F9D115059}"/>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Oval 20">
              <a:extLst>
                <a:ext uri="{FF2B5EF4-FFF2-40B4-BE49-F238E27FC236}">
                  <a16:creationId xmlns:a16="http://schemas.microsoft.com/office/drawing/2014/main" id="{EB83EB80-9B7F-9D44-A2C9-E95D407637AA}"/>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6</a:t>
              </a:r>
            </a:p>
          </p:txBody>
        </p:sp>
        <p:sp>
          <p:nvSpPr>
            <p:cNvPr id="21" name="Oval 21">
              <a:extLst>
                <a:ext uri="{FF2B5EF4-FFF2-40B4-BE49-F238E27FC236}">
                  <a16:creationId xmlns:a16="http://schemas.microsoft.com/office/drawing/2014/main" id="{3E2375E2-61A5-9743-9023-AA82D19DD086}"/>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a:t>
              </a:r>
            </a:p>
          </p:txBody>
        </p:sp>
        <p:sp>
          <p:nvSpPr>
            <p:cNvPr id="22" name="Oval 22">
              <a:extLst>
                <a:ext uri="{FF2B5EF4-FFF2-40B4-BE49-F238E27FC236}">
                  <a16:creationId xmlns:a16="http://schemas.microsoft.com/office/drawing/2014/main" id="{7ABB6C74-3579-694D-BF22-E12557D1694C}"/>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8</a:t>
              </a:r>
            </a:p>
          </p:txBody>
        </p:sp>
        <p:sp>
          <p:nvSpPr>
            <p:cNvPr id="23" name="Oval 23">
              <a:extLst>
                <a:ext uri="{FF2B5EF4-FFF2-40B4-BE49-F238E27FC236}">
                  <a16:creationId xmlns:a16="http://schemas.microsoft.com/office/drawing/2014/main" id="{CC01268E-8ACB-D348-A7CB-E853B09A8A16}"/>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14</a:t>
              </a:r>
            </a:p>
          </p:txBody>
        </p:sp>
        <p:sp>
          <p:nvSpPr>
            <p:cNvPr id="24" name="Line 24">
              <a:extLst>
                <a:ext uri="{FF2B5EF4-FFF2-40B4-BE49-F238E27FC236}">
                  <a16:creationId xmlns:a16="http://schemas.microsoft.com/office/drawing/2014/main" id="{F5A498EB-16F7-134B-8043-6B54ECB8340D}"/>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25">
              <a:extLst>
                <a:ext uri="{FF2B5EF4-FFF2-40B4-BE49-F238E27FC236}">
                  <a16:creationId xmlns:a16="http://schemas.microsoft.com/office/drawing/2014/main" id="{8A9499D3-A1FA-6E46-8FF3-C0847F6D8B25}"/>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26">
              <a:extLst>
                <a:ext uri="{FF2B5EF4-FFF2-40B4-BE49-F238E27FC236}">
                  <a16:creationId xmlns:a16="http://schemas.microsoft.com/office/drawing/2014/main" id="{5501A7AD-B24E-2444-ABE7-46E6C0CC131F}"/>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7">
              <a:extLst>
                <a:ext uri="{FF2B5EF4-FFF2-40B4-BE49-F238E27FC236}">
                  <a16:creationId xmlns:a16="http://schemas.microsoft.com/office/drawing/2014/main" id="{F7ACBD7A-0881-8343-9BDC-7140DFC77AD3}"/>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28">
              <a:extLst>
                <a:ext uri="{FF2B5EF4-FFF2-40B4-BE49-F238E27FC236}">
                  <a16:creationId xmlns:a16="http://schemas.microsoft.com/office/drawing/2014/main" id="{3254072D-20C0-AC4E-8AA0-8B58F8F0F786}"/>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29">
              <a:extLst>
                <a:ext uri="{FF2B5EF4-FFF2-40B4-BE49-F238E27FC236}">
                  <a16:creationId xmlns:a16="http://schemas.microsoft.com/office/drawing/2014/main" id="{D217FD4C-1663-324B-9462-7DFAFAC0EF44}"/>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2835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Solution for the Question </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4" name="Content Placeholder 2">
            <a:extLst>
              <a:ext uri="{FF2B5EF4-FFF2-40B4-BE49-F238E27FC236}">
                <a16:creationId xmlns:a16="http://schemas.microsoft.com/office/drawing/2014/main" id="{181AB554-F2B4-A54B-B1C8-007FF99521F6}"/>
              </a:ext>
            </a:extLst>
          </p:cNvPr>
          <p:cNvSpPr>
            <a:spLocks noGrp="1"/>
          </p:cNvSpPr>
          <p:nvPr>
            <p:ph idx="1"/>
          </p:nvPr>
        </p:nvSpPr>
        <p:spPr>
          <a:xfrm>
            <a:off x="457200" y="1600200"/>
            <a:ext cx="8229600" cy="4525963"/>
          </a:xfrm>
        </p:spPr>
        <p:txBody>
          <a:bodyPr>
            <a:normAutofit lnSpcReduction="10000"/>
          </a:bodyPr>
          <a:lstStyle/>
          <a:p>
            <a:pPr marL="457200" indent="-457200">
              <a:buFont typeface="Arial" panose="020B0604020202020204" pitchFamily="34" charset="0"/>
              <a:buChar char="•"/>
            </a:pPr>
            <a:r>
              <a:rPr lang="en-US" sz="2800" dirty="0">
                <a:latin typeface="Times New Roman" charset="0"/>
                <a:ea typeface="Times New Roman" charset="0"/>
                <a:cs typeface="Times New Roman" charset="0"/>
              </a:rPr>
              <a:t>Swap the root and left child of root, to make the root satisfy the heap property.</a:t>
            </a:r>
          </a:p>
          <a:p>
            <a:pPr marL="457200" indent="-457200">
              <a:buFont typeface="Arial" panose="020B0604020202020204" pitchFamily="34" charset="0"/>
              <a:buChar char="•"/>
            </a:pPr>
            <a:r>
              <a:rPr lang="en-US" sz="2800" dirty="0">
                <a:latin typeface="Times New Roman" charset="0"/>
                <a:ea typeface="Times New Roman" charset="0"/>
                <a:cs typeface="Times New Roman" charset="0"/>
              </a:rPr>
              <a:t>Then check the subtree rooted at left child of the root is heap or not. If it is we are done, if not repeat the above action of swapping the root with the maximum of its children.</a:t>
            </a:r>
          </a:p>
          <a:p>
            <a:pPr marL="457200" indent="-457200">
              <a:buFont typeface="Arial" panose="020B0604020202020204" pitchFamily="34" charset="0"/>
              <a:buChar char="•"/>
            </a:pPr>
            <a:r>
              <a:rPr lang="en-US" sz="2800" dirty="0">
                <a:latin typeface="Times New Roman" charset="0"/>
                <a:ea typeface="Times New Roman" charset="0"/>
                <a:cs typeface="Times New Roman" charset="0"/>
              </a:rPr>
              <a:t>That is, push down the element at root till it satisfies the heap property.</a:t>
            </a:r>
          </a:p>
          <a:p>
            <a:pPr marL="457200" indent="-457200">
              <a:buFont typeface="Arial" panose="020B0604020202020204" pitchFamily="34" charset="0"/>
              <a:buChar char="•"/>
            </a:pPr>
            <a:r>
              <a:rPr lang="en-US" sz="2800" dirty="0">
                <a:latin typeface="Times New Roman" charset="0"/>
                <a:ea typeface="Times New Roman" charset="0"/>
                <a:cs typeface="Times New Roman" charset="0"/>
              </a:rPr>
              <a:t>The following sequence of fig depicts the </a:t>
            </a:r>
            <a:r>
              <a:rPr lang="en-US" sz="2800" dirty="0" err="1">
                <a:latin typeface="Times New Roman" charset="0"/>
                <a:ea typeface="Times New Roman" charset="0"/>
                <a:cs typeface="Times New Roman" charset="0"/>
              </a:rPr>
              <a:t>heapification</a:t>
            </a:r>
            <a:r>
              <a:rPr lang="en-US" sz="2800" dirty="0">
                <a:latin typeface="Times New Roman" charset="0"/>
                <a:ea typeface="Times New Roman" charset="0"/>
                <a:cs typeface="Times New Roman" charset="0"/>
              </a:rPr>
              <a:t> process</a:t>
            </a:r>
          </a:p>
        </p:txBody>
      </p:sp>
    </p:spTree>
    <p:extLst>
      <p:ext uri="{BB962C8B-B14F-4D97-AF65-F5344CB8AC3E}">
        <p14:creationId xmlns:p14="http://schemas.microsoft.com/office/powerpoint/2010/main" val="129791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latin typeface="Times New Roman" charset="0"/>
                <a:ea typeface="Times New Roman" charset="0"/>
                <a:cs typeface="Times New Roman" charset="0"/>
              </a:rPr>
              <a:t>Sequence of fig </a:t>
            </a:r>
            <a:r>
              <a:rPr lang="en-US" sz="3200" dirty="0">
                <a:latin typeface="Times New Roman" charset="0"/>
                <a:ea typeface="Times New Roman" charset="0"/>
                <a:cs typeface="Times New Roman" charset="0"/>
              </a:rPr>
              <a:t>depicts</a:t>
            </a:r>
            <a:r>
              <a:rPr lang="en-US" dirty="0">
                <a:latin typeface="Times New Roman" charset="0"/>
                <a:ea typeface="Times New Roman" charset="0"/>
                <a:cs typeface="Times New Roman" charset="0"/>
              </a:rPr>
              <a:t> the </a:t>
            </a:r>
            <a:r>
              <a:rPr lang="en-US" dirty="0" err="1">
                <a:latin typeface="Times New Roman" charset="0"/>
                <a:ea typeface="Times New Roman" charset="0"/>
                <a:cs typeface="Times New Roman" charset="0"/>
              </a:rPr>
              <a:t>heapification</a:t>
            </a:r>
            <a:r>
              <a:rPr lang="en-US" dirty="0">
                <a:latin typeface="Times New Roman" charset="0"/>
                <a:ea typeface="Times New Roman" charset="0"/>
                <a:cs typeface="Times New Roman" charset="0"/>
              </a:rPr>
              <a:t> process</a:t>
            </a:r>
            <a:endParaRPr lang="en-US" dirty="0"/>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pSp>
        <p:nvGrpSpPr>
          <p:cNvPr id="4" name="Group 3">
            <a:extLst>
              <a:ext uri="{FF2B5EF4-FFF2-40B4-BE49-F238E27FC236}">
                <a16:creationId xmlns:a16="http://schemas.microsoft.com/office/drawing/2014/main" id="{5D712A27-4B0C-984F-815B-C115F73EBF7E}"/>
              </a:ext>
            </a:extLst>
          </p:cNvPr>
          <p:cNvGrpSpPr>
            <a:grpSpLocks/>
          </p:cNvGrpSpPr>
          <p:nvPr/>
        </p:nvGrpSpPr>
        <p:grpSpPr bwMode="auto">
          <a:xfrm>
            <a:off x="685800" y="1782508"/>
            <a:ext cx="3312368" cy="2160240"/>
            <a:chOff x="624" y="1248"/>
            <a:chExt cx="4272" cy="1632"/>
          </a:xfrm>
        </p:grpSpPr>
        <p:sp>
          <p:nvSpPr>
            <p:cNvPr id="6" name="Oval 5">
              <a:extLst>
                <a:ext uri="{FF2B5EF4-FFF2-40B4-BE49-F238E27FC236}">
                  <a16:creationId xmlns:a16="http://schemas.microsoft.com/office/drawing/2014/main" id="{9A18C89D-3990-2042-AE41-948E1B332265}"/>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10</a:t>
              </a:r>
            </a:p>
          </p:txBody>
        </p:sp>
        <p:sp>
          <p:nvSpPr>
            <p:cNvPr id="7" name="Oval 6">
              <a:extLst>
                <a:ext uri="{FF2B5EF4-FFF2-40B4-BE49-F238E27FC236}">
                  <a16:creationId xmlns:a16="http://schemas.microsoft.com/office/drawing/2014/main" id="{2F57D41E-F1B3-AB4B-A738-BAB4F5ECA3F9}"/>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9</a:t>
              </a:r>
            </a:p>
          </p:txBody>
        </p:sp>
        <p:sp>
          <p:nvSpPr>
            <p:cNvPr id="8" name="Oval 7">
              <a:extLst>
                <a:ext uri="{FF2B5EF4-FFF2-40B4-BE49-F238E27FC236}">
                  <a16:creationId xmlns:a16="http://schemas.microsoft.com/office/drawing/2014/main" id="{323AAC81-F59D-D94C-8331-BE0204BE694B}"/>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7</a:t>
              </a:r>
            </a:p>
          </p:txBody>
        </p:sp>
        <p:sp>
          <p:nvSpPr>
            <p:cNvPr id="9" name="Line 8">
              <a:extLst>
                <a:ext uri="{FF2B5EF4-FFF2-40B4-BE49-F238E27FC236}">
                  <a16:creationId xmlns:a16="http://schemas.microsoft.com/office/drawing/2014/main" id="{F482D87E-E205-164C-BAC2-E03ECEEF0B9A}"/>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9">
              <a:extLst>
                <a:ext uri="{FF2B5EF4-FFF2-40B4-BE49-F238E27FC236}">
                  <a16:creationId xmlns:a16="http://schemas.microsoft.com/office/drawing/2014/main" id="{38BEA08C-E760-3147-BC5A-15990964803F}"/>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Oval 10">
              <a:extLst>
                <a:ext uri="{FF2B5EF4-FFF2-40B4-BE49-F238E27FC236}">
                  <a16:creationId xmlns:a16="http://schemas.microsoft.com/office/drawing/2014/main" id="{B4ABB3A0-BDAD-6D47-A951-6FF5A601B40C}"/>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12</a:t>
              </a:r>
            </a:p>
          </p:txBody>
        </p:sp>
        <p:sp>
          <p:nvSpPr>
            <p:cNvPr id="12" name="Oval 11">
              <a:extLst>
                <a:ext uri="{FF2B5EF4-FFF2-40B4-BE49-F238E27FC236}">
                  <a16:creationId xmlns:a16="http://schemas.microsoft.com/office/drawing/2014/main" id="{E942D2B3-F79A-D444-8A76-8A101368713E}"/>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11</a:t>
              </a:r>
            </a:p>
          </p:txBody>
        </p:sp>
        <p:sp>
          <p:nvSpPr>
            <p:cNvPr id="13" name="Oval 12">
              <a:extLst>
                <a:ext uri="{FF2B5EF4-FFF2-40B4-BE49-F238E27FC236}">
                  <a16:creationId xmlns:a16="http://schemas.microsoft.com/office/drawing/2014/main" id="{78AA128E-0380-DE4D-AA15-CDB40EDBE7A0}"/>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5</a:t>
              </a:r>
            </a:p>
          </p:txBody>
        </p:sp>
        <p:sp>
          <p:nvSpPr>
            <p:cNvPr id="14" name="Line 13">
              <a:extLst>
                <a:ext uri="{FF2B5EF4-FFF2-40B4-BE49-F238E27FC236}">
                  <a16:creationId xmlns:a16="http://schemas.microsoft.com/office/drawing/2014/main" id="{0A065709-2ECD-7146-A87D-F82434838BEF}"/>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14">
              <a:extLst>
                <a:ext uri="{FF2B5EF4-FFF2-40B4-BE49-F238E27FC236}">
                  <a16:creationId xmlns:a16="http://schemas.microsoft.com/office/drawing/2014/main" id="{F2DA4982-26B5-6C41-86A1-ED66D436E76C}"/>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Oval 15">
              <a:extLst>
                <a:ext uri="{FF2B5EF4-FFF2-40B4-BE49-F238E27FC236}">
                  <a16:creationId xmlns:a16="http://schemas.microsoft.com/office/drawing/2014/main" id="{B53FB068-01FE-1A46-9FD5-967844BEEA65}"/>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4</a:t>
              </a:r>
            </a:p>
          </p:txBody>
        </p:sp>
        <p:sp>
          <p:nvSpPr>
            <p:cNvPr id="17" name="Oval 17">
              <a:extLst>
                <a:ext uri="{FF2B5EF4-FFF2-40B4-BE49-F238E27FC236}">
                  <a16:creationId xmlns:a16="http://schemas.microsoft.com/office/drawing/2014/main" id="{C380E3FE-8892-E141-AA76-B56B2C24AEA6}"/>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3</a:t>
              </a:r>
            </a:p>
          </p:txBody>
        </p:sp>
        <p:sp>
          <p:nvSpPr>
            <p:cNvPr id="18" name="Line 18">
              <a:extLst>
                <a:ext uri="{FF2B5EF4-FFF2-40B4-BE49-F238E27FC236}">
                  <a16:creationId xmlns:a16="http://schemas.microsoft.com/office/drawing/2014/main" id="{E20D5287-8564-AD40-B4D5-7844FCF516C4}"/>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Oval 20">
              <a:extLst>
                <a:ext uri="{FF2B5EF4-FFF2-40B4-BE49-F238E27FC236}">
                  <a16:creationId xmlns:a16="http://schemas.microsoft.com/office/drawing/2014/main" id="{670D77EA-B90C-154E-A453-87B31DA609D6}"/>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6</a:t>
              </a:r>
            </a:p>
          </p:txBody>
        </p:sp>
        <p:sp>
          <p:nvSpPr>
            <p:cNvPr id="20" name="Oval 21">
              <a:extLst>
                <a:ext uri="{FF2B5EF4-FFF2-40B4-BE49-F238E27FC236}">
                  <a16:creationId xmlns:a16="http://schemas.microsoft.com/office/drawing/2014/main" id="{20D4D389-46A6-E74D-A591-FE2E1E916E22}"/>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2</a:t>
              </a:r>
            </a:p>
          </p:txBody>
        </p:sp>
        <p:sp>
          <p:nvSpPr>
            <p:cNvPr id="21" name="Oval 22">
              <a:extLst>
                <a:ext uri="{FF2B5EF4-FFF2-40B4-BE49-F238E27FC236}">
                  <a16:creationId xmlns:a16="http://schemas.microsoft.com/office/drawing/2014/main" id="{356515A6-FBD7-6344-AF8E-67726541FCD2}"/>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8</a:t>
              </a:r>
            </a:p>
          </p:txBody>
        </p:sp>
        <p:sp>
          <p:nvSpPr>
            <p:cNvPr id="22" name="Oval 23">
              <a:extLst>
                <a:ext uri="{FF2B5EF4-FFF2-40B4-BE49-F238E27FC236}">
                  <a16:creationId xmlns:a16="http://schemas.microsoft.com/office/drawing/2014/main" id="{FB7BAFE3-FB06-C547-8246-847DF72AFD65}"/>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14</a:t>
              </a:r>
            </a:p>
          </p:txBody>
        </p:sp>
        <p:sp>
          <p:nvSpPr>
            <p:cNvPr id="23" name="Line 24">
              <a:extLst>
                <a:ext uri="{FF2B5EF4-FFF2-40B4-BE49-F238E27FC236}">
                  <a16:creationId xmlns:a16="http://schemas.microsoft.com/office/drawing/2014/main" id="{7A782AE2-B95E-3D42-9C88-0D9512158820}"/>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25">
              <a:extLst>
                <a:ext uri="{FF2B5EF4-FFF2-40B4-BE49-F238E27FC236}">
                  <a16:creationId xmlns:a16="http://schemas.microsoft.com/office/drawing/2014/main" id="{6B4EA3CC-16FA-DB4E-B159-9153E928E520}"/>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26">
              <a:extLst>
                <a:ext uri="{FF2B5EF4-FFF2-40B4-BE49-F238E27FC236}">
                  <a16:creationId xmlns:a16="http://schemas.microsoft.com/office/drawing/2014/main" id="{32EBECFA-7646-D84C-9C65-EC731724B8FF}"/>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27">
              <a:extLst>
                <a:ext uri="{FF2B5EF4-FFF2-40B4-BE49-F238E27FC236}">
                  <a16:creationId xmlns:a16="http://schemas.microsoft.com/office/drawing/2014/main" id="{31CC9AD5-115A-A048-AF6C-715925EBDC83}"/>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8">
              <a:extLst>
                <a:ext uri="{FF2B5EF4-FFF2-40B4-BE49-F238E27FC236}">
                  <a16:creationId xmlns:a16="http://schemas.microsoft.com/office/drawing/2014/main" id="{D6AD89E9-F5DE-A443-8DB7-606E3569008B}"/>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29">
              <a:extLst>
                <a:ext uri="{FF2B5EF4-FFF2-40B4-BE49-F238E27FC236}">
                  <a16:creationId xmlns:a16="http://schemas.microsoft.com/office/drawing/2014/main" id="{E8C493CD-E0C7-B243-8399-90026E20953C}"/>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9" name="Group 28">
            <a:extLst>
              <a:ext uri="{FF2B5EF4-FFF2-40B4-BE49-F238E27FC236}">
                <a16:creationId xmlns:a16="http://schemas.microsoft.com/office/drawing/2014/main" id="{DAB9983C-4299-EC48-B6C0-7FAFA594C1A1}"/>
              </a:ext>
            </a:extLst>
          </p:cNvPr>
          <p:cNvGrpSpPr>
            <a:grpSpLocks/>
          </p:cNvGrpSpPr>
          <p:nvPr/>
        </p:nvGrpSpPr>
        <p:grpSpPr bwMode="auto">
          <a:xfrm>
            <a:off x="4858502" y="1750740"/>
            <a:ext cx="3312368" cy="2160240"/>
            <a:chOff x="624" y="1248"/>
            <a:chExt cx="4272" cy="1632"/>
          </a:xfrm>
        </p:grpSpPr>
        <p:sp>
          <p:nvSpPr>
            <p:cNvPr id="30" name="Oval 29">
              <a:extLst>
                <a:ext uri="{FF2B5EF4-FFF2-40B4-BE49-F238E27FC236}">
                  <a16:creationId xmlns:a16="http://schemas.microsoft.com/office/drawing/2014/main" id="{08A1B3AF-6E97-E544-9685-A15B64B3C1B5}"/>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10</a:t>
              </a:r>
            </a:p>
          </p:txBody>
        </p:sp>
        <p:sp>
          <p:nvSpPr>
            <p:cNvPr id="31" name="Oval 30">
              <a:extLst>
                <a:ext uri="{FF2B5EF4-FFF2-40B4-BE49-F238E27FC236}">
                  <a16:creationId xmlns:a16="http://schemas.microsoft.com/office/drawing/2014/main" id="{3C0C0833-24A3-FC47-B2F9-F486AFDD6A1B}"/>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9</a:t>
              </a:r>
            </a:p>
          </p:txBody>
        </p:sp>
        <p:sp>
          <p:nvSpPr>
            <p:cNvPr id="32" name="Oval 31">
              <a:extLst>
                <a:ext uri="{FF2B5EF4-FFF2-40B4-BE49-F238E27FC236}">
                  <a16:creationId xmlns:a16="http://schemas.microsoft.com/office/drawing/2014/main" id="{25505678-A5D3-CB41-AF00-80370DEA9B9B}"/>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7</a:t>
              </a:r>
            </a:p>
          </p:txBody>
        </p:sp>
        <p:sp>
          <p:nvSpPr>
            <p:cNvPr id="33" name="Line 8">
              <a:extLst>
                <a:ext uri="{FF2B5EF4-FFF2-40B4-BE49-F238E27FC236}">
                  <a16:creationId xmlns:a16="http://schemas.microsoft.com/office/drawing/2014/main" id="{B2EFF592-2EA6-094E-A314-9B3C72F129EA}"/>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Line 9">
              <a:extLst>
                <a:ext uri="{FF2B5EF4-FFF2-40B4-BE49-F238E27FC236}">
                  <a16:creationId xmlns:a16="http://schemas.microsoft.com/office/drawing/2014/main" id="{AEBB0878-D175-0440-85BF-99693C994A9A}"/>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 name="Oval 34">
              <a:extLst>
                <a:ext uri="{FF2B5EF4-FFF2-40B4-BE49-F238E27FC236}">
                  <a16:creationId xmlns:a16="http://schemas.microsoft.com/office/drawing/2014/main" id="{8A38AAF3-351C-814C-BA3A-5C80A3362F3B}"/>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12</a:t>
              </a:r>
            </a:p>
          </p:txBody>
        </p:sp>
        <p:sp>
          <p:nvSpPr>
            <p:cNvPr id="36" name="Oval 35">
              <a:extLst>
                <a:ext uri="{FF2B5EF4-FFF2-40B4-BE49-F238E27FC236}">
                  <a16:creationId xmlns:a16="http://schemas.microsoft.com/office/drawing/2014/main" id="{02E0FF7E-8719-614D-A044-B53CDCA0D41C}"/>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11</a:t>
              </a:r>
            </a:p>
          </p:txBody>
        </p:sp>
        <p:sp>
          <p:nvSpPr>
            <p:cNvPr id="37" name="Oval 36">
              <a:extLst>
                <a:ext uri="{FF2B5EF4-FFF2-40B4-BE49-F238E27FC236}">
                  <a16:creationId xmlns:a16="http://schemas.microsoft.com/office/drawing/2014/main" id="{7DEA7C9E-3E64-AA46-AA3E-69468B3F6DF9}"/>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5</a:t>
              </a:r>
            </a:p>
          </p:txBody>
        </p:sp>
        <p:sp>
          <p:nvSpPr>
            <p:cNvPr id="38" name="Line 13">
              <a:extLst>
                <a:ext uri="{FF2B5EF4-FFF2-40B4-BE49-F238E27FC236}">
                  <a16:creationId xmlns:a16="http://schemas.microsoft.com/office/drawing/2014/main" id="{B44EB3A9-0CFF-BE4E-B6A0-6E7198C9E311}"/>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 name="Line 14">
              <a:extLst>
                <a:ext uri="{FF2B5EF4-FFF2-40B4-BE49-F238E27FC236}">
                  <a16:creationId xmlns:a16="http://schemas.microsoft.com/office/drawing/2014/main" id="{6F9F4694-8601-4849-8463-76567243DA7D}"/>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 name="Oval 39">
              <a:extLst>
                <a:ext uri="{FF2B5EF4-FFF2-40B4-BE49-F238E27FC236}">
                  <a16:creationId xmlns:a16="http://schemas.microsoft.com/office/drawing/2014/main" id="{0D716C77-CFD8-B148-8D56-71D33E75A0D9}"/>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4</a:t>
              </a:r>
            </a:p>
          </p:txBody>
        </p:sp>
        <p:sp>
          <p:nvSpPr>
            <p:cNvPr id="41" name="Oval 17">
              <a:extLst>
                <a:ext uri="{FF2B5EF4-FFF2-40B4-BE49-F238E27FC236}">
                  <a16:creationId xmlns:a16="http://schemas.microsoft.com/office/drawing/2014/main" id="{4AA1A2C2-4FA0-9942-8D43-437B93E7E0D8}"/>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3</a:t>
              </a:r>
            </a:p>
          </p:txBody>
        </p:sp>
        <p:sp>
          <p:nvSpPr>
            <p:cNvPr id="42" name="Line 18">
              <a:extLst>
                <a:ext uri="{FF2B5EF4-FFF2-40B4-BE49-F238E27FC236}">
                  <a16:creationId xmlns:a16="http://schemas.microsoft.com/office/drawing/2014/main" id="{530BC996-8ACF-E346-B39C-06DED1E8D5D2}"/>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 name="Oval 20">
              <a:extLst>
                <a:ext uri="{FF2B5EF4-FFF2-40B4-BE49-F238E27FC236}">
                  <a16:creationId xmlns:a16="http://schemas.microsoft.com/office/drawing/2014/main" id="{475AA8F7-E617-6041-B19B-92755A6A9BEC}"/>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6</a:t>
              </a:r>
            </a:p>
          </p:txBody>
        </p:sp>
        <p:sp>
          <p:nvSpPr>
            <p:cNvPr id="44" name="Oval 21">
              <a:extLst>
                <a:ext uri="{FF2B5EF4-FFF2-40B4-BE49-F238E27FC236}">
                  <a16:creationId xmlns:a16="http://schemas.microsoft.com/office/drawing/2014/main" id="{5BCB08AD-F471-AD42-A401-2BAB17367017}"/>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14</a:t>
              </a:r>
            </a:p>
          </p:txBody>
        </p:sp>
        <p:sp>
          <p:nvSpPr>
            <p:cNvPr id="45" name="Oval 22">
              <a:extLst>
                <a:ext uri="{FF2B5EF4-FFF2-40B4-BE49-F238E27FC236}">
                  <a16:creationId xmlns:a16="http://schemas.microsoft.com/office/drawing/2014/main" id="{09DAF767-641F-BB4E-A412-0AB3846D337F}"/>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8</a:t>
              </a:r>
            </a:p>
          </p:txBody>
        </p:sp>
        <p:sp>
          <p:nvSpPr>
            <p:cNvPr id="46" name="Oval 23">
              <a:extLst>
                <a:ext uri="{FF2B5EF4-FFF2-40B4-BE49-F238E27FC236}">
                  <a16:creationId xmlns:a16="http://schemas.microsoft.com/office/drawing/2014/main" id="{2A13A1EA-7751-0E43-8506-25B87153DAA6}"/>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2</a:t>
              </a:r>
            </a:p>
          </p:txBody>
        </p:sp>
        <p:sp>
          <p:nvSpPr>
            <p:cNvPr id="47" name="Line 24">
              <a:extLst>
                <a:ext uri="{FF2B5EF4-FFF2-40B4-BE49-F238E27FC236}">
                  <a16:creationId xmlns:a16="http://schemas.microsoft.com/office/drawing/2014/main" id="{17F87AC3-8EA9-7A4B-A979-C05460875188}"/>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 name="Line 25">
              <a:extLst>
                <a:ext uri="{FF2B5EF4-FFF2-40B4-BE49-F238E27FC236}">
                  <a16:creationId xmlns:a16="http://schemas.microsoft.com/office/drawing/2014/main" id="{007C8E24-CF1A-FA41-9F6F-A85CC1CEFD91}"/>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 name="Line 26">
              <a:extLst>
                <a:ext uri="{FF2B5EF4-FFF2-40B4-BE49-F238E27FC236}">
                  <a16:creationId xmlns:a16="http://schemas.microsoft.com/office/drawing/2014/main" id="{72B8F8C5-073C-B64E-8398-FE78E6EC4215}"/>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 name="Line 27">
              <a:extLst>
                <a:ext uri="{FF2B5EF4-FFF2-40B4-BE49-F238E27FC236}">
                  <a16:creationId xmlns:a16="http://schemas.microsoft.com/office/drawing/2014/main" id="{3F6369C6-4171-B540-B09F-884A6B5417C6}"/>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 name="Line 28">
              <a:extLst>
                <a:ext uri="{FF2B5EF4-FFF2-40B4-BE49-F238E27FC236}">
                  <a16:creationId xmlns:a16="http://schemas.microsoft.com/office/drawing/2014/main" id="{5B7AA4E6-59E5-F34D-9CF0-1542C4ABBC5D}"/>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 name="Line 29">
              <a:extLst>
                <a:ext uri="{FF2B5EF4-FFF2-40B4-BE49-F238E27FC236}">
                  <a16:creationId xmlns:a16="http://schemas.microsoft.com/office/drawing/2014/main" id="{18C14463-9E2E-B842-82B7-05C97A7A1FFD}"/>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53" name="Group 52">
            <a:extLst>
              <a:ext uri="{FF2B5EF4-FFF2-40B4-BE49-F238E27FC236}">
                <a16:creationId xmlns:a16="http://schemas.microsoft.com/office/drawing/2014/main" id="{930E09F0-D543-2C43-8F4F-DE7F97AFF4B3}"/>
              </a:ext>
            </a:extLst>
          </p:cNvPr>
          <p:cNvGrpSpPr>
            <a:grpSpLocks/>
          </p:cNvGrpSpPr>
          <p:nvPr/>
        </p:nvGrpSpPr>
        <p:grpSpPr bwMode="auto">
          <a:xfrm>
            <a:off x="611364" y="4446804"/>
            <a:ext cx="3312368" cy="2160240"/>
            <a:chOff x="624" y="1248"/>
            <a:chExt cx="4272" cy="1632"/>
          </a:xfrm>
        </p:grpSpPr>
        <p:sp>
          <p:nvSpPr>
            <p:cNvPr id="54" name="Oval 53">
              <a:extLst>
                <a:ext uri="{FF2B5EF4-FFF2-40B4-BE49-F238E27FC236}">
                  <a16:creationId xmlns:a16="http://schemas.microsoft.com/office/drawing/2014/main" id="{C3B0C06C-EEF1-5C45-9F82-960E0E1019FB}"/>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10</a:t>
              </a:r>
            </a:p>
          </p:txBody>
        </p:sp>
        <p:sp>
          <p:nvSpPr>
            <p:cNvPr id="55" name="Oval 54">
              <a:extLst>
                <a:ext uri="{FF2B5EF4-FFF2-40B4-BE49-F238E27FC236}">
                  <a16:creationId xmlns:a16="http://schemas.microsoft.com/office/drawing/2014/main" id="{B0EB5A53-B69F-BE4E-980E-A60AADC313EA}"/>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9</a:t>
              </a:r>
            </a:p>
          </p:txBody>
        </p:sp>
        <p:sp>
          <p:nvSpPr>
            <p:cNvPr id="56" name="Oval 55">
              <a:extLst>
                <a:ext uri="{FF2B5EF4-FFF2-40B4-BE49-F238E27FC236}">
                  <a16:creationId xmlns:a16="http://schemas.microsoft.com/office/drawing/2014/main" id="{991C550C-D362-BA46-969F-B1E95EAE0EE0}"/>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7</a:t>
              </a:r>
            </a:p>
          </p:txBody>
        </p:sp>
        <p:sp>
          <p:nvSpPr>
            <p:cNvPr id="57" name="Line 8">
              <a:extLst>
                <a:ext uri="{FF2B5EF4-FFF2-40B4-BE49-F238E27FC236}">
                  <a16:creationId xmlns:a16="http://schemas.microsoft.com/office/drawing/2014/main" id="{033EB909-1F32-0C4F-B4F8-13ADD4435955}"/>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9">
              <a:extLst>
                <a:ext uri="{FF2B5EF4-FFF2-40B4-BE49-F238E27FC236}">
                  <a16:creationId xmlns:a16="http://schemas.microsoft.com/office/drawing/2014/main" id="{12D19ADF-A151-1E40-8BCF-D63EDB3C18A4}"/>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9" name="Oval 58">
              <a:extLst>
                <a:ext uri="{FF2B5EF4-FFF2-40B4-BE49-F238E27FC236}">
                  <a16:creationId xmlns:a16="http://schemas.microsoft.com/office/drawing/2014/main" id="{EDD3B70E-F981-5140-A38D-5C3B31C1BA2B}"/>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2</a:t>
              </a:r>
            </a:p>
          </p:txBody>
        </p:sp>
        <p:sp>
          <p:nvSpPr>
            <p:cNvPr id="60" name="Oval 59">
              <a:extLst>
                <a:ext uri="{FF2B5EF4-FFF2-40B4-BE49-F238E27FC236}">
                  <a16:creationId xmlns:a16="http://schemas.microsoft.com/office/drawing/2014/main" id="{4B7BDD38-E54E-F44E-888A-B0B5136A6063}"/>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11</a:t>
              </a:r>
            </a:p>
          </p:txBody>
        </p:sp>
        <p:sp>
          <p:nvSpPr>
            <p:cNvPr id="61" name="Oval 60">
              <a:extLst>
                <a:ext uri="{FF2B5EF4-FFF2-40B4-BE49-F238E27FC236}">
                  <a16:creationId xmlns:a16="http://schemas.microsoft.com/office/drawing/2014/main" id="{2D459FCC-D60F-D44F-BB32-C9F60A3B66BC}"/>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5</a:t>
              </a:r>
            </a:p>
          </p:txBody>
        </p:sp>
        <p:sp>
          <p:nvSpPr>
            <p:cNvPr id="62" name="Line 13">
              <a:extLst>
                <a:ext uri="{FF2B5EF4-FFF2-40B4-BE49-F238E27FC236}">
                  <a16:creationId xmlns:a16="http://schemas.microsoft.com/office/drawing/2014/main" id="{918F0280-8C91-C64A-9427-7B7E63E85A08}"/>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Line 14">
              <a:extLst>
                <a:ext uri="{FF2B5EF4-FFF2-40B4-BE49-F238E27FC236}">
                  <a16:creationId xmlns:a16="http://schemas.microsoft.com/office/drawing/2014/main" id="{E7DB8C71-5E9B-6042-8AB5-054D223ABDF8}"/>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4" name="Oval 63">
              <a:extLst>
                <a:ext uri="{FF2B5EF4-FFF2-40B4-BE49-F238E27FC236}">
                  <a16:creationId xmlns:a16="http://schemas.microsoft.com/office/drawing/2014/main" id="{8794D13B-CE6C-BD4C-9640-D36B6FBFDD86}"/>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4</a:t>
              </a:r>
            </a:p>
          </p:txBody>
        </p:sp>
        <p:sp>
          <p:nvSpPr>
            <p:cNvPr id="65" name="Oval 17">
              <a:extLst>
                <a:ext uri="{FF2B5EF4-FFF2-40B4-BE49-F238E27FC236}">
                  <a16:creationId xmlns:a16="http://schemas.microsoft.com/office/drawing/2014/main" id="{BD82E0D3-E1BD-7143-A8B3-F0D3B2210974}"/>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3</a:t>
              </a:r>
            </a:p>
          </p:txBody>
        </p:sp>
        <p:sp>
          <p:nvSpPr>
            <p:cNvPr id="66" name="Line 18">
              <a:extLst>
                <a:ext uri="{FF2B5EF4-FFF2-40B4-BE49-F238E27FC236}">
                  <a16:creationId xmlns:a16="http://schemas.microsoft.com/office/drawing/2014/main" id="{39A2A523-2F9A-3B48-95A9-61537F524E92}"/>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 name="Oval 20">
              <a:extLst>
                <a:ext uri="{FF2B5EF4-FFF2-40B4-BE49-F238E27FC236}">
                  <a16:creationId xmlns:a16="http://schemas.microsoft.com/office/drawing/2014/main" id="{8F8C524D-994A-8C4F-9E57-F36367DAA5BB}"/>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6</a:t>
              </a:r>
            </a:p>
          </p:txBody>
        </p:sp>
        <p:sp>
          <p:nvSpPr>
            <p:cNvPr id="68" name="Oval 21">
              <a:extLst>
                <a:ext uri="{FF2B5EF4-FFF2-40B4-BE49-F238E27FC236}">
                  <a16:creationId xmlns:a16="http://schemas.microsoft.com/office/drawing/2014/main" id="{8686AD2D-B23B-214B-B894-3B80F8679F3A}"/>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14</a:t>
              </a:r>
            </a:p>
          </p:txBody>
        </p:sp>
        <p:sp>
          <p:nvSpPr>
            <p:cNvPr id="69" name="Oval 22">
              <a:extLst>
                <a:ext uri="{FF2B5EF4-FFF2-40B4-BE49-F238E27FC236}">
                  <a16:creationId xmlns:a16="http://schemas.microsoft.com/office/drawing/2014/main" id="{65D9C02B-0C64-134E-B55E-83E116643790}"/>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8</a:t>
              </a:r>
            </a:p>
          </p:txBody>
        </p:sp>
        <p:sp>
          <p:nvSpPr>
            <p:cNvPr id="70" name="Oval 23">
              <a:extLst>
                <a:ext uri="{FF2B5EF4-FFF2-40B4-BE49-F238E27FC236}">
                  <a16:creationId xmlns:a16="http://schemas.microsoft.com/office/drawing/2014/main" id="{5B3E3EA1-7E49-8642-BCBE-1B16FB0E3103}"/>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12</a:t>
              </a:r>
            </a:p>
          </p:txBody>
        </p:sp>
        <p:sp>
          <p:nvSpPr>
            <p:cNvPr id="71" name="Line 24">
              <a:extLst>
                <a:ext uri="{FF2B5EF4-FFF2-40B4-BE49-F238E27FC236}">
                  <a16:creationId xmlns:a16="http://schemas.microsoft.com/office/drawing/2014/main" id="{C129611B-40CC-6141-8155-806F64557526}"/>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 name="Line 25">
              <a:extLst>
                <a:ext uri="{FF2B5EF4-FFF2-40B4-BE49-F238E27FC236}">
                  <a16:creationId xmlns:a16="http://schemas.microsoft.com/office/drawing/2014/main" id="{A016A18A-FF26-3B47-87FE-12DA4479198A}"/>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 name="Line 26">
              <a:extLst>
                <a:ext uri="{FF2B5EF4-FFF2-40B4-BE49-F238E27FC236}">
                  <a16:creationId xmlns:a16="http://schemas.microsoft.com/office/drawing/2014/main" id="{C42E01BF-B11F-8846-A893-98C4174433E0}"/>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4" name="Line 27">
              <a:extLst>
                <a:ext uri="{FF2B5EF4-FFF2-40B4-BE49-F238E27FC236}">
                  <a16:creationId xmlns:a16="http://schemas.microsoft.com/office/drawing/2014/main" id="{4D41F7E5-CE27-7340-B78A-F0CEF0EF7F1C}"/>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28">
              <a:extLst>
                <a:ext uri="{FF2B5EF4-FFF2-40B4-BE49-F238E27FC236}">
                  <a16:creationId xmlns:a16="http://schemas.microsoft.com/office/drawing/2014/main" id="{66544E20-CD1F-D048-8031-40575F73B0CC}"/>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29">
              <a:extLst>
                <a:ext uri="{FF2B5EF4-FFF2-40B4-BE49-F238E27FC236}">
                  <a16:creationId xmlns:a16="http://schemas.microsoft.com/office/drawing/2014/main" id="{AED0B6AB-332F-5B4E-A131-A3E03B86997E}"/>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77" name="Group 76">
            <a:extLst>
              <a:ext uri="{FF2B5EF4-FFF2-40B4-BE49-F238E27FC236}">
                <a16:creationId xmlns:a16="http://schemas.microsoft.com/office/drawing/2014/main" id="{CB2D05C1-CF54-9A4B-9C22-441AAF8C6993}"/>
              </a:ext>
            </a:extLst>
          </p:cNvPr>
          <p:cNvGrpSpPr>
            <a:grpSpLocks/>
          </p:cNvGrpSpPr>
          <p:nvPr/>
        </p:nvGrpSpPr>
        <p:grpSpPr bwMode="auto">
          <a:xfrm>
            <a:off x="4605119" y="4377338"/>
            <a:ext cx="3312368" cy="2160240"/>
            <a:chOff x="624" y="1248"/>
            <a:chExt cx="4272" cy="1632"/>
          </a:xfrm>
        </p:grpSpPr>
        <p:sp>
          <p:nvSpPr>
            <p:cNvPr id="78" name="Oval 77">
              <a:extLst>
                <a:ext uri="{FF2B5EF4-FFF2-40B4-BE49-F238E27FC236}">
                  <a16:creationId xmlns:a16="http://schemas.microsoft.com/office/drawing/2014/main" id="{A5F1FA95-13E9-8949-AB30-279BA0C4D36C}"/>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10</a:t>
              </a:r>
            </a:p>
          </p:txBody>
        </p:sp>
        <p:sp>
          <p:nvSpPr>
            <p:cNvPr id="79" name="Oval 78">
              <a:extLst>
                <a:ext uri="{FF2B5EF4-FFF2-40B4-BE49-F238E27FC236}">
                  <a16:creationId xmlns:a16="http://schemas.microsoft.com/office/drawing/2014/main" id="{074452A2-3D38-DA4A-9269-956FF3FD3B47}"/>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9</a:t>
              </a:r>
            </a:p>
          </p:txBody>
        </p:sp>
        <p:sp>
          <p:nvSpPr>
            <p:cNvPr id="80" name="Oval 79">
              <a:extLst>
                <a:ext uri="{FF2B5EF4-FFF2-40B4-BE49-F238E27FC236}">
                  <a16:creationId xmlns:a16="http://schemas.microsoft.com/office/drawing/2014/main" id="{F9E47450-7E72-7746-B547-F2A1F1EAF0A9}"/>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7</a:t>
              </a:r>
            </a:p>
          </p:txBody>
        </p:sp>
        <p:sp>
          <p:nvSpPr>
            <p:cNvPr id="81" name="Line 8">
              <a:extLst>
                <a:ext uri="{FF2B5EF4-FFF2-40B4-BE49-F238E27FC236}">
                  <a16:creationId xmlns:a16="http://schemas.microsoft.com/office/drawing/2014/main" id="{7C9400C5-BC8D-1C40-81E3-D0F9E29639EC}"/>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 name="Line 9">
              <a:extLst>
                <a:ext uri="{FF2B5EF4-FFF2-40B4-BE49-F238E27FC236}">
                  <a16:creationId xmlns:a16="http://schemas.microsoft.com/office/drawing/2014/main" id="{20B040EB-C767-F243-82C0-C9B95AF4A823}"/>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3" name="Oval 82">
              <a:extLst>
                <a:ext uri="{FF2B5EF4-FFF2-40B4-BE49-F238E27FC236}">
                  <a16:creationId xmlns:a16="http://schemas.microsoft.com/office/drawing/2014/main" id="{7E6C7357-6AE0-1047-9915-21574CBEE8A9}"/>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11</a:t>
              </a:r>
            </a:p>
          </p:txBody>
        </p:sp>
        <p:sp>
          <p:nvSpPr>
            <p:cNvPr id="84" name="Oval 83">
              <a:extLst>
                <a:ext uri="{FF2B5EF4-FFF2-40B4-BE49-F238E27FC236}">
                  <a16:creationId xmlns:a16="http://schemas.microsoft.com/office/drawing/2014/main" id="{76AC2523-66EA-304C-A202-D460C1818972}"/>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a:latin typeface="Verdana" charset="0"/>
                </a:rPr>
                <a:t>2</a:t>
              </a:r>
              <a:endParaRPr lang="en-US" altLang="en-US" sz="1400" dirty="0">
                <a:latin typeface="Verdana" charset="0"/>
              </a:endParaRPr>
            </a:p>
          </p:txBody>
        </p:sp>
        <p:sp>
          <p:nvSpPr>
            <p:cNvPr id="85" name="Oval 84">
              <a:extLst>
                <a:ext uri="{FF2B5EF4-FFF2-40B4-BE49-F238E27FC236}">
                  <a16:creationId xmlns:a16="http://schemas.microsoft.com/office/drawing/2014/main" id="{F575449D-CC2F-ED4C-8205-7267FC5C2505}"/>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5</a:t>
              </a:r>
            </a:p>
          </p:txBody>
        </p:sp>
        <p:sp>
          <p:nvSpPr>
            <p:cNvPr id="86" name="Line 13">
              <a:extLst>
                <a:ext uri="{FF2B5EF4-FFF2-40B4-BE49-F238E27FC236}">
                  <a16:creationId xmlns:a16="http://schemas.microsoft.com/office/drawing/2014/main" id="{71F2246E-FE24-A241-9554-2C77601BDFCF}"/>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7" name="Line 14">
              <a:extLst>
                <a:ext uri="{FF2B5EF4-FFF2-40B4-BE49-F238E27FC236}">
                  <a16:creationId xmlns:a16="http://schemas.microsoft.com/office/drawing/2014/main" id="{7202A98E-46B9-E04F-86B4-BC6C2F1289C9}"/>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8" name="Oval 87">
              <a:extLst>
                <a:ext uri="{FF2B5EF4-FFF2-40B4-BE49-F238E27FC236}">
                  <a16:creationId xmlns:a16="http://schemas.microsoft.com/office/drawing/2014/main" id="{A746B7F6-6E92-F249-8949-483C41315348}"/>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4</a:t>
              </a:r>
            </a:p>
          </p:txBody>
        </p:sp>
        <p:sp>
          <p:nvSpPr>
            <p:cNvPr id="89" name="Oval 17">
              <a:extLst>
                <a:ext uri="{FF2B5EF4-FFF2-40B4-BE49-F238E27FC236}">
                  <a16:creationId xmlns:a16="http://schemas.microsoft.com/office/drawing/2014/main" id="{985F3E51-7F16-E249-9F20-64731A38AD08}"/>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3</a:t>
              </a:r>
            </a:p>
          </p:txBody>
        </p:sp>
        <p:sp>
          <p:nvSpPr>
            <p:cNvPr id="90" name="Line 18">
              <a:extLst>
                <a:ext uri="{FF2B5EF4-FFF2-40B4-BE49-F238E27FC236}">
                  <a16:creationId xmlns:a16="http://schemas.microsoft.com/office/drawing/2014/main" id="{DC158136-C494-1F40-99B8-F1D3152C29B3}"/>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 name="Oval 20">
              <a:extLst>
                <a:ext uri="{FF2B5EF4-FFF2-40B4-BE49-F238E27FC236}">
                  <a16:creationId xmlns:a16="http://schemas.microsoft.com/office/drawing/2014/main" id="{5C90D569-2F1F-F047-966B-FFD6013B27BD}"/>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6</a:t>
              </a:r>
            </a:p>
          </p:txBody>
        </p:sp>
        <p:sp>
          <p:nvSpPr>
            <p:cNvPr id="92" name="Oval 21">
              <a:extLst>
                <a:ext uri="{FF2B5EF4-FFF2-40B4-BE49-F238E27FC236}">
                  <a16:creationId xmlns:a16="http://schemas.microsoft.com/office/drawing/2014/main" id="{AE84DFB6-1AD8-0443-B856-AD8B808CE4C8}"/>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14</a:t>
              </a:r>
            </a:p>
          </p:txBody>
        </p:sp>
        <p:sp>
          <p:nvSpPr>
            <p:cNvPr id="93" name="Oval 22">
              <a:extLst>
                <a:ext uri="{FF2B5EF4-FFF2-40B4-BE49-F238E27FC236}">
                  <a16:creationId xmlns:a16="http://schemas.microsoft.com/office/drawing/2014/main" id="{6D2CC680-DC95-6544-AE47-FFD924691AD5}"/>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8</a:t>
              </a:r>
            </a:p>
          </p:txBody>
        </p:sp>
        <p:sp>
          <p:nvSpPr>
            <p:cNvPr id="94" name="Oval 23">
              <a:extLst>
                <a:ext uri="{FF2B5EF4-FFF2-40B4-BE49-F238E27FC236}">
                  <a16:creationId xmlns:a16="http://schemas.microsoft.com/office/drawing/2014/main" id="{AD8DAE00-558D-924B-A2C7-6CF180CC12CD}"/>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dirty="0">
                  <a:latin typeface="Verdana" charset="0"/>
                </a:rPr>
                <a:t>12</a:t>
              </a:r>
            </a:p>
          </p:txBody>
        </p:sp>
        <p:sp>
          <p:nvSpPr>
            <p:cNvPr id="95" name="Line 24">
              <a:extLst>
                <a:ext uri="{FF2B5EF4-FFF2-40B4-BE49-F238E27FC236}">
                  <a16:creationId xmlns:a16="http://schemas.microsoft.com/office/drawing/2014/main" id="{705D6719-972F-ED49-85DC-9DA2E91FFAAC}"/>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 name="Line 25">
              <a:extLst>
                <a:ext uri="{FF2B5EF4-FFF2-40B4-BE49-F238E27FC236}">
                  <a16:creationId xmlns:a16="http://schemas.microsoft.com/office/drawing/2014/main" id="{4D862B8D-FFAA-E640-A155-FD127FECD099}"/>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7" name="Line 26">
              <a:extLst>
                <a:ext uri="{FF2B5EF4-FFF2-40B4-BE49-F238E27FC236}">
                  <a16:creationId xmlns:a16="http://schemas.microsoft.com/office/drawing/2014/main" id="{6D6CDF5E-2DD8-E340-96EA-1DE239579AAE}"/>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 name="Line 27">
              <a:extLst>
                <a:ext uri="{FF2B5EF4-FFF2-40B4-BE49-F238E27FC236}">
                  <a16:creationId xmlns:a16="http://schemas.microsoft.com/office/drawing/2014/main" id="{61632A2B-4D3C-154E-93EF-58AB2BB96377}"/>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 name="Line 28">
              <a:extLst>
                <a:ext uri="{FF2B5EF4-FFF2-40B4-BE49-F238E27FC236}">
                  <a16:creationId xmlns:a16="http://schemas.microsoft.com/office/drawing/2014/main" id="{30975909-9D68-304C-A623-B6982E174888}"/>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 name="Line 29">
              <a:extLst>
                <a:ext uri="{FF2B5EF4-FFF2-40B4-BE49-F238E27FC236}">
                  <a16:creationId xmlns:a16="http://schemas.microsoft.com/office/drawing/2014/main" id="{516B11EC-4EE1-994F-A7C2-6477E13C032B}"/>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101" name="Curved Connector 100">
            <a:extLst>
              <a:ext uri="{FF2B5EF4-FFF2-40B4-BE49-F238E27FC236}">
                <a16:creationId xmlns:a16="http://schemas.microsoft.com/office/drawing/2014/main" id="{FF8BCD1B-06BC-7046-92E9-1F5F1983115D}"/>
              </a:ext>
            </a:extLst>
          </p:cNvPr>
          <p:cNvCxnSpPr>
            <a:stCxn id="46" idx="0"/>
            <a:endCxn id="44" idx="2"/>
          </p:cNvCxnSpPr>
          <p:nvPr/>
        </p:nvCxnSpPr>
        <p:spPr>
          <a:xfrm rot="5400000" flipH="1" flipV="1">
            <a:off x="5977089" y="1702827"/>
            <a:ext cx="349451" cy="76296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a:extLst>
              <a:ext uri="{FF2B5EF4-FFF2-40B4-BE49-F238E27FC236}">
                <a16:creationId xmlns:a16="http://schemas.microsoft.com/office/drawing/2014/main" id="{7551A61F-FF83-9643-B9C6-73A8DA5F030A}"/>
              </a:ext>
            </a:extLst>
          </p:cNvPr>
          <p:cNvCxnSpPr>
            <a:stCxn id="59" idx="7"/>
            <a:endCxn id="70" idx="6"/>
          </p:cNvCxnSpPr>
          <p:nvPr/>
        </p:nvCxnSpPr>
        <p:spPr>
          <a:xfrm rot="16200000" flipV="1">
            <a:off x="1482250" y="5285144"/>
            <a:ext cx="713656" cy="37124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7CB323E8-8716-2C48-A232-6FF4E9F23AE4}"/>
              </a:ext>
            </a:extLst>
          </p:cNvPr>
          <p:cNvCxnSpPr>
            <a:stCxn id="84" idx="7"/>
            <a:endCxn id="83" idx="6"/>
          </p:cNvCxnSpPr>
          <p:nvPr/>
        </p:nvCxnSpPr>
        <p:spPr>
          <a:xfrm rot="16200000" flipV="1">
            <a:off x="5969804" y="5957247"/>
            <a:ext cx="395974" cy="22237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95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checkerboard(across)">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checkerboard(across)">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blinds(horizontal)">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checkerboard(across)">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Algorithm: </a:t>
            </a:r>
            <a:r>
              <a:rPr lang="en-US" dirty="0" err="1"/>
              <a:t>Heapification</a:t>
            </a:r>
            <a:r>
              <a:rPr lang="en-US" dirty="0"/>
              <a:t>(</a:t>
            </a:r>
            <a:r>
              <a:rPr lang="en-US" dirty="0" err="1"/>
              <a:t>a,i,n</a:t>
            </a:r>
            <a:r>
              <a:rPr lang="en-US" dirty="0"/>
              <a:t>)</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4" name="Content Placeholder 2">
            <a:extLst>
              <a:ext uri="{FF2B5EF4-FFF2-40B4-BE49-F238E27FC236}">
                <a16:creationId xmlns:a16="http://schemas.microsoft.com/office/drawing/2014/main" id="{510B30DD-69B1-FC49-8BC6-C69CFE4E84E6}"/>
              </a:ext>
            </a:extLst>
          </p:cNvPr>
          <p:cNvSpPr>
            <a:spLocks noGrp="1"/>
          </p:cNvSpPr>
          <p:nvPr>
            <p:ph idx="1"/>
          </p:nvPr>
        </p:nvSpPr>
        <p:spPr>
          <a:xfrm>
            <a:off x="457200" y="1600200"/>
            <a:ext cx="8229600" cy="452596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Step1: left = 2</a:t>
            </a:r>
            <a:r>
              <a:rPr lang="en-US" sz="2000" baseline="30000" dirty="0">
                <a:latin typeface="Times New Roman" charset="0"/>
                <a:ea typeface="Times New Roman" charset="0"/>
                <a:cs typeface="Times New Roman" charset="0"/>
              </a:rPr>
              <a:t>i</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Step2: right = 2</a:t>
            </a:r>
            <a:r>
              <a:rPr lang="en-US" sz="2000" baseline="30000" dirty="0">
                <a:latin typeface="Times New Roman" charset="0"/>
                <a:ea typeface="Times New Roman" charset="0"/>
                <a:cs typeface="Times New Roman" charset="0"/>
              </a:rPr>
              <a:t>i</a:t>
            </a:r>
            <a:r>
              <a:rPr lang="en-US" sz="2000" dirty="0">
                <a:latin typeface="Times New Roman" charset="0"/>
                <a:ea typeface="Times New Roman" charset="0"/>
                <a:cs typeface="Times New Roman" charset="0"/>
              </a:rPr>
              <a:t> +1</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Step3: if(left&lt;n) and (a[left]&gt;a) then</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Step4: maximum = left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Step5: else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Step6:	maximum = </a:t>
            </a:r>
            <a:r>
              <a:rPr lang="en-US" sz="2000" dirty="0" err="1">
                <a:latin typeface="Times New Roman" charset="0"/>
                <a:ea typeface="Times New Roman" charset="0"/>
                <a:cs typeface="Times New Roman" charset="0"/>
              </a:rPr>
              <a:t>i</a:t>
            </a:r>
            <a:endParaRPr lang="en-US" sz="20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Step7: if (right&lt;n) and (a[right]&gt;a[maximum]) then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Step8: maximum = right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Step9: if (maximum!=</a:t>
            </a:r>
            <a:r>
              <a:rPr lang="en-US" sz="2000" dirty="0" err="1">
                <a:latin typeface="Times New Roman" charset="0"/>
                <a:ea typeface="Times New Roman" charset="0"/>
                <a:cs typeface="Times New Roman" charset="0"/>
              </a:rPr>
              <a:t>i</a:t>
            </a:r>
            <a:r>
              <a:rPr lang="en-US" sz="2000" dirty="0">
                <a:latin typeface="Times New Roman" charset="0"/>
                <a:ea typeface="Times New Roman" charset="0"/>
                <a:cs typeface="Times New Roman" charset="0"/>
              </a:rPr>
              <a:t>) then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Step10: swap(a[</a:t>
            </a:r>
            <a:r>
              <a:rPr lang="en-US" sz="2000" dirty="0" err="1">
                <a:latin typeface="Times New Roman" charset="0"/>
                <a:ea typeface="Times New Roman" charset="0"/>
                <a:cs typeface="Times New Roman" charset="0"/>
              </a:rPr>
              <a:t>i</a:t>
            </a:r>
            <a:r>
              <a:rPr lang="en-US" sz="2000" dirty="0">
                <a:latin typeface="Times New Roman" charset="0"/>
                <a:ea typeface="Times New Roman" charset="0"/>
                <a:cs typeface="Times New Roman" charset="0"/>
              </a:rPr>
              <a:t>],a[maximum])</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Step11: </a:t>
            </a:r>
            <a:r>
              <a:rPr lang="en-US" sz="2000" dirty="0" err="1">
                <a:latin typeface="Times New Roman" charset="0"/>
                <a:ea typeface="Times New Roman" charset="0"/>
                <a:cs typeface="Times New Roman" charset="0"/>
              </a:rPr>
              <a:t>heapfication</a:t>
            </a:r>
            <a:r>
              <a:rPr lang="en-US" sz="2000" dirty="0">
                <a:latin typeface="Times New Roman" charset="0"/>
                <a:ea typeface="Times New Roman" charset="0"/>
                <a:cs typeface="Times New Roman" charset="0"/>
              </a:rPr>
              <a:t> (</a:t>
            </a:r>
            <a:r>
              <a:rPr lang="en-US" sz="2000" dirty="0" err="1">
                <a:latin typeface="Times New Roman" charset="0"/>
                <a:ea typeface="Times New Roman" charset="0"/>
                <a:cs typeface="Times New Roman" charset="0"/>
              </a:rPr>
              <a:t>a,maximum,n</a:t>
            </a:r>
            <a:r>
              <a:rPr lang="en-US" sz="2000" dirty="0">
                <a:latin typeface="Times New Roman" charset="0"/>
                <a:ea typeface="Times New Roman" charset="0"/>
                <a:cs typeface="Times New Roman"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charset="0"/>
                <a:ea typeface="Times New Roman" charset="0"/>
                <a:cs typeface="Times New Roman" charset="0"/>
              </a:rPr>
              <a:t>The time complexity of </a:t>
            </a:r>
            <a:r>
              <a:rPr lang="en-US" sz="2000" dirty="0" err="1">
                <a:latin typeface="Times New Roman" charset="0"/>
                <a:ea typeface="Times New Roman" charset="0"/>
                <a:cs typeface="Times New Roman" charset="0"/>
              </a:rPr>
              <a:t>heapification</a:t>
            </a:r>
            <a:r>
              <a:rPr lang="en-US" sz="2000" dirty="0">
                <a:latin typeface="Times New Roman" charset="0"/>
                <a:ea typeface="Times New Roman" charset="0"/>
                <a:cs typeface="Times New Roman" charset="0"/>
              </a:rPr>
              <a:t> is</a:t>
            </a:r>
            <a:r>
              <a:rPr lang="en-US" sz="2000" b="1" dirty="0">
                <a:latin typeface="Times New Roman" charset="0"/>
                <a:ea typeface="Times New Roman" charset="0"/>
                <a:cs typeface="Times New Roman" charset="0"/>
              </a:rPr>
              <a:t> O(</a:t>
            </a:r>
            <a:r>
              <a:rPr lang="en-US" sz="2000" b="1" dirty="0" err="1">
                <a:latin typeface="Times New Roman" charset="0"/>
                <a:ea typeface="Times New Roman" charset="0"/>
                <a:cs typeface="Times New Roman" charset="0"/>
              </a:rPr>
              <a:t>logn</a:t>
            </a:r>
            <a:r>
              <a:rPr lang="en-US" sz="2000" b="1" dirty="0">
                <a:latin typeface="Times New Roman" charset="0"/>
                <a:ea typeface="Times New Roman" charset="0"/>
                <a:cs typeface="Times New Roman" charset="0"/>
              </a:rPr>
              <a:t>)</a:t>
            </a:r>
          </a:p>
          <a:p>
            <a:pPr marL="0" indent="0">
              <a:spcBef>
                <a:spcPts val="0"/>
              </a:spcBef>
              <a:buNone/>
            </a:pPr>
            <a:r>
              <a:rPr lang="en-US" sz="2200" dirty="0">
                <a:solidFill>
                  <a:srgbClr val="FF0000"/>
                </a:solidFill>
                <a:latin typeface="Times New Roman" charset="0"/>
                <a:ea typeface="Times New Roman" charset="0"/>
                <a:cs typeface="Times New Roman" charset="0"/>
              </a:rPr>
              <a:t>*</a:t>
            </a:r>
            <a:r>
              <a:rPr lang="en-US" altLang="en-US" sz="2200" dirty="0">
                <a:solidFill>
                  <a:srgbClr val="FF0000"/>
                </a:solidFill>
                <a:latin typeface="Times New Roman" charset="0"/>
                <a:ea typeface="Times New Roman" charset="0"/>
                <a:cs typeface="Times New Roman" charset="0"/>
              </a:rPr>
              <a:t>Since the binary tree is perfectly balanced, sifting up a single node takes O(log n) time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460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Build Heap</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4" name="Content Placeholder 2">
            <a:extLst>
              <a:ext uri="{FF2B5EF4-FFF2-40B4-BE49-F238E27FC236}">
                <a16:creationId xmlns:a16="http://schemas.microsoft.com/office/drawing/2014/main" id="{1055987B-6409-5749-9763-353A85994D0A}"/>
              </a:ext>
            </a:extLst>
          </p:cNvPr>
          <p:cNvSpPr>
            <a:spLocks noGrp="1"/>
          </p:cNvSpPr>
          <p:nvPr>
            <p:ph idx="1"/>
          </p:nvPr>
        </p:nvSpPr>
        <p:spPr>
          <a:xfrm>
            <a:off x="457200" y="1600200"/>
            <a:ext cx="8229600" cy="4525963"/>
          </a:xfrm>
        </p:spPr>
        <p:txBody>
          <a:bodyPr/>
          <a:lstStyle/>
          <a:p>
            <a:pPr>
              <a:buFont typeface="Arial" panose="020B0604020202020204" pitchFamily="34" charset="0"/>
              <a:buChar char="•"/>
            </a:pPr>
            <a:r>
              <a:rPr lang="en-US" sz="2400" dirty="0">
                <a:latin typeface="Times New Roman" charset="0"/>
                <a:ea typeface="Times New Roman" charset="0"/>
                <a:cs typeface="Times New Roman" charset="0"/>
              </a:rPr>
              <a:t>Heap building can be done efficiently with bottom up fashion.</a:t>
            </a:r>
          </a:p>
          <a:p>
            <a:pPr>
              <a:buFont typeface="Arial" panose="020B0604020202020204" pitchFamily="34" charset="0"/>
              <a:buChar char="•"/>
            </a:pPr>
            <a:r>
              <a:rPr lang="en-US" sz="2400" dirty="0">
                <a:latin typeface="Times New Roman" charset="0"/>
                <a:ea typeface="Times New Roman" charset="0"/>
                <a:cs typeface="Times New Roman" charset="0"/>
              </a:rPr>
              <a:t>Given an arbitrary complete binary tree, we can assume each leaf is a heap</a:t>
            </a:r>
          </a:p>
          <a:p>
            <a:pPr>
              <a:buFont typeface="Arial" panose="020B0604020202020204" pitchFamily="34" charset="0"/>
              <a:buChar char="•"/>
            </a:pPr>
            <a:r>
              <a:rPr lang="en-US" sz="2400" dirty="0">
                <a:latin typeface="Times New Roman" charset="0"/>
                <a:ea typeface="Times New Roman" charset="0"/>
                <a:cs typeface="Times New Roman" charset="0"/>
              </a:rPr>
              <a:t>Start building the heap from the parents of these leaves i.e., </a:t>
            </a:r>
            <a:r>
              <a:rPr lang="en-US" sz="2400" dirty="0" err="1">
                <a:latin typeface="Times New Roman" charset="0"/>
                <a:ea typeface="Times New Roman" charset="0"/>
                <a:cs typeface="Times New Roman" charset="0"/>
              </a:rPr>
              <a:t>heapify</a:t>
            </a:r>
            <a:r>
              <a:rPr lang="en-US" sz="2400" dirty="0">
                <a:latin typeface="Times New Roman" charset="0"/>
                <a:ea typeface="Times New Roman" charset="0"/>
                <a:cs typeface="Times New Roman" charset="0"/>
              </a:rPr>
              <a:t> subtrees rooted at the parents of leaves.</a:t>
            </a:r>
          </a:p>
          <a:p>
            <a:pPr>
              <a:buFont typeface="Arial" panose="020B0604020202020204" pitchFamily="34" charset="0"/>
              <a:buChar char="•"/>
            </a:pPr>
            <a:r>
              <a:rPr lang="en-US" sz="2400" dirty="0">
                <a:latin typeface="Times New Roman" charset="0"/>
                <a:ea typeface="Times New Roman" charset="0"/>
                <a:cs typeface="Times New Roman" charset="0"/>
              </a:rPr>
              <a:t>The </a:t>
            </a:r>
            <a:r>
              <a:rPr lang="en-US" sz="2400" dirty="0" err="1">
                <a:latin typeface="Times New Roman" charset="0"/>
                <a:ea typeface="Times New Roman" charset="0"/>
                <a:cs typeface="Times New Roman" charset="0"/>
              </a:rPr>
              <a:t>heapify</a:t>
            </a:r>
            <a:r>
              <a:rPr lang="en-US" sz="2400" dirty="0">
                <a:latin typeface="Times New Roman" charset="0"/>
                <a:ea typeface="Times New Roman" charset="0"/>
                <a:cs typeface="Times New Roman" charset="0"/>
              </a:rPr>
              <a:t> subtrees rooted at their parents continue this process till we reach the root of the tree.</a:t>
            </a:r>
          </a:p>
          <a:p>
            <a:endParaRPr lang="en-US" dirty="0"/>
          </a:p>
        </p:txBody>
      </p:sp>
    </p:spTree>
    <p:extLst>
      <p:ext uri="{BB962C8B-B14F-4D97-AF65-F5344CB8AC3E}">
        <p14:creationId xmlns:p14="http://schemas.microsoft.com/office/powerpoint/2010/main" val="428602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Build Heap (Cont..,)</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7" name="Content Placeholder 2">
            <a:extLst>
              <a:ext uri="{FF2B5EF4-FFF2-40B4-BE49-F238E27FC236}">
                <a16:creationId xmlns:a16="http://schemas.microsoft.com/office/drawing/2014/main" id="{F1EC424F-0327-EB42-9ED7-DD547CC5F31D}"/>
              </a:ext>
            </a:extLst>
          </p:cNvPr>
          <p:cNvSpPr>
            <a:spLocks noGrp="1"/>
          </p:cNvSpPr>
          <p:nvPr>
            <p:ph idx="1"/>
          </p:nvPr>
        </p:nvSpPr>
        <p:spPr>
          <a:xfrm>
            <a:off x="457200" y="1600200"/>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pSp>
        <p:nvGrpSpPr>
          <p:cNvPr id="8" name="Group 70">
            <a:extLst>
              <a:ext uri="{FF2B5EF4-FFF2-40B4-BE49-F238E27FC236}">
                <a16:creationId xmlns:a16="http://schemas.microsoft.com/office/drawing/2014/main" id="{5B96247B-5DE7-A14B-87F4-A5882C030D29}"/>
              </a:ext>
            </a:extLst>
          </p:cNvPr>
          <p:cNvGrpSpPr>
            <a:grpSpLocks/>
          </p:cNvGrpSpPr>
          <p:nvPr/>
        </p:nvGrpSpPr>
        <p:grpSpPr bwMode="auto">
          <a:xfrm>
            <a:off x="755576" y="1600200"/>
            <a:ext cx="6324600" cy="717550"/>
            <a:chOff x="624" y="2524"/>
            <a:chExt cx="3984" cy="452"/>
          </a:xfrm>
        </p:grpSpPr>
        <p:sp>
          <p:nvSpPr>
            <p:cNvPr id="9" name="Rectangle 30">
              <a:extLst>
                <a:ext uri="{FF2B5EF4-FFF2-40B4-BE49-F238E27FC236}">
                  <a16:creationId xmlns:a16="http://schemas.microsoft.com/office/drawing/2014/main" id="{359D6EB6-7C07-9F4F-8CAC-05C8DE5C19EA}"/>
                </a:ext>
              </a:extLst>
            </p:cNvPr>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a:t>
              </a:r>
            </a:p>
          </p:txBody>
        </p:sp>
        <p:sp>
          <p:nvSpPr>
            <p:cNvPr id="10" name="Rectangle 57">
              <a:extLst>
                <a:ext uri="{FF2B5EF4-FFF2-40B4-BE49-F238E27FC236}">
                  <a16:creationId xmlns:a16="http://schemas.microsoft.com/office/drawing/2014/main" id="{ADFE1B6F-9183-A140-A2C6-A1D65C33F331}"/>
                </a:ext>
              </a:extLst>
            </p:cNvPr>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a:t>
              </a:r>
            </a:p>
          </p:txBody>
        </p:sp>
        <p:sp>
          <p:nvSpPr>
            <p:cNvPr id="11" name="Rectangle 58">
              <a:extLst>
                <a:ext uri="{FF2B5EF4-FFF2-40B4-BE49-F238E27FC236}">
                  <a16:creationId xmlns:a16="http://schemas.microsoft.com/office/drawing/2014/main" id="{5EEC7AAD-688A-FF4B-9686-9DB25BC72B86}"/>
                </a:ext>
              </a:extLst>
            </p:cNvPr>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3</a:t>
              </a:r>
            </a:p>
          </p:txBody>
        </p:sp>
        <p:sp>
          <p:nvSpPr>
            <p:cNvPr id="12" name="Rectangle 59">
              <a:extLst>
                <a:ext uri="{FF2B5EF4-FFF2-40B4-BE49-F238E27FC236}">
                  <a16:creationId xmlns:a16="http://schemas.microsoft.com/office/drawing/2014/main" id="{7CFC9280-5DD9-EB4E-AFB9-CA7ABE64EBDC}"/>
                </a:ext>
              </a:extLst>
            </p:cNvPr>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4</a:t>
              </a:r>
            </a:p>
          </p:txBody>
        </p:sp>
        <p:sp>
          <p:nvSpPr>
            <p:cNvPr id="13" name="Rectangle 60">
              <a:extLst>
                <a:ext uri="{FF2B5EF4-FFF2-40B4-BE49-F238E27FC236}">
                  <a16:creationId xmlns:a16="http://schemas.microsoft.com/office/drawing/2014/main" id="{ACC4BE93-B2A4-514D-AE8C-87982EC06B1B}"/>
                </a:ext>
              </a:extLst>
            </p:cNvPr>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5</a:t>
              </a:r>
            </a:p>
          </p:txBody>
        </p:sp>
        <p:sp>
          <p:nvSpPr>
            <p:cNvPr id="14" name="Rectangle 61">
              <a:extLst>
                <a:ext uri="{FF2B5EF4-FFF2-40B4-BE49-F238E27FC236}">
                  <a16:creationId xmlns:a16="http://schemas.microsoft.com/office/drawing/2014/main" id="{270484D8-46A3-6241-8CC1-1C9695DBDA07}"/>
                </a:ext>
              </a:extLst>
            </p:cNvPr>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6</a:t>
              </a:r>
            </a:p>
          </p:txBody>
        </p:sp>
        <p:sp>
          <p:nvSpPr>
            <p:cNvPr id="15" name="Rectangle 62">
              <a:extLst>
                <a:ext uri="{FF2B5EF4-FFF2-40B4-BE49-F238E27FC236}">
                  <a16:creationId xmlns:a16="http://schemas.microsoft.com/office/drawing/2014/main" id="{D752E4A2-5528-664F-A840-6CB84702F07D}"/>
                </a:ext>
              </a:extLst>
            </p:cNvPr>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7</a:t>
              </a:r>
            </a:p>
          </p:txBody>
        </p:sp>
        <p:sp>
          <p:nvSpPr>
            <p:cNvPr id="16" name="Rectangle 63">
              <a:extLst>
                <a:ext uri="{FF2B5EF4-FFF2-40B4-BE49-F238E27FC236}">
                  <a16:creationId xmlns:a16="http://schemas.microsoft.com/office/drawing/2014/main" id="{D3F5A90B-0BB7-3242-BC87-06EF98785747}"/>
                </a:ext>
              </a:extLst>
            </p:cNvPr>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8</a:t>
              </a:r>
            </a:p>
          </p:txBody>
        </p:sp>
        <p:sp>
          <p:nvSpPr>
            <p:cNvPr id="17" name="Rectangle 64">
              <a:extLst>
                <a:ext uri="{FF2B5EF4-FFF2-40B4-BE49-F238E27FC236}">
                  <a16:creationId xmlns:a16="http://schemas.microsoft.com/office/drawing/2014/main" id="{1BC7E150-5493-5947-AE11-EADCE6B1F99C}"/>
                </a:ext>
              </a:extLst>
            </p:cNvPr>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9</a:t>
              </a:r>
            </a:p>
          </p:txBody>
        </p:sp>
        <p:sp>
          <p:nvSpPr>
            <p:cNvPr id="18" name="Rectangle 65">
              <a:extLst>
                <a:ext uri="{FF2B5EF4-FFF2-40B4-BE49-F238E27FC236}">
                  <a16:creationId xmlns:a16="http://schemas.microsoft.com/office/drawing/2014/main" id="{75A5691F-E68B-734B-A338-5C39869B2B94}"/>
                </a:ext>
              </a:extLst>
            </p:cNvPr>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10</a:t>
              </a:r>
            </a:p>
          </p:txBody>
        </p:sp>
        <p:sp>
          <p:nvSpPr>
            <p:cNvPr id="19" name="Text Box 69">
              <a:extLst>
                <a:ext uri="{FF2B5EF4-FFF2-40B4-BE49-F238E27FC236}">
                  <a16:creationId xmlns:a16="http://schemas.microsoft.com/office/drawing/2014/main" id="{9A069F87-ACED-DD43-8520-E2FFCAB54406}"/>
                </a:ext>
              </a:extLst>
            </p:cNvPr>
            <p:cNvSpPr txBox="1">
              <a:spLocks noChangeArrowheads="1"/>
            </p:cNvSpPr>
            <p:nvPr/>
          </p:nvSpPr>
          <p:spPr bwMode="auto">
            <a:xfrm>
              <a:off x="624" y="2524"/>
              <a:ext cx="39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dirty="0">
                  <a:latin typeface="Verdana" charset="0"/>
                </a:rPr>
                <a:t>  0     1    2     3    4     5    6     7     8    9</a:t>
              </a:r>
            </a:p>
          </p:txBody>
        </p:sp>
      </p:grpSp>
      <p:grpSp>
        <p:nvGrpSpPr>
          <p:cNvPr id="20" name="Group 4">
            <a:extLst>
              <a:ext uri="{FF2B5EF4-FFF2-40B4-BE49-F238E27FC236}">
                <a16:creationId xmlns:a16="http://schemas.microsoft.com/office/drawing/2014/main" id="{07580180-576F-D842-9F16-92EC493651E7}"/>
              </a:ext>
            </a:extLst>
          </p:cNvPr>
          <p:cNvGrpSpPr>
            <a:grpSpLocks/>
          </p:cNvGrpSpPr>
          <p:nvPr/>
        </p:nvGrpSpPr>
        <p:grpSpPr bwMode="auto">
          <a:xfrm>
            <a:off x="550570" y="2926556"/>
            <a:ext cx="2722240" cy="2590800"/>
            <a:chOff x="624" y="1248"/>
            <a:chExt cx="4272" cy="1632"/>
          </a:xfrm>
        </p:grpSpPr>
        <p:sp>
          <p:nvSpPr>
            <p:cNvPr id="21" name="Oval 5">
              <a:extLst>
                <a:ext uri="{FF2B5EF4-FFF2-40B4-BE49-F238E27FC236}">
                  <a16:creationId xmlns:a16="http://schemas.microsoft.com/office/drawing/2014/main" id="{ACB44E0F-277E-4440-8A4C-BF7776C2C172}"/>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22" name="Oval 6">
              <a:extLst>
                <a:ext uri="{FF2B5EF4-FFF2-40B4-BE49-F238E27FC236}">
                  <a16:creationId xmlns:a16="http://schemas.microsoft.com/office/drawing/2014/main" id="{4ADF3B12-8712-194D-89CD-7125E5DD84BC}"/>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23" name="Oval 7">
              <a:extLst>
                <a:ext uri="{FF2B5EF4-FFF2-40B4-BE49-F238E27FC236}">
                  <a16:creationId xmlns:a16="http://schemas.microsoft.com/office/drawing/2014/main" id="{56B0B853-DE42-8846-82F7-645EF3E28EBA}"/>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24" name="Line 8">
              <a:extLst>
                <a:ext uri="{FF2B5EF4-FFF2-40B4-BE49-F238E27FC236}">
                  <a16:creationId xmlns:a16="http://schemas.microsoft.com/office/drawing/2014/main" id="{8E86D67C-8BC8-1A48-A2F7-4C3FDB7BC905}"/>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9">
              <a:extLst>
                <a:ext uri="{FF2B5EF4-FFF2-40B4-BE49-F238E27FC236}">
                  <a16:creationId xmlns:a16="http://schemas.microsoft.com/office/drawing/2014/main" id="{E3989B72-9B36-4A40-943B-48A476809C7A}"/>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Oval 10">
              <a:extLst>
                <a:ext uri="{FF2B5EF4-FFF2-40B4-BE49-F238E27FC236}">
                  <a16:creationId xmlns:a16="http://schemas.microsoft.com/office/drawing/2014/main" id="{16CB52A3-F6ED-C74A-B6B1-ABC498B0A6AC}"/>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5</a:t>
              </a:r>
            </a:p>
          </p:txBody>
        </p:sp>
        <p:sp>
          <p:nvSpPr>
            <p:cNvPr id="27" name="Oval 12">
              <a:extLst>
                <a:ext uri="{FF2B5EF4-FFF2-40B4-BE49-F238E27FC236}">
                  <a16:creationId xmlns:a16="http://schemas.microsoft.com/office/drawing/2014/main" id="{0CBCB6F0-1C1C-444C-8FF2-20D8FAB5FC05}"/>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10</a:t>
              </a:r>
            </a:p>
          </p:txBody>
        </p:sp>
        <p:sp>
          <p:nvSpPr>
            <p:cNvPr id="28" name="Line 13">
              <a:extLst>
                <a:ext uri="{FF2B5EF4-FFF2-40B4-BE49-F238E27FC236}">
                  <a16:creationId xmlns:a16="http://schemas.microsoft.com/office/drawing/2014/main" id="{3FCC9E2C-6CFE-F643-9729-A1463FC6B589}"/>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Oval 15">
              <a:extLst>
                <a:ext uri="{FF2B5EF4-FFF2-40B4-BE49-F238E27FC236}">
                  <a16:creationId xmlns:a16="http://schemas.microsoft.com/office/drawing/2014/main" id="{66C2C980-BA8F-B840-B57B-C7D4295803FF}"/>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30" name="Oval 20">
              <a:extLst>
                <a:ext uri="{FF2B5EF4-FFF2-40B4-BE49-F238E27FC236}">
                  <a16:creationId xmlns:a16="http://schemas.microsoft.com/office/drawing/2014/main" id="{389B8565-01D0-9140-AE92-C4FBB0D8E6E1}"/>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31" name="Oval 21">
              <a:extLst>
                <a:ext uri="{FF2B5EF4-FFF2-40B4-BE49-F238E27FC236}">
                  <a16:creationId xmlns:a16="http://schemas.microsoft.com/office/drawing/2014/main" id="{C39373B8-D511-9A47-AE30-8A560DCD552A}"/>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32" name="Oval 22">
              <a:extLst>
                <a:ext uri="{FF2B5EF4-FFF2-40B4-BE49-F238E27FC236}">
                  <a16:creationId xmlns:a16="http://schemas.microsoft.com/office/drawing/2014/main" id="{8D0AFDCD-5584-1048-8E65-5E6D49E13749}"/>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33" name="Oval 23">
              <a:extLst>
                <a:ext uri="{FF2B5EF4-FFF2-40B4-BE49-F238E27FC236}">
                  <a16:creationId xmlns:a16="http://schemas.microsoft.com/office/drawing/2014/main" id="{BEF79C19-0112-C849-8AD9-CF38A0EC0EBE}"/>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34" name="Line 24">
              <a:extLst>
                <a:ext uri="{FF2B5EF4-FFF2-40B4-BE49-F238E27FC236}">
                  <a16:creationId xmlns:a16="http://schemas.microsoft.com/office/drawing/2014/main" id="{549B5BD1-78F8-BA4E-BB9F-10A6DCBC5A11}"/>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 name="Line 25">
              <a:extLst>
                <a:ext uri="{FF2B5EF4-FFF2-40B4-BE49-F238E27FC236}">
                  <a16:creationId xmlns:a16="http://schemas.microsoft.com/office/drawing/2014/main" id="{503E1B31-71E5-F34E-A7AB-D57E4E23402F}"/>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 name="Line 26">
              <a:extLst>
                <a:ext uri="{FF2B5EF4-FFF2-40B4-BE49-F238E27FC236}">
                  <a16:creationId xmlns:a16="http://schemas.microsoft.com/office/drawing/2014/main" id="{D462D5A1-3067-F940-A935-F36E6351BBEF}"/>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 name="Line 27">
              <a:extLst>
                <a:ext uri="{FF2B5EF4-FFF2-40B4-BE49-F238E27FC236}">
                  <a16:creationId xmlns:a16="http://schemas.microsoft.com/office/drawing/2014/main" id="{5A0CD004-F739-7D4E-961A-521956A7D944}"/>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8" name="Line 28">
              <a:extLst>
                <a:ext uri="{FF2B5EF4-FFF2-40B4-BE49-F238E27FC236}">
                  <a16:creationId xmlns:a16="http://schemas.microsoft.com/office/drawing/2014/main" id="{E12CD338-786B-1841-8CB8-724A437B67E8}"/>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 name="Line 29">
              <a:extLst>
                <a:ext uri="{FF2B5EF4-FFF2-40B4-BE49-F238E27FC236}">
                  <a16:creationId xmlns:a16="http://schemas.microsoft.com/office/drawing/2014/main" id="{60186B2C-5493-8D48-B2BE-4C8A7BB136D0}"/>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0" name="Group 4">
            <a:extLst>
              <a:ext uri="{FF2B5EF4-FFF2-40B4-BE49-F238E27FC236}">
                <a16:creationId xmlns:a16="http://schemas.microsoft.com/office/drawing/2014/main" id="{D182958B-558A-BE41-834D-AE2A018854FB}"/>
              </a:ext>
            </a:extLst>
          </p:cNvPr>
          <p:cNvGrpSpPr>
            <a:grpSpLocks/>
          </p:cNvGrpSpPr>
          <p:nvPr/>
        </p:nvGrpSpPr>
        <p:grpSpPr bwMode="auto">
          <a:xfrm>
            <a:off x="4067069" y="2798739"/>
            <a:ext cx="2722240" cy="2590800"/>
            <a:chOff x="624" y="1248"/>
            <a:chExt cx="4272" cy="1632"/>
          </a:xfrm>
        </p:grpSpPr>
        <p:sp>
          <p:nvSpPr>
            <p:cNvPr id="41" name="Oval 5">
              <a:extLst>
                <a:ext uri="{FF2B5EF4-FFF2-40B4-BE49-F238E27FC236}">
                  <a16:creationId xmlns:a16="http://schemas.microsoft.com/office/drawing/2014/main" id="{40713B15-8182-B34B-AC7A-8DD2CCDC3EFB}"/>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4</a:t>
              </a:r>
            </a:p>
          </p:txBody>
        </p:sp>
        <p:sp>
          <p:nvSpPr>
            <p:cNvPr id="42" name="Oval 6">
              <a:extLst>
                <a:ext uri="{FF2B5EF4-FFF2-40B4-BE49-F238E27FC236}">
                  <a16:creationId xmlns:a16="http://schemas.microsoft.com/office/drawing/2014/main" id="{B9B7EE7B-9BD1-214E-B099-432E7BAE0D63}"/>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9</a:t>
              </a:r>
            </a:p>
          </p:txBody>
        </p:sp>
        <p:sp>
          <p:nvSpPr>
            <p:cNvPr id="43" name="Oval 7">
              <a:extLst>
                <a:ext uri="{FF2B5EF4-FFF2-40B4-BE49-F238E27FC236}">
                  <a16:creationId xmlns:a16="http://schemas.microsoft.com/office/drawing/2014/main" id="{C6339CE5-F04A-F747-B1F0-B572AD46B41E}"/>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44" name="Line 8">
              <a:extLst>
                <a:ext uri="{FF2B5EF4-FFF2-40B4-BE49-F238E27FC236}">
                  <a16:creationId xmlns:a16="http://schemas.microsoft.com/office/drawing/2014/main" id="{ED683BA4-D2B8-1442-9FAC-0FE61C9C1AB0}"/>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9">
              <a:extLst>
                <a:ext uri="{FF2B5EF4-FFF2-40B4-BE49-F238E27FC236}">
                  <a16:creationId xmlns:a16="http://schemas.microsoft.com/office/drawing/2014/main" id="{1E98CA1A-1CE9-B049-84F8-9BAC013DBA5E}"/>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Oval 10">
              <a:extLst>
                <a:ext uri="{FF2B5EF4-FFF2-40B4-BE49-F238E27FC236}">
                  <a16:creationId xmlns:a16="http://schemas.microsoft.com/office/drawing/2014/main" id="{05561FB9-98F1-A643-B5A7-B6A1A501BCC8}"/>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10</a:t>
              </a:r>
            </a:p>
          </p:txBody>
        </p:sp>
        <p:sp>
          <p:nvSpPr>
            <p:cNvPr id="47" name="Oval 12">
              <a:extLst>
                <a:ext uri="{FF2B5EF4-FFF2-40B4-BE49-F238E27FC236}">
                  <a16:creationId xmlns:a16="http://schemas.microsoft.com/office/drawing/2014/main" id="{D73ABE69-B231-2045-AAE1-AC52AAD8C508}"/>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5</a:t>
              </a:r>
            </a:p>
          </p:txBody>
        </p:sp>
        <p:sp>
          <p:nvSpPr>
            <p:cNvPr id="48" name="Line 13">
              <a:extLst>
                <a:ext uri="{FF2B5EF4-FFF2-40B4-BE49-F238E27FC236}">
                  <a16:creationId xmlns:a16="http://schemas.microsoft.com/office/drawing/2014/main" id="{F364C6B0-7648-B642-9C45-81B46F7FEED7}"/>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 name="Oval 15">
              <a:extLst>
                <a:ext uri="{FF2B5EF4-FFF2-40B4-BE49-F238E27FC236}">
                  <a16:creationId xmlns:a16="http://schemas.microsoft.com/office/drawing/2014/main" id="{B55A11F2-CD22-0642-BD6C-DBDF0E1AE94D}"/>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50" name="Oval 20">
              <a:extLst>
                <a:ext uri="{FF2B5EF4-FFF2-40B4-BE49-F238E27FC236}">
                  <a16:creationId xmlns:a16="http://schemas.microsoft.com/office/drawing/2014/main" id="{E08C0778-4350-9142-B174-933E0811B6E0}"/>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51" name="Oval 21">
              <a:extLst>
                <a:ext uri="{FF2B5EF4-FFF2-40B4-BE49-F238E27FC236}">
                  <a16:creationId xmlns:a16="http://schemas.microsoft.com/office/drawing/2014/main" id="{9A18B7A6-9481-2A4A-A746-878C6164E60D}"/>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52" name="Oval 22">
              <a:extLst>
                <a:ext uri="{FF2B5EF4-FFF2-40B4-BE49-F238E27FC236}">
                  <a16:creationId xmlns:a16="http://schemas.microsoft.com/office/drawing/2014/main" id="{733FF6C5-831D-A048-91E4-2A929FF41D46}"/>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53" name="Oval 23">
              <a:extLst>
                <a:ext uri="{FF2B5EF4-FFF2-40B4-BE49-F238E27FC236}">
                  <a16:creationId xmlns:a16="http://schemas.microsoft.com/office/drawing/2014/main" id="{260981A2-864E-8F4F-9E2B-2ACFD13DBB09}"/>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54" name="Line 24">
              <a:extLst>
                <a:ext uri="{FF2B5EF4-FFF2-40B4-BE49-F238E27FC236}">
                  <a16:creationId xmlns:a16="http://schemas.microsoft.com/office/drawing/2014/main" id="{3C779606-9B53-D348-957B-93E32063F518}"/>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25">
              <a:extLst>
                <a:ext uri="{FF2B5EF4-FFF2-40B4-BE49-F238E27FC236}">
                  <a16:creationId xmlns:a16="http://schemas.microsoft.com/office/drawing/2014/main" id="{7DFD42BF-B8B8-6947-975D-77B09916BFAA}"/>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26">
              <a:extLst>
                <a:ext uri="{FF2B5EF4-FFF2-40B4-BE49-F238E27FC236}">
                  <a16:creationId xmlns:a16="http://schemas.microsoft.com/office/drawing/2014/main" id="{5B737AFB-3012-F74C-B50A-A0B3B62EF371}"/>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27">
              <a:extLst>
                <a:ext uri="{FF2B5EF4-FFF2-40B4-BE49-F238E27FC236}">
                  <a16:creationId xmlns:a16="http://schemas.microsoft.com/office/drawing/2014/main" id="{83634BEB-7E9C-7349-9097-B63B5C6B4DF7}"/>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8">
              <a:extLst>
                <a:ext uri="{FF2B5EF4-FFF2-40B4-BE49-F238E27FC236}">
                  <a16:creationId xmlns:a16="http://schemas.microsoft.com/office/drawing/2014/main" id="{A73A186D-E114-FE4A-A605-CE3AD39CD52F}"/>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9" name="Line 29">
              <a:extLst>
                <a:ext uri="{FF2B5EF4-FFF2-40B4-BE49-F238E27FC236}">
                  <a16:creationId xmlns:a16="http://schemas.microsoft.com/office/drawing/2014/main" id="{7F2793FC-D10E-4F4E-9BE1-2D1221B6438C}"/>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60" name="Curved Connector 59">
            <a:extLst>
              <a:ext uri="{FF2B5EF4-FFF2-40B4-BE49-F238E27FC236}">
                <a16:creationId xmlns:a16="http://schemas.microsoft.com/office/drawing/2014/main" id="{74EFA8C0-97F1-CF44-86CF-A07E4995210F}"/>
              </a:ext>
            </a:extLst>
          </p:cNvPr>
          <p:cNvCxnSpPr>
            <a:stCxn id="26" idx="6"/>
            <a:endCxn id="27" idx="6"/>
          </p:cNvCxnSpPr>
          <p:nvPr/>
        </p:nvCxnSpPr>
        <p:spPr>
          <a:xfrm flipH="1">
            <a:off x="1559940" y="4717256"/>
            <a:ext cx="183522" cy="609600"/>
          </a:xfrm>
          <a:prstGeom prst="curvedConnector3">
            <a:avLst>
              <a:gd name="adj1" fmla="val -12456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9DBAACAF-9A73-4F40-93C6-FC036AAC6AE4}"/>
              </a:ext>
            </a:extLst>
          </p:cNvPr>
          <p:cNvCxnSpPr>
            <a:stCxn id="41" idx="6"/>
            <a:endCxn id="42" idx="7"/>
          </p:cNvCxnSpPr>
          <p:nvPr/>
        </p:nvCxnSpPr>
        <p:spPr>
          <a:xfrm>
            <a:off x="4495287" y="4589439"/>
            <a:ext cx="182753" cy="47489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85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checkerboard(across)">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checkerboard(across)">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Build Heap (Cont..,)</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grpSp>
        <p:nvGrpSpPr>
          <p:cNvPr id="4" name="Group 3">
            <a:extLst>
              <a:ext uri="{FF2B5EF4-FFF2-40B4-BE49-F238E27FC236}">
                <a16:creationId xmlns:a16="http://schemas.microsoft.com/office/drawing/2014/main" id="{9745BEBA-B33A-4541-9AEA-55E087F1D586}"/>
              </a:ext>
            </a:extLst>
          </p:cNvPr>
          <p:cNvGrpSpPr>
            <a:grpSpLocks/>
          </p:cNvGrpSpPr>
          <p:nvPr/>
        </p:nvGrpSpPr>
        <p:grpSpPr bwMode="auto">
          <a:xfrm>
            <a:off x="395536" y="1628800"/>
            <a:ext cx="2722240" cy="2209800"/>
            <a:chOff x="624" y="1248"/>
            <a:chExt cx="4272" cy="1632"/>
          </a:xfrm>
        </p:grpSpPr>
        <p:sp>
          <p:nvSpPr>
            <p:cNvPr id="6" name="Oval 5">
              <a:extLst>
                <a:ext uri="{FF2B5EF4-FFF2-40B4-BE49-F238E27FC236}">
                  <a16:creationId xmlns:a16="http://schemas.microsoft.com/office/drawing/2014/main" id="{6E87F645-8C22-254E-A35D-C06DC05A76AA}"/>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7" name="Oval 6">
              <a:extLst>
                <a:ext uri="{FF2B5EF4-FFF2-40B4-BE49-F238E27FC236}">
                  <a16:creationId xmlns:a16="http://schemas.microsoft.com/office/drawing/2014/main" id="{FF524270-8F60-504A-98C1-8AF775F8DF7C}"/>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8" name="Oval 7">
              <a:extLst>
                <a:ext uri="{FF2B5EF4-FFF2-40B4-BE49-F238E27FC236}">
                  <a16:creationId xmlns:a16="http://schemas.microsoft.com/office/drawing/2014/main" id="{46C6C027-83D1-694C-8906-49D86D839DC0}"/>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9" name="Line 8">
              <a:extLst>
                <a:ext uri="{FF2B5EF4-FFF2-40B4-BE49-F238E27FC236}">
                  <a16:creationId xmlns:a16="http://schemas.microsoft.com/office/drawing/2014/main" id="{59859E48-4E89-B94B-95A3-5DE505711558}"/>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9">
              <a:extLst>
                <a:ext uri="{FF2B5EF4-FFF2-40B4-BE49-F238E27FC236}">
                  <a16:creationId xmlns:a16="http://schemas.microsoft.com/office/drawing/2014/main" id="{7A7BB850-C0DE-4848-AE6C-DCA4789AD782}"/>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Oval 10">
              <a:extLst>
                <a:ext uri="{FF2B5EF4-FFF2-40B4-BE49-F238E27FC236}">
                  <a16:creationId xmlns:a16="http://schemas.microsoft.com/office/drawing/2014/main" id="{7DC19A68-12D0-0944-8E88-C6BF2571AB48}"/>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10</a:t>
              </a:r>
            </a:p>
          </p:txBody>
        </p:sp>
        <p:sp>
          <p:nvSpPr>
            <p:cNvPr id="12" name="Oval 12">
              <a:extLst>
                <a:ext uri="{FF2B5EF4-FFF2-40B4-BE49-F238E27FC236}">
                  <a16:creationId xmlns:a16="http://schemas.microsoft.com/office/drawing/2014/main" id="{6967B74C-AFFC-C34D-88D7-C476A15C8C84}"/>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5</a:t>
              </a:r>
            </a:p>
          </p:txBody>
        </p:sp>
        <p:sp>
          <p:nvSpPr>
            <p:cNvPr id="13" name="Line 13">
              <a:extLst>
                <a:ext uri="{FF2B5EF4-FFF2-40B4-BE49-F238E27FC236}">
                  <a16:creationId xmlns:a16="http://schemas.microsoft.com/office/drawing/2014/main" id="{F9802BA2-E693-DB49-8398-FD2B946AA3DE}"/>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 name="Oval 15">
              <a:extLst>
                <a:ext uri="{FF2B5EF4-FFF2-40B4-BE49-F238E27FC236}">
                  <a16:creationId xmlns:a16="http://schemas.microsoft.com/office/drawing/2014/main" id="{001561B1-E1F4-974C-A364-77A192C52407}"/>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15" name="Oval 20">
              <a:extLst>
                <a:ext uri="{FF2B5EF4-FFF2-40B4-BE49-F238E27FC236}">
                  <a16:creationId xmlns:a16="http://schemas.microsoft.com/office/drawing/2014/main" id="{C5C45AA9-07D1-5040-885F-08AF313E25E3}"/>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7</a:t>
              </a:r>
            </a:p>
          </p:txBody>
        </p:sp>
        <p:sp>
          <p:nvSpPr>
            <p:cNvPr id="16" name="Oval 21">
              <a:extLst>
                <a:ext uri="{FF2B5EF4-FFF2-40B4-BE49-F238E27FC236}">
                  <a16:creationId xmlns:a16="http://schemas.microsoft.com/office/drawing/2014/main" id="{A96C1DEB-20DD-654D-AFD9-18094EE4DD94}"/>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17" name="Oval 22">
              <a:extLst>
                <a:ext uri="{FF2B5EF4-FFF2-40B4-BE49-F238E27FC236}">
                  <a16:creationId xmlns:a16="http://schemas.microsoft.com/office/drawing/2014/main" id="{99E1C316-DD61-DE49-A2F4-DF4485311AF9}"/>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3</a:t>
              </a:r>
            </a:p>
          </p:txBody>
        </p:sp>
        <p:sp>
          <p:nvSpPr>
            <p:cNvPr id="18" name="Oval 23">
              <a:extLst>
                <a:ext uri="{FF2B5EF4-FFF2-40B4-BE49-F238E27FC236}">
                  <a16:creationId xmlns:a16="http://schemas.microsoft.com/office/drawing/2014/main" id="{A092A053-56C4-F049-9590-4C90698CBEFC}"/>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19" name="Line 24">
              <a:extLst>
                <a:ext uri="{FF2B5EF4-FFF2-40B4-BE49-F238E27FC236}">
                  <a16:creationId xmlns:a16="http://schemas.microsoft.com/office/drawing/2014/main" id="{B8A63A6B-2FD0-DA40-AE01-103A414C2A95}"/>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25">
              <a:extLst>
                <a:ext uri="{FF2B5EF4-FFF2-40B4-BE49-F238E27FC236}">
                  <a16:creationId xmlns:a16="http://schemas.microsoft.com/office/drawing/2014/main" id="{A0798847-2BF2-4440-A1D3-BC41E1DD4B21}"/>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26">
              <a:extLst>
                <a:ext uri="{FF2B5EF4-FFF2-40B4-BE49-F238E27FC236}">
                  <a16:creationId xmlns:a16="http://schemas.microsoft.com/office/drawing/2014/main" id="{3CEE6BCC-3BB3-FF4B-9FAB-F5E29C8CD881}"/>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27">
              <a:extLst>
                <a:ext uri="{FF2B5EF4-FFF2-40B4-BE49-F238E27FC236}">
                  <a16:creationId xmlns:a16="http://schemas.microsoft.com/office/drawing/2014/main" id="{16F1CF59-8AED-6240-B082-84E6A9FB4B24}"/>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28">
              <a:extLst>
                <a:ext uri="{FF2B5EF4-FFF2-40B4-BE49-F238E27FC236}">
                  <a16:creationId xmlns:a16="http://schemas.microsoft.com/office/drawing/2014/main" id="{B189D492-D809-9A41-A7F8-F65AD5DA8825}"/>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29">
              <a:extLst>
                <a:ext uri="{FF2B5EF4-FFF2-40B4-BE49-F238E27FC236}">
                  <a16:creationId xmlns:a16="http://schemas.microsoft.com/office/drawing/2014/main" id="{4A1C13B7-1543-2D46-BBA2-B6A1AB9E6C26}"/>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5" name="Group 24">
            <a:extLst>
              <a:ext uri="{FF2B5EF4-FFF2-40B4-BE49-F238E27FC236}">
                <a16:creationId xmlns:a16="http://schemas.microsoft.com/office/drawing/2014/main" id="{27EF3E79-79CB-8B49-8E26-ACB2CF496B16}"/>
              </a:ext>
            </a:extLst>
          </p:cNvPr>
          <p:cNvGrpSpPr>
            <a:grpSpLocks/>
          </p:cNvGrpSpPr>
          <p:nvPr/>
        </p:nvGrpSpPr>
        <p:grpSpPr bwMode="auto">
          <a:xfrm>
            <a:off x="4211960" y="1628800"/>
            <a:ext cx="2722240" cy="2088232"/>
            <a:chOff x="624" y="1248"/>
            <a:chExt cx="4272" cy="1632"/>
          </a:xfrm>
        </p:grpSpPr>
        <p:sp>
          <p:nvSpPr>
            <p:cNvPr id="26" name="Oval 25">
              <a:extLst>
                <a:ext uri="{FF2B5EF4-FFF2-40B4-BE49-F238E27FC236}">
                  <a16:creationId xmlns:a16="http://schemas.microsoft.com/office/drawing/2014/main" id="{716D6B9B-825A-F94A-9E02-EFCFBB073867}"/>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27" name="Oval 26">
              <a:extLst>
                <a:ext uri="{FF2B5EF4-FFF2-40B4-BE49-F238E27FC236}">
                  <a16:creationId xmlns:a16="http://schemas.microsoft.com/office/drawing/2014/main" id="{257B9CC6-1DF9-4242-8C15-CD74208AA884}"/>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28" name="Oval 27">
              <a:extLst>
                <a:ext uri="{FF2B5EF4-FFF2-40B4-BE49-F238E27FC236}">
                  <a16:creationId xmlns:a16="http://schemas.microsoft.com/office/drawing/2014/main" id="{ADD54CC7-95BF-B346-A7C7-C2EBE6E19AAA}"/>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29" name="Line 8">
              <a:extLst>
                <a:ext uri="{FF2B5EF4-FFF2-40B4-BE49-F238E27FC236}">
                  <a16:creationId xmlns:a16="http://schemas.microsoft.com/office/drawing/2014/main" id="{AAA07DAE-B9AF-EF47-9172-5A4AB8E041AA}"/>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Line 9">
              <a:extLst>
                <a:ext uri="{FF2B5EF4-FFF2-40B4-BE49-F238E27FC236}">
                  <a16:creationId xmlns:a16="http://schemas.microsoft.com/office/drawing/2014/main" id="{FC8547D6-CBD3-8541-AB55-ACD0DB24EF0F}"/>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 name="Oval 30">
              <a:extLst>
                <a:ext uri="{FF2B5EF4-FFF2-40B4-BE49-F238E27FC236}">
                  <a16:creationId xmlns:a16="http://schemas.microsoft.com/office/drawing/2014/main" id="{3A45A07C-E468-874D-A1EB-7BA97F7AA3C9}"/>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solidFill>
                    <a:srgbClr val="FF0000"/>
                  </a:solidFill>
                  <a:latin typeface="Verdana" charset="0"/>
                </a:rPr>
                <a:t>10</a:t>
              </a:r>
            </a:p>
          </p:txBody>
        </p:sp>
        <p:sp>
          <p:nvSpPr>
            <p:cNvPr id="32" name="Oval 12">
              <a:extLst>
                <a:ext uri="{FF2B5EF4-FFF2-40B4-BE49-F238E27FC236}">
                  <a16:creationId xmlns:a16="http://schemas.microsoft.com/office/drawing/2014/main" id="{8DF127EF-3981-0F40-81C4-2E296ED14BF8}"/>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5</a:t>
              </a:r>
            </a:p>
          </p:txBody>
        </p:sp>
        <p:sp>
          <p:nvSpPr>
            <p:cNvPr id="33" name="Line 13">
              <a:extLst>
                <a:ext uri="{FF2B5EF4-FFF2-40B4-BE49-F238E27FC236}">
                  <a16:creationId xmlns:a16="http://schemas.microsoft.com/office/drawing/2014/main" id="{1904C47F-5908-0744-A517-3D4583B8C95B}"/>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Oval 15">
              <a:extLst>
                <a:ext uri="{FF2B5EF4-FFF2-40B4-BE49-F238E27FC236}">
                  <a16:creationId xmlns:a16="http://schemas.microsoft.com/office/drawing/2014/main" id="{5A5630D2-FF07-3642-B4D8-CFAF5496F77A}"/>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35" name="Oval 20">
              <a:extLst>
                <a:ext uri="{FF2B5EF4-FFF2-40B4-BE49-F238E27FC236}">
                  <a16:creationId xmlns:a16="http://schemas.microsoft.com/office/drawing/2014/main" id="{C28906E3-1FCF-6541-9FA0-C714B1FC6890}"/>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36" name="Oval 21">
              <a:extLst>
                <a:ext uri="{FF2B5EF4-FFF2-40B4-BE49-F238E27FC236}">
                  <a16:creationId xmlns:a16="http://schemas.microsoft.com/office/drawing/2014/main" id="{D6A3615B-2C56-7C43-AF6C-6C155EDE07A7}"/>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37" name="Oval 22">
              <a:extLst>
                <a:ext uri="{FF2B5EF4-FFF2-40B4-BE49-F238E27FC236}">
                  <a16:creationId xmlns:a16="http://schemas.microsoft.com/office/drawing/2014/main" id="{CA986C43-4BD7-EC45-9266-047F78B3E507}"/>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38" name="Oval 23">
              <a:extLst>
                <a:ext uri="{FF2B5EF4-FFF2-40B4-BE49-F238E27FC236}">
                  <a16:creationId xmlns:a16="http://schemas.microsoft.com/office/drawing/2014/main" id="{7F7CF9AD-9245-0F47-B9FD-37F76274DF3A}"/>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2</a:t>
              </a:r>
            </a:p>
          </p:txBody>
        </p:sp>
        <p:sp>
          <p:nvSpPr>
            <p:cNvPr id="39" name="Line 24">
              <a:extLst>
                <a:ext uri="{FF2B5EF4-FFF2-40B4-BE49-F238E27FC236}">
                  <a16:creationId xmlns:a16="http://schemas.microsoft.com/office/drawing/2014/main" id="{31D48D46-8BE8-F644-870F-D7C9CDF5D012}"/>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 name="Line 25">
              <a:extLst>
                <a:ext uri="{FF2B5EF4-FFF2-40B4-BE49-F238E27FC236}">
                  <a16:creationId xmlns:a16="http://schemas.microsoft.com/office/drawing/2014/main" id="{C9B56BBB-F5E8-AE45-AEFD-CCF36019B07D}"/>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 name="Line 26">
              <a:extLst>
                <a:ext uri="{FF2B5EF4-FFF2-40B4-BE49-F238E27FC236}">
                  <a16:creationId xmlns:a16="http://schemas.microsoft.com/office/drawing/2014/main" id="{1DC1CC25-27B3-D745-9D60-927DCB4A54F2}"/>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 name="Line 27">
              <a:extLst>
                <a:ext uri="{FF2B5EF4-FFF2-40B4-BE49-F238E27FC236}">
                  <a16:creationId xmlns:a16="http://schemas.microsoft.com/office/drawing/2014/main" id="{D026DCC4-7CF7-DA40-8C80-24AD6E466929}"/>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28">
              <a:extLst>
                <a:ext uri="{FF2B5EF4-FFF2-40B4-BE49-F238E27FC236}">
                  <a16:creationId xmlns:a16="http://schemas.microsoft.com/office/drawing/2014/main" id="{3BDC3755-AF4F-404A-8B86-763DEF35B682}"/>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29">
              <a:extLst>
                <a:ext uri="{FF2B5EF4-FFF2-40B4-BE49-F238E27FC236}">
                  <a16:creationId xmlns:a16="http://schemas.microsoft.com/office/drawing/2014/main" id="{CC2289C0-A1D2-1346-8CBF-C7DBAA4FDF6F}"/>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5" name="Group 44">
            <a:extLst>
              <a:ext uri="{FF2B5EF4-FFF2-40B4-BE49-F238E27FC236}">
                <a16:creationId xmlns:a16="http://schemas.microsoft.com/office/drawing/2014/main" id="{9782EED7-FD78-6B40-B58A-AA92D10CEC65}"/>
              </a:ext>
            </a:extLst>
          </p:cNvPr>
          <p:cNvGrpSpPr>
            <a:grpSpLocks/>
          </p:cNvGrpSpPr>
          <p:nvPr/>
        </p:nvGrpSpPr>
        <p:grpSpPr bwMode="auto">
          <a:xfrm>
            <a:off x="181427" y="4033581"/>
            <a:ext cx="2722240" cy="2590800"/>
            <a:chOff x="624" y="1248"/>
            <a:chExt cx="4272" cy="1632"/>
          </a:xfrm>
        </p:grpSpPr>
        <p:sp>
          <p:nvSpPr>
            <p:cNvPr id="46" name="Oval 45">
              <a:extLst>
                <a:ext uri="{FF2B5EF4-FFF2-40B4-BE49-F238E27FC236}">
                  <a16:creationId xmlns:a16="http://schemas.microsoft.com/office/drawing/2014/main" id="{504F8DC9-19C1-C74B-9834-EA80F446FBFC}"/>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47" name="Oval 46">
              <a:extLst>
                <a:ext uri="{FF2B5EF4-FFF2-40B4-BE49-F238E27FC236}">
                  <a16:creationId xmlns:a16="http://schemas.microsoft.com/office/drawing/2014/main" id="{51C63335-3768-6344-B501-D2E1EFA30799}"/>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48" name="Oval 47">
              <a:extLst>
                <a:ext uri="{FF2B5EF4-FFF2-40B4-BE49-F238E27FC236}">
                  <a16:creationId xmlns:a16="http://schemas.microsoft.com/office/drawing/2014/main" id="{928FB20E-2CEA-3847-8453-FF5133CD88A9}"/>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49" name="Line 8">
              <a:extLst>
                <a:ext uri="{FF2B5EF4-FFF2-40B4-BE49-F238E27FC236}">
                  <a16:creationId xmlns:a16="http://schemas.microsoft.com/office/drawing/2014/main" id="{78854E29-3CDD-6F41-8CEA-0A62135FB7D6}"/>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 name="Line 9">
              <a:extLst>
                <a:ext uri="{FF2B5EF4-FFF2-40B4-BE49-F238E27FC236}">
                  <a16:creationId xmlns:a16="http://schemas.microsoft.com/office/drawing/2014/main" id="{50737746-29B8-1346-B52B-B7647E52777A}"/>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 name="Oval 50">
              <a:extLst>
                <a:ext uri="{FF2B5EF4-FFF2-40B4-BE49-F238E27FC236}">
                  <a16:creationId xmlns:a16="http://schemas.microsoft.com/office/drawing/2014/main" id="{00867833-E94B-7143-B3A2-BC8AC6798CF5}"/>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5</a:t>
              </a:r>
            </a:p>
          </p:txBody>
        </p:sp>
        <p:sp>
          <p:nvSpPr>
            <p:cNvPr id="52" name="Oval 12">
              <a:extLst>
                <a:ext uri="{FF2B5EF4-FFF2-40B4-BE49-F238E27FC236}">
                  <a16:creationId xmlns:a16="http://schemas.microsoft.com/office/drawing/2014/main" id="{F95ED8A7-63FC-744A-943E-15D399BFBAB2}"/>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53" name="Line 13">
              <a:extLst>
                <a:ext uri="{FF2B5EF4-FFF2-40B4-BE49-F238E27FC236}">
                  <a16:creationId xmlns:a16="http://schemas.microsoft.com/office/drawing/2014/main" id="{7B62CD22-6899-7C4A-9CE2-A8DC4C4577BD}"/>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Oval 15">
              <a:extLst>
                <a:ext uri="{FF2B5EF4-FFF2-40B4-BE49-F238E27FC236}">
                  <a16:creationId xmlns:a16="http://schemas.microsoft.com/office/drawing/2014/main" id="{6682BC36-7A3E-EC4D-8F18-13A71B357595}"/>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55" name="Oval 20">
              <a:extLst>
                <a:ext uri="{FF2B5EF4-FFF2-40B4-BE49-F238E27FC236}">
                  <a16:creationId xmlns:a16="http://schemas.microsoft.com/office/drawing/2014/main" id="{36000E69-24FA-5244-B8F1-2368DB94BFC3}"/>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56" name="Oval 21">
              <a:extLst>
                <a:ext uri="{FF2B5EF4-FFF2-40B4-BE49-F238E27FC236}">
                  <a16:creationId xmlns:a16="http://schemas.microsoft.com/office/drawing/2014/main" id="{089B98A9-2ABE-454A-9570-6FA92E59AB84}"/>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1</a:t>
              </a:r>
            </a:p>
          </p:txBody>
        </p:sp>
        <p:sp>
          <p:nvSpPr>
            <p:cNvPr id="57" name="Oval 22">
              <a:extLst>
                <a:ext uri="{FF2B5EF4-FFF2-40B4-BE49-F238E27FC236}">
                  <a16:creationId xmlns:a16="http://schemas.microsoft.com/office/drawing/2014/main" id="{BF172358-03CC-534E-BE79-3BEE8C29B562}"/>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58" name="Oval 23">
              <a:extLst>
                <a:ext uri="{FF2B5EF4-FFF2-40B4-BE49-F238E27FC236}">
                  <a16:creationId xmlns:a16="http://schemas.microsoft.com/office/drawing/2014/main" id="{1ED7ED69-264B-4943-8CA9-B902FD0EBE98}"/>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solidFill>
                    <a:srgbClr val="FF0000"/>
                  </a:solidFill>
                  <a:latin typeface="Verdana" charset="0"/>
                </a:rPr>
                <a:t>10</a:t>
              </a:r>
            </a:p>
          </p:txBody>
        </p:sp>
        <p:sp>
          <p:nvSpPr>
            <p:cNvPr id="59" name="Line 24">
              <a:extLst>
                <a:ext uri="{FF2B5EF4-FFF2-40B4-BE49-F238E27FC236}">
                  <a16:creationId xmlns:a16="http://schemas.microsoft.com/office/drawing/2014/main" id="{D01CF6CA-20D9-C44C-AEEB-B727E7D90A44}"/>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 name="Line 25">
              <a:extLst>
                <a:ext uri="{FF2B5EF4-FFF2-40B4-BE49-F238E27FC236}">
                  <a16:creationId xmlns:a16="http://schemas.microsoft.com/office/drawing/2014/main" id="{C9C971A4-B11A-624C-9C14-4F3D250EF529}"/>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Line 26">
              <a:extLst>
                <a:ext uri="{FF2B5EF4-FFF2-40B4-BE49-F238E27FC236}">
                  <a16:creationId xmlns:a16="http://schemas.microsoft.com/office/drawing/2014/main" id="{789599E7-3149-6A48-B912-42AC3CA5038E}"/>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 name="Line 27">
              <a:extLst>
                <a:ext uri="{FF2B5EF4-FFF2-40B4-BE49-F238E27FC236}">
                  <a16:creationId xmlns:a16="http://schemas.microsoft.com/office/drawing/2014/main" id="{D12E607F-3A23-0040-B0B7-E63435C7D1A9}"/>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Line 28">
              <a:extLst>
                <a:ext uri="{FF2B5EF4-FFF2-40B4-BE49-F238E27FC236}">
                  <a16:creationId xmlns:a16="http://schemas.microsoft.com/office/drawing/2014/main" id="{7538EB65-5B73-E045-8537-12B4ADE154EA}"/>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4" name="Line 29">
              <a:extLst>
                <a:ext uri="{FF2B5EF4-FFF2-40B4-BE49-F238E27FC236}">
                  <a16:creationId xmlns:a16="http://schemas.microsoft.com/office/drawing/2014/main" id="{9389367E-F639-3845-A779-22DD5B6869E8}"/>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5" name="Group 64">
            <a:extLst>
              <a:ext uri="{FF2B5EF4-FFF2-40B4-BE49-F238E27FC236}">
                <a16:creationId xmlns:a16="http://schemas.microsoft.com/office/drawing/2014/main" id="{C0564CBA-FF5F-224C-9B43-C8F5E582F23B}"/>
              </a:ext>
            </a:extLst>
          </p:cNvPr>
          <p:cNvGrpSpPr>
            <a:grpSpLocks/>
          </p:cNvGrpSpPr>
          <p:nvPr/>
        </p:nvGrpSpPr>
        <p:grpSpPr bwMode="auto">
          <a:xfrm>
            <a:off x="4961340" y="3758234"/>
            <a:ext cx="2722240" cy="2590800"/>
            <a:chOff x="624" y="1248"/>
            <a:chExt cx="4272" cy="1632"/>
          </a:xfrm>
        </p:grpSpPr>
        <p:sp>
          <p:nvSpPr>
            <p:cNvPr id="66" name="Oval 65">
              <a:extLst>
                <a:ext uri="{FF2B5EF4-FFF2-40B4-BE49-F238E27FC236}">
                  <a16:creationId xmlns:a16="http://schemas.microsoft.com/office/drawing/2014/main" id="{6AEB9D3F-6E5B-054D-8475-F05B852B2265}"/>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67" name="Oval 66">
              <a:extLst>
                <a:ext uri="{FF2B5EF4-FFF2-40B4-BE49-F238E27FC236}">
                  <a16:creationId xmlns:a16="http://schemas.microsoft.com/office/drawing/2014/main" id="{6ED5630D-CC5A-C946-9655-4F64D07FC21E}"/>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68" name="Oval 67">
              <a:extLst>
                <a:ext uri="{FF2B5EF4-FFF2-40B4-BE49-F238E27FC236}">
                  <a16:creationId xmlns:a16="http://schemas.microsoft.com/office/drawing/2014/main" id="{E3E68FED-14CE-B14E-B2B5-86BAE079B6E7}"/>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69" name="Line 8">
              <a:extLst>
                <a:ext uri="{FF2B5EF4-FFF2-40B4-BE49-F238E27FC236}">
                  <a16:creationId xmlns:a16="http://schemas.microsoft.com/office/drawing/2014/main" id="{0D1EBC43-14CE-104D-AE93-0FBC99572C20}"/>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9">
              <a:extLst>
                <a:ext uri="{FF2B5EF4-FFF2-40B4-BE49-F238E27FC236}">
                  <a16:creationId xmlns:a16="http://schemas.microsoft.com/office/drawing/2014/main" id="{B4CF9220-4148-8546-AFAD-EBEAD7931CB1}"/>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 name="Oval 70">
              <a:extLst>
                <a:ext uri="{FF2B5EF4-FFF2-40B4-BE49-F238E27FC236}">
                  <a16:creationId xmlns:a16="http://schemas.microsoft.com/office/drawing/2014/main" id="{23914170-17AD-8E42-AF46-57A5976C40C9}"/>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5</a:t>
              </a:r>
            </a:p>
          </p:txBody>
        </p:sp>
        <p:sp>
          <p:nvSpPr>
            <p:cNvPr id="72" name="Oval 12">
              <a:extLst>
                <a:ext uri="{FF2B5EF4-FFF2-40B4-BE49-F238E27FC236}">
                  <a16:creationId xmlns:a16="http://schemas.microsoft.com/office/drawing/2014/main" id="{0C8C64B5-FC06-5B44-BCEC-6D20EB17CBDB}"/>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73" name="Line 13">
              <a:extLst>
                <a:ext uri="{FF2B5EF4-FFF2-40B4-BE49-F238E27FC236}">
                  <a16:creationId xmlns:a16="http://schemas.microsoft.com/office/drawing/2014/main" id="{9EBBA8C0-21E2-D94A-9F2D-1825A9B8EBBA}"/>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4" name="Oval 15">
              <a:extLst>
                <a:ext uri="{FF2B5EF4-FFF2-40B4-BE49-F238E27FC236}">
                  <a16:creationId xmlns:a16="http://schemas.microsoft.com/office/drawing/2014/main" id="{1DA11C24-E3DC-B849-8B23-1E08D4CEC383}"/>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75" name="Oval 20">
              <a:extLst>
                <a:ext uri="{FF2B5EF4-FFF2-40B4-BE49-F238E27FC236}">
                  <a16:creationId xmlns:a16="http://schemas.microsoft.com/office/drawing/2014/main" id="{0F7993A2-1595-E343-8DFD-BB59D3212ABE}"/>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76" name="Oval 21">
              <a:extLst>
                <a:ext uri="{FF2B5EF4-FFF2-40B4-BE49-F238E27FC236}">
                  <a16:creationId xmlns:a16="http://schemas.microsoft.com/office/drawing/2014/main" id="{0E682E14-55DC-2B46-AA5B-BF6F58AE8E5C}"/>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10</a:t>
              </a:r>
            </a:p>
          </p:txBody>
        </p:sp>
        <p:sp>
          <p:nvSpPr>
            <p:cNvPr id="77" name="Oval 22">
              <a:extLst>
                <a:ext uri="{FF2B5EF4-FFF2-40B4-BE49-F238E27FC236}">
                  <a16:creationId xmlns:a16="http://schemas.microsoft.com/office/drawing/2014/main" id="{99A3D791-A7E7-7A4A-AA9E-7ED916B137BD}"/>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78" name="Oval 23">
              <a:extLst>
                <a:ext uri="{FF2B5EF4-FFF2-40B4-BE49-F238E27FC236}">
                  <a16:creationId xmlns:a16="http://schemas.microsoft.com/office/drawing/2014/main" id="{7D806A46-E1FF-BB45-942B-60A4530252B6}"/>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79" name="Line 24">
              <a:extLst>
                <a:ext uri="{FF2B5EF4-FFF2-40B4-BE49-F238E27FC236}">
                  <a16:creationId xmlns:a16="http://schemas.microsoft.com/office/drawing/2014/main" id="{927B127D-5EB2-3E45-B45E-03B4DCDADDFB}"/>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0" name="Line 25">
              <a:extLst>
                <a:ext uri="{FF2B5EF4-FFF2-40B4-BE49-F238E27FC236}">
                  <a16:creationId xmlns:a16="http://schemas.microsoft.com/office/drawing/2014/main" id="{FA40D322-9EFF-BA4C-A596-9373491747B2}"/>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 name="Line 26">
              <a:extLst>
                <a:ext uri="{FF2B5EF4-FFF2-40B4-BE49-F238E27FC236}">
                  <a16:creationId xmlns:a16="http://schemas.microsoft.com/office/drawing/2014/main" id="{4212D7C3-77D2-F248-9E3E-A78772DCAFC4}"/>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 name="Line 27">
              <a:extLst>
                <a:ext uri="{FF2B5EF4-FFF2-40B4-BE49-F238E27FC236}">
                  <a16:creationId xmlns:a16="http://schemas.microsoft.com/office/drawing/2014/main" id="{5352F840-7EFA-CE41-A6E5-37CC1C14EF45}"/>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3" name="Line 28">
              <a:extLst>
                <a:ext uri="{FF2B5EF4-FFF2-40B4-BE49-F238E27FC236}">
                  <a16:creationId xmlns:a16="http://schemas.microsoft.com/office/drawing/2014/main" id="{717BC19E-D9B5-D741-8150-7A395A040455}"/>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4" name="Line 29">
              <a:extLst>
                <a:ext uri="{FF2B5EF4-FFF2-40B4-BE49-F238E27FC236}">
                  <a16:creationId xmlns:a16="http://schemas.microsoft.com/office/drawing/2014/main" id="{FFFD5C16-F1DB-E441-9170-3778C10E5AA9}"/>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85" name="Curved Connector 84">
            <a:extLst>
              <a:ext uri="{FF2B5EF4-FFF2-40B4-BE49-F238E27FC236}">
                <a16:creationId xmlns:a16="http://schemas.microsoft.com/office/drawing/2014/main" id="{082FCEFF-369D-2542-90F5-A9D70552BCD0}"/>
              </a:ext>
            </a:extLst>
          </p:cNvPr>
          <p:cNvCxnSpPr>
            <a:stCxn id="17" idx="6"/>
            <a:endCxn id="15" idx="7"/>
          </p:cNvCxnSpPr>
          <p:nvPr/>
        </p:nvCxnSpPr>
        <p:spPr>
          <a:xfrm>
            <a:off x="2750733" y="2311239"/>
            <a:ext cx="335687" cy="730028"/>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a:extLst>
              <a:ext uri="{FF2B5EF4-FFF2-40B4-BE49-F238E27FC236}">
                <a16:creationId xmlns:a16="http://schemas.microsoft.com/office/drawing/2014/main" id="{110B2290-86E1-C844-B350-4E5F9CD6CE13}"/>
              </a:ext>
            </a:extLst>
          </p:cNvPr>
          <p:cNvCxnSpPr>
            <a:stCxn id="38" idx="6"/>
            <a:endCxn id="31" idx="7"/>
          </p:cNvCxnSpPr>
          <p:nvPr/>
        </p:nvCxnSpPr>
        <p:spPr>
          <a:xfrm>
            <a:off x="5068395" y="2273696"/>
            <a:ext cx="305101" cy="689867"/>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4D53C90D-9144-4F45-809D-9DAB21EC173A}"/>
              </a:ext>
            </a:extLst>
          </p:cNvPr>
          <p:cNvCxnSpPr>
            <a:stCxn id="56" idx="2"/>
            <a:endCxn id="58" idx="0"/>
          </p:cNvCxnSpPr>
          <p:nvPr/>
        </p:nvCxnSpPr>
        <p:spPr>
          <a:xfrm rot="10800000" flipV="1">
            <a:off x="930808" y="4224081"/>
            <a:ext cx="627032" cy="41910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13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checkerboard(across)">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checkerboard(across)">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checkerboard(across)">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dissolve">
                                      <p:cBhvr>
                                        <p:cTn id="3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Build-heap Algorithm	</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18</a:t>
            </a:fld>
            <a:endParaRPr lang="en-US"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86204675-AC58-CE41-88D9-A5B01D4F86BE}"/>
                  </a:ext>
                </a:extLst>
              </p:cNvPr>
              <p:cNvSpPr>
                <a:spLocks noGrp="1"/>
              </p:cNvSpPr>
              <p:nvPr>
                <p:ph idx="1"/>
              </p:nvPr>
            </p:nvSpPr>
            <p:spPr>
              <a:xfrm>
                <a:off x="404461" y="1711349"/>
                <a:ext cx="8229600" cy="4525963"/>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Algorithm : </a:t>
                </a:r>
                <a:r>
                  <a:rPr lang="en-US" sz="2800" dirty="0" err="1">
                    <a:latin typeface="Times New Roman" charset="0"/>
                    <a:ea typeface="Times New Roman" charset="0"/>
                    <a:cs typeface="Times New Roman" charset="0"/>
                  </a:rPr>
                  <a:t>build_heap</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a,i,n</a:t>
                </a:r>
                <a:r>
                  <a:rPr lang="en-US" sz="2800" dirty="0">
                    <a:latin typeface="Times New Roman" charset="0"/>
                    <a:ea typeface="Times New Roman" charset="0"/>
                    <a:cs typeface="Times New Roman"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Step1: for j =</a:t>
                </a:r>
                <a14:m>
                  <m:oMath xmlns:m="http://schemas.openxmlformats.org/officeDocument/2006/math">
                    <m:d>
                      <m:dPr>
                        <m:begChr m:val="⌊"/>
                        <m:endChr m:val="⌋"/>
                        <m:ctrlPr>
                          <a:rPr lang="en-US" sz="2800" i="1" smtClean="0">
                            <a:latin typeface="Cambria Math" panose="02040503050406030204" pitchFamily="18" charset="0"/>
                            <a:ea typeface="Times New Roman" charset="0"/>
                            <a:cs typeface="Times New Roman" charset="0"/>
                          </a:rPr>
                        </m:ctrlPr>
                      </m:dPr>
                      <m:e>
                        <m:r>
                          <a:rPr lang="en-US" sz="2800" b="0" i="1" smtClean="0">
                            <a:latin typeface="Cambria Math" charset="0"/>
                            <a:ea typeface="Times New Roman" charset="0"/>
                            <a:cs typeface="Times New Roman" charset="0"/>
                          </a:rPr>
                          <m:t>𝑖</m:t>
                        </m:r>
                        <m:r>
                          <a:rPr lang="en-US" sz="2800" b="0" i="1" smtClean="0">
                            <a:latin typeface="Cambria Math" charset="0"/>
                            <a:ea typeface="Times New Roman" charset="0"/>
                            <a:cs typeface="Times New Roman" charset="0"/>
                          </a:rPr>
                          <m:t>/2</m:t>
                        </m:r>
                      </m:e>
                    </m:d>
                  </m:oMath>
                </a14:m>
                <a:r>
                  <a:rPr lang="en-US" sz="2800" dirty="0">
                    <a:latin typeface="Times New Roman" charset="0"/>
                    <a:ea typeface="Times New Roman" charset="0"/>
                    <a:cs typeface="Times New Roman" charset="0"/>
                  </a:rPr>
                  <a:t> down to 1 do  </a:t>
                </a:r>
                <a:r>
                  <a:rPr lang="en-US" sz="1800" dirty="0">
                    <a:latin typeface="Times New Roman" charset="0"/>
                    <a:ea typeface="Times New Roman" charset="0"/>
                    <a:cs typeface="Times New Roman" charset="0"/>
                  </a:rPr>
                  <a:t>// only done on non-leaf nodes</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Step2: </a:t>
                </a:r>
                <a:r>
                  <a:rPr lang="en-US" sz="2800" dirty="0" err="1">
                    <a:latin typeface="Times New Roman" charset="0"/>
                    <a:ea typeface="Times New Roman" charset="0"/>
                    <a:cs typeface="Times New Roman" charset="0"/>
                  </a:rPr>
                  <a:t>Heapification</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a,j,n</a:t>
                </a:r>
                <a:r>
                  <a:rPr lang="en-US" sz="2800" dirty="0">
                    <a:latin typeface="Times New Roman" charset="0"/>
                    <a:ea typeface="Times New Roman" charset="0"/>
                    <a:cs typeface="Times New Roman"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What will be the time complexity ?</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its O(n) </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lvl="0" indent="0">
                  <a:spcBef>
                    <a:spcPts val="0"/>
                  </a:spcBef>
                  <a:buNone/>
                  <a:defRPr/>
                </a:pPr>
                <a:r>
                  <a:rPr lang="en-US" sz="2800" dirty="0">
                    <a:latin typeface="Times New Roman" charset="0"/>
                    <a:ea typeface="Times New Roman" charset="0"/>
                    <a:cs typeface="Times New Roman" charset="0"/>
                  </a:rPr>
                  <a:t>For correct answer refer the following link </a:t>
                </a:r>
              </a:p>
              <a:p>
                <a:pPr marL="0" lvl="0" indent="0">
                  <a:spcBef>
                    <a:spcPts val="0"/>
                  </a:spcBef>
                  <a:buNone/>
                  <a:defRPr/>
                </a:pPr>
                <a:r>
                  <a:rPr lang="en-US" sz="2800" dirty="0">
                    <a:latin typeface="Times New Roman" charset="0"/>
                    <a:ea typeface="Times New Roman" charset="0"/>
                    <a:cs typeface="Times New Roman" charset="0"/>
                  </a:rPr>
                  <a:t>http://</a:t>
                </a:r>
                <a:r>
                  <a:rPr lang="en-US" sz="2800" dirty="0" err="1">
                    <a:latin typeface="Times New Roman" charset="0"/>
                    <a:ea typeface="Times New Roman" charset="0"/>
                    <a:cs typeface="Times New Roman" charset="0"/>
                  </a:rPr>
                  <a:t>www.geeksforgeeks.org</a:t>
                </a:r>
                <a:r>
                  <a:rPr lang="en-US" sz="2800" dirty="0">
                    <a:latin typeface="Times New Roman" charset="0"/>
                    <a:ea typeface="Times New Roman" charset="0"/>
                    <a:cs typeface="Times New Roman" charset="0"/>
                  </a:rPr>
                  <a:t>/time-complexity-of-building-a-heap/</a:t>
                </a:r>
              </a:p>
            </p:txBody>
          </p:sp>
        </mc:Choice>
        <mc:Fallback>
          <p:sp>
            <p:nvSpPr>
              <p:cNvPr id="4" name="Content Placeholder 2">
                <a:extLst>
                  <a:ext uri="{FF2B5EF4-FFF2-40B4-BE49-F238E27FC236}">
                    <a16:creationId xmlns:a16="http://schemas.microsoft.com/office/drawing/2014/main" id="{86204675-AC58-CE41-88D9-A5B01D4F86BE}"/>
                  </a:ext>
                </a:extLst>
              </p:cNvPr>
              <p:cNvSpPr>
                <a:spLocks noGrp="1" noRot="1" noChangeAspect="1" noMove="1" noResize="1" noEditPoints="1" noAdjustHandles="1" noChangeArrowheads="1" noChangeShapeType="1" noTextEdit="1"/>
              </p:cNvSpPr>
              <p:nvPr>
                <p:ph idx="1"/>
              </p:nvPr>
            </p:nvSpPr>
            <p:spPr>
              <a:xfrm>
                <a:off x="404461" y="1711349"/>
                <a:ext cx="8229600" cy="4525963"/>
              </a:xfrm>
              <a:blipFill>
                <a:blip r:embed="rId2"/>
                <a:stretch>
                  <a:fillRect l="-1233" t="-2801"/>
                </a:stretch>
              </a:blipFill>
            </p:spPr>
            <p:txBody>
              <a:bodyPr/>
              <a:lstStyle/>
              <a:p>
                <a:r>
                  <a:rPr lang="en-US">
                    <a:noFill/>
                  </a:rPr>
                  <a:t> </a:t>
                </a:r>
              </a:p>
            </p:txBody>
          </p:sp>
        </mc:Fallback>
      </mc:AlternateContent>
    </p:spTree>
    <p:extLst>
      <p:ext uri="{BB962C8B-B14F-4D97-AF65-F5344CB8AC3E}">
        <p14:creationId xmlns:p14="http://schemas.microsoft.com/office/powerpoint/2010/main" val="30668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checkerboard(across)">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1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 Sort </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4" name="Content Placeholder 2">
            <a:extLst>
              <a:ext uri="{FF2B5EF4-FFF2-40B4-BE49-F238E27FC236}">
                <a16:creationId xmlns:a16="http://schemas.microsoft.com/office/drawing/2014/main" id="{88527687-4170-BD43-BCB2-7D1D4520A5BA}"/>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400" dirty="0">
                <a:latin typeface="Times New Roman" charset="0"/>
                <a:ea typeface="Times New Roman" charset="0"/>
                <a:cs typeface="Times New Roman" charset="0"/>
              </a:rPr>
              <a:t>Given an array of n element, first we build the heap</a:t>
            </a:r>
          </a:p>
          <a:p>
            <a:pPr>
              <a:buFont typeface="Arial" panose="020B0604020202020204" pitchFamily="34" charset="0"/>
              <a:buChar char="•"/>
            </a:pPr>
            <a:r>
              <a:rPr lang="en-US" sz="2400" dirty="0">
                <a:latin typeface="Times New Roman" charset="0"/>
                <a:ea typeface="Times New Roman" charset="0"/>
                <a:cs typeface="Times New Roman" charset="0"/>
              </a:rPr>
              <a:t>The largest element is at the root, but its position in sorted array should be at least. So swap the root with the last.</a:t>
            </a:r>
          </a:p>
          <a:p>
            <a:pPr>
              <a:buFont typeface="Arial" panose="020B0604020202020204" pitchFamily="34" charset="0"/>
              <a:buChar char="•"/>
            </a:pPr>
            <a:r>
              <a:rPr lang="en-US" sz="2400" dirty="0">
                <a:latin typeface="Times New Roman" charset="0"/>
                <a:ea typeface="Times New Roman" charset="0"/>
                <a:cs typeface="Times New Roman" charset="0"/>
              </a:rPr>
              <a:t>We have placed the highest element in its correct position we left with an array of n-1 elements. Repeat the same of these remaining n-1 element to place the next largest elements in its correct position.</a:t>
            </a:r>
          </a:p>
          <a:p>
            <a:pPr>
              <a:buFont typeface="Arial" panose="020B0604020202020204" pitchFamily="34" charset="0"/>
              <a:buChar char="•"/>
            </a:pPr>
            <a:r>
              <a:rPr lang="en-US" sz="2400" dirty="0">
                <a:latin typeface="Times New Roman" charset="0"/>
                <a:ea typeface="Times New Roman" charset="0"/>
                <a:cs typeface="Times New Roman" charset="0"/>
              </a:rPr>
              <a:t>Repeat the above step till an elements are placed in their correct positions.</a:t>
            </a:r>
          </a:p>
        </p:txBody>
      </p:sp>
    </p:spTree>
    <p:extLst>
      <p:ext uri="{BB962C8B-B14F-4D97-AF65-F5344CB8AC3E}">
        <p14:creationId xmlns:p14="http://schemas.microsoft.com/office/powerpoint/2010/main" val="153731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altLang="en-US" dirty="0"/>
              <a:t>SSZG519- Heap Sort </a:t>
            </a:r>
          </a:p>
          <a:p>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 Sort (Example)</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20</a:t>
            </a:fld>
            <a:endParaRPr lang="en-US" dirty="0"/>
          </a:p>
        </p:txBody>
      </p:sp>
      <p:grpSp>
        <p:nvGrpSpPr>
          <p:cNvPr id="91" name="Group 90">
            <a:extLst>
              <a:ext uri="{FF2B5EF4-FFF2-40B4-BE49-F238E27FC236}">
                <a16:creationId xmlns:a16="http://schemas.microsoft.com/office/drawing/2014/main" id="{9A67B8B1-C85B-B94E-BDBE-4B400A6F0E7F}"/>
              </a:ext>
            </a:extLst>
          </p:cNvPr>
          <p:cNvGrpSpPr>
            <a:grpSpLocks/>
          </p:cNvGrpSpPr>
          <p:nvPr/>
        </p:nvGrpSpPr>
        <p:grpSpPr bwMode="auto">
          <a:xfrm>
            <a:off x="395536" y="1628800"/>
            <a:ext cx="2722240" cy="2209800"/>
            <a:chOff x="624" y="1248"/>
            <a:chExt cx="4272" cy="1632"/>
          </a:xfrm>
        </p:grpSpPr>
        <p:sp>
          <p:nvSpPr>
            <p:cNvPr id="92" name="Oval 91">
              <a:extLst>
                <a:ext uri="{FF2B5EF4-FFF2-40B4-BE49-F238E27FC236}">
                  <a16:creationId xmlns:a16="http://schemas.microsoft.com/office/drawing/2014/main" id="{0A4B3869-E1CB-1844-930B-1EE83E2152C9}"/>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93" name="Oval 92">
              <a:extLst>
                <a:ext uri="{FF2B5EF4-FFF2-40B4-BE49-F238E27FC236}">
                  <a16:creationId xmlns:a16="http://schemas.microsoft.com/office/drawing/2014/main" id="{912D738C-CBAF-5443-8E06-0F0075482640}"/>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94" name="Oval 93">
              <a:extLst>
                <a:ext uri="{FF2B5EF4-FFF2-40B4-BE49-F238E27FC236}">
                  <a16:creationId xmlns:a16="http://schemas.microsoft.com/office/drawing/2014/main" id="{8E202DAB-A5A1-3646-9AAD-9BCF988A408C}"/>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95" name="Line 8">
              <a:extLst>
                <a:ext uri="{FF2B5EF4-FFF2-40B4-BE49-F238E27FC236}">
                  <a16:creationId xmlns:a16="http://schemas.microsoft.com/office/drawing/2014/main" id="{E84AF4B6-F53B-5C40-9A84-4667BB4DA93C}"/>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 name="Line 9">
              <a:extLst>
                <a:ext uri="{FF2B5EF4-FFF2-40B4-BE49-F238E27FC236}">
                  <a16:creationId xmlns:a16="http://schemas.microsoft.com/office/drawing/2014/main" id="{5FAE9579-ABBF-9C4E-A394-378D8B25C718}"/>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7" name="Oval 96">
              <a:extLst>
                <a:ext uri="{FF2B5EF4-FFF2-40B4-BE49-F238E27FC236}">
                  <a16:creationId xmlns:a16="http://schemas.microsoft.com/office/drawing/2014/main" id="{18AB9FDD-8844-0C4A-8FC5-67D335B4F986}"/>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5</a:t>
              </a:r>
            </a:p>
          </p:txBody>
        </p:sp>
        <p:sp>
          <p:nvSpPr>
            <p:cNvPr id="98" name="Oval 12">
              <a:extLst>
                <a:ext uri="{FF2B5EF4-FFF2-40B4-BE49-F238E27FC236}">
                  <a16:creationId xmlns:a16="http://schemas.microsoft.com/office/drawing/2014/main" id="{FD2895E1-6956-1741-A65C-FFBF0AEA9CA5}"/>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99" name="Line 13">
              <a:extLst>
                <a:ext uri="{FF2B5EF4-FFF2-40B4-BE49-F238E27FC236}">
                  <a16:creationId xmlns:a16="http://schemas.microsoft.com/office/drawing/2014/main" id="{291C1298-8FFE-7248-AA4B-9A59FB8E02CE}"/>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 name="Oval 15">
              <a:extLst>
                <a:ext uri="{FF2B5EF4-FFF2-40B4-BE49-F238E27FC236}">
                  <a16:creationId xmlns:a16="http://schemas.microsoft.com/office/drawing/2014/main" id="{D6467AA0-4439-F645-9059-64296D7CE622}"/>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101" name="Oval 20">
              <a:extLst>
                <a:ext uri="{FF2B5EF4-FFF2-40B4-BE49-F238E27FC236}">
                  <a16:creationId xmlns:a16="http://schemas.microsoft.com/office/drawing/2014/main" id="{30BF6EBA-4F52-1144-94AC-3F1DA2A5AD74}"/>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102" name="Oval 21">
              <a:extLst>
                <a:ext uri="{FF2B5EF4-FFF2-40B4-BE49-F238E27FC236}">
                  <a16:creationId xmlns:a16="http://schemas.microsoft.com/office/drawing/2014/main" id="{8660B25F-E256-584C-B3F3-6DA21CDE784B}"/>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10</a:t>
              </a:r>
            </a:p>
          </p:txBody>
        </p:sp>
        <p:sp>
          <p:nvSpPr>
            <p:cNvPr id="103" name="Oval 22">
              <a:extLst>
                <a:ext uri="{FF2B5EF4-FFF2-40B4-BE49-F238E27FC236}">
                  <a16:creationId xmlns:a16="http://schemas.microsoft.com/office/drawing/2014/main" id="{A0C3E3EF-64DF-9C40-961A-81F681A05081}"/>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104" name="Oval 23">
              <a:extLst>
                <a:ext uri="{FF2B5EF4-FFF2-40B4-BE49-F238E27FC236}">
                  <a16:creationId xmlns:a16="http://schemas.microsoft.com/office/drawing/2014/main" id="{72200942-F590-DA4E-AB9E-4212C99A8F75}"/>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105" name="Line 24">
              <a:extLst>
                <a:ext uri="{FF2B5EF4-FFF2-40B4-BE49-F238E27FC236}">
                  <a16:creationId xmlns:a16="http://schemas.microsoft.com/office/drawing/2014/main" id="{027A6C34-8CCC-1C4B-82D6-F0255863F77D}"/>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6" name="Line 25">
              <a:extLst>
                <a:ext uri="{FF2B5EF4-FFF2-40B4-BE49-F238E27FC236}">
                  <a16:creationId xmlns:a16="http://schemas.microsoft.com/office/drawing/2014/main" id="{761DD5EE-F168-7240-81E6-121B63C75E34}"/>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7" name="Line 26">
              <a:extLst>
                <a:ext uri="{FF2B5EF4-FFF2-40B4-BE49-F238E27FC236}">
                  <a16:creationId xmlns:a16="http://schemas.microsoft.com/office/drawing/2014/main" id="{0759E21E-9F9A-B141-87D7-D3CE4E7B592A}"/>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 name="Line 27">
              <a:extLst>
                <a:ext uri="{FF2B5EF4-FFF2-40B4-BE49-F238E27FC236}">
                  <a16:creationId xmlns:a16="http://schemas.microsoft.com/office/drawing/2014/main" id="{3C710B34-72DE-D346-AF65-8125EE3E618B}"/>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 name="Line 28">
              <a:extLst>
                <a:ext uri="{FF2B5EF4-FFF2-40B4-BE49-F238E27FC236}">
                  <a16:creationId xmlns:a16="http://schemas.microsoft.com/office/drawing/2014/main" id="{71117390-0B22-A744-BF8C-99FEC027C798}"/>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 name="Line 29">
              <a:extLst>
                <a:ext uri="{FF2B5EF4-FFF2-40B4-BE49-F238E27FC236}">
                  <a16:creationId xmlns:a16="http://schemas.microsoft.com/office/drawing/2014/main" id="{CB790E5B-F36F-9F41-B33C-9CE8B2D98B82}"/>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cxnSp>
        <p:nvCxnSpPr>
          <p:cNvPr id="111" name="Curved Connector 110">
            <a:extLst>
              <a:ext uri="{FF2B5EF4-FFF2-40B4-BE49-F238E27FC236}">
                <a16:creationId xmlns:a16="http://schemas.microsoft.com/office/drawing/2014/main" id="{20A30CAC-E270-084A-8EDE-B96718C14C66}"/>
              </a:ext>
            </a:extLst>
          </p:cNvPr>
          <p:cNvCxnSpPr>
            <a:stCxn id="98" idx="6"/>
            <a:endCxn id="102" idx="6"/>
          </p:cNvCxnSpPr>
          <p:nvPr/>
        </p:nvCxnSpPr>
        <p:spPr>
          <a:xfrm flipV="1">
            <a:off x="1404906" y="1791286"/>
            <a:ext cx="581152" cy="1884829"/>
          </a:xfrm>
          <a:prstGeom prst="curvedConnector3">
            <a:avLst>
              <a:gd name="adj1" fmla="val 3947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C0860BC5-F18F-7A4B-A35A-870E3EE41792}"/>
              </a:ext>
            </a:extLst>
          </p:cNvPr>
          <p:cNvGrpSpPr>
            <a:grpSpLocks/>
          </p:cNvGrpSpPr>
          <p:nvPr/>
        </p:nvGrpSpPr>
        <p:grpSpPr bwMode="auto">
          <a:xfrm>
            <a:off x="4860032" y="1628800"/>
            <a:ext cx="2722240" cy="2209800"/>
            <a:chOff x="624" y="1248"/>
            <a:chExt cx="4272" cy="1632"/>
          </a:xfrm>
        </p:grpSpPr>
        <p:sp>
          <p:nvSpPr>
            <p:cNvPr id="113" name="Oval 112">
              <a:extLst>
                <a:ext uri="{FF2B5EF4-FFF2-40B4-BE49-F238E27FC236}">
                  <a16:creationId xmlns:a16="http://schemas.microsoft.com/office/drawing/2014/main" id="{1CB9FFB6-1EE6-214B-A8F6-2262990CC05E}"/>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114" name="Oval 113">
              <a:extLst>
                <a:ext uri="{FF2B5EF4-FFF2-40B4-BE49-F238E27FC236}">
                  <a16:creationId xmlns:a16="http://schemas.microsoft.com/office/drawing/2014/main" id="{45B8D9C5-31AA-904E-944C-6A35640A8BAC}"/>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115" name="Oval 114">
              <a:extLst>
                <a:ext uri="{FF2B5EF4-FFF2-40B4-BE49-F238E27FC236}">
                  <a16:creationId xmlns:a16="http://schemas.microsoft.com/office/drawing/2014/main" id="{E77B2A31-D57E-754F-8A03-117497762666}"/>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116" name="Line 8">
              <a:extLst>
                <a:ext uri="{FF2B5EF4-FFF2-40B4-BE49-F238E27FC236}">
                  <a16:creationId xmlns:a16="http://schemas.microsoft.com/office/drawing/2014/main" id="{47B05477-4802-D74D-8160-57525ED306AC}"/>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 name="Line 9">
              <a:extLst>
                <a:ext uri="{FF2B5EF4-FFF2-40B4-BE49-F238E27FC236}">
                  <a16:creationId xmlns:a16="http://schemas.microsoft.com/office/drawing/2014/main" id="{EDC019EA-F03F-7546-814D-F6150D6E106C}"/>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8" name="Oval 117">
              <a:extLst>
                <a:ext uri="{FF2B5EF4-FFF2-40B4-BE49-F238E27FC236}">
                  <a16:creationId xmlns:a16="http://schemas.microsoft.com/office/drawing/2014/main" id="{F90BC479-34F5-F345-835A-D4FEDB1BF011}"/>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5</a:t>
              </a:r>
            </a:p>
          </p:txBody>
        </p:sp>
        <p:sp>
          <p:nvSpPr>
            <p:cNvPr id="119" name="Oval 12">
              <a:extLst>
                <a:ext uri="{FF2B5EF4-FFF2-40B4-BE49-F238E27FC236}">
                  <a16:creationId xmlns:a16="http://schemas.microsoft.com/office/drawing/2014/main" id="{5C9CC0D4-6251-5247-9EC2-BD48113A9F5E}"/>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10</a:t>
              </a:r>
            </a:p>
          </p:txBody>
        </p:sp>
        <p:sp>
          <p:nvSpPr>
            <p:cNvPr id="120" name="Line 13">
              <a:extLst>
                <a:ext uri="{FF2B5EF4-FFF2-40B4-BE49-F238E27FC236}">
                  <a16:creationId xmlns:a16="http://schemas.microsoft.com/office/drawing/2014/main" id="{C482DD14-672F-EA4B-B176-E2369F097D05}"/>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 name="Oval 15">
              <a:extLst>
                <a:ext uri="{FF2B5EF4-FFF2-40B4-BE49-F238E27FC236}">
                  <a16:creationId xmlns:a16="http://schemas.microsoft.com/office/drawing/2014/main" id="{706CD428-7827-6744-818D-A0CEF3F15FA2}"/>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122" name="Oval 20">
              <a:extLst>
                <a:ext uri="{FF2B5EF4-FFF2-40B4-BE49-F238E27FC236}">
                  <a16:creationId xmlns:a16="http://schemas.microsoft.com/office/drawing/2014/main" id="{288ACFC2-706C-6A40-B09C-CA08B8C2BE82}"/>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123" name="Oval 21">
              <a:extLst>
                <a:ext uri="{FF2B5EF4-FFF2-40B4-BE49-F238E27FC236}">
                  <a16:creationId xmlns:a16="http://schemas.microsoft.com/office/drawing/2014/main" id="{A5AC454B-026B-4349-8C8B-29894C87144A}"/>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124" name="Oval 22">
              <a:extLst>
                <a:ext uri="{FF2B5EF4-FFF2-40B4-BE49-F238E27FC236}">
                  <a16:creationId xmlns:a16="http://schemas.microsoft.com/office/drawing/2014/main" id="{74DAE33E-0A3E-7D44-92B4-0A2618328006}"/>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125" name="Oval 23">
              <a:extLst>
                <a:ext uri="{FF2B5EF4-FFF2-40B4-BE49-F238E27FC236}">
                  <a16:creationId xmlns:a16="http://schemas.microsoft.com/office/drawing/2014/main" id="{0FE651DC-D73F-1740-BF53-1D512986EE99}"/>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126" name="Line 24">
              <a:extLst>
                <a:ext uri="{FF2B5EF4-FFF2-40B4-BE49-F238E27FC236}">
                  <a16:creationId xmlns:a16="http://schemas.microsoft.com/office/drawing/2014/main" id="{EA4A9A92-B68D-6C48-92EB-5E610C2AEA56}"/>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7" name="Line 25">
              <a:extLst>
                <a:ext uri="{FF2B5EF4-FFF2-40B4-BE49-F238E27FC236}">
                  <a16:creationId xmlns:a16="http://schemas.microsoft.com/office/drawing/2014/main" id="{EF887A5B-DD64-D94B-9CC0-8FF6592C1846}"/>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8" name="Line 26">
              <a:extLst>
                <a:ext uri="{FF2B5EF4-FFF2-40B4-BE49-F238E27FC236}">
                  <a16:creationId xmlns:a16="http://schemas.microsoft.com/office/drawing/2014/main" id="{20F33D89-0AF9-164A-A08C-56E5E822B487}"/>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9" name="Line 27">
              <a:extLst>
                <a:ext uri="{FF2B5EF4-FFF2-40B4-BE49-F238E27FC236}">
                  <a16:creationId xmlns:a16="http://schemas.microsoft.com/office/drawing/2014/main" id="{46108E2E-5FD7-2249-B57F-A9B061B3C12B}"/>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 name="Line 28">
              <a:extLst>
                <a:ext uri="{FF2B5EF4-FFF2-40B4-BE49-F238E27FC236}">
                  <a16:creationId xmlns:a16="http://schemas.microsoft.com/office/drawing/2014/main" id="{18CBDB55-0676-504D-AE9A-41559B3A381E}"/>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1" name="Line 29">
              <a:extLst>
                <a:ext uri="{FF2B5EF4-FFF2-40B4-BE49-F238E27FC236}">
                  <a16:creationId xmlns:a16="http://schemas.microsoft.com/office/drawing/2014/main" id="{3935366B-9B66-4D49-8CEE-6C8D9AF20A51}"/>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2" name="Group 131">
            <a:extLst>
              <a:ext uri="{FF2B5EF4-FFF2-40B4-BE49-F238E27FC236}">
                <a16:creationId xmlns:a16="http://schemas.microsoft.com/office/drawing/2014/main" id="{04534FF9-5831-0048-8E93-42725E53346B}"/>
              </a:ext>
            </a:extLst>
          </p:cNvPr>
          <p:cNvGrpSpPr>
            <a:grpSpLocks/>
          </p:cNvGrpSpPr>
          <p:nvPr/>
        </p:nvGrpSpPr>
        <p:grpSpPr bwMode="auto">
          <a:xfrm>
            <a:off x="334362" y="4208103"/>
            <a:ext cx="2722240" cy="2209800"/>
            <a:chOff x="624" y="1248"/>
            <a:chExt cx="4272" cy="1632"/>
          </a:xfrm>
        </p:grpSpPr>
        <p:sp>
          <p:nvSpPr>
            <p:cNvPr id="133" name="Oval 132">
              <a:extLst>
                <a:ext uri="{FF2B5EF4-FFF2-40B4-BE49-F238E27FC236}">
                  <a16:creationId xmlns:a16="http://schemas.microsoft.com/office/drawing/2014/main" id="{674465FF-0612-F64E-8695-C9FF73C143A0}"/>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4</a:t>
              </a:r>
            </a:p>
          </p:txBody>
        </p:sp>
        <p:sp>
          <p:nvSpPr>
            <p:cNvPr id="134" name="Oval 133">
              <a:extLst>
                <a:ext uri="{FF2B5EF4-FFF2-40B4-BE49-F238E27FC236}">
                  <a16:creationId xmlns:a16="http://schemas.microsoft.com/office/drawing/2014/main" id="{8FDCF52C-E668-B847-9583-8478ED9455B7}"/>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2</a:t>
              </a:r>
            </a:p>
          </p:txBody>
        </p:sp>
        <p:sp>
          <p:nvSpPr>
            <p:cNvPr id="135" name="Oval 134">
              <a:extLst>
                <a:ext uri="{FF2B5EF4-FFF2-40B4-BE49-F238E27FC236}">
                  <a16:creationId xmlns:a16="http://schemas.microsoft.com/office/drawing/2014/main" id="{2153AA60-725C-7946-827E-B93DB2CBE5C7}"/>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a:t>
              </a:r>
            </a:p>
          </p:txBody>
        </p:sp>
        <p:sp>
          <p:nvSpPr>
            <p:cNvPr id="136" name="Line 8">
              <a:extLst>
                <a:ext uri="{FF2B5EF4-FFF2-40B4-BE49-F238E27FC236}">
                  <a16:creationId xmlns:a16="http://schemas.microsoft.com/office/drawing/2014/main" id="{1883DEDA-BAA6-2F4E-BD98-3B99E009CC16}"/>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 name="Line 9">
              <a:extLst>
                <a:ext uri="{FF2B5EF4-FFF2-40B4-BE49-F238E27FC236}">
                  <a16:creationId xmlns:a16="http://schemas.microsoft.com/office/drawing/2014/main" id="{173F15FB-9414-814D-92B0-A393E9E9BC54}"/>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 name="Oval 137">
              <a:extLst>
                <a:ext uri="{FF2B5EF4-FFF2-40B4-BE49-F238E27FC236}">
                  <a16:creationId xmlns:a16="http://schemas.microsoft.com/office/drawing/2014/main" id="{1C6F3247-4D77-9840-9454-A89BF117338D}"/>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dirty="0">
                  <a:latin typeface="Verdana" charset="0"/>
                </a:rPr>
                <a:t>5</a:t>
              </a:r>
            </a:p>
          </p:txBody>
        </p:sp>
        <p:sp>
          <p:nvSpPr>
            <p:cNvPr id="139" name="Oval 12">
              <a:extLst>
                <a:ext uri="{FF2B5EF4-FFF2-40B4-BE49-F238E27FC236}">
                  <a16:creationId xmlns:a16="http://schemas.microsoft.com/office/drawing/2014/main" id="{10E452B5-47E7-314F-92EB-3EC63C41E642}"/>
                </a:ext>
              </a:extLst>
            </p:cNvPr>
            <p:cNvSpPr>
              <a:spLocks noChangeArrowheads="1"/>
            </p:cNvSpPr>
            <p:nvPr/>
          </p:nvSpPr>
          <p:spPr bwMode="auto">
            <a:xfrm>
              <a:off x="1824" y="2640"/>
              <a:ext cx="384"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10</a:t>
              </a:r>
            </a:p>
          </p:txBody>
        </p:sp>
        <p:sp>
          <p:nvSpPr>
            <p:cNvPr id="140" name="Line 13">
              <a:extLst>
                <a:ext uri="{FF2B5EF4-FFF2-40B4-BE49-F238E27FC236}">
                  <a16:creationId xmlns:a16="http://schemas.microsoft.com/office/drawing/2014/main" id="{762F7CC2-19C3-064D-B410-5225DF74465E}"/>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1" name="Oval 15">
              <a:extLst>
                <a:ext uri="{FF2B5EF4-FFF2-40B4-BE49-F238E27FC236}">
                  <a16:creationId xmlns:a16="http://schemas.microsoft.com/office/drawing/2014/main" id="{44B11CC0-FD5D-5B44-A8AD-3BE0E71DBE4B}"/>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6</a:t>
              </a:r>
            </a:p>
          </p:txBody>
        </p:sp>
        <p:sp>
          <p:nvSpPr>
            <p:cNvPr id="142" name="Oval 20">
              <a:extLst>
                <a:ext uri="{FF2B5EF4-FFF2-40B4-BE49-F238E27FC236}">
                  <a16:creationId xmlns:a16="http://schemas.microsoft.com/office/drawing/2014/main" id="{78A5EF62-A3E9-E94D-AD7F-0DAE0EEB419B}"/>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3</a:t>
              </a:r>
            </a:p>
          </p:txBody>
        </p:sp>
        <p:sp>
          <p:nvSpPr>
            <p:cNvPr id="143" name="Oval 21">
              <a:extLst>
                <a:ext uri="{FF2B5EF4-FFF2-40B4-BE49-F238E27FC236}">
                  <a16:creationId xmlns:a16="http://schemas.microsoft.com/office/drawing/2014/main" id="{C6179814-2873-4849-BD40-1573C11E34F2}"/>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9</a:t>
              </a:r>
            </a:p>
          </p:txBody>
        </p:sp>
        <p:sp>
          <p:nvSpPr>
            <p:cNvPr id="144" name="Oval 22">
              <a:extLst>
                <a:ext uri="{FF2B5EF4-FFF2-40B4-BE49-F238E27FC236}">
                  <a16:creationId xmlns:a16="http://schemas.microsoft.com/office/drawing/2014/main" id="{A8A2596D-FE7F-B548-A105-E12510B29346}"/>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7</a:t>
              </a:r>
            </a:p>
          </p:txBody>
        </p:sp>
        <p:sp>
          <p:nvSpPr>
            <p:cNvPr id="145" name="Oval 23">
              <a:extLst>
                <a:ext uri="{FF2B5EF4-FFF2-40B4-BE49-F238E27FC236}">
                  <a16:creationId xmlns:a16="http://schemas.microsoft.com/office/drawing/2014/main" id="{5D1EECF1-76E5-4B48-97DB-EBF0920CCA75}"/>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dirty="0">
                  <a:latin typeface="Verdana" charset="0"/>
                </a:rPr>
                <a:t>8</a:t>
              </a:r>
            </a:p>
          </p:txBody>
        </p:sp>
        <p:sp>
          <p:nvSpPr>
            <p:cNvPr id="146" name="Line 24">
              <a:extLst>
                <a:ext uri="{FF2B5EF4-FFF2-40B4-BE49-F238E27FC236}">
                  <a16:creationId xmlns:a16="http://schemas.microsoft.com/office/drawing/2014/main" id="{9D1A6A7B-0050-C447-939B-FFB3B86F46B1}"/>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 name="Line 25">
              <a:extLst>
                <a:ext uri="{FF2B5EF4-FFF2-40B4-BE49-F238E27FC236}">
                  <a16:creationId xmlns:a16="http://schemas.microsoft.com/office/drawing/2014/main" id="{238292F3-8F58-F843-A406-0E5BC952C081}"/>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8" name="Line 26">
              <a:extLst>
                <a:ext uri="{FF2B5EF4-FFF2-40B4-BE49-F238E27FC236}">
                  <a16:creationId xmlns:a16="http://schemas.microsoft.com/office/drawing/2014/main" id="{19B525CD-A67F-E848-997F-F3AB6B929CD9}"/>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9" name="Line 27">
              <a:extLst>
                <a:ext uri="{FF2B5EF4-FFF2-40B4-BE49-F238E27FC236}">
                  <a16:creationId xmlns:a16="http://schemas.microsoft.com/office/drawing/2014/main" id="{F3DD1A5F-62D9-E048-9F2E-1D39542FEC0E}"/>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 name="Line 28">
              <a:extLst>
                <a:ext uri="{FF2B5EF4-FFF2-40B4-BE49-F238E27FC236}">
                  <a16:creationId xmlns:a16="http://schemas.microsoft.com/office/drawing/2014/main" id="{47346494-D710-3E46-BBD4-9B5E75B34613}"/>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1" name="Line 29">
              <a:extLst>
                <a:ext uri="{FF2B5EF4-FFF2-40B4-BE49-F238E27FC236}">
                  <a16:creationId xmlns:a16="http://schemas.microsoft.com/office/drawing/2014/main" id="{375ADF03-D748-794E-A655-CB7180DE535C}"/>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2" name="Group 70">
            <a:extLst>
              <a:ext uri="{FF2B5EF4-FFF2-40B4-BE49-F238E27FC236}">
                <a16:creationId xmlns:a16="http://schemas.microsoft.com/office/drawing/2014/main" id="{C744A283-D576-2442-BA76-DD4A8A8B51A0}"/>
              </a:ext>
            </a:extLst>
          </p:cNvPr>
          <p:cNvGrpSpPr>
            <a:grpSpLocks/>
          </p:cNvGrpSpPr>
          <p:nvPr/>
        </p:nvGrpSpPr>
        <p:grpSpPr bwMode="auto">
          <a:xfrm>
            <a:off x="4786539" y="4412050"/>
            <a:ext cx="3328030" cy="381000"/>
            <a:chOff x="672" y="2736"/>
            <a:chExt cx="2880" cy="240"/>
          </a:xfrm>
        </p:grpSpPr>
        <p:sp>
          <p:nvSpPr>
            <p:cNvPr id="153" name="Rectangle 30">
              <a:extLst>
                <a:ext uri="{FF2B5EF4-FFF2-40B4-BE49-F238E27FC236}">
                  <a16:creationId xmlns:a16="http://schemas.microsoft.com/office/drawing/2014/main" id="{4EA84C4F-4CF3-7047-9AAB-498A5240A0EE}"/>
                </a:ext>
              </a:extLst>
            </p:cNvPr>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10</a:t>
              </a:r>
            </a:p>
          </p:txBody>
        </p:sp>
        <p:sp>
          <p:nvSpPr>
            <p:cNvPr id="154" name="Rectangle 57">
              <a:extLst>
                <a:ext uri="{FF2B5EF4-FFF2-40B4-BE49-F238E27FC236}">
                  <a16:creationId xmlns:a16="http://schemas.microsoft.com/office/drawing/2014/main" id="{C723B355-45EE-9D43-BE15-59DBD2ED8C20}"/>
                </a:ext>
              </a:extLst>
            </p:cNvPr>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9</a:t>
              </a:r>
            </a:p>
          </p:txBody>
        </p:sp>
        <p:sp>
          <p:nvSpPr>
            <p:cNvPr id="155" name="Rectangle 58">
              <a:extLst>
                <a:ext uri="{FF2B5EF4-FFF2-40B4-BE49-F238E27FC236}">
                  <a16:creationId xmlns:a16="http://schemas.microsoft.com/office/drawing/2014/main" id="{C65F61C3-13E1-904D-B359-E9B97E50A6E2}"/>
                </a:ext>
              </a:extLst>
            </p:cNvPr>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7</a:t>
              </a:r>
            </a:p>
          </p:txBody>
        </p:sp>
        <p:sp>
          <p:nvSpPr>
            <p:cNvPr id="156" name="Rectangle 59">
              <a:extLst>
                <a:ext uri="{FF2B5EF4-FFF2-40B4-BE49-F238E27FC236}">
                  <a16:creationId xmlns:a16="http://schemas.microsoft.com/office/drawing/2014/main" id="{9BB5932F-437B-D041-A9CF-0170E41D7783}"/>
                </a:ext>
              </a:extLst>
            </p:cNvPr>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8</a:t>
              </a:r>
            </a:p>
          </p:txBody>
        </p:sp>
        <p:sp>
          <p:nvSpPr>
            <p:cNvPr id="157" name="Rectangle 60">
              <a:extLst>
                <a:ext uri="{FF2B5EF4-FFF2-40B4-BE49-F238E27FC236}">
                  <a16:creationId xmlns:a16="http://schemas.microsoft.com/office/drawing/2014/main" id="{7F553CFC-41B4-2E40-868C-901AB6D0B447}"/>
                </a:ext>
              </a:extLst>
            </p:cNvPr>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5</a:t>
              </a:r>
            </a:p>
          </p:txBody>
        </p:sp>
        <p:sp>
          <p:nvSpPr>
            <p:cNvPr id="158" name="Rectangle 61">
              <a:extLst>
                <a:ext uri="{FF2B5EF4-FFF2-40B4-BE49-F238E27FC236}">
                  <a16:creationId xmlns:a16="http://schemas.microsoft.com/office/drawing/2014/main" id="{7F74CCEA-C55E-C14F-9565-B3672BDFA705}"/>
                </a:ext>
              </a:extLst>
            </p:cNvPr>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6</a:t>
              </a:r>
            </a:p>
          </p:txBody>
        </p:sp>
        <p:sp>
          <p:nvSpPr>
            <p:cNvPr id="159" name="Rectangle 62">
              <a:extLst>
                <a:ext uri="{FF2B5EF4-FFF2-40B4-BE49-F238E27FC236}">
                  <a16:creationId xmlns:a16="http://schemas.microsoft.com/office/drawing/2014/main" id="{1E6B7EB9-2CD5-FC44-9809-DE61F8CBEB7B}"/>
                </a:ext>
              </a:extLst>
            </p:cNvPr>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3</a:t>
              </a:r>
            </a:p>
          </p:txBody>
        </p:sp>
        <p:sp>
          <p:nvSpPr>
            <p:cNvPr id="160" name="Rectangle 63">
              <a:extLst>
                <a:ext uri="{FF2B5EF4-FFF2-40B4-BE49-F238E27FC236}">
                  <a16:creationId xmlns:a16="http://schemas.microsoft.com/office/drawing/2014/main" id="{B1A12A9F-561F-E64B-AE2E-42F10B320D2C}"/>
                </a:ext>
              </a:extLst>
            </p:cNvPr>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a:t>
              </a:r>
            </a:p>
          </p:txBody>
        </p:sp>
        <p:sp>
          <p:nvSpPr>
            <p:cNvPr id="161" name="Rectangle 64">
              <a:extLst>
                <a:ext uri="{FF2B5EF4-FFF2-40B4-BE49-F238E27FC236}">
                  <a16:creationId xmlns:a16="http://schemas.microsoft.com/office/drawing/2014/main" id="{1D2AAC82-54E2-B442-A3F6-331A3F4152E0}"/>
                </a:ext>
              </a:extLst>
            </p:cNvPr>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4</a:t>
              </a:r>
              <a:endParaRPr lang="en-US" altLang="en-US" sz="2000" dirty="0">
                <a:latin typeface="Verdana" charset="0"/>
              </a:endParaRPr>
            </a:p>
          </p:txBody>
        </p:sp>
        <p:sp>
          <p:nvSpPr>
            <p:cNvPr id="162" name="Rectangle 65">
              <a:extLst>
                <a:ext uri="{FF2B5EF4-FFF2-40B4-BE49-F238E27FC236}">
                  <a16:creationId xmlns:a16="http://schemas.microsoft.com/office/drawing/2014/main" id="{242328F5-B10B-1D4D-A502-DE6C0FB51467}"/>
                </a:ext>
              </a:extLst>
            </p:cNvPr>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a:t>
              </a:r>
            </a:p>
          </p:txBody>
        </p:sp>
      </p:grpSp>
      <p:cxnSp>
        <p:nvCxnSpPr>
          <p:cNvPr id="163" name="Curved Connector 162">
            <a:extLst>
              <a:ext uri="{FF2B5EF4-FFF2-40B4-BE49-F238E27FC236}">
                <a16:creationId xmlns:a16="http://schemas.microsoft.com/office/drawing/2014/main" id="{A5A49C9F-AEFD-264A-93CA-3E92BBE62CDB}"/>
              </a:ext>
            </a:extLst>
          </p:cNvPr>
          <p:cNvCxnSpPr>
            <a:stCxn id="153" idx="0"/>
            <a:endCxn id="162" idx="0"/>
          </p:cNvCxnSpPr>
          <p:nvPr/>
        </p:nvCxnSpPr>
        <p:spPr>
          <a:xfrm rot="5400000" flipH="1" flipV="1">
            <a:off x="6450554" y="2914437"/>
            <a:ext cx="12700" cy="2995227"/>
          </a:xfrm>
          <a:prstGeom prst="curvedConnector3">
            <a:avLst>
              <a:gd name="adj1" fmla="val 367826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4" name="Group 70">
            <a:extLst>
              <a:ext uri="{FF2B5EF4-FFF2-40B4-BE49-F238E27FC236}">
                <a16:creationId xmlns:a16="http://schemas.microsoft.com/office/drawing/2014/main" id="{2BBBF1C0-6243-5140-8334-AF0F43DA8BF2}"/>
              </a:ext>
            </a:extLst>
          </p:cNvPr>
          <p:cNvGrpSpPr>
            <a:grpSpLocks/>
          </p:cNvGrpSpPr>
          <p:nvPr/>
        </p:nvGrpSpPr>
        <p:grpSpPr bwMode="auto">
          <a:xfrm>
            <a:off x="4786539" y="5371110"/>
            <a:ext cx="3328030" cy="381000"/>
            <a:chOff x="672" y="2736"/>
            <a:chExt cx="2880" cy="240"/>
          </a:xfrm>
        </p:grpSpPr>
        <p:sp>
          <p:nvSpPr>
            <p:cNvPr id="165" name="Rectangle 30">
              <a:extLst>
                <a:ext uri="{FF2B5EF4-FFF2-40B4-BE49-F238E27FC236}">
                  <a16:creationId xmlns:a16="http://schemas.microsoft.com/office/drawing/2014/main" id="{7889F6D7-CD05-B14B-8344-7BDD083569F8}"/>
                </a:ext>
              </a:extLst>
            </p:cNvPr>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a:t>
              </a:r>
            </a:p>
          </p:txBody>
        </p:sp>
        <p:sp>
          <p:nvSpPr>
            <p:cNvPr id="166" name="Rectangle 57">
              <a:extLst>
                <a:ext uri="{FF2B5EF4-FFF2-40B4-BE49-F238E27FC236}">
                  <a16:creationId xmlns:a16="http://schemas.microsoft.com/office/drawing/2014/main" id="{A60FDA08-8747-E740-A1ED-AC33150D38D3}"/>
                </a:ext>
              </a:extLst>
            </p:cNvPr>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9</a:t>
              </a:r>
            </a:p>
          </p:txBody>
        </p:sp>
        <p:sp>
          <p:nvSpPr>
            <p:cNvPr id="167" name="Rectangle 58">
              <a:extLst>
                <a:ext uri="{FF2B5EF4-FFF2-40B4-BE49-F238E27FC236}">
                  <a16:creationId xmlns:a16="http://schemas.microsoft.com/office/drawing/2014/main" id="{BD62B7D8-7184-7C41-95FA-34B1861B4768}"/>
                </a:ext>
              </a:extLst>
            </p:cNvPr>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7</a:t>
              </a:r>
            </a:p>
          </p:txBody>
        </p:sp>
        <p:sp>
          <p:nvSpPr>
            <p:cNvPr id="168" name="Rectangle 59">
              <a:extLst>
                <a:ext uri="{FF2B5EF4-FFF2-40B4-BE49-F238E27FC236}">
                  <a16:creationId xmlns:a16="http://schemas.microsoft.com/office/drawing/2014/main" id="{A51DF15D-49EF-4741-A46B-23C041E65004}"/>
                </a:ext>
              </a:extLst>
            </p:cNvPr>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8</a:t>
              </a:r>
            </a:p>
          </p:txBody>
        </p:sp>
        <p:sp>
          <p:nvSpPr>
            <p:cNvPr id="169" name="Rectangle 60">
              <a:extLst>
                <a:ext uri="{FF2B5EF4-FFF2-40B4-BE49-F238E27FC236}">
                  <a16:creationId xmlns:a16="http://schemas.microsoft.com/office/drawing/2014/main" id="{C11D14F2-8C15-7C4B-8752-1D70C5289AA6}"/>
                </a:ext>
              </a:extLst>
            </p:cNvPr>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5</a:t>
              </a:r>
            </a:p>
          </p:txBody>
        </p:sp>
        <p:sp>
          <p:nvSpPr>
            <p:cNvPr id="170" name="Rectangle 61">
              <a:extLst>
                <a:ext uri="{FF2B5EF4-FFF2-40B4-BE49-F238E27FC236}">
                  <a16:creationId xmlns:a16="http://schemas.microsoft.com/office/drawing/2014/main" id="{80912B60-CBBD-134E-B90C-E41130619DB5}"/>
                </a:ext>
              </a:extLst>
            </p:cNvPr>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6</a:t>
              </a:r>
            </a:p>
          </p:txBody>
        </p:sp>
        <p:sp>
          <p:nvSpPr>
            <p:cNvPr id="171" name="Rectangle 62">
              <a:extLst>
                <a:ext uri="{FF2B5EF4-FFF2-40B4-BE49-F238E27FC236}">
                  <a16:creationId xmlns:a16="http://schemas.microsoft.com/office/drawing/2014/main" id="{2AC7F848-F9E8-5442-90C0-16666C19E4CA}"/>
                </a:ext>
              </a:extLst>
            </p:cNvPr>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3</a:t>
              </a:r>
            </a:p>
          </p:txBody>
        </p:sp>
        <p:sp>
          <p:nvSpPr>
            <p:cNvPr id="172" name="Rectangle 63">
              <a:extLst>
                <a:ext uri="{FF2B5EF4-FFF2-40B4-BE49-F238E27FC236}">
                  <a16:creationId xmlns:a16="http://schemas.microsoft.com/office/drawing/2014/main" id="{8F7F0B68-CD0A-734C-9F41-756D47E6BA71}"/>
                </a:ext>
              </a:extLst>
            </p:cNvPr>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a:t>
              </a:r>
            </a:p>
          </p:txBody>
        </p:sp>
        <p:sp>
          <p:nvSpPr>
            <p:cNvPr id="173" name="Rectangle 64">
              <a:extLst>
                <a:ext uri="{FF2B5EF4-FFF2-40B4-BE49-F238E27FC236}">
                  <a16:creationId xmlns:a16="http://schemas.microsoft.com/office/drawing/2014/main" id="{B2CDB9DD-BFDF-5741-8953-98ACF4E79D23}"/>
                </a:ext>
              </a:extLst>
            </p:cNvPr>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4</a:t>
              </a:r>
              <a:endParaRPr lang="en-US" altLang="en-US" sz="2000" dirty="0">
                <a:latin typeface="Verdana" charset="0"/>
              </a:endParaRPr>
            </a:p>
          </p:txBody>
        </p:sp>
        <p:sp>
          <p:nvSpPr>
            <p:cNvPr id="174" name="Rectangle 65">
              <a:extLst>
                <a:ext uri="{FF2B5EF4-FFF2-40B4-BE49-F238E27FC236}">
                  <a16:creationId xmlns:a16="http://schemas.microsoft.com/office/drawing/2014/main" id="{05EDC1F5-4374-DB48-AD5A-83819C4FDEC6}"/>
                </a:ext>
              </a:extLst>
            </p:cNvPr>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10</a:t>
              </a:r>
            </a:p>
          </p:txBody>
        </p:sp>
      </p:grpSp>
      <p:cxnSp>
        <p:nvCxnSpPr>
          <p:cNvPr id="175" name="Straight Connector 174">
            <a:extLst>
              <a:ext uri="{FF2B5EF4-FFF2-40B4-BE49-F238E27FC236}">
                <a16:creationId xmlns:a16="http://schemas.microsoft.com/office/drawing/2014/main" id="{F5DDCBDB-B250-1F41-A61C-CF960CE391EA}"/>
              </a:ext>
            </a:extLst>
          </p:cNvPr>
          <p:cNvCxnSpPr/>
          <p:nvPr/>
        </p:nvCxnSpPr>
        <p:spPr>
          <a:xfrm>
            <a:off x="7781766" y="5053027"/>
            <a:ext cx="0" cy="10399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8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checkerboard(across)">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dissolve">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dissolve">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dissolve">
                                      <p:cBhvr>
                                        <p:cTn id="27" dur="500"/>
                                        <p:tgtEl>
                                          <p:spTgt spid="15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checkerboard(across)">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dissolve">
                                      <p:cBhvr>
                                        <p:cTn id="37" dur="500"/>
                                        <p:tgtEl>
                                          <p:spTgt spid="16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checkerboard(across)">
                                      <p:cBhvr>
                                        <p:cTn id="4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Pseudocode of the Heap sort </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4" name="Content Placeholder 2">
            <a:extLst>
              <a:ext uri="{FF2B5EF4-FFF2-40B4-BE49-F238E27FC236}">
                <a16:creationId xmlns:a16="http://schemas.microsoft.com/office/drawing/2014/main" id="{B0D92348-5E8E-C347-B429-A9E4021DEF36}"/>
              </a:ext>
            </a:extLst>
          </p:cNvPr>
          <p:cNvSpPr>
            <a:spLocks noGrp="1"/>
          </p:cNvSpPr>
          <p:nvPr>
            <p:ph idx="1"/>
          </p:nvPr>
        </p:nvSpPr>
        <p:spPr>
          <a:xfrm>
            <a:off x="457200" y="1600200"/>
            <a:ext cx="8229600" cy="452596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Algorithm </a:t>
            </a:r>
            <a:r>
              <a:rPr lang="en-US" sz="2800" dirty="0" err="1">
                <a:latin typeface="Times New Roman" charset="0"/>
                <a:ea typeface="Times New Roman" charset="0"/>
                <a:cs typeface="Times New Roman" charset="0"/>
              </a:rPr>
              <a:t>heap_sort</a:t>
            </a:r>
            <a:r>
              <a:rPr lang="en-US" sz="2800" dirty="0">
                <a:latin typeface="Times New Roman" charset="0"/>
                <a:ea typeface="Times New Roman" charset="0"/>
                <a:cs typeface="Times New Roman" charset="0"/>
              </a:rPr>
              <a:t>(</a:t>
            </a:r>
            <a:r>
              <a:rPr lang="en-US" sz="2800" dirty="0" err="1">
                <a:latin typeface="Times New Roman" charset="0"/>
                <a:ea typeface="Times New Roman" charset="0"/>
                <a:cs typeface="Times New Roman" charset="0"/>
              </a:rPr>
              <a:t>a,i</a:t>
            </a:r>
            <a:r>
              <a:rPr lang="en-US" sz="2800" dirty="0">
                <a:latin typeface="Times New Roman" charset="0"/>
                <a:ea typeface="Times New Roman" charset="0"/>
                <a:cs typeface="Times New Roman"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build_heap</a:t>
            </a:r>
            <a:r>
              <a:rPr lang="en-US" sz="2800" dirty="0">
                <a:latin typeface="Times New Roman" charset="0"/>
                <a:ea typeface="Times New Roman" charset="0"/>
                <a:cs typeface="Times New Roman" charset="0"/>
              </a:rPr>
              <a:t>(</a:t>
            </a:r>
            <a:r>
              <a:rPr lang="en-US" sz="2800" dirty="0" err="1">
                <a:latin typeface="Times New Roman" charset="0"/>
                <a:ea typeface="Times New Roman" charset="0"/>
                <a:cs typeface="Times New Roman" charset="0"/>
              </a:rPr>
              <a:t>a,i</a:t>
            </a:r>
            <a:r>
              <a:rPr lang="en-US" sz="2800" dirty="0">
                <a:latin typeface="Times New Roman" charset="0"/>
                <a:ea typeface="Times New Roman" charset="0"/>
                <a:cs typeface="Times New Roman"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for j=1 down to 1 do </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swap (a[1], a[j])</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heapification</a:t>
            </a:r>
            <a:r>
              <a:rPr lang="en-US" sz="2800" dirty="0">
                <a:latin typeface="Times New Roman" charset="0"/>
                <a:ea typeface="Times New Roman" charset="0"/>
                <a:cs typeface="Times New Roman" charset="0"/>
              </a:rPr>
              <a:t> (a,1,j-1)</a:t>
            </a: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The time complexity of the heap sort algorithm is in </a:t>
            </a:r>
          </a:p>
          <a:p>
            <a:pPr marL="0" marR="0" lvl="0" indent="0" defTabSz="914400" eaLnBrk="1" fontAlgn="auto" latinLnBrk="0" hangingPunct="1">
              <a:lnSpc>
                <a:spcPct val="100000"/>
              </a:lnSpc>
              <a:spcBef>
                <a:spcPts val="0"/>
              </a:spcBef>
              <a:spcAft>
                <a:spcPts val="0"/>
              </a:spcAft>
              <a:buClrTx/>
              <a:buSzTx/>
              <a:buFontTx/>
              <a:buNone/>
              <a:tabLst/>
              <a:defRPr/>
            </a:pPr>
            <a:r>
              <a:rPr lang="en-US" sz="2800" dirty="0">
                <a:latin typeface="Times New Roman" charset="0"/>
                <a:ea typeface="Times New Roman" charset="0"/>
                <a:cs typeface="Times New Roman" charset="0"/>
              </a:rPr>
              <a:t>	O(</a:t>
            </a:r>
            <a:r>
              <a:rPr lang="en-US" sz="2800" dirty="0" err="1">
                <a:latin typeface="Times New Roman" charset="0"/>
                <a:ea typeface="Times New Roman" charset="0"/>
                <a:cs typeface="Times New Roman" charset="0"/>
              </a:rPr>
              <a:t>nlogn</a:t>
            </a:r>
            <a:r>
              <a:rPr lang="en-US" sz="28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69811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72EE84-9E19-F745-A71D-DBB7A8F07CF9}"/>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6" name="TextBox 1">
            <a:extLst>
              <a:ext uri="{FF2B5EF4-FFF2-40B4-BE49-F238E27FC236}">
                <a16:creationId xmlns:a16="http://schemas.microsoft.com/office/drawing/2014/main" id="{5958AAB6-3EA7-1446-B940-65262E0FE59B}"/>
              </a:ext>
            </a:extLst>
          </p:cNvPr>
          <p:cNvSpPr txBox="1">
            <a:spLocks noChangeArrowheads="1"/>
          </p:cNvSpPr>
          <p:nvPr/>
        </p:nvSpPr>
        <p:spPr bwMode="auto">
          <a:xfrm>
            <a:off x="3124200" y="32004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000FF"/>
                </a:solidFill>
              </a:rPr>
              <a:t>Thank You!!</a:t>
            </a:r>
          </a:p>
        </p:txBody>
      </p:sp>
    </p:spTree>
    <p:extLst>
      <p:ext uri="{BB962C8B-B14F-4D97-AF65-F5344CB8AC3E}">
        <p14:creationId xmlns:p14="http://schemas.microsoft.com/office/powerpoint/2010/main" val="220167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Heap-Sort Algorithm</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6" name="Content Placeholder 2">
            <a:extLst>
              <a:ext uri="{FF2B5EF4-FFF2-40B4-BE49-F238E27FC236}">
                <a16:creationId xmlns:a16="http://schemas.microsoft.com/office/drawing/2014/main" id="{D8E396B1-F1B2-6041-B0A7-DC978AD94621}"/>
              </a:ext>
            </a:extLst>
          </p:cNvPr>
          <p:cNvSpPr>
            <a:spLocks noGrp="1"/>
          </p:cNvSpPr>
          <p:nvPr>
            <p:ph idx="1"/>
          </p:nvPr>
        </p:nvSpPr>
        <p:spPr>
          <a:xfrm>
            <a:off x="457200" y="1600200"/>
            <a:ext cx="8229600" cy="4525963"/>
          </a:xfrm>
        </p:spPr>
        <p:txBody>
          <a:bodyPr>
            <a:noAutofit/>
          </a:bodyPr>
          <a:lstStyle/>
          <a:p>
            <a:pPr marL="457200" indent="-457200">
              <a:buFont typeface="Arial" panose="020B0604020202020204" pitchFamily="34" charset="0"/>
              <a:buChar char="•"/>
            </a:pPr>
            <a:r>
              <a:rPr lang="en-US" sz="2800" dirty="0">
                <a:latin typeface="Times New Roman" charset="0"/>
                <a:ea typeface="Times New Roman" charset="0"/>
                <a:cs typeface="Times New Roman" charset="0"/>
              </a:rPr>
              <a:t>Heap sort is one of the best sorting methods being in-place and with no quadratic  worst-case scenarios.</a:t>
            </a:r>
          </a:p>
          <a:p>
            <a:pPr marL="457200" indent="-457200">
              <a:buFont typeface="Arial" panose="020B0604020202020204" pitchFamily="34" charset="0"/>
              <a:buChar char="•"/>
            </a:pPr>
            <a:r>
              <a:rPr lang="en-US" sz="2800" dirty="0">
                <a:latin typeface="Times New Roman" charset="0"/>
                <a:ea typeface="Times New Roman" charset="0"/>
                <a:cs typeface="Times New Roman" charset="0"/>
              </a:rPr>
              <a:t>Heap sort is divided into two basic parts </a:t>
            </a:r>
          </a:p>
          <a:p>
            <a:pPr lvl="1"/>
            <a:r>
              <a:rPr lang="en-US" sz="2800" dirty="0">
                <a:latin typeface="Times New Roman" charset="0"/>
                <a:ea typeface="Times New Roman" charset="0"/>
                <a:cs typeface="Times New Roman" charset="0"/>
              </a:rPr>
              <a:t>Creating a heap of the unsorted list </a:t>
            </a:r>
          </a:p>
          <a:p>
            <a:pPr lvl="1"/>
            <a:r>
              <a:rPr lang="en-US" sz="2800" dirty="0">
                <a:latin typeface="Times New Roman" charset="0"/>
                <a:ea typeface="Times New Roman" charset="0"/>
                <a:cs typeface="Times New Roman" charset="0"/>
              </a:rPr>
              <a:t>Then a sorted array is created by repeating removing the largest/smallest element form the heap and inserting it into the array</a:t>
            </a:r>
          </a:p>
          <a:p>
            <a:pPr lvl="1"/>
            <a:r>
              <a:rPr lang="en-US" sz="2800" dirty="0">
                <a:latin typeface="Times New Roman" charset="0"/>
                <a:ea typeface="Times New Roman" charset="0"/>
                <a:cs typeface="Times New Roman" charset="0"/>
              </a:rPr>
              <a:t>Heap is reconstructed after each removal</a:t>
            </a:r>
          </a:p>
        </p:txBody>
      </p:sp>
    </p:spTree>
    <p:extLst>
      <p:ext uri="{BB962C8B-B14F-4D97-AF65-F5344CB8AC3E}">
        <p14:creationId xmlns:p14="http://schemas.microsoft.com/office/powerpoint/2010/main" val="138659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What is a Heap?</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4" name="Content Placeholder 2">
            <a:extLst>
              <a:ext uri="{FF2B5EF4-FFF2-40B4-BE49-F238E27FC236}">
                <a16:creationId xmlns:a16="http://schemas.microsoft.com/office/drawing/2014/main" id="{591E4E87-0974-AB4E-AB6C-29AC71B1BF6D}"/>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800" dirty="0">
                <a:latin typeface="Times New Roman" charset="0"/>
                <a:ea typeface="Times New Roman" charset="0"/>
                <a:cs typeface="Times New Roman" charset="0"/>
              </a:rPr>
              <a:t>Heap is a special tree-based data structure, that satisfies the following special heap properties.</a:t>
            </a:r>
          </a:p>
          <a:p>
            <a:pPr lvl="1"/>
            <a:r>
              <a:rPr lang="en-US" sz="2800" dirty="0">
                <a:latin typeface="Times New Roman" charset="0"/>
                <a:ea typeface="Times New Roman" charset="0"/>
                <a:cs typeface="Times New Roman" charset="0"/>
              </a:rPr>
              <a:t>Shape Property </a:t>
            </a:r>
          </a:p>
          <a:p>
            <a:pPr lvl="1"/>
            <a:r>
              <a:rPr lang="en-US" sz="2800" dirty="0">
                <a:latin typeface="Times New Roman" charset="0"/>
                <a:ea typeface="Times New Roman" charset="0"/>
                <a:cs typeface="Times New Roman" charset="0"/>
              </a:rPr>
              <a:t>Heap Property</a:t>
            </a:r>
          </a:p>
        </p:txBody>
      </p:sp>
    </p:spTree>
    <p:extLst>
      <p:ext uri="{BB962C8B-B14F-4D97-AF65-F5344CB8AC3E}">
        <p14:creationId xmlns:p14="http://schemas.microsoft.com/office/powerpoint/2010/main" val="96907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Shape Property</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4" name="Content Placeholder 2">
            <a:extLst>
              <a:ext uri="{FF2B5EF4-FFF2-40B4-BE49-F238E27FC236}">
                <a16:creationId xmlns:a16="http://schemas.microsoft.com/office/drawing/2014/main" id="{AFE5AA06-C41B-0540-8238-BE2A2CAD5E24}"/>
              </a:ext>
            </a:extLst>
          </p:cNvPr>
          <p:cNvSpPr>
            <a:spLocks noGrp="1"/>
          </p:cNvSpPr>
          <p:nvPr>
            <p:ph idx="1"/>
          </p:nvPr>
        </p:nvSpPr>
        <p:spPr>
          <a:xfrm>
            <a:off x="395536" y="1711349"/>
            <a:ext cx="8229600" cy="4525963"/>
          </a:xfrm>
        </p:spPr>
        <p:txBody>
          <a:bodyPr>
            <a:normAutofit/>
          </a:bodyPr>
          <a:lstStyle/>
          <a:p>
            <a:pPr>
              <a:buFont typeface="Arial" panose="020B0604020202020204" pitchFamily="34" charset="0"/>
              <a:buChar char="•"/>
            </a:pPr>
            <a:r>
              <a:rPr lang="en-US" sz="2800" dirty="0"/>
              <a:t>Heap data structure is always a complete binary tree, which means all levels of the tree are fully filled.</a:t>
            </a:r>
          </a:p>
        </p:txBody>
      </p:sp>
      <p:grpSp>
        <p:nvGrpSpPr>
          <p:cNvPr id="6" name="Group 101">
            <a:extLst>
              <a:ext uri="{FF2B5EF4-FFF2-40B4-BE49-F238E27FC236}">
                <a16:creationId xmlns:a16="http://schemas.microsoft.com/office/drawing/2014/main" id="{7202000F-ADB3-4D48-AEB2-8F336BD3F638}"/>
              </a:ext>
            </a:extLst>
          </p:cNvPr>
          <p:cNvGrpSpPr>
            <a:grpSpLocks/>
          </p:cNvGrpSpPr>
          <p:nvPr/>
        </p:nvGrpSpPr>
        <p:grpSpPr bwMode="auto">
          <a:xfrm>
            <a:off x="2926160" y="3356992"/>
            <a:ext cx="3168352" cy="2424758"/>
            <a:chOff x="384" y="2640"/>
            <a:chExt cx="1440" cy="948"/>
          </a:xfrm>
        </p:grpSpPr>
        <p:sp>
          <p:nvSpPr>
            <p:cNvPr id="7" name="Text Box 4">
              <a:extLst>
                <a:ext uri="{FF2B5EF4-FFF2-40B4-BE49-F238E27FC236}">
                  <a16:creationId xmlns:a16="http://schemas.microsoft.com/office/drawing/2014/main" id="{9FC98234-804B-7D4E-8FAD-5F4057C3F33F}"/>
                </a:ext>
              </a:extLst>
            </p:cNvPr>
            <p:cNvSpPr txBox="1">
              <a:spLocks noChangeArrowheads="1"/>
            </p:cNvSpPr>
            <p:nvPr/>
          </p:nvSpPr>
          <p:spPr bwMode="auto">
            <a:xfrm>
              <a:off x="528" y="3444"/>
              <a:ext cx="110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US" altLang="en-US" dirty="0"/>
                <a:t>Complete Binary tree</a:t>
              </a:r>
            </a:p>
          </p:txBody>
        </p:sp>
        <p:sp>
          <p:nvSpPr>
            <p:cNvPr id="8" name="Oval 7">
              <a:extLst>
                <a:ext uri="{FF2B5EF4-FFF2-40B4-BE49-F238E27FC236}">
                  <a16:creationId xmlns:a16="http://schemas.microsoft.com/office/drawing/2014/main" id="{29AF98D9-5153-6E43-BB1E-790FCE47D990}"/>
                </a:ext>
              </a:extLst>
            </p:cNvPr>
            <p:cNvSpPr>
              <a:spLocks noChangeArrowheads="1"/>
            </p:cNvSpPr>
            <p:nvPr/>
          </p:nvSpPr>
          <p:spPr bwMode="auto">
            <a:xfrm>
              <a:off x="719" y="2877"/>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 name="Oval 8">
              <a:extLst>
                <a:ext uri="{FF2B5EF4-FFF2-40B4-BE49-F238E27FC236}">
                  <a16:creationId xmlns:a16="http://schemas.microsoft.com/office/drawing/2014/main" id="{282C81E7-6C8A-CF41-A5DA-944C75DAEE4F}"/>
                </a:ext>
              </a:extLst>
            </p:cNvPr>
            <p:cNvSpPr>
              <a:spLocks noChangeArrowheads="1"/>
            </p:cNvSpPr>
            <p:nvPr/>
          </p:nvSpPr>
          <p:spPr bwMode="auto">
            <a:xfrm>
              <a:off x="528" y="3068"/>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0" name="Oval 9">
              <a:extLst>
                <a:ext uri="{FF2B5EF4-FFF2-40B4-BE49-F238E27FC236}">
                  <a16:creationId xmlns:a16="http://schemas.microsoft.com/office/drawing/2014/main" id="{A359B516-E47F-9C4F-B8A9-224A7BB57405}"/>
                </a:ext>
              </a:extLst>
            </p:cNvPr>
            <p:cNvSpPr>
              <a:spLocks noChangeArrowheads="1"/>
            </p:cNvSpPr>
            <p:nvPr/>
          </p:nvSpPr>
          <p:spPr bwMode="auto">
            <a:xfrm>
              <a:off x="910" y="3070"/>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1" name="Oval 10">
              <a:extLst>
                <a:ext uri="{FF2B5EF4-FFF2-40B4-BE49-F238E27FC236}">
                  <a16:creationId xmlns:a16="http://schemas.microsoft.com/office/drawing/2014/main" id="{BD63E0EC-F70D-D541-BDC5-BE540CE230C5}"/>
                </a:ext>
              </a:extLst>
            </p:cNvPr>
            <p:cNvSpPr>
              <a:spLocks noChangeArrowheads="1"/>
            </p:cNvSpPr>
            <p:nvPr/>
          </p:nvSpPr>
          <p:spPr bwMode="auto">
            <a:xfrm>
              <a:off x="624" y="3260"/>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2" name="Oval 13">
              <a:extLst>
                <a:ext uri="{FF2B5EF4-FFF2-40B4-BE49-F238E27FC236}">
                  <a16:creationId xmlns:a16="http://schemas.microsoft.com/office/drawing/2014/main" id="{BECF2526-159F-1E44-8867-F30C69B97568}"/>
                </a:ext>
              </a:extLst>
            </p:cNvPr>
            <p:cNvSpPr>
              <a:spLocks noChangeArrowheads="1"/>
            </p:cNvSpPr>
            <p:nvPr/>
          </p:nvSpPr>
          <p:spPr bwMode="auto">
            <a:xfrm>
              <a:off x="384" y="3262"/>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3" name="Line 15">
              <a:extLst>
                <a:ext uri="{FF2B5EF4-FFF2-40B4-BE49-F238E27FC236}">
                  <a16:creationId xmlns:a16="http://schemas.microsoft.com/office/drawing/2014/main" id="{D1E19B51-2EC1-3249-826B-FEEBCDD05AE1}"/>
                </a:ext>
              </a:extLst>
            </p:cNvPr>
            <p:cNvSpPr>
              <a:spLocks noChangeShapeType="1"/>
            </p:cNvSpPr>
            <p:nvPr/>
          </p:nvSpPr>
          <p:spPr bwMode="auto">
            <a:xfrm flipV="1">
              <a:off x="432" y="3166"/>
              <a:ext cx="96"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4" name="Line 16">
              <a:extLst>
                <a:ext uri="{FF2B5EF4-FFF2-40B4-BE49-F238E27FC236}">
                  <a16:creationId xmlns:a16="http://schemas.microsoft.com/office/drawing/2014/main" id="{1F8C36F7-D784-5C46-8ADB-76BC264A5CF0}"/>
                </a:ext>
              </a:extLst>
            </p:cNvPr>
            <p:cNvSpPr>
              <a:spLocks noChangeShapeType="1"/>
            </p:cNvSpPr>
            <p:nvPr/>
          </p:nvSpPr>
          <p:spPr bwMode="auto">
            <a:xfrm flipV="1">
              <a:off x="624" y="2974"/>
              <a:ext cx="96"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5" name="Line 18">
              <a:extLst>
                <a:ext uri="{FF2B5EF4-FFF2-40B4-BE49-F238E27FC236}">
                  <a16:creationId xmlns:a16="http://schemas.microsoft.com/office/drawing/2014/main" id="{083E789B-6821-2C4C-A65E-34D398B9CB41}"/>
                </a:ext>
              </a:extLst>
            </p:cNvPr>
            <p:cNvSpPr>
              <a:spLocks noChangeShapeType="1"/>
            </p:cNvSpPr>
            <p:nvPr/>
          </p:nvSpPr>
          <p:spPr bwMode="auto">
            <a:xfrm flipH="1" flipV="1">
              <a:off x="624" y="3166"/>
              <a:ext cx="48"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6" name="Line 19">
              <a:extLst>
                <a:ext uri="{FF2B5EF4-FFF2-40B4-BE49-F238E27FC236}">
                  <a16:creationId xmlns:a16="http://schemas.microsoft.com/office/drawing/2014/main" id="{7B4B1B0E-3C43-5A46-9270-DC752FD4283B}"/>
                </a:ext>
              </a:extLst>
            </p:cNvPr>
            <p:cNvSpPr>
              <a:spLocks noChangeShapeType="1"/>
            </p:cNvSpPr>
            <p:nvPr/>
          </p:nvSpPr>
          <p:spPr bwMode="auto">
            <a:xfrm flipH="1" flipV="1">
              <a:off x="816" y="2974"/>
              <a:ext cx="96"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7" name="Oval 25">
              <a:extLst>
                <a:ext uri="{FF2B5EF4-FFF2-40B4-BE49-F238E27FC236}">
                  <a16:creationId xmlns:a16="http://schemas.microsoft.com/office/drawing/2014/main" id="{E2B46C6B-6C31-DB42-9D8E-0E19E66D3DAC}"/>
                </a:ext>
              </a:extLst>
            </p:cNvPr>
            <p:cNvSpPr>
              <a:spLocks noChangeArrowheads="1"/>
            </p:cNvSpPr>
            <p:nvPr/>
          </p:nvSpPr>
          <p:spPr bwMode="auto">
            <a:xfrm>
              <a:off x="1535" y="2880"/>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8" name="Oval 26">
              <a:extLst>
                <a:ext uri="{FF2B5EF4-FFF2-40B4-BE49-F238E27FC236}">
                  <a16:creationId xmlns:a16="http://schemas.microsoft.com/office/drawing/2014/main" id="{CBE14DA1-1445-EA49-80DB-8F9E8E52E8A6}"/>
                </a:ext>
              </a:extLst>
            </p:cNvPr>
            <p:cNvSpPr>
              <a:spLocks noChangeArrowheads="1"/>
            </p:cNvSpPr>
            <p:nvPr/>
          </p:nvSpPr>
          <p:spPr bwMode="auto">
            <a:xfrm>
              <a:off x="1344" y="3071"/>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9" name="Oval 27">
              <a:extLst>
                <a:ext uri="{FF2B5EF4-FFF2-40B4-BE49-F238E27FC236}">
                  <a16:creationId xmlns:a16="http://schemas.microsoft.com/office/drawing/2014/main" id="{41E96B84-7A58-784E-9DBE-D8CF54888D3B}"/>
                </a:ext>
              </a:extLst>
            </p:cNvPr>
            <p:cNvSpPr>
              <a:spLocks noChangeArrowheads="1"/>
            </p:cNvSpPr>
            <p:nvPr/>
          </p:nvSpPr>
          <p:spPr bwMode="auto">
            <a:xfrm>
              <a:off x="1726" y="3073"/>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0" name="Line 33">
              <a:extLst>
                <a:ext uri="{FF2B5EF4-FFF2-40B4-BE49-F238E27FC236}">
                  <a16:creationId xmlns:a16="http://schemas.microsoft.com/office/drawing/2014/main" id="{8E1D04D2-8FA5-A44F-98F0-20AFAC25A0EF}"/>
                </a:ext>
              </a:extLst>
            </p:cNvPr>
            <p:cNvSpPr>
              <a:spLocks noChangeShapeType="1"/>
            </p:cNvSpPr>
            <p:nvPr/>
          </p:nvSpPr>
          <p:spPr bwMode="auto">
            <a:xfrm flipV="1">
              <a:off x="1440" y="2977"/>
              <a:ext cx="96"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1" name="Line 36">
              <a:extLst>
                <a:ext uri="{FF2B5EF4-FFF2-40B4-BE49-F238E27FC236}">
                  <a16:creationId xmlns:a16="http://schemas.microsoft.com/office/drawing/2014/main" id="{B5B20A25-7C90-0842-8BE2-18B3325C4075}"/>
                </a:ext>
              </a:extLst>
            </p:cNvPr>
            <p:cNvSpPr>
              <a:spLocks noChangeShapeType="1"/>
            </p:cNvSpPr>
            <p:nvPr/>
          </p:nvSpPr>
          <p:spPr bwMode="auto">
            <a:xfrm flipH="1" flipV="1">
              <a:off x="1632" y="2977"/>
              <a:ext cx="96"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2" name="Oval 38">
              <a:extLst>
                <a:ext uri="{FF2B5EF4-FFF2-40B4-BE49-F238E27FC236}">
                  <a16:creationId xmlns:a16="http://schemas.microsoft.com/office/drawing/2014/main" id="{B9A8B9B0-C6C2-3D45-9753-4E04A3FD131D}"/>
                </a:ext>
              </a:extLst>
            </p:cNvPr>
            <p:cNvSpPr>
              <a:spLocks noChangeArrowheads="1"/>
            </p:cNvSpPr>
            <p:nvPr/>
          </p:nvSpPr>
          <p:spPr bwMode="auto">
            <a:xfrm>
              <a:off x="1104" y="2640"/>
              <a:ext cx="98" cy="9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3" name="Line 39">
              <a:extLst>
                <a:ext uri="{FF2B5EF4-FFF2-40B4-BE49-F238E27FC236}">
                  <a16:creationId xmlns:a16="http://schemas.microsoft.com/office/drawing/2014/main" id="{8E43E03A-E5A2-844A-8CAA-03E46563C864}"/>
                </a:ext>
              </a:extLst>
            </p:cNvPr>
            <p:cNvSpPr>
              <a:spLocks noChangeShapeType="1"/>
            </p:cNvSpPr>
            <p:nvPr/>
          </p:nvSpPr>
          <p:spPr bwMode="auto">
            <a:xfrm flipV="1">
              <a:off x="816" y="273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 name="Line 40">
              <a:extLst>
                <a:ext uri="{FF2B5EF4-FFF2-40B4-BE49-F238E27FC236}">
                  <a16:creationId xmlns:a16="http://schemas.microsoft.com/office/drawing/2014/main" id="{0C7CAE7A-A335-3F4A-8108-355E46573B89}"/>
                </a:ext>
              </a:extLst>
            </p:cNvPr>
            <p:cNvSpPr>
              <a:spLocks noChangeShapeType="1"/>
            </p:cNvSpPr>
            <p:nvPr/>
          </p:nvSpPr>
          <p:spPr bwMode="auto">
            <a:xfrm flipH="1" flipV="1">
              <a:off x="1200" y="2736"/>
              <a:ext cx="33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spTree>
    <p:extLst>
      <p:ext uri="{BB962C8B-B14F-4D97-AF65-F5344CB8AC3E}">
        <p14:creationId xmlns:p14="http://schemas.microsoft.com/office/powerpoint/2010/main" val="3988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 Property</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4" name="Content Placeholder 2">
            <a:extLst>
              <a:ext uri="{FF2B5EF4-FFF2-40B4-BE49-F238E27FC236}">
                <a16:creationId xmlns:a16="http://schemas.microsoft.com/office/drawing/2014/main" id="{93A31EBF-D21E-4544-9BCF-C1D87758A1B6}"/>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800" dirty="0">
                <a:latin typeface="Times New Roman" charset="0"/>
                <a:ea typeface="Times New Roman" charset="0"/>
                <a:cs typeface="Times New Roman" charset="0"/>
              </a:rPr>
              <a:t>All nodes are either[greater than or equal to] or [less than or equal to] each of its children. </a:t>
            </a:r>
          </a:p>
          <a:p>
            <a:pPr>
              <a:buFont typeface="Arial" panose="020B0604020202020204" pitchFamily="34" charset="0"/>
              <a:buChar char="•"/>
            </a:pPr>
            <a:r>
              <a:rPr lang="en-US" sz="2800" dirty="0">
                <a:latin typeface="Times New Roman" charset="0"/>
                <a:ea typeface="Times New Roman" charset="0"/>
                <a:cs typeface="Times New Roman" charset="0"/>
              </a:rPr>
              <a:t>If the parent nodes are greater than their children, heap is </a:t>
            </a:r>
            <a:r>
              <a:rPr lang="en-US" sz="2800" dirty="0" err="1">
                <a:latin typeface="Times New Roman" charset="0"/>
                <a:ea typeface="Times New Roman" charset="0"/>
                <a:cs typeface="Times New Roman" charset="0"/>
              </a:rPr>
              <a:t>called:</a:t>
            </a:r>
            <a:r>
              <a:rPr lang="en-US" sz="2800" b="1" dirty="0" err="1">
                <a:latin typeface="Times New Roman" charset="0"/>
                <a:ea typeface="Times New Roman" charset="0"/>
                <a:cs typeface="Times New Roman" charset="0"/>
              </a:rPr>
              <a:t>Max-Heap</a:t>
            </a:r>
            <a:endParaRPr lang="en-US" sz="2800" b="1" dirty="0">
              <a:latin typeface="Times New Roman" charset="0"/>
              <a:ea typeface="Times New Roman" charset="0"/>
              <a:cs typeface="Times New Roman" charset="0"/>
            </a:endParaRPr>
          </a:p>
          <a:p>
            <a:pPr>
              <a:buFont typeface="Arial" panose="020B0604020202020204" pitchFamily="34" charset="0"/>
              <a:buChar char="•"/>
            </a:pPr>
            <a:r>
              <a:rPr lang="en-US" sz="2800" dirty="0">
                <a:latin typeface="Times New Roman" charset="0"/>
                <a:ea typeface="Times New Roman" charset="0"/>
                <a:cs typeface="Times New Roman" charset="0"/>
              </a:rPr>
              <a:t>If the parent nodes are smaller than their children, heap is </a:t>
            </a:r>
            <a:r>
              <a:rPr lang="en-US" sz="2800" dirty="0" err="1">
                <a:latin typeface="Times New Roman" charset="0"/>
                <a:ea typeface="Times New Roman" charset="0"/>
                <a:cs typeface="Times New Roman" charset="0"/>
              </a:rPr>
              <a:t>called:</a:t>
            </a:r>
            <a:r>
              <a:rPr lang="en-US" sz="2800" b="1" dirty="0" err="1">
                <a:latin typeface="Times New Roman" charset="0"/>
                <a:ea typeface="Times New Roman" charset="0"/>
                <a:cs typeface="Times New Roman" charset="0"/>
              </a:rPr>
              <a:t>Min-Heap</a:t>
            </a:r>
            <a:endParaRPr lang="en-US" sz="28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62320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altLang="en-US" dirty="0"/>
              <a:t>Why study Heapsort?</a:t>
            </a:r>
            <a:endParaRPr lang="en-US" dirty="0"/>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4" name="Content Placeholder 2">
            <a:extLst>
              <a:ext uri="{FF2B5EF4-FFF2-40B4-BE49-F238E27FC236}">
                <a16:creationId xmlns:a16="http://schemas.microsoft.com/office/drawing/2014/main" id="{D07B7D8A-DA4E-3B4A-BD47-2B0B47F457FC}"/>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altLang="en-US" sz="2800" dirty="0">
                <a:latin typeface="Times New Roman" charset="0"/>
                <a:ea typeface="Times New Roman" charset="0"/>
                <a:cs typeface="Times New Roman" charset="0"/>
              </a:rPr>
              <a:t>It is a well-known, traditional sorting algorithm you will be expected to know</a:t>
            </a:r>
          </a:p>
          <a:p>
            <a:pPr>
              <a:buFont typeface="Arial" panose="020B0604020202020204" pitchFamily="34" charset="0"/>
              <a:buChar char="•"/>
            </a:pPr>
            <a:r>
              <a:rPr lang="en-US" altLang="en-US" sz="2800" dirty="0">
                <a:latin typeface="Times New Roman" charset="0"/>
                <a:ea typeface="Times New Roman" charset="0"/>
                <a:cs typeface="Times New Roman" charset="0"/>
              </a:rPr>
              <a:t>Heapsort is </a:t>
            </a:r>
            <a:r>
              <a:rPr lang="en-US" altLang="en-US" sz="2800" i="1" dirty="0">
                <a:latin typeface="Times New Roman" charset="0"/>
                <a:ea typeface="Times New Roman" charset="0"/>
                <a:cs typeface="Times New Roman" charset="0"/>
              </a:rPr>
              <a:t>always</a:t>
            </a:r>
            <a:r>
              <a:rPr lang="en-US" altLang="en-US" sz="2800" dirty="0">
                <a:latin typeface="Times New Roman" charset="0"/>
                <a:ea typeface="Times New Roman" charset="0"/>
                <a:cs typeface="Times New Roman" charset="0"/>
              </a:rPr>
              <a:t> O(n log n)</a:t>
            </a:r>
          </a:p>
          <a:p>
            <a:pPr lvl="1"/>
            <a:r>
              <a:rPr lang="en-US" altLang="en-US" sz="2800" dirty="0">
                <a:latin typeface="Times New Roman" charset="0"/>
                <a:ea typeface="Times New Roman" charset="0"/>
                <a:cs typeface="Times New Roman" charset="0"/>
              </a:rPr>
              <a:t>Quicksort is usually O(n log n) but in the worst case slows to O(n</a:t>
            </a:r>
            <a:r>
              <a:rPr lang="en-US" altLang="en-US" sz="2800" baseline="30000" dirty="0">
                <a:latin typeface="Times New Roman" charset="0"/>
                <a:ea typeface="Times New Roman" charset="0"/>
                <a:cs typeface="Times New Roman" charset="0"/>
              </a:rPr>
              <a:t>2</a:t>
            </a:r>
            <a:r>
              <a:rPr lang="en-US" altLang="en-US" sz="2800" dirty="0">
                <a:latin typeface="Times New Roman" charset="0"/>
                <a:ea typeface="Times New Roman" charset="0"/>
                <a:cs typeface="Times New Roman" charset="0"/>
              </a:rPr>
              <a:t>)</a:t>
            </a:r>
          </a:p>
          <a:p>
            <a:pPr lvl="1"/>
            <a:r>
              <a:rPr lang="en-US" altLang="en-US" sz="2800" dirty="0">
                <a:latin typeface="Times New Roman" charset="0"/>
                <a:ea typeface="Times New Roman" charset="0"/>
                <a:cs typeface="Times New Roman" charset="0"/>
              </a:rPr>
              <a:t>Quicksort is generally faster, but Heapsort is better in time-critical applications</a:t>
            </a:r>
          </a:p>
          <a:p>
            <a:pPr>
              <a:buFont typeface="Arial" panose="020B0604020202020204" pitchFamily="34" charset="0"/>
              <a:buChar char="•"/>
            </a:pPr>
            <a:r>
              <a:rPr lang="en-US" altLang="en-US" sz="2800" dirty="0">
                <a:latin typeface="Times New Roman" charset="0"/>
                <a:ea typeface="Times New Roman" charset="0"/>
                <a:cs typeface="Times New Roman" charset="0"/>
              </a:rPr>
              <a:t>Heapsort is a </a:t>
            </a:r>
            <a:r>
              <a:rPr lang="en-US" altLang="en-US" sz="2800" i="1" dirty="0">
                <a:latin typeface="Times New Roman" charset="0"/>
                <a:ea typeface="Times New Roman" charset="0"/>
                <a:cs typeface="Times New Roman" charset="0"/>
              </a:rPr>
              <a:t>really cool</a:t>
            </a:r>
            <a:r>
              <a:rPr lang="en-US" altLang="en-US" sz="2800" dirty="0">
                <a:latin typeface="Times New Roman" charset="0"/>
                <a:ea typeface="Times New Roman" charset="0"/>
                <a:cs typeface="Times New Roman" charset="0"/>
              </a:rPr>
              <a:t> algorithm!</a:t>
            </a:r>
          </a:p>
        </p:txBody>
      </p:sp>
    </p:spTree>
    <p:extLst>
      <p:ext uri="{BB962C8B-B14F-4D97-AF65-F5344CB8AC3E}">
        <p14:creationId xmlns:p14="http://schemas.microsoft.com/office/powerpoint/2010/main" val="399373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4" name="Content Placeholder 2">
            <a:extLst>
              <a:ext uri="{FF2B5EF4-FFF2-40B4-BE49-F238E27FC236}">
                <a16:creationId xmlns:a16="http://schemas.microsoft.com/office/drawing/2014/main" id="{D7B04F7C-47B2-A64F-BC32-1C237546CF05}"/>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800" dirty="0"/>
              <a:t>A binary heap is a complete/left-justified binary tree in which each node other than root is smaller than its parent.</a:t>
            </a:r>
          </a:p>
          <a:p>
            <a:pPr>
              <a:buFont typeface="Arial" panose="020B0604020202020204" pitchFamily="34" charset="0"/>
              <a:buChar char="•"/>
            </a:pPr>
            <a:r>
              <a:rPr lang="en-US" sz="2800" dirty="0"/>
              <a:t>Heap example:</a:t>
            </a:r>
          </a:p>
        </p:txBody>
      </p:sp>
      <p:grpSp>
        <p:nvGrpSpPr>
          <p:cNvPr id="6" name="Group 34">
            <a:extLst>
              <a:ext uri="{FF2B5EF4-FFF2-40B4-BE49-F238E27FC236}">
                <a16:creationId xmlns:a16="http://schemas.microsoft.com/office/drawing/2014/main" id="{88984DA9-BFCF-CB47-97D7-1712C9110D68}"/>
              </a:ext>
            </a:extLst>
          </p:cNvPr>
          <p:cNvGrpSpPr>
            <a:grpSpLocks/>
          </p:cNvGrpSpPr>
          <p:nvPr/>
        </p:nvGrpSpPr>
        <p:grpSpPr bwMode="auto">
          <a:xfrm>
            <a:off x="990600" y="3565991"/>
            <a:ext cx="6781800" cy="2230760"/>
            <a:chOff x="624" y="1248"/>
            <a:chExt cx="4272" cy="1632"/>
          </a:xfrm>
        </p:grpSpPr>
        <p:sp>
          <p:nvSpPr>
            <p:cNvPr id="7" name="Oval 6">
              <a:extLst>
                <a:ext uri="{FF2B5EF4-FFF2-40B4-BE49-F238E27FC236}">
                  <a16:creationId xmlns:a16="http://schemas.microsoft.com/office/drawing/2014/main" id="{B0121A0C-6130-BC4B-8322-629F0FD9FBCB}"/>
                </a:ext>
              </a:extLst>
            </p:cNvPr>
            <p:cNvSpPr>
              <a:spLocks noChangeArrowheads="1"/>
            </p:cNvSpPr>
            <p:nvPr/>
          </p:nvSpPr>
          <p:spPr bwMode="auto">
            <a:xfrm>
              <a:off x="9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19</a:t>
              </a:r>
            </a:p>
          </p:txBody>
        </p:sp>
        <p:sp>
          <p:nvSpPr>
            <p:cNvPr id="8" name="Oval 7">
              <a:extLst>
                <a:ext uri="{FF2B5EF4-FFF2-40B4-BE49-F238E27FC236}">
                  <a16:creationId xmlns:a16="http://schemas.microsoft.com/office/drawing/2014/main" id="{366501EC-3F03-FF43-9FE3-699D0F13C0CE}"/>
                </a:ext>
              </a:extLst>
            </p:cNvPr>
            <p:cNvSpPr>
              <a:spLocks noChangeArrowheads="1"/>
            </p:cNvSpPr>
            <p:nvPr/>
          </p:nvSpPr>
          <p:spPr bwMode="auto">
            <a:xfrm>
              <a:off x="12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9" name="Oval 8">
              <a:extLst>
                <a:ext uri="{FF2B5EF4-FFF2-40B4-BE49-F238E27FC236}">
                  <a16:creationId xmlns:a16="http://schemas.microsoft.com/office/drawing/2014/main" id="{FC23C6BC-DC79-5343-8F93-968EDA3BC7BE}"/>
                </a:ext>
              </a:extLst>
            </p:cNvPr>
            <p:cNvSpPr>
              <a:spLocks noChangeArrowheads="1"/>
            </p:cNvSpPr>
            <p:nvPr/>
          </p:nvSpPr>
          <p:spPr bwMode="auto">
            <a:xfrm>
              <a:off x="6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18</a:t>
              </a:r>
            </a:p>
          </p:txBody>
        </p:sp>
        <p:sp>
          <p:nvSpPr>
            <p:cNvPr id="10" name="Line 8">
              <a:extLst>
                <a:ext uri="{FF2B5EF4-FFF2-40B4-BE49-F238E27FC236}">
                  <a16:creationId xmlns:a16="http://schemas.microsoft.com/office/drawing/2014/main" id="{E81B421D-D29A-C14B-9005-5A2DCDAC6276}"/>
                </a:ext>
              </a:extLst>
            </p:cNvPr>
            <p:cNvSpPr>
              <a:spLocks noChangeShapeType="1"/>
            </p:cNvSpPr>
            <p:nvPr/>
          </p:nvSpPr>
          <p:spPr bwMode="auto">
            <a:xfrm flipH="1">
              <a:off x="8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a:extLst>
                <a:ext uri="{FF2B5EF4-FFF2-40B4-BE49-F238E27FC236}">
                  <a16:creationId xmlns:a16="http://schemas.microsoft.com/office/drawing/2014/main" id="{2FC48534-3552-E64C-BAF0-AC2E68729EDF}"/>
                </a:ext>
              </a:extLst>
            </p:cNvPr>
            <p:cNvSpPr>
              <a:spLocks noChangeShapeType="1"/>
            </p:cNvSpPr>
            <p:nvPr/>
          </p:nvSpPr>
          <p:spPr bwMode="auto">
            <a:xfrm>
              <a:off x="12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Oval 11">
              <a:extLst>
                <a:ext uri="{FF2B5EF4-FFF2-40B4-BE49-F238E27FC236}">
                  <a16:creationId xmlns:a16="http://schemas.microsoft.com/office/drawing/2014/main" id="{B68DBA1F-5F1A-B848-84C0-691623FC86F7}"/>
                </a:ext>
              </a:extLst>
            </p:cNvPr>
            <p:cNvSpPr>
              <a:spLocks noChangeArrowheads="1"/>
            </p:cNvSpPr>
            <p:nvPr/>
          </p:nvSpPr>
          <p:spPr bwMode="auto">
            <a:xfrm>
              <a:off x="21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22</a:t>
              </a:r>
            </a:p>
          </p:txBody>
        </p:sp>
        <p:sp>
          <p:nvSpPr>
            <p:cNvPr id="13" name="Oval 12">
              <a:extLst>
                <a:ext uri="{FF2B5EF4-FFF2-40B4-BE49-F238E27FC236}">
                  <a16:creationId xmlns:a16="http://schemas.microsoft.com/office/drawing/2014/main" id="{40BD8279-D899-2547-98E7-4CC3689D7AD2}"/>
                </a:ext>
              </a:extLst>
            </p:cNvPr>
            <p:cNvSpPr>
              <a:spLocks noChangeArrowheads="1"/>
            </p:cNvSpPr>
            <p:nvPr/>
          </p:nvSpPr>
          <p:spPr bwMode="auto">
            <a:xfrm>
              <a:off x="24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3</a:t>
              </a:r>
            </a:p>
          </p:txBody>
        </p:sp>
        <p:sp>
          <p:nvSpPr>
            <p:cNvPr id="14" name="Oval 13">
              <a:extLst>
                <a:ext uri="{FF2B5EF4-FFF2-40B4-BE49-F238E27FC236}">
                  <a16:creationId xmlns:a16="http://schemas.microsoft.com/office/drawing/2014/main" id="{135EE1B1-C525-8F4B-9302-AB6879087982}"/>
                </a:ext>
              </a:extLst>
            </p:cNvPr>
            <p:cNvSpPr>
              <a:spLocks noChangeArrowheads="1"/>
            </p:cNvSpPr>
            <p:nvPr/>
          </p:nvSpPr>
          <p:spPr bwMode="auto">
            <a:xfrm>
              <a:off x="18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21</a:t>
              </a:r>
            </a:p>
          </p:txBody>
        </p:sp>
        <p:sp>
          <p:nvSpPr>
            <p:cNvPr id="15" name="Line 13">
              <a:extLst>
                <a:ext uri="{FF2B5EF4-FFF2-40B4-BE49-F238E27FC236}">
                  <a16:creationId xmlns:a16="http://schemas.microsoft.com/office/drawing/2014/main" id="{A6E8A90F-E184-3347-B894-3D7FB5F88E0D}"/>
                </a:ext>
              </a:extLst>
            </p:cNvPr>
            <p:cNvSpPr>
              <a:spLocks noChangeShapeType="1"/>
            </p:cNvSpPr>
            <p:nvPr/>
          </p:nvSpPr>
          <p:spPr bwMode="auto">
            <a:xfrm flipH="1">
              <a:off x="20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4">
              <a:extLst>
                <a:ext uri="{FF2B5EF4-FFF2-40B4-BE49-F238E27FC236}">
                  <a16:creationId xmlns:a16="http://schemas.microsoft.com/office/drawing/2014/main" id="{12338700-292A-D54C-BF8B-635C214A1D80}"/>
                </a:ext>
              </a:extLst>
            </p:cNvPr>
            <p:cNvSpPr>
              <a:spLocks noChangeShapeType="1"/>
            </p:cNvSpPr>
            <p:nvPr/>
          </p:nvSpPr>
          <p:spPr bwMode="auto">
            <a:xfrm>
              <a:off x="24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Oval 16">
              <a:extLst>
                <a:ext uri="{FF2B5EF4-FFF2-40B4-BE49-F238E27FC236}">
                  <a16:creationId xmlns:a16="http://schemas.microsoft.com/office/drawing/2014/main" id="{F647ACE5-5FFF-8943-B902-4AF386A221AD}"/>
                </a:ext>
              </a:extLst>
            </p:cNvPr>
            <p:cNvSpPr>
              <a:spLocks noChangeArrowheads="1"/>
            </p:cNvSpPr>
            <p:nvPr/>
          </p:nvSpPr>
          <p:spPr bwMode="auto">
            <a:xfrm>
              <a:off x="33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14</a:t>
              </a:r>
            </a:p>
          </p:txBody>
        </p:sp>
        <p:sp>
          <p:nvSpPr>
            <p:cNvPr id="18" name="Oval 17">
              <a:extLst>
                <a:ext uri="{FF2B5EF4-FFF2-40B4-BE49-F238E27FC236}">
                  <a16:creationId xmlns:a16="http://schemas.microsoft.com/office/drawing/2014/main" id="{E6C3058C-6BC0-1B4E-97F9-BCB3AAC7E853}"/>
                </a:ext>
              </a:extLst>
            </p:cNvPr>
            <p:cNvSpPr>
              <a:spLocks noChangeArrowheads="1"/>
            </p:cNvSpPr>
            <p:nvPr/>
          </p:nvSpPr>
          <p:spPr bwMode="auto">
            <a:xfrm>
              <a:off x="3696"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11</a:t>
              </a:r>
            </a:p>
          </p:txBody>
        </p:sp>
        <p:sp>
          <p:nvSpPr>
            <p:cNvPr id="19" name="Oval 18">
              <a:extLst>
                <a:ext uri="{FF2B5EF4-FFF2-40B4-BE49-F238E27FC236}">
                  <a16:creationId xmlns:a16="http://schemas.microsoft.com/office/drawing/2014/main" id="{7ABB4909-1987-1C47-B6E5-557B057069C1}"/>
                </a:ext>
              </a:extLst>
            </p:cNvPr>
            <p:cNvSpPr>
              <a:spLocks noChangeArrowheads="1"/>
            </p:cNvSpPr>
            <p:nvPr/>
          </p:nvSpPr>
          <p:spPr bwMode="auto">
            <a:xfrm>
              <a:off x="3024" y="2640"/>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9</a:t>
              </a:r>
            </a:p>
          </p:txBody>
        </p:sp>
        <p:sp>
          <p:nvSpPr>
            <p:cNvPr id="20" name="Line 18">
              <a:extLst>
                <a:ext uri="{FF2B5EF4-FFF2-40B4-BE49-F238E27FC236}">
                  <a16:creationId xmlns:a16="http://schemas.microsoft.com/office/drawing/2014/main" id="{4AD3FB48-14E5-2D42-A472-ADE721190115}"/>
                </a:ext>
              </a:extLst>
            </p:cNvPr>
            <p:cNvSpPr>
              <a:spLocks noChangeShapeType="1"/>
            </p:cNvSpPr>
            <p:nvPr/>
          </p:nvSpPr>
          <p:spPr bwMode="auto">
            <a:xfrm flipH="1">
              <a:off x="3264"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19">
              <a:extLst>
                <a:ext uri="{FF2B5EF4-FFF2-40B4-BE49-F238E27FC236}">
                  <a16:creationId xmlns:a16="http://schemas.microsoft.com/office/drawing/2014/main" id="{A9CD4602-6D61-0349-B306-0BB86C25A68F}"/>
                </a:ext>
              </a:extLst>
            </p:cNvPr>
            <p:cNvSpPr>
              <a:spLocks noChangeShapeType="1"/>
            </p:cNvSpPr>
            <p:nvPr/>
          </p:nvSpPr>
          <p:spPr bwMode="auto">
            <a:xfrm>
              <a:off x="3648" y="2448"/>
              <a:ext cx="144"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Oval 21">
              <a:extLst>
                <a:ext uri="{FF2B5EF4-FFF2-40B4-BE49-F238E27FC236}">
                  <a16:creationId xmlns:a16="http://schemas.microsoft.com/office/drawing/2014/main" id="{71784671-BBEF-2D4E-82F3-7DEE9D28B0D9}"/>
                </a:ext>
              </a:extLst>
            </p:cNvPr>
            <p:cNvSpPr>
              <a:spLocks noChangeArrowheads="1"/>
            </p:cNvSpPr>
            <p:nvPr/>
          </p:nvSpPr>
          <p:spPr bwMode="auto">
            <a:xfrm>
              <a:off x="4560" y="2256"/>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15</a:t>
              </a:r>
            </a:p>
          </p:txBody>
        </p:sp>
        <p:sp>
          <p:nvSpPr>
            <p:cNvPr id="23" name="Oval 25">
              <a:extLst>
                <a:ext uri="{FF2B5EF4-FFF2-40B4-BE49-F238E27FC236}">
                  <a16:creationId xmlns:a16="http://schemas.microsoft.com/office/drawing/2014/main" id="{68D45613-98DC-304B-883B-307E24AB5738}"/>
                </a:ext>
              </a:extLst>
            </p:cNvPr>
            <p:cNvSpPr>
              <a:spLocks noChangeArrowheads="1"/>
            </p:cNvSpPr>
            <p:nvPr/>
          </p:nvSpPr>
          <p:spPr bwMode="auto">
            <a:xfrm>
              <a:off x="2784" y="1248"/>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25</a:t>
              </a:r>
            </a:p>
          </p:txBody>
        </p:sp>
        <p:sp>
          <p:nvSpPr>
            <p:cNvPr id="24" name="Oval 26">
              <a:extLst>
                <a:ext uri="{FF2B5EF4-FFF2-40B4-BE49-F238E27FC236}">
                  <a16:creationId xmlns:a16="http://schemas.microsoft.com/office/drawing/2014/main" id="{2238C3B5-B6C3-9C41-9907-06AC6459B343}"/>
                </a:ext>
              </a:extLst>
            </p:cNvPr>
            <p:cNvSpPr>
              <a:spLocks noChangeArrowheads="1"/>
            </p:cNvSpPr>
            <p:nvPr/>
          </p:nvSpPr>
          <p:spPr bwMode="auto">
            <a:xfrm>
              <a:off x="3984"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a:latin typeface="Verdana" charset="0"/>
                </a:rPr>
                <a:t>17</a:t>
              </a:r>
            </a:p>
          </p:txBody>
        </p:sp>
        <p:sp>
          <p:nvSpPr>
            <p:cNvPr id="25" name="Oval 27">
              <a:extLst>
                <a:ext uri="{FF2B5EF4-FFF2-40B4-BE49-F238E27FC236}">
                  <a16:creationId xmlns:a16="http://schemas.microsoft.com/office/drawing/2014/main" id="{01DA523E-6B91-D145-9EC9-478B046C105C}"/>
                </a:ext>
              </a:extLst>
            </p:cNvPr>
            <p:cNvSpPr>
              <a:spLocks noChangeArrowheads="1"/>
            </p:cNvSpPr>
            <p:nvPr/>
          </p:nvSpPr>
          <p:spPr bwMode="auto">
            <a:xfrm>
              <a:off x="1632" y="1632"/>
              <a:ext cx="336"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000" dirty="0">
                  <a:latin typeface="Verdana" charset="0"/>
                </a:rPr>
                <a:t>22</a:t>
              </a:r>
            </a:p>
          </p:txBody>
        </p:sp>
        <p:sp>
          <p:nvSpPr>
            <p:cNvPr id="26" name="Line 28">
              <a:extLst>
                <a:ext uri="{FF2B5EF4-FFF2-40B4-BE49-F238E27FC236}">
                  <a16:creationId xmlns:a16="http://schemas.microsoft.com/office/drawing/2014/main" id="{75C097F7-AF5B-094A-A4F7-F703BA6EE88E}"/>
                </a:ext>
              </a:extLst>
            </p:cNvPr>
            <p:cNvSpPr>
              <a:spLocks noChangeShapeType="1"/>
            </p:cNvSpPr>
            <p:nvPr/>
          </p:nvSpPr>
          <p:spPr bwMode="auto">
            <a:xfrm flipH="1">
              <a:off x="19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29">
              <a:extLst>
                <a:ext uri="{FF2B5EF4-FFF2-40B4-BE49-F238E27FC236}">
                  <a16:creationId xmlns:a16="http://schemas.microsoft.com/office/drawing/2014/main" id="{9A635409-018F-C04F-9846-488569CC45F0}"/>
                </a:ext>
              </a:extLst>
            </p:cNvPr>
            <p:cNvSpPr>
              <a:spLocks noChangeShapeType="1"/>
            </p:cNvSpPr>
            <p:nvPr/>
          </p:nvSpPr>
          <p:spPr bwMode="auto">
            <a:xfrm>
              <a:off x="3120" y="1440"/>
              <a:ext cx="912"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30">
              <a:extLst>
                <a:ext uri="{FF2B5EF4-FFF2-40B4-BE49-F238E27FC236}">
                  <a16:creationId xmlns:a16="http://schemas.microsoft.com/office/drawing/2014/main" id="{2AE72F96-E12B-4A41-969F-F401391421A2}"/>
                </a:ext>
              </a:extLst>
            </p:cNvPr>
            <p:cNvSpPr>
              <a:spLocks noChangeShapeType="1"/>
            </p:cNvSpPr>
            <p:nvPr/>
          </p:nvSpPr>
          <p:spPr bwMode="auto">
            <a:xfrm flipH="1">
              <a:off x="1248"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31">
              <a:extLst>
                <a:ext uri="{FF2B5EF4-FFF2-40B4-BE49-F238E27FC236}">
                  <a16:creationId xmlns:a16="http://schemas.microsoft.com/office/drawing/2014/main" id="{9EADCC73-5A60-294B-8CD5-FA222CB97AA2}"/>
                </a:ext>
              </a:extLst>
            </p:cNvPr>
            <p:cNvSpPr>
              <a:spLocks noChangeShapeType="1"/>
            </p:cNvSpPr>
            <p:nvPr/>
          </p:nvSpPr>
          <p:spPr bwMode="auto">
            <a:xfrm>
              <a:off x="1920" y="1824"/>
              <a:ext cx="336"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Line 32">
              <a:extLst>
                <a:ext uri="{FF2B5EF4-FFF2-40B4-BE49-F238E27FC236}">
                  <a16:creationId xmlns:a16="http://schemas.microsoft.com/office/drawing/2014/main" id="{B152769E-BF0B-D34F-85AF-BFE8BA6DC6B5}"/>
                </a:ext>
              </a:extLst>
            </p:cNvPr>
            <p:cNvSpPr>
              <a:spLocks noChangeShapeType="1"/>
            </p:cNvSpPr>
            <p:nvPr/>
          </p:nvSpPr>
          <p:spPr bwMode="auto">
            <a:xfrm flipH="1">
              <a:off x="3600" y="182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 name="Line 33">
              <a:extLst>
                <a:ext uri="{FF2B5EF4-FFF2-40B4-BE49-F238E27FC236}">
                  <a16:creationId xmlns:a16="http://schemas.microsoft.com/office/drawing/2014/main" id="{71C63A91-4DEB-E24B-BA95-4CAB0F2DCF4A}"/>
                </a:ext>
              </a:extLst>
            </p:cNvPr>
            <p:cNvSpPr>
              <a:spLocks noChangeShapeType="1"/>
            </p:cNvSpPr>
            <p:nvPr/>
          </p:nvSpPr>
          <p:spPr bwMode="auto">
            <a:xfrm>
              <a:off x="4272" y="1824"/>
              <a:ext cx="384"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290511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ED49-05FA-DE4E-86B3-D6D569EF64BA}"/>
              </a:ext>
            </a:extLst>
          </p:cNvPr>
          <p:cNvSpPr>
            <a:spLocks noGrp="1"/>
          </p:cNvSpPr>
          <p:nvPr>
            <p:ph sz="quarter" idx="10"/>
          </p:nvPr>
        </p:nvSpPr>
        <p:spPr/>
        <p:txBody>
          <a:bodyPr/>
          <a:lstStyle/>
          <a:p>
            <a:r>
              <a:rPr lang="en-US" dirty="0"/>
              <a:t>Heap Representation</a:t>
            </a:r>
          </a:p>
        </p:txBody>
      </p:sp>
      <p:sp>
        <p:nvSpPr>
          <p:cNvPr id="5" name="Slide Number Placeholder 4">
            <a:extLst>
              <a:ext uri="{FF2B5EF4-FFF2-40B4-BE49-F238E27FC236}">
                <a16:creationId xmlns:a16="http://schemas.microsoft.com/office/drawing/2014/main" id="{0164A65D-FB17-C744-9D82-0C7B4D8EFFA9}"/>
              </a:ext>
            </a:extLst>
          </p:cNvPr>
          <p:cNvSpPr>
            <a:spLocks noGrp="1"/>
          </p:cNvSpPr>
          <p:nvPr>
            <p:ph type="sldNum" sz="quarter" idx="14"/>
          </p:nvPr>
        </p:nvSpPr>
        <p:spPr/>
        <p:txBody>
          <a:bodyPr/>
          <a:lstStyle/>
          <a:p>
            <a:fld id="{BC8D7E44-7D4F-4942-A8C9-2DF6BF8399E8}" type="slidenum">
              <a:rPr lang="en-US" smtClean="0"/>
              <a:pPr/>
              <a:t>9</a:t>
            </a:fld>
            <a:endParaRPr lang="en-US"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E7AA505-8EF6-4243-98E5-59B00971E547}"/>
                  </a:ext>
                </a:extLst>
              </p:cNvPr>
              <p:cNvSpPr>
                <a:spLocks noGrp="1"/>
              </p:cNvSpPr>
              <p:nvPr>
                <p:ph idx="1"/>
              </p:nvPr>
            </p:nvSpPr>
            <p:spPr>
              <a:xfrm>
                <a:off x="457200" y="1600200"/>
                <a:ext cx="8229600" cy="4525963"/>
              </a:xfrm>
            </p:spPr>
            <p:txBody>
              <a:bodyPr>
                <a:normAutofit/>
              </a:bodyPr>
              <a:lstStyle/>
              <a:p>
                <a:pPr>
                  <a:buFont typeface="Arial" panose="020B0604020202020204" pitchFamily="34" charset="0"/>
                  <a:buChar char="•"/>
                </a:pPr>
                <a:r>
                  <a:rPr lang="en-US" sz="2800" dirty="0">
                    <a:latin typeface="Times New Roman" charset="0"/>
                    <a:ea typeface="Times New Roman" charset="0"/>
                    <a:cs typeface="Times New Roman" charset="0"/>
                  </a:rPr>
                  <a:t>A heap can be efficiently represented as an array</a:t>
                </a:r>
              </a:p>
              <a:p>
                <a:pPr>
                  <a:buFont typeface="Arial" panose="020B0604020202020204" pitchFamily="34" charset="0"/>
                  <a:buChar char="•"/>
                </a:pPr>
                <a:r>
                  <a:rPr lang="en-US" sz="2800" dirty="0">
                    <a:latin typeface="Times New Roman" charset="0"/>
                    <a:ea typeface="Times New Roman" charset="0"/>
                    <a:cs typeface="Times New Roman" charset="0"/>
                  </a:rPr>
                  <a:t>The root is stored at the first place </a:t>
                </a:r>
                <a:r>
                  <a:rPr lang="en-US" sz="2800" dirty="0" err="1">
                    <a:latin typeface="Times New Roman" charset="0"/>
                    <a:ea typeface="Times New Roman" charset="0"/>
                    <a:cs typeface="Times New Roman" charset="0"/>
                  </a:rPr>
                  <a:t>i.e</a:t>
                </a:r>
                <a:r>
                  <a:rPr lang="en-US" sz="2800" dirty="0">
                    <a:latin typeface="Times New Roman" charset="0"/>
                    <a:ea typeface="Times New Roman" charset="0"/>
                    <a:cs typeface="Times New Roman" charset="0"/>
                  </a:rPr>
                  <a:t> a[1]</a:t>
                </a:r>
              </a:p>
              <a:p>
                <a:pPr>
                  <a:buFont typeface="Arial" panose="020B0604020202020204" pitchFamily="34" charset="0"/>
                  <a:buChar char="•"/>
                </a:pPr>
                <a:r>
                  <a:rPr lang="en-US" sz="2800" dirty="0">
                    <a:latin typeface="Times New Roman" charset="0"/>
                    <a:ea typeface="Times New Roman" charset="0"/>
                    <a:cs typeface="Times New Roman" charset="0"/>
                  </a:rPr>
                  <a:t>The children of the node </a:t>
                </a:r>
                <a:r>
                  <a:rPr lang="en-US" sz="2800" dirty="0" err="1">
                    <a:latin typeface="Times New Roman" charset="0"/>
                    <a:ea typeface="Times New Roman" charset="0"/>
                    <a:cs typeface="Times New Roman" charset="0"/>
                  </a:rPr>
                  <a:t>i</a:t>
                </a:r>
                <a:r>
                  <a:rPr lang="en-US" sz="2800" dirty="0">
                    <a:latin typeface="Times New Roman" charset="0"/>
                    <a:ea typeface="Times New Roman" charset="0"/>
                    <a:cs typeface="Times New Roman" charset="0"/>
                  </a:rPr>
                  <a:t> are located at </a:t>
                </a:r>
              </a:p>
              <a:p>
                <a:pPr marL="0" indent="0"/>
                <a:r>
                  <a:rPr lang="en-US" sz="2800" dirty="0">
                    <a:latin typeface="Times New Roman" charset="0"/>
                    <a:ea typeface="Times New Roman" charset="0"/>
                    <a:cs typeface="Times New Roman" charset="0"/>
                  </a:rPr>
                  <a:t>		  2*</a:t>
                </a:r>
                <a:r>
                  <a:rPr lang="en-US" sz="2800" dirty="0" err="1">
                    <a:latin typeface="Times New Roman" charset="0"/>
                    <a:ea typeface="Times New Roman" charset="0"/>
                    <a:cs typeface="Times New Roman" charset="0"/>
                  </a:rPr>
                  <a:t>i</a:t>
                </a:r>
                <a:r>
                  <a:rPr lang="en-US" sz="2800" dirty="0">
                    <a:latin typeface="Times New Roman" charset="0"/>
                    <a:ea typeface="Times New Roman" charset="0"/>
                    <a:cs typeface="Times New Roman" charset="0"/>
                  </a:rPr>
                  <a:t> and 2*i+1</a:t>
                </a:r>
              </a:p>
              <a:p>
                <a:pPr>
                  <a:buFont typeface="Arial" panose="020B0604020202020204" pitchFamily="34" charset="0"/>
                  <a:buChar char="•"/>
                </a:pPr>
                <a:r>
                  <a:rPr lang="en-US" sz="2800" dirty="0">
                    <a:latin typeface="Times New Roman" charset="0"/>
                    <a:ea typeface="Times New Roman" charset="0"/>
                    <a:cs typeface="Times New Roman" charset="0"/>
                  </a:rPr>
                  <a:t>In other words the parent of a node stored in </a:t>
                </a:r>
                <a:r>
                  <a:rPr lang="en-US" sz="2800" dirty="0" err="1">
                    <a:latin typeface="Times New Roman" charset="0"/>
                    <a:ea typeface="Times New Roman" charset="0"/>
                    <a:cs typeface="Times New Roman" charset="0"/>
                  </a:rPr>
                  <a:t>i</a:t>
                </a:r>
                <a:r>
                  <a:rPr lang="en-US" sz="2800" baseline="30000" dirty="0" err="1">
                    <a:latin typeface="Times New Roman" charset="0"/>
                    <a:ea typeface="Times New Roman" charset="0"/>
                    <a:cs typeface="Times New Roman" charset="0"/>
                  </a:rPr>
                  <a:t>th</a:t>
                </a:r>
                <a:r>
                  <a:rPr lang="en-US" sz="2800" dirty="0">
                    <a:latin typeface="Times New Roman" charset="0"/>
                    <a:ea typeface="Times New Roman" charset="0"/>
                    <a:cs typeface="Times New Roman" charset="0"/>
                  </a:rPr>
                  <a:t> location is at floor</a:t>
                </a:r>
                <a14:m>
                  <m:oMath xmlns:m="http://schemas.openxmlformats.org/officeDocument/2006/math">
                    <m:d>
                      <m:dPr>
                        <m:begChr m:val="⌊"/>
                        <m:endChr m:val="⌋"/>
                        <m:ctrlPr>
                          <a:rPr lang="en-US" sz="2800" i="1" smtClean="0">
                            <a:latin typeface="Cambria Math" panose="02040503050406030204" pitchFamily="18" charset="0"/>
                            <a:ea typeface="Times New Roman" charset="0"/>
                            <a:cs typeface="Times New Roman" charset="0"/>
                          </a:rPr>
                        </m:ctrlPr>
                      </m:dPr>
                      <m:e>
                        <m:r>
                          <a:rPr lang="en-US" sz="2800" b="0" i="1" smtClean="0">
                            <a:latin typeface="Cambria Math" charset="0"/>
                            <a:ea typeface="Times New Roman" charset="0"/>
                            <a:cs typeface="Times New Roman" charset="0"/>
                          </a:rPr>
                          <m:t>𝑖</m:t>
                        </m:r>
                        <m:r>
                          <a:rPr lang="en-US" sz="2800" b="0" i="1" smtClean="0">
                            <a:latin typeface="Cambria Math" charset="0"/>
                            <a:ea typeface="Times New Roman" charset="0"/>
                            <a:cs typeface="Times New Roman" charset="0"/>
                          </a:rPr>
                          <m:t>/2</m:t>
                        </m:r>
                      </m:e>
                    </m:d>
                  </m:oMath>
                </a14:m>
                <a:endParaRPr lang="en-US" sz="2800" dirty="0">
                  <a:latin typeface="Times New Roman" charset="0"/>
                  <a:ea typeface="Times New Roman" charset="0"/>
                  <a:cs typeface="Times New Roman" charset="0"/>
                </a:endParaRPr>
              </a:p>
            </p:txBody>
          </p:sp>
        </mc:Choice>
        <mc:Fallback>
          <p:sp>
            <p:nvSpPr>
              <p:cNvPr id="4" name="Content Placeholder 2">
                <a:extLst>
                  <a:ext uri="{FF2B5EF4-FFF2-40B4-BE49-F238E27FC236}">
                    <a16:creationId xmlns:a16="http://schemas.microsoft.com/office/drawing/2014/main" id="{3E7AA505-8EF6-4243-98E5-59B00971E547}"/>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1389" t="-1401"/>
                </a:stretch>
              </a:blipFill>
            </p:spPr>
            <p:txBody>
              <a:bodyPr/>
              <a:lstStyle/>
              <a:p>
                <a:r>
                  <a:rPr lang="en-US">
                    <a:noFill/>
                  </a:rPr>
                  <a:t> </a:t>
                </a:r>
              </a:p>
            </p:txBody>
          </p:sp>
        </mc:Fallback>
      </mc:AlternateContent>
    </p:spTree>
    <p:extLst>
      <p:ext uri="{BB962C8B-B14F-4D97-AF65-F5344CB8AC3E}">
        <p14:creationId xmlns:p14="http://schemas.microsoft.com/office/powerpoint/2010/main" val="151650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2213</TotalTime>
  <Words>1064</Words>
  <Application>Microsoft Macintosh PowerPoint</Application>
  <PresentationFormat>On-screen Show (4:3)</PresentationFormat>
  <Paragraphs>357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Times New Roman</vt:lpstr>
      <vt:lpstr>Verdana</vt:lpstr>
      <vt:lpstr>Office Theme</vt:lpstr>
      <vt:lpstr>Data Structures Algorithm and Design SSZG519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Chennupati Rakesh Prasanna</cp:lastModifiedBy>
  <cp:revision>131</cp:revision>
  <dcterms:created xsi:type="dcterms:W3CDTF">2011-09-14T09:42:05Z</dcterms:created>
  <dcterms:modified xsi:type="dcterms:W3CDTF">2018-09-13T16:32:39Z</dcterms:modified>
</cp:coreProperties>
</file>