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311" r:id="rId3"/>
    <p:sldId id="309" r:id="rId4"/>
    <p:sldId id="350" r:id="rId5"/>
    <p:sldId id="351" r:id="rId6"/>
    <p:sldId id="312" r:id="rId7"/>
    <p:sldId id="314" r:id="rId8"/>
    <p:sldId id="313" r:id="rId9"/>
    <p:sldId id="296" r:id="rId10"/>
    <p:sldId id="264" r:id="rId11"/>
    <p:sldId id="265" r:id="rId12"/>
    <p:sldId id="316" r:id="rId13"/>
    <p:sldId id="317" r:id="rId14"/>
    <p:sldId id="318" r:id="rId15"/>
    <p:sldId id="341" r:id="rId16"/>
    <p:sldId id="344" r:id="rId17"/>
    <p:sldId id="319" r:id="rId18"/>
    <p:sldId id="320" r:id="rId19"/>
    <p:sldId id="324" r:id="rId20"/>
    <p:sldId id="325" r:id="rId21"/>
    <p:sldId id="326" r:id="rId22"/>
    <p:sldId id="327" r:id="rId23"/>
    <p:sldId id="328" r:id="rId24"/>
    <p:sldId id="339" r:id="rId25"/>
    <p:sldId id="321" r:id="rId26"/>
    <p:sldId id="271" r:id="rId27"/>
    <p:sldId id="336" r:id="rId28"/>
    <p:sldId id="330" r:id="rId29"/>
    <p:sldId id="333" r:id="rId30"/>
    <p:sldId id="269" r:id="rId31"/>
    <p:sldId id="270" r:id="rId32"/>
    <p:sldId id="272" r:id="rId33"/>
    <p:sldId id="343" r:id="rId34"/>
    <p:sldId id="334" r:id="rId35"/>
    <p:sldId id="282" r:id="rId36"/>
    <p:sldId id="283" r:id="rId37"/>
    <p:sldId id="337" r:id="rId38"/>
    <p:sldId id="338" r:id="rId39"/>
    <p:sldId id="293" r:id="rId40"/>
    <p:sldId id="331" r:id="rId41"/>
    <p:sldId id="346" r:id="rId42"/>
    <p:sldId id="347" r:id="rId43"/>
    <p:sldId id="348" r:id="rId44"/>
    <p:sldId id="349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65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5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0FC3-0E9A-41F3-8BCB-5A66D2E38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B8990-B462-4FE5-A0C2-5E7C9447B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JH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GB"/>
              <a:t>CS 336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1EEC5-5536-4B08-809B-AC7898AC8087}" type="slidenum">
              <a:rPr lang="en-US" altLang="en-GB"/>
              <a:pPr/>
              <a:t>‹#›</a:t>
            </a:fld>
            <a:endParaRPr lang="en-US" altLang="en-GB"/>
          </a:p>
        </p:txBody>
      </p:sp>
    </p:spTree>
    <p:extLst>
      <p:ext uri="{BB962C8B-B14F-4D97-AF65-F5344CB8AC3E}">
        <p14:creationId xmlns:p14="http://schemas.microsoft.com/office/powerpoint/2010/main" val="90519737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q9t4vz" TargetMode="External"/><Relationship Id="rId2" Type="http://schemas.openxmlformats.org/officeDocument/2006/relationships/hyperlink" Target="http://searchsap.techtarget.com/essentialguide/The-SAP-HANA-in-memory-analytics-Harness-the-power-of-real-tim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CSI ZG515/ SS ZG515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IN" sz="3600" dirty="0"/>
              <a:t>Data Warehousing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89579" y="5763857"/>
            <a:ext cx="6019800" cy="533400"/>
          </a:xfrm>
        </p:spPr>
        <p:txBody>
          <a:bodyPr/>
          <a:lstStyle/>
          <a:p>
            <a:r>
              <a:rPr lang="en-US" dirty="0" err="1" smtClean="0"/>
              <a:t>Swarna</a:t>
            </a:r>
            <a:r>
              <a:rPr lang="en-US" dirty="0" smtClean="0"/>
              <a:t> Chaudhary</a:t>
            </a:r>
          </a:p>
          <a:p>
            <a:r>
              <a:rPr lang="en-US" dirty="0" smtClean="0"/>
              <a:t>Assistant Prof. 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effectLst/>
              </a:rPr>
              <a:t>Run the operations of the business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For example: Banks, Railway reservation etc.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Based on ER Data Modeling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Transaction based system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Data is always current valued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Little history is available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Data is highly volatile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effectLst/>
              </a:rPr>
              <a:t>Has “Intelligent keys”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4BF0E46-8677-4F1B-AA6C-BA1434CD0F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effectLst/>
              </a:rPr>
              <a:t>OLTP Systems: </a:t>
            </a:r>
            <a:br>
              <a:rPr lang="en-US" sz="3600" b="1" dirty="0" smtClean="0">
                <a:solidFill>
                  <a:srgbClr val="000000"/>
                </a:solidFill>
                <a:effectLst/>
              </a:rPr>
            </a:br>
            <a:r>
              <a:rPr lang="en-US" sz="3600" b="1" dirty="0" smtClean="0">
                <a:solidFill>
                  <a:srgbClr val="000000"/>
                </a:solidFill>
                <a:effectLst/>
              </a:rPr>
              <a:t>Primary Purpose</a:t>
            </a:r>
          </a:p>
        </p:txBody>
      </p:sp>
    </p:spTree>
    <p:extLst>
      <p:ext uri="{BB962C8B-B14F-4D97-AF65-F5344CB8AC3E}">
        <p14:creationId xmlns:p14="http://schemas.microsoft.com/office/powerpoint/2010/main" val="16508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</a:rPr>
              <a:t>Has relational normalized design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</a:rPr>
              <a:t>Redundant data is undesirable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</a:rPr>
              <a:t>Consists of many tables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</a:rPr>
              <a:t>High volume retrieval is inefficient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</a:rPr>
              <a:t>Optimized for repetitive “narrow” queries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6FB3CF6-EF02-4285-ACE1-A578EE37876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19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00"/>
                </a:solidFill>
                <a:effectLst/>
              </a:rPr>
              <a:t>OLTP Systems</a:t>
            </a:r>
          </a:p>
        </p:txBody>
      </p:sp>
    </p:spTree>
    <p:extLst>
      <p:ext uri="{BB962C8B-B14F-4D97-AF65-F5344CB8AC3E}">
        <p14:creationId xmlns:p14="http://schemas.microsoft.com/office/powerpoint/2010/main" val="19603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77950"/>
            <a:ext cx="2095792" cy="225774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Data, Data everywhere yet…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16393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 </a:t>
            </a: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find the data I need</a:t>
            </a:r>
          </a:p>
          <a:p>
            <a:pPr lvl="1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is scattered over the network</a:t>
            </a:r>
          </a:p>
          <a:p>
            <a:pPr marL="114300" lvl="1">
              <a:spcBef>
                <a:spcPct val="20000"/>
              </a:spcBef>
              <a:buClr>
                <a:schemeClr val="accent2"/>
              </a:buClr>
            </a:pPr>
            <a:r>
              <a:rPr kumimoji="1"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versions, subtle differences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1860" y="3358472"/>
            <a:ext cx="41001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can’t get the data I need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an expert to get the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392" y="4750008"/>
            <a:ext cx="4572000" cy="1409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can’t understand the data I found</a:t>
            </a:r>
          </a:p>
          <a:p>
            <a:pPr marL="742950" lvl="1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available data poorly documented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476365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can’t use the data I found</a:t>
            </a:r>
          </a:p>
          <a:p>
            <a:pPr marL="742950" lvl="1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kumimoji="1"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needs to be transformed from one form to other</a:t>
            </a:r>
          </a:p>
        </p:txBody>
      </p:sp>
    </p:spTree>
    <p:extLst>
      <p:ext uri="{BB962C8B-B14F-4D97-AF65-F5344CB8AC3E}">
        <p14:creationId xmlns:p14="http://schemas.microsoft.com/office/powerpoint/2010/main" val="301797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Stores Current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is spread across many incompatible </a:t>
            </a:r>
            <a:r>
              <a:rPr lang="en-US" dirty="0" smtClean="0"/>
              <a:t>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</a:t>
            </a:r>
            <a:r>
              <a:rPr lang="en-US" dirty="0" smtClean="0"/>
              <a:t>write-intensive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Complex queries degrade operational transactions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Challenges while performing analytics on OLTP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The executives and managers who are responsible for keeping the enterprise </a:t>
            </a:r>
            <a:r>
              <a:rPr lang="en-US" dirty="0" smtClean="0">
                <a:solidFill>
                  <a:schemeClr val="tx2"/>
                </a:solidFill>
              </a:rPr>
              <a:t>competitive, </a:t>
            </a:r>
            <a:r>
              <a:rPr lang="en-US" dirty="0">
                <a:solidFill>
                  <a:schemeClr val="tx2"/>
                </a:solidFill>
              </a:rPr>
              <a:t>need information to make proper decisions.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managers need information </a:t>
            </a:r>
            <a:r>
              <a:rPr lang="en-US" dirty="0" smtClean="0">
                <a:solidFill>
                  <a:schemeClr val="tx2"/>
                </a:solidFill>
              </a:rPr>
              <a:t>in order to-</a:t>
            </a:r>
            <a:endParaRPr lang="en-US" dirty="0">
              <a:solidFill>
                <a:schemeClr val="tx2"/>
              </a:solidFill>
            </a:endParaRP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make business strategies</a:t>
            </a:r>
            <a:endParaRPr lang="en-US" dirty="0">
              <a:solidFill>
                <a:schemeClr val="tx2"/>
              </a:solidFill>
            </a:endParaRP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 smtClean="0">
                <a:solidFill>
                  <a:schemeClr val="tx2"/>
                </a:solidFill>
              </a:rPr>
              <a:t>monitor overall results.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to Increase revenue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Reduce financial risk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Gain competitive advantage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Improve operational efficiency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Manage customer expectations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Analyze and predict trends and behaviors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Develop core competencies in new businesses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Need of Data Warehouse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Retain the present customer base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Increase customer base by 10% in next 5 years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Enhance customer service level</a:t>
            </a:r>
          </a:p>
          <a:p>
            <a:pPr marL="800100" lvl="3" indent="-342900">
              <a:buClr>
                <a:srgbClr val="101141"/>
              </a:buClr>
              <a:buFont typeface="Arial" pitchFamily="34" charset="0"/>
              <a:buChar char="§"/>
              <a:defRPr/>
            </a:pPr>
            <a:r>
              <a:rPr lang="en-US" dirty="0">
                <a:solidFill>
                  <a:schemeClr val="tx2"/>
                </a:solidFill>
              </a:rPr>
              <a:t>Gain market share by 15% in the next 4 </a:t>
            </a:r>
            <a:r>
              <a:rPr lang="en-US" dirty="0" smtClean="0">
                <a:solidFill>
                  <a:schemeClr val="tx2"/>
                </a:solidFill>
              </a:rPr>
              <a:t>years</a:t>
            </a:r>
          </a:p>
          <a:p>
            <a:pPr marL="457200" lvl="3" indent="0">
              <a:buClr>
                <a:srgbClr val="101141"/>
              </a:buClr>
              <a:buNone/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Need of Data Warehouse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1"/>
            <a:ext cx="7696199" cy="43434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5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6B05E1-B38E-4038-8A2F-44C2D9DB3D8C}" type="slidenum">
              <a:rPr lang="en-US" altLang="en-GB" smtClean="0"/>
              <a:pPr/>
              <a:t>17</a:t>
            </a:fld>
            <a:endParaRPr lang="en-US" alt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381000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GB" dirty="0" smtClean="0"/>
              <a:t>What is a Data Warehouse?</a:t>
            </a:r>
            <a:br>
              <a:rPr lang="en-US" altLang="en-GB" dirty="0" smtClean="0"/>
            </a:br>
            <a:endParaRPr lang="en-US" alt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76400"/>
            <a:ext cx="8305800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8" indent="-52388"/>
            <a:r>
              <a:rPr lang="en-US" altLang="en-GB" sz="2800" b="1" dirty="0">
                <a:solidFill>
                  <a:schemeClr val="tx2"/>
                </a:solidFill>
              </a:rPr>
              <a:t>A Practitioners Viewpoint</a:t>
            </a:r>
          </a:p>
          <a:p>
            <a:pPr marL="52388" indent="-52388">
              <a:buFont typeface="Symbol" pitchFamily="18" charset="2"/>
              <a:buNone/>
            </a:pPr>
            <a:endParaRPr lang="en-US" altLang="en-GB" dirty="0">
              <a:solidFill>
                <a:schemeClr val="tx2"/>
              </a:solidFill>
            </a:endParaRPr>
          </a:p>
          <a:p>
            <a:pPr marL="52388" indent="-52388" algn="just">
              <a:buFont typeface="Symbol" pitchFamily="18" charset="2"/>
              <a:buNone/>
            </a:pPr>
            <a:r>
              <a:rPr lang="en-US" altLang="en-GB" dirty="0">
                <a:solidFill>
                  <a:schemeClr val="tx2"/>
                </a:solidFill>
              </a:rPr>
              <a:t>“A data warehouse is simply a single, complete, and consistent store of data obtained from a variety of sources and made available to end users in a way they can understand and use it in a business context.” </a:t>
            </a:r>
          </a:p>
          <a:p>
            <a:pPr marL="52388" indent="-52388">
              <a:buFont typeface="Symbol" pitchFamily="18" charset="2"/>
              <a:buNone/>
            </a:pPr>
            <a:r>
              <a:rPr lang="en-US" altLang="en-GB" dirty="0">
                <a:solidFill>
                  <a:schemeClr val="tx2"/>
                </a:solidFill>
              </a:rPr>
              <a:t>-- Barry Devlin, IBM Consultant</a:t>
            </a:r>
          </a:p>
        </p:txBody>
      </p:sp>
    </p:spTree>
    <p:extLst>
      <p:ext uri="{BB962C8B-B14F-4D97-AF65-F5344CB8AC3E}">
        <p14:creationId xmlns:p14="http://schemas.microsoft.com/office/powerpoint/2010/main" val="176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6B05E1-B38E-4038-8A2F-44C2D9DB3D8C}" type="slidenum">
              <a:rPr lang="en-US" altLang="en-GB" smtClean="0"/>
              <a:pPr/>
              <a:t>18</a:t>
            </a:fld>
            <a:endParaRPr lang="en-US" alt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GB" dirty="0" smtClean="0"/>
              <a:t>What is a Data Warehouse?</a:t>
            </a:r>
            <a:br>
              <a:rPr lang="en-US" altLang="en-GB" dirty="0" smtClean="0"/>
            </a:br>
            <a:endParaRPr lang="en-US" alt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76400"/>
            <a:ext cx="8305800" cy="3800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8" indent="-52388"/>
            <a:r>
              <a:rPr lang="en-US" altLang="en-GB" sz="2800" b="1" dirty="0">
                <a:solidFill>
                  <a:schemeClr val="tx2"/>
                </a:solidFill>
              </a:rPr>
              <a:t>An Alternative Viewpoint</a:t>
            </a:r>
          </a:p>
          <a:p>
            <a:pPr marL="52388" indent="-52388"/>
            <a:endParaRPr lang="en-US" altLang="en-GB" sz="2800" i="1" dirty="0"/>
          </a:p>
          <a:p>
            <a:pPr marL="52388" indent="-52388"/>
            <a:r>
              <a:rPr lang="en-US" altLang="en-GB" dirty="0">
                <a:solidFill>
                  <a:schemeClr val="tx2"/>
                </a:solidFill>
              </a:rPr>
              <a:t>“A DW is a </a:t>
            </a:r>
          </a:p>
          <a:p>
            <a:pPr lvl="1"/>
            <a:r>
              <a:rPr lang="en-US" altLang="en-GB" sz="2400" dirty="0">
                <a:solidFill>
                  <a:schemeClr val="tx2"/>
                </a:solidFill>
              </a:rPr>
              <a:t>subject-oriented,</a:t>
            </a:r>
          </a:p>
          <a:p>
            <a:pPr lvl="1"/>
            <a:r>
              <a:rPr lang="en-US" altLang="en-GB" sz="2400" dirty="0">
                <a:solidFill>
                  <a:schemeClr val="tx2"/>
                </a:solidFill>
              </a:rPr>
              <a:t>integrated,</a:t>
            </a:r>
          </a:p>
          <a:p>
            <a:pPr lvl="1"/>
            <a:r>
              <a:rPr lang="en-US" altLang="en-GB" sz="2400" dirty="0">
                <a:solidFill>
                  <a:schemeClr val="tx2"/>
                </a:solidFill>
              </a:rPr>
              <a:t>time-varying,</a:t>
            </a:r>
          </a:p>
          <a:p>
            <a:pPr lvl="1"/>
            <a:r>
              <a:rPr lang="en-US" altLang="en-GB" sz="2400" dirty="0">
                <a:solidFill>
                  <a:schemeClr val="tx2"/>
                </a:solidFill>
              </a:rPr>
              <a:t>non-volatile</a:t>
            </a:r>
          </a:p>
          <a:p>
            <a:r>
              <a:rPr lang="en-US" altLang="en-GB" dirty="0">
                <a:solidFill>
                  <a:schemeClr val="tx2"/>
                </a:solidFill>
              </a:rPr>
              <a:t>collection of data that is used primarily in organizational decision making.” </a:t>
            </a:r>
          </a:p>
          <a:p>
            <a:r>
              <a:rPr lang="en-US" altLang="en-GB" dirty="0">
                <a:solidFill>
                  <a:schemeClr val="tx2"/>
                </a:solidFill>
              </a:rPr>
              <a:t>-- W.H. </a:t>
            </a:r>
            <a:r>
              <a:rPr lang="en-US" altLang="en-GB" dirty="0" err="1">
                <a:solidFill>
                  <a:schemeClr val="tx2"/>
                </a:solidFill>
              </a:rPr>
              <a:t>Inmon</a:t>
            </a:r>
            <a:r>
              <a:rPr lang="en-US" altLang="en-GB" dirty="0">
                <a:solidFill>
                  <a:schemeClr val="tx2"/>
                </a:solidFill>
              </a:rPr>
              <a:t>, Building the Data Warehouse, 1992</a:t>
            </a:r>
          </a:p>
        </p:txBody>
      </p:sp>
    </p:spTree>
    <p:extLst>
      <p:ext uri="{BB962C8B-B14F-4D97-AF65-F5344CB8AC3E}">
        <p14:creationId xmlns:p14="http://schemas.microsoft.com/office/powerpoint/2010/main" val="12222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Data Warehouse is designed around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rgbClr val="000000"/>
                </a:solidFill>
                <a:effectLst/>
              </a:rPr>
              <a:t>	“subjects”</a:t>
            </a:r>
            <a:r>
              <a:rPr lang="en-US" sz="3000" dirty="0" smtClean="0">
                <a:solidFill>
                  <a:schemeClr val="tx2"/>
                </a:solidFill>
                <a:effectLst/>
              </a:rPr>
              <a:t> rather than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A company may have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Retail Sales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Outlet Sales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Catalog Sales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Problems Galore!!!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DW will have a Sales Subject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3E3B9F4-13CB-4A5E-916C-B13DEC7115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Subject Oriented</a:t>
            </a:r>
          </a:p>
        </p:txBody>
      </p:sp>
    </p:spTree>
    <p:extLst>
      <p:ext uri="{BB962C8B-B14F-4D97-AF65-F5344CB8AC3E}">
        <p14:creationId xmlns:p14="http://schemas.microsoft.com/office/powerpoint/2010/main" val="38030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3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5" name="Rectangle 11"/>
          <p:cNvSpPr>
            <a:spLocks noChangeArrowheads="1"/>
          </p:cNvSpPr>
          <p:nvPr/>
        </p:nvSpPr>
        <p:spPr bwMode="auto">
          <a:xfrm>
            <a:off x="457200" y="1828800"/>
            <a:ext cx="8001000" cy="44196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		</a:t>
            </a: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			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OLTP Systems</a:t>
            </a:r>
          </a:p>
          <a:p>
            <a:pPr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</a:t>
            </a: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                               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Data Warehouse</a:t>
            </a:r>
          </a:p>
          <a:p>
            <a:pPr algn="ctr" eaLnBrk="1" hangingPunct="1"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Subject-Oriented Sales Information</a:t>
            </a:r>
          </a:p>
          <a:p>
            <a:pPr algn="ctr" eaLnBrk="1" hangingPunct="1">
              <a:defRPr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6388" name="AutoShape 4"/>
          <p:cNvSpPr>
            <a:spLocks noGrp="1" noChangeArrowheads="1"/>
          </p:cNvSpPr>
          <p:nvPr>
            <p:ph idx="1"/>
          </p:nvPr>
        </p:nvSpPr>
        <p:spPr>
          <a:prstGeom prst="flowChartMagneticDisk">
            <a:avLst/>
          </a:prstGeom>
          <a:solidFill>
            <a:srgbClr val="99CCFF"/>
          </a:solidFill>
          <a:ln>
            <a:solidFill>
              <a:schemeClr val="bg2"/>
            </a:solidFill>
            <a:rou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  </a:t>
            </a:r>
            <a:r>
              <a:rPr lang="en-US" sz="2000" smtClean="0">
                <a:solidFill>
                  <a:srgbClr val="000000"/>
                </a:solidFill>
                <a:effectLst/>
              </a:rPr>
              <a:t>Retail Sales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87A308D-701E-4B0E-9337-449AE98C39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Subject Oriented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657600" y="1981200"/>
            <a:ext cx="1752600" cy="1371600"/>
          </a:xfrm>
          <a:prstGeom prst="flowChartMagneticDisk">
            <a:avLst/>
          </a:prstGeom>
          <a:solidFill>
            <a:srgbClr val="99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Outlet Sales </a:t>
            </a:r>
          </a:p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System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553200" y="1905000"/>
            <a:ext cx="1676400" cy="1371600"/>
          </a:xfrm>
          <a:prstGeom prst="flowChartMagneticDisk">
            <a:avLst/>
          </a:prstGeom>
          <a:solidFill>
            <a:srgbClr val="99CC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 Catalog Sales 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System</a:t>
            </a:r>
          </a:p>
          <a:p>
            <a:pPr algn="ctr" eaLnBrk="1" hangingPunct="1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00400" y="4876800"/>
            <a:ext cx="2590800" cy="1447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Sales Subject Area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828800" y="32766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572000" y="3352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5562600" y="327660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 autoUpdateAnimBg="0"/>
      <p:bldP spid="16388" grpId="0" animBg="1" autoUpdateAnimBg="0"/>
      <p:bldP spid="16389" grpId="0" animBg="1" autoUpdateAnimBg="0"/>
      <p:bldP spid="16390" grpId="0" animBg="1" autoUpdateAnimBg="0"/>
      <p:bldP spid="16391" grpId="0" animBg="1" autoUpdateAnimBg="0"/>
      <p:bldP spid="16392" grpId="0" animBg="1"/>
      <p:bldP spid="16393" grpId="0" animBg="1"/>
      <p:bldP spid="163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effectLst/>
              </a:rPr>
              <a:t>Heterogeneous Source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effectLst/>
              </a:rPr>
              <a:t>Need to Integrate source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effectLst/>
              </a:rPr>
              <a:t>For Example: Product codes could be different in different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effectLst/>
              </a:rPr>
              <a:t>Arrive at common code in DW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effectLst/>
              </a:rPr>
              <a:t>“Surrogate keys”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40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0D8D5DB-B818-4E99-BE0A-E6520B6588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Integrated</a:t>
            </a:r>
          </a:p>
        </p:txBody>
      </p:sp>
    </p:spTree>
    <p:extLst>
      <p:ext uri="{BB962C8B-B14F-4D97-AF65-F5344CB8AC3E}">
        <p14:creationId xmlns:p14="http://schemas.microsoft.com/office/powerpoint/2010/main" val="2346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400" dirty="0">
                <a:solidFill>
                  <a:schemeClr val="tx2"/>
                </a:solidFill>
              </a:rPr>
              <a:t>                            </a:t>
            </a:r>
            <a:r>
              <a:rPr lang="en-US" sz="3400" dirty="0" smtClean="0">
                <a:solidFill>
                  <a:schemeClr val="tx2"/>
                </a:solidFill>
              </a:rPr>
              <a:t>Write</a:t>
            </a:r>
            <a:endParaRPr lang="en-US" sz="34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US" sz="3400" dirty="0">
                <a:solidFill>
                  <a:schemeClr val="tx2"/>
                </a:solidFill>
              </a:rPr>
              <a:t>USER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3400" dirty="0">
                <a:solidFill>
                  <a:schemeClr val="tx2"/>
                </a:solidFill>
              </a:rPr>
              <a:t>                            Read                          </a:t>
            </a:r>
          </a:p>
          <a:p>
            <a:pPr eaLnBrk="1" hangingPunct="1">
              <a:defRPr/>
            </a:pPr>
            <a:endParaRPr lang="en-US" sz="34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US" sz="34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3400" dirty="0">
                <a:solidFill>
                  <a:schemeClr val="tx2"/>
                </a:solidFill>
              </a:rPr>
              <a:t>			         Read</a:t>
            </a:r>
          </a:p>
          <a:p>
            <a:pPr eaLnBrk="1" hangingPunct="1">
              <a:defRPr/>
            </a:pPr>
            <a:r>
              <a:rPr lang="en-US" sz="3400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BCE8D60-DE48-418A-8B65-746BCA708BC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Non-Volatile(Read-Mostly)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5867400" y="2209800"/>
            <a:ext cx="16764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OLTP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5943600" y="4495800"/>
            <a:ext cx="16764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DW</a:t>
            </a:r>
          </a:p>
        </p:txBody>
      </p:sp>
      <p:sp>
        <p:nvSpPr>
          <p:cNvPr id="20486" name="Line 9"/>
          <p:cNvSpPr>
            <a:spLocks noChangeShapeType="1"/>
          </p:cNvSpPr>
          <p:nvPr/>
        </p:nvSpPr>
        <p:spPr bwMode="auto">
          <a:xfrm>
            <a:off x="2286000" y="2514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 flipH="1">
            <a:off x="2286000" y="2971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 flipH="1">
            <a:off x="22860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chemeClr val="tx2"/>
                </a:solidFill>
              </a:rPr>
              <a:t>Most business analysis </a:t>
            </a:r>
          </a:p>
          <a:p>
            <a:pPr eaLnBrk="1" hangingPunct="1"/>
            <a:r>
              <a:rPr lang="en-US" sz="3200" dirty="0">
                <a:solidFill>
                  <a:schemeClr val="tx2"/>
                </a:solidFill>
              </a:rPr>
              <a:t>has a time component</a:t>
            </a:r>
          </a:p>
          <a:p>
            <a:pPr eaLnBrk="1" hangingPunct="1"/>
            <a:endParaRPr lang="en-US" sz="2800" dirty="0"/>
          </a:p>
          <a:p>
            <a:r>
              <a:rPr lang="en-US" sz="3200" dirty="0">
                <a:solidFill>
                  <a:schemeClr val="tx2"/>
                </a:solidFill>
              </a:rPr>
              <a:t>Trend Analysis </a:t>
            </a:r>
          </a:p>
          <a:p>
            <a:r>
              <a:rPr lang="en-US" sz="3200" dirty="0">
                <a:solidFill>
                  <a:schemeClr val="tx2"/>
                </a:solidFill>
              </a:rPr>
              <a:t>(historical data is required)</a:t>
            </a:r>
          </a:p>
          <a:p>
            <a:pPr eaLnBrk="1" hangingPunct="1"/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21508" name="Picture 65" descr="BS02064_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95600"/>
            <a:ext cx="2667000" cy="1905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BB7360A-D5AD-4AAA-B9CD-EC4EDED57E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150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Time Variant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5791200" y="48768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2001    2002   2003   2004</a:t>
            </a:r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6667500" y="2286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7260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Another definition of a Data Warehouse by Ralph Kimball,</a:t>
            </a:r>
          </a:p>
          <a:p>
            <a:pPr algn="just"/>
            <a:r>
              <a:rPr lang="en-US" dirty="0" smtClean="0"/>
              <a:t>“A </a:t>
            </a:r>
            <a:r>
              <a:rPr lang="en-US" dirty="0"/>
              <a:t>data warehouse is a copy of transaction data specifically structured for query and </a:t>
            </a:r>
            <a:r>
              <a:rPr lang="en-US" dirty="0" smtClean="0"/>
              <a:t>analysis”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6B05E1-B38E-4038-8A2F-44C2D9DB3D8C}" type="slidenum">
              <a:rPr lang="en-US" altLang="en-GB" smtClean="0"/>
              <a:pPr/>
              <a:t>25</a:t>
            </a:fld>
            <a:endParaRPr lang="en-US" alt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762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GB" dirty="0"/>
              <a:t>A Data Warehouse is...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676400"/>
            <a:ext cx="8305800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GB" sz="2200" b="1" dirty="0">
                <a:solidFill>
                  <a:schemeClr val="tx2"/>
                </a:solidFill>
              </a:rPr>
              <a:t>Stored collection of diverse data</a:t>
            </a:r>
          </a:p>
          <a:p>
            <a:pPr>
              <a:buFont typeface="Arial" pitchFamily="34" charset="0"/>
              <a:buChar char="•"/>
            </a:pPr>
            <a:r>
              <a:rPr lang="en-US" altLang="en-GB" sz="2200" b="1" dirty="0" smtClean="0">
                <a:solidFill>
                  <a:schemeClr val="tx2"/>
                </a:solidFill>
              </a:rPr>
              <a:t>Optimized </a:t>
            </a:r>
            <a:r>
              <a:rPr lang="en-US" altLang="en-GB" sz="2200" b="1" dirty="0">
                <a:solidFill>
                  <a:schemeClr val="tx2"/>
                </a:solidFill>
              </a:rPr>
              <a:t>differently from transaction-oriented </a:t>
            </a:r>
            <a:r>
              <a:rPr lang="en-US" altLang="en-GB" sz="2200" b="1" dirty="0" err="1">
                <a:solidFill>
                  <a:schemeClr val="tx2"/>
                </a:solidFill>
              </a:rPr>
              <a:t>db</a:t>
            </a:r>
            <a:endParaRPr lang="en-US" altLang="en-GB" sz="2200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en-GB" sz="2200" b="1" dirty="0">
                <a:solidFill>
                  <a:schemeClr val="tx2"/>
                </a:solidFill>
              </a:rPr>
              <a:t>User interface aimed at </a:t>
            </a:r>
            <a:r>
              <a:rPr lang="en-US" altLang="en-GB" sz="2200" b="1" dirty="0" smtClean="0">
                <a:solidFill>
                  <a:schemeClr val="tx2"/>
                </a:solidFill>
              </a:rPr>
              <a:t>executive</a:t>
            </a:r>
          </a:p>
          <a:p>
            <a:pPr>
              <a:buFont typeface="Arial" pitchFamily="34" charset="0"/>
              <a:buChar char="•"/>
            </a:pPr>
            <a:r>
              <a:rPr lang="en-US" altLang="en-GB" sz="2200" b="1" dirty="0" smtClean="0">
                <a:solidFill>
                  <a:schemeClr val="tx2"/>
                </a:solidFill>
              </a:rPr>
              <a:t>Stores Large </a:t>
            </a:r>
            <a:r>
              <a:rPr lang="en-US" altLang="en-GB" sz="2200" b="1" dirty="0">
                <a:solidFill>
                  <a:schemeClr val="tx2"/>
                </a:solidFill>
              </a:rPr>
              <a:t>volume of data (Gb, </a:t>
            </a:r>
            <a:r>
              <a:rPr lang="en-US" altLang="en-GB" sz="2200" b="1" dirty="0" smtClean="0">
                <a:solidFill>
                  <a:schemeClr val="tx2"/>
                </a:solidFill>
              </a:rPr>
              <a:t>Tb, </a:t>
            </a:r>
            <a:r>
              <a:rPr lang="en-US" altLang="en-GB" sz="2200" b="1" dirty="0" err="1" smtClean="0">
                <a:solidFill>
                  <a:schemeClr val="tx2"/>
                </a:solidFill>
              </a:rPr>
              <a:t>Pb</a:t>
            </a:r>
            <a:r>
              <a:rPr lang="en-US" altLang="en-GB" sz="2200" b="1" dirty="0" smtClean="0">
                <a:solidFill>
                  <a:schemeClr val="tx2"/>
                </a:solidFill>
              </a:rPr>
              <a:t>)</a:t>
            </a:r>
            <a:endParaRPr lang="en-US" altLang="en-GB" sz="2200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en-GB" sz="2200" b="1" dirty="0">
                <a:solidFill>
                  <a:schemeClr val="tx2"/>
                </a:solidFill>
              </a:rPr>
              <a:t>Non-volatile</a:t>
            </a:r>
          </a:p>
          <a:p>
            <a:pPr lvl="1"/>
            <a:r>
              <a:rPr lang="en-US" altLang="en-GB" sz="2200" dirty="0">
                <a:solidFill>
                  <a:schemeClr val="tx2"/>
                </a:solidFill>
              </a:rPr>
              <a:t>Historical</a:t>
            </a:r>
          </a:p>
          <a:p>
            <a:pPr lvl="1"/>
            <a:r>
              <a:rPr lang="en-US" altLang="en-GB" sz="2200" dirty="0">
                <a:solidFill>
                  <a:schemeClr val="tx2"/>
                </a:solidFill>
              </a:rPr>
              <a:t>Time attributes are important</a:t>
            </a:r>
          </a:p>
          <a:p>
            <a:pPr>
              <a:buFont typeface="Arial" pitchFamily="34" charset="0"/>
              <a:buChar char="•"/>
            </a:pPr>
            <a:r>
              <a:rPr lang="en-US" altLang="en-GB" sz="2200" b="1" dirty="0">
                <a:solidFill>
                  <a:schemeClr val="tx2"/>
                </a:solidFill>
              </a:rPr>
              <a:t>Updates infrequent</a:t>
            </a:r>
          </a:p>
          <a:p>
            <a:pPr marL="0" indent="0"/>
            <a:endParaRPr lang="en-US" altLang="en-GB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2"/>
                </a:solidFill>
                <a:effectLst/>
              </a:rPr>
              <a:t>Analysis driven</a:t>
            </a:r>
          </a:p>
          <a:p>
            <a:pPr eaLnBrk="1" hangingPunct="1"/>
            <a:r>
              <a:rPr lang="en-US" sz="3000" dirty="0" smtClean="0">
                <a:solidFill>
                  <a:schemeClr val="tx2"/>
                </a:solidFill>
                <a:effectLst/>
              </a:rPr>
              <a:t>Ad-hoc queries</a:t>
            </a:r>
          </a:p>
          <a:p>
            <a:pPr eaLnBrk="1" hangingPunct="1"/>
            <a:r>
              <a:rPr lang="en-US" sz="3000" dirty="0" smtClean="0">
                <a:solidFill>
                  <a:schemeClr val="tx2"/>
                </a:solidFill>
                <a:effectLst/>
              </a:rPr>
              <a:t>Complex queries</a:t>
            </a:r>
          </a:p>
          <a:p>
            <a:pPr eaLnBrk="1" hangingPunct="1"/>
            <a:r>
              <a:rPr lang="en-US" sz="3000" dirty="0" smtClean="0">
                <a:solidFill>
                  <a:schemeClr val="tx2"/>
                </a:solidFill>
                <a:effectLst/>
              </a:rPr>
              <a:t>Used by top managers</a:t>
            </a:r>
          </a:p>
          <a:p>
            <a:pPr eaLnBrk="1" hangingPunct="1"/>
            <a:r>
              <a:rPr lang="en-US" sz="3000" dirty="0" smtClean="0">
                <a:solidFill>
                  <a:schemeClr val="tx2"/>
                </a:solidFill>
                <a:effectLst/>
              </a:rPr>
              <a:t>Based on Dimensional Modeling</a:t>
            </a:r>
          </a:p>
          <a:p>
            <a:pPr eaLnBrk="1" hangingPunct="1"/>
            <a:r>
              <a:rPr lang="en-US" sz="3000" dirty="0" err="1" smtClean="0">
                <a:solidFill>
                  <a:schemeClr val="tx2"/>
                </a:solidFill>
                <a:effectLst/>
              </a:rPr>
              <a:t>Denormalized</a:t>
            </a:r>
            <a:r>
              <a:rPr lang="en-US" sz="3000" dirty="0" smtClean="0">
                <a:solidFill>
                  <a:schemeClr val="tx2"/>
                </a:solidFill>
                <a:effectLst/>
              </a:rPr>
              <a:t> structures</a:t>
            </a:r>
          </a:p>
          <a:p>
            <a:pPr eaLnBrk="1" hangingPunct="1">
              <a:buFont typeface="Wingdings" pitchFamily="2" charset="2"/>
              <a:buNone/>
            </a:pPr>
            <a:endParaRPr lang="en-US" sz="300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DA8C05D-733A-427B-B334-CEC5F5CA5BA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200" b="1" dirty="0" smtClean="0">
                <a:solidFill>
                  <a:srgbClr val="000000"/>
                </a:solidFill>
                <a:effectLst/>
              </a:rPr>
              <a:t>Data Warehouse: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4841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Which type of customers are more likely to spend most with us in the coming year?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What additional products are most likely to be sold to customers who buy sportswear?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In which area should we open a new store in the next year?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What are the characteristics of customers most likely to default on their loans before the year is out?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5087219-DF2D-4E3C-811F-CE8951EC1E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Data Mining </a:t>
            </a:r>
            <a:r>
              <a:rPr lang="en-US" dirty="0" smtClean="0"/>
              <a:t>Queries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73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OLTP vs Data Warehouse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9285463"/>
              </p:ext>
            </p:extLst>
          </p:nvPr>
        </p:nvGraphicFramePr>
        <p:xfrm>
          <a:off x="381000" y="1493837"/>
          <a:ext cx="80010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OLTP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Warehouse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oriented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Oriented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run business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make strategic decision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Summarised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refined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up to date data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Historic to Current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Repetitive access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Adhoc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Clerical user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Managers/executives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sensitive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relaxed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records accessed at a time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volumes of data accessed at a time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Read/Update access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Read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Normalised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Denormalised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size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mbs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Tbs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exabytes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6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Design Differences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10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83317"/>
              </p:ext>
            </p:extLst>
          </p:nvPr>
        </p:nvGraphicFramePr>
        <p:xfrm>
          <a:off x="304800" y="2133600"/>
          <a:ext cx="3859676" cy="370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VISIO" r:id="rId3" imgW="6435360" imgH="6670080" progId="Visio.Drawing.4">
                  <p:embed/>
                </p:oleObj>
              </mc:Choice>
              <mc:Fallback>
                <p:oleObj name="VISIO" r:id="rId3" imgW="6435360" imgH="66700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3859676" cy="370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43"/>
          <p:cNvSpPr>
            <a:spLocks noChangeShapeType="1"/>
          </p:cNvSpPr>
          <p:nvPr/>
        </p:nvSpPr>
        <p:spPr bwMode="auto">
          <a:xfrm>
            <a:off x="4572000" y="16002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24948"/>
              </p:ext>
            </p:extLst>
          </p:nvPr>
        </p:nvGraphicFramePr>
        <p:xfrm>
          <a:off x="5562600" y="2438400"/>
          <a:ext cx="29162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VISIO" r:id="rId5" imgW="5984280" imgH="4612680" progId="Visio.Drawing.4">
                  <p:embed/>
                </p:oleObj>
              </mc:Choice>
              <mc:Fallback>
                <p:oleObj name="VISIO" r:id="rId5" imgW="5984280" imgH="46126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2916238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40"/>
          <p:cNvSpPr txBox="1">
            <a:spLocks noChangeArrowheads="1"/>
          </p:cNvSpPr>
          <p:nvPr/>
        </p:nvSpPr>
        <p:spPr bwMode="auto">
          <a:xfrm>
            <a:off x="609600" y="1371600"/>
            <a:ext cx="259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Operational System</a:t>
            </a:r>
          </a:p>
        </p:txBody>
      </p:sp>
      <p:sp>
        <p:nvSpPr>
          <p:cNvPr id="10" name="Text Box 1039"/>
          <p:cNvSpPr txBox="1">
            <a:spLocks noChangeArrowheads="1"/>
          </p:cNvSpPr>
          <p:nvPr/>
        </p:nvSpPr>
        <p:spPr bwMode="auto">
          <a:xfrm>
            <a:off x="5867400" y="1447800"/>
            <a:ext cx="220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Data Warehouse</a:t>
            </a:r>
          </a:p>
        </p:txBody>
      </p:sp>
      <p:sp>
        <p:nvSpPr>
          <p:cNvPr id="11" name="Rectangle 1044"/>
          <p:cNvSpPr>
            <a:spLocks noChangeArrowheads="1"/>
          </p:cNvSpPr>
          <p:nvPr/>
        </p:nvSpPr>
        <p:spPr bwMode="auto">
          <a:xfrm>
            <a:off x="754857" y="5939879"/>
            <a:ext cx="1960562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87338" indent="-287338" eaLnBrk="1" hangingPunct="1">
              <a:lnSpc>
                <a:spcPct val="90000"/>
              </a:lnSpc>
              <a:spcBef>
                <a:spcPct val="15000"/>
              </a:spcBef>
              <a:buClr>
                <a:srgbClr val="074789"/>
              </a:buClr>
              <a:buSzPct val="70000"/>
              <a:buFont typeface="Monotype Sorts" pitchFamily="2" charset="2"/>
              <a:buNone/>
            </a:pPr>
            <a:r>
              <a:rPr lang="en-US" sz="2400" dirty="0"/>
              <a:t>ER Diagram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6248400" y="5578475"/>
            <a:ext cx="1960563" cy="423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mtClean="0"/>
              <a:t>Star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Ponniah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Warehousing Fundamentals”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Wiley, 2003.</a:t>
            </a: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Kimball R,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Data Warehouse Toolkit”,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2e, John Wiley, 2002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Anahory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&amp; Dennis M, “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in the Real World”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Addison-Wesley, 2000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Inmon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the Data Warehouse”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3e, John, Wiley,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Kimball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Reeves L, Ross M,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Thornthwaite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Data Warehouse Lifecycle Toolkit”,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Wiley, 1998.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800" dirty="0" err="1"/>
              <a:t>Krish</a:t>
            </a:r>
            <a:r>
              <a:rPr lang="en-IN" sz="1800" dirty="0"/>
              <a:t> Krishnan, “</a:t>
            </a:r>
            <a:r>
              <a:rPr lang="en-IN" sz="1800" b="1" i="1" dirty="0"/>
              <a:t>Data Warehousing in the Age of Big Data</a:t>
            </a:r>
            <a:r>
              <a:rPr lang="en-IN" sz="1800" i="1" dirty="0"/>
              <a:t>”, </a:t>
            </a:r>
            <a:r>
              <a:rPr lang="en-IN" sz="1800" dirty="0"/>
              <a:t>Morgan Kaufmann Publishers  </a:t>
            </a:r>
            <a:r>
              <a:rPr lang="en-IN" sz="1800" dirty="0" smtClean="0"/>
              <a:t>2013</a:t>
            </a: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kern="50" dirty="0" smtClean="0"/>
              <a:t>Jiawei </a:t>
            </a:r>
            <a:r>
              <a:rPr lang="en-IN" sz="2000" kern="50" dirty="0"/>
              <a:t>Han, Micheline </a:t>
            </a:r>
            <a:r>
              <a:rPr lang="en-IN" sz="2000" kern="50" dirty="0" err="1"/>
              <a:t>Kamber</a:t>
            </a:r>
            <a:r>
              <a:rPr lang="en-IN" sz="2000" kern="50" dirty="0"/>
              <a:t> and Jian Pei,  “Data Mining: Concepts and Techniques”, Morgan Kaufmann Publishers  2012</a:t>
            </a:r>
            <a:endParaRPr lang="en-US" sz="2000" kern="50" dirty="0">
              <a:latin typeface="Times New Roman" panose="02020603050405020304" pitchFamily="18" charset="0"/>
              <a:ea typeface="WenQuanYi Micro Hei"/>
              <a:cs typeface="Lohit Hindi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25CEDC8-7CE0-418F-81EF-B87B4A3F7E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0" dirty="0">
                <a:solidFill>
                  <a:srgbClr val="000000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Textbooks/Reference Books</a:t>
            </a:r>
            <a:endParaRPr lang="en-US" sz="4400" b="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18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Performance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Op </a:t>
            </a:r>
            <a:r>
              <a:rPr lang="en-US" sz="2600" dirty="0" err="1" smtClean="0">
                <a:solidFill>
                  <a:schemeClr val="tx2"/>
                </a:solidFill>
                <a:effectLst/>
              </a:rPr>
              <a:t>dbs</a:t>
            </a:r>
            <a:r>
              <a:rPr lang="en-US" sz="2600" dirty="0" smtClean="0">
                <a:solidFill>
                  <a:schemeClr val="tx2"/>
                </a:solidFill>
                <a:effectLst/>
              </a:rPr>
              <a:t> designed &amp; tuned for known </a:t>
            </a:r>
            <a:r>
              <a:rPr lang="en-US" sz="2600" dirty="0" err="1" smtClean="0">
                <a:solidFill>
                  <a:schemeClr val="tx2"/>
                </a:solidFill>
                <a:effectLst/>
              </a:rPr>
              <a:t>txs</a:t>
            </a:r>
            <a:r>
              <a:rPr lang="en-US" sz="2600" dirty="0" smtClean="0">
                <a:solidFill>
                  <a:schemeClr val="tx2"/>
                </a:solidFill>
                <a:effectLst/>
              </a:rPr>
              <a:t> &amp; workloads.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Complex OLAP queries would degrade performance for op </a:t>
            </a:r>
            <a:r>
              <a:rPr lang="en-US" sz="2600" dirty="0" err="1" smtClean="0">
                <a:solidFill>
                  <a:schemeClr val="tx2"/>
                </a:solidFill>
                <a:effectLst/>
              </a:rPr>
              <a:t>txs</a:t>
            </a:r>
            <a:r>
              <a:rPr lang="en-US" sz="2600" dirty="0" smtClean="0">
                <a:solidFill>
                  <a:schemeClr val="tx2"/>
                </a:solidFill>
                <a:effectLst/>
              </a:rPr>
              <a:t>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Special data organization, access &amp; implementation methods needed for multidimensional views &amp; queries. 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IE" sz="2600" dirty="0" smtClean="0">
                <a:solidFill>
                  <a:schemeClr val="tx2"/>
                </a:solidFill>
                <a:effectLst/>
              </a:rPr>
              <a:t>Current and historical decision support information that is hard to access or present in traditional operational systems.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600" dirty="0" smtClean="0">
              <a:solidFill>
                <a:schemeClr val="tx2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2AF4CD7-1832-49C3-BEC7-0C54EB47C05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effectLst/>
              </a:rPr>
              <a:t>Why Separate Data Warehouse?</a:t>
            </a:r>
          </a:p>
        </p:txBody>
      </p:sp>
    </p:spTree>
    <p:extLst>
      <p:ext uri="{BB962C8B-B14F-4D97-AF65-F5344CB8AC3E}">
        <p14:creationId xmlns:p14="http://schemas.microsoft.com/office/powerpoint/2010/main" val="23869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tx2"/>
                </a:solidFill>
                <a:effectLst/>
              </a:rPr>
              <a:t>Function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Missing data:  Decision support requires historical data, which op </a:t>
            </a:r>
            <a:r>
              <a:rPr lang="en-US" sz="2600" dirty="0" err="1" smtClean="0">
                <a:solidFill>
                  <a:schemeClr val="tx2"/>
                </a:solidFill>
                <a:effectLst/>
              </a:rPr>
              <a:t>dbs</a:t>
            </a:r>
            <a:r>
              <a:rPr lang="en-US" sz="2600" dirty="0" smtClean="0">
                <a:solidFill>
                  <a:schemeClr val="tx2"/>
                </a:solidFill>
                <a:effectLst/>
              </a:rPr>
              <a:t> do not typically maintain.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Data consolidation: Decision support requires consolidation (aggregation, summarization) of data from many heterogeneous sources:  op </a:t>
            </a:r>
            <a:r>
              <a:rPr lang="en-US" sz="2600" dirty="0" err="1" smtClean="0">
                <a:solidFill>
                  <a:schemeClr val="tx2"/>
                </a:solidFill>
                <a:effectLst/>
              </a:rPr>
              <a:t>dbs</a:t>
            </a:r>
            <a:r>
              <a:rPr lang="en-US" sz="2600" dirty="0" smtClean="0">
                <a:solidFill>
                  <a:schemeClr val="tx2"/>
                </a:solidFill>
                <a:effectLst/>
              </a:rPr>
              <a:t>, external sources. 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2600" dirty="0" smtClean="0">
                <a:solidFill>
                  <a:schemeClr val="tx2"/>
                </a:solidFill>
                <a:effectLst/>
              </a:rPr>
              <a:t>Data quality:  Different sources typically use inconsistent data representations, codes, and formats which have to be reconciled.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600" dirty="0" smtClean="0">
              <a:solidFill>
                <a:schemeClr val="tx2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3F9016D-F7D0-4ED1-B8C6-C17715BD6A8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00"/>
                </a:solidFill>
                <a:effectLst/>
              </a:rPr>
              <a:t>Why Separate Data Warehouse?</a:t>
            </a:r>
          </a:p>
        </p:txBody>
      </p:sp>
    </p:spTree>
    <p:extLst>
      <p:ext uri="{BB962C8B-B14F-4D97-AF65-F5344CB8AC3E}">
        <p14:creationId xmlns:p14="http://schemas.microsoft.com/office/powerpoint/2010/main" val="20894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IBM</a:t>
            </a:r>
            <a:endParaRPr lang="en-US" sz="3000" dirty="0" smtClean="0">
              <a:solidFill>
                <a:schemeClr val="tx2"/>
              </a:solidFill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Oracle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Sybase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Microsoft</a:t>
            </a:r>
            <a:endParaRPr lang="en-US" sz="3000" dirty="0" smtClean="0">
              <a:solidFill>
                <a:schemeClr val="tx2"/>
              </a:solidFill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</a:rPr>
              <a:t>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  <a:effectLst/>
              </a:rPr>
              <a:t>Amazon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chemeClr val="tx2"/>
                </a:solidFill>
              </a:rPr>
              <a:t>Ab </a:t>
            </a:r>
            <a:r>
              <a:rPr lang="en-US" sz="3000" dirty="0" smtClean="0">
                <a:solidFill>
                  <a:schemeClr val="tx2"/>
                </a:solidFill>
              </a:rPr>
              <a:t>initio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SAS institute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7BE3780-B09F-4D1C-8E0F-6B98BDC7D5C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536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42975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000000"/>
                </a:solidFill>
                <a:effectLst/>
              </a:rPr>
              <a:t>Data Warehouse:</a:t>
            </a:r>
            <a:br>
              <a:rPr lang="en-US" sz="3200" b="1" dirty="0" smtClean="0">
                <a:solidFill>
                  <a:srgbClr val="000000"/>
                </a:solidFill>
                <a:effectLst/>
              </a:rPr>
            </a:br>
            <a:r>
              <a:rPr lang="en-US" sz="3200" b="1" dirty="0" smtClean="0">
                <a:solidFill>
                  <a:srgbClr val="000000"/>
                </a:solidFill>
                <a:effectLst/>
              </a:rPr>
              <a:t>Major Players</a:t>
            </a:r>
          </a:p>
        </p:txBody>
      </p:sp>
    </p:spTree>
    <p:extLst>
      <p:ext uri="{BB962C8B-B14F-4D97-AF65-F5344CB8AC3E}">
        <p14:creationId xmlns:p14="http://schemas.microsoft.com/office/powerpoint/2010/main" val="3726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Retail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Market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Financial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Risk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Fraud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Airlines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Route Profitability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Manufacturing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Logistics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Education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Increase alumni participation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Hospitals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 increase operational </a:t>
            </a:r>
            <a:r>
              <a:rPr lang="en-US" dirty="0" smtClean="0"/>
              <a:t>efficiencies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14400" y="2743200"/>
            <a:ext cx="6324600" cy="1143000"/>
          </a:xfrm>
        </p:spPr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endParaRPr lang="en-US" sz="300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CA1FCE3-EC73-4046-B800-D845A8E4324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800100"/>
            <a:ext cx="8162925" cy="823913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	</a:t>
            </a: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600" b="1" dirty="0">
                <a:solidFill>
                  <a:srgbClr val="000000"/>
                </a:solidFill>
                <a:latin typeface="Tahoma" pitchFamily="34" charset="0"/>
              </a:rPr>
              <a:t>Populating &amp; Refreshing the Warehouse</a:t>
            </a: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Extraction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Cleaning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Transformation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Convert from legacy/host format to warehouse format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Load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Sort, summarize, consolidate, compute views, check integrity, build indexes, partition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Refresh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Bring new data from source systems</a:t>
            </a:r>
          </a:p>
        </p:txBody>
      </p:sp>
    </p:spTree>
    <p:extLst>
      <p:ext uri="{BB962C8B-B14F-4D97-AF65-F5344CB8AC3E}">
        <p14:creationId xmlns:p14="http://schemas.microsoft.com/office/powerpoint/2010/main" val="60640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endParaRPr lang="en-US" sz="3000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B23FA60-ED38-4793-846C-EE6B79CD6A5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457200" y="1828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8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629" name="Rectangle 1029"/>
          <p:cNvSpPr>
            <a:spLocks noChangeArrowheads="1"/>
          </p:cNvSpPr>
          <p:nvPr/>
        </p:nvSpPr>
        <p:spPr bwMode="auto">
          <a:xfrm>
            <a:off x="9144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Consumes 70-80% of project time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Heterogeneous Source Systems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Little or no control over source systems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systems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scattered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Inconsistencies</a:t>
            </a:r>
            <a:endParaRPr lang="en-US" sz="2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Source systems operating in different time zones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Different currencies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Different measurement units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836" y="228600"/>
            <a:ext cx="5527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ahoma" pitchFamily="34" charset="0"/>
              </a:rPr>
              <a:t>ETL Process</a:t>
            </a:r>
          </a:p>
          <a:p>
            <a:r>
              <a:rPr lang="en-US" sz="3200" b="1" dirty="0">
                <a:solidFill>
                  <a:srgbClr val="000000"/>
                </a:solidFill>
                <a:latin typeface="Tahoma" pitchFamily="34" charset="0"/>
              </a:rPr>
              <a:t>Issues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353575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subset of the data </a:t>
            </a:r>
            <a:r>
              <a:rPr lang="en-US" dirty="0" smtClean="0"/>
              <a:t>warehouse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usually oriented to a specific business line.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marts improve end-user response </a:t>
            </a:r>
            <a:r>
              <a:rPr lang="en-US" dirty="0" smtClean="0"/>
              <a:t>time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common for multiple data marts to be used in order to serve the needs of each individual business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Marts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60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406" y="14478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defRPr/>
            </a:pPr>
            <a:r>
              <a:rPr lang="en-US" sz="2000" b="1" dirty="0">
                <a:solidFill>
                  <a:schemeClr val="tx2"/>
                </a:solidFill>
              </a:rPr>
              <a:t>Data warehouse: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Holds multiple subject areas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Holds very detailed information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Works to integrate all data sources</a:t>
            </a:r>
          </a:p>
          <a:p>
            <a:pPr marL="0" indent="0">
              <a:lnSpc>
                <a:spcPct val="110000"/>
              </a:lnSpc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defRPr/>
            </a:pPr>
            <a:r>
              <a:rPr lang="en-US" sz="2000" b="1" dirty="0">
                <a:solidFill>
                  <a:schemeClr val="tx2"/>
                </a:solidFill>
              </a:rPr>
              <a:t>Data mart: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Often holds only one subject area- for example, Finance, or Sales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May hold more summarized data (although may hold full detail)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Concentrates on </a:t>
            </a:r>
            <a:r>
              <a:rPr lang="en-US" sz="2000" dirty="0" smtClean="0">
                <a:solidFill>
                  <a:schemeClr val="tx2"/>
                </a:solidFill>
              </a:rPr>
              <a:t>integrating information</a:t>
            </a:r>
            <a:r>
              <a:rPr lang="en-US" sz="2000" dirty="0">
                <a:solidFill>
                  <a:schemeClr val="tx2"/>
                </a:solidFill>
              </a:rPr>
              <a:t> from a given subject area or set of source </a:t>
            </a:r>
            <a:r>
              <a:rPr lang="en-US" sz="2000" dirty="0" smtClean="0">
                <a:solidFill>
                  <a:schemeClr val="tx2"/>
                </a:solidFill>
              </a:rPr>
              <a:t>systems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Warehouse vs Data Marts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8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SAP in conjunction with </a:t>
            </a:r>
            <a:r>
              <a:rPr lang="en-US" sz="2000" dirty="0" err="1" smtClean="0"/>
              <a:t>NetApp</a:t>
            </a:r>
            <a:r>
              <a:rPr lang="en-US" sz="2000" dirty="0" smtClean="0"/>
              <a:t> and several other partners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@ SAP/Intel data center in Santa Clara, California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12 </a:t>
            </a:r>
            <a:r>
              <a:rPr lang="en-US" sz="2000" dirty="0" err="1" smtClean="0"/>
              <a:t>petabytes</a:t>
            </a:r>
            <a:r>
              <a:rPr lang="en-US" sz="2000" dirty="0" smtClean="0"/>
              <a:t> (PB) of addressable storage had been created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Guinness World Record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Based on the </a:t>
            </a:r>
            <a:r>
              <a:rPr lang="en-US" sz="2000" dirty="0" smtClean="0">
                <a:hlinkClick r:id="rId2"/>
              </a:rPr>
              <a:t>SAP</a:t>
            </a:r>
            <a:r>
              <a:rPr lang="en-US" sz="2000" baseline="30000" dirty="0" smtClean="0">
                <a:hlinkClick r:id="rId2"/>
              </a:rPr>
              <a:t>®</a:t>
            </a:r>
            <a:r>
              <a:rPr lang="en-US" sz="2000" dirty="0" smtClean="0">
                <a:hlinkClick r:id="rId2"/>
              </a:rPr>
              <a:t> HANA in-memory</a:t>
            </a:r>
            <a:r>
              <a:rPr lang="en-US" sz="2000" dirty="0" smtClean="0"/>
              <a:t> data platform, SAP IQ (formerly Sybase IQ), and </a:t>
            </a:r>
            <a:r>
              <a:rPr lang="en-US" sz="2000" dirty="0" err="1" smtClean="0"/>
              <a:t>BMMsoft</a:t>
            </a:r>
            <a:r>
              <a:rPr lang="en-US" sz="2000" dirty="0" smtClean="0"/>
              <a:t> Federated EDMT.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NetApp</a:t>
            </a:r>
            <a:r>
              <a:rPr lang="en-US" sz="2000" baseline="30000" dirty="0" smtClean="0"/>
              <a:t>®</a:t>
            </a:r>
            <a:r>
              <a:rPr lang="en-US" sz="2000" dirty="0" smtClean="0"/>
              <a:t> SAN storage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Contains more than 221 trillion transactional records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more than 100 billion unstructured documents, including emails, SMS, and images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 smtClean="0"/>
              <a:t>It also contains data from 30 billion sources, including users, smart sensors, and mobile devices.</a:t>
            </a:r>
            <a:endParaRPr lang="en-US" sz="200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7A440A7-3F12-4E21-9ACD-0E5A62F1E8A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effectLst/>
              </a:rPr>
              <a:t>World’s Largest </a:t>
            </a:r>
            <a:br>
              <a:rPr lang="en-US" b="1" smtClean="0">
                <a:solidFill>
                  <a:srgbClr val="000000"/>
                </a:solidFill>
                <a:effectLst/>
              </a:rPr>
            </a:br>
            <a:r>
              <a:rPr lang="en-US" b="1" smtClean="0">
                <a:solidFill>
                  <a:srgbClr val="000000"/>
                </a:solidFill>
                <a:effectLst/>
              </a:rPr>
              <a:t>Data Warehouse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990600" y="57150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/>
              <a:t>Source:</a:t>
            </a:r>
          </a:p>
          <a:p>
            <a:r>
              <a:rPr lang="en-US" b="1" dirty="0"/>
              <a:t>An Insider’s View into the World’s Largest Data Warehouse</a:t>
            </a:r>
          </a:p>
          <a:p>
            <a:r>
              <a:rPr lang="en-US" b="1" dirty="0"/>
              <a:t>by </a:t>
            </a:r>
            <a:r>
              <a:rPr lang="en-US" b="1" dirty="0">
                <a:hlinkClick r:id="rId3"/>
              </a:rPr>
              <a:t>Larry Freeman, NetApp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57508"/>
              </p:ext>
            </p:extLst>
          </p:nvPr>
        </p:nvGraphicFramePr>
        <p:xfrm>
          <a:off x="304800" y="1429606"/>
          <a:ext cx="8001000" cy="4818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6934200"/>
              </a:tblGrid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sng" kern="50" dirty="0">
                          <a:effectLst/>
                        </a:rPr>
                        <a:t>No</a:t>
                      </a:r>
                      <a:endParaRPr lang="en-US" sz="1600" b="1" u="sng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sng" kern="50" dirty="0">
                          <a:effectLst/>
                        </a:rPr>
                        <a:t>Title of the Module</a:t>
                      </a:r>
                      <a:endParaRPr lang="en-US" sz="1600" b="1" u="sng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M1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Introduction to Data Warehousing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M2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 smtClean="0">
                          <a:effectLst/>
                        </a:rPr>
                        <a:t>Introduction to Dimensional Modelling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M3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Architectural Components of a Data Warehouse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M4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Extraction, Transformation &amp; Loading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M5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Advanced Dimensional Modelling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M6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Online Analytical Processing (OLAP) &amp; Multidimensional Databases (MDDB)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M7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Query Performance Enhancing Techniques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M8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Metadata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M9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Support for Data Warehousing in RDBMS/SQL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M10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Real-time Data Warehousing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401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</a:rPr>
                        <a:t>M11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Current Trends in Data Warehousing</a:t>
                      </a:r>
                      <a:endParaRPr lang="en-US" sz="16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Modular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143001" y="-18197"/>
            <a:ext cx="123092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4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229" y="12954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Today, Business Intelligence (BI) is a well-understood </a:t>
            </a:r>
            <a:r>
              <a:rPr lang="en-US" dirty="0" smtClean="0">
                <a:solidFill>
                  <a:schemeClr val="tx2"/>
                </a:solidFill>
              </a:rPr>
              <a:t>term.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</a:rPr>
              <a:t>According </a:t>
            </a:r>
            <a:r>
              <a:rPr lang="en-US" dirty="0">
                <a:solidFill>
                  <a:schemeClr val="tx2"/>
                </a:solidFill>
              </a:rPr>
              <a:t>to Gartner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</a:p>
          <a:p>
            <a:pPr marL="0" indent="0" algn="just">
              <a:lnSpc>
                <a:spcPct val="90000"/>
              </a:lnSpc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L="400050" lvl="1" indent="0" algn="just">
              <a:lnSpc>
                <a:spcPct val="90000"/>
              </a:lnSpc>
              <a:buNone/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“BI </a:t>
            </a:r>
            <a:r>
              <a:rPr lang="en-US" sz="1800" i="1" dirty="0">
                <a:solidFill>
                  <a:schemeClr val="tx2"/>
                </a:solidFill>
              </a:rPr>
              <a:t>is defined as: A broad category of applications and technologies for gathering, storing, analyzing, sharing and providing access to data to help enterprise users make better business </a:t>
            </a:r>
            <a:r>
              <a:rPr lang="en-US" sz="1800" i="1" dirty="0" smtClean="0">
                <a:solidFill>
                  <a:schemeClr val="tx2"/>
                </a:solidFill>
              </a:rPr>
              <a:t>decisions”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 to BI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18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DW vs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Data mining is the process of analyzing </a:t>
            </a:r>
            <a:r>
              <a:rPr lang="en-US" dirty="0" smtClean="0"/>
              <a:t>hidden/unknown </a:t>
            </a:r>
            <a:r>
              <a:rPr lang="en-US" dirty="0"/>
              <a:t>patterns of data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Mining supports knowledge discovery by finding hidden patterns and associations, constructing analytical models, performing classification and prediction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mining is performed on data warehouses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Warehouse is a relational </a:t>
            </a:r>
            <a:r>
              <a:rPr lang="en-US" dirty="0" smtClean="0"/>
              <a:t>database.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designed </a:t>
            </a:r>
            <a:r>
              <a:rPr lang="en-US" dirty="0"/>
              <a:t>for query and analysis rather than for transaction processing.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is a </a:t>
            </a:r>
            <a:r>
              <a:rPr lang="en-US" dirty="0"/>
              <a:t>method of centralizing data from different sources into one common repository.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usually contains historical data derived from transaction data.</a:t>
            </a:r>
          </a:p>
        </p:txBody>
      </p:sp>
    </p:spTree>
    <p:extLst>
      <p:ext uri="{BB962C8B-B14F-4D97-AF65-F5344CB8AC3E}">
        <p14:creationId xmlns:p14="http://schemas.microsoft.com/office/powerpoint/2010/main" val="127228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broadly categorized into 3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Structured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Unstructured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Semi-structured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3V’s </a:t>
            </a:r>
            <a:r>
              <a:rPr lang="en-US" dirty="0"/>
              <a:t>(Volume, Velocity, Variety) are three defining properties of Big Data: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Volume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Variety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Concept of Big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68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1"/>
            <a:ext cx="6781800" cy="48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4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25908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6900" b="1" dirty="0" smtClean="0">
                <a:solidFill>
                  <a:srgbClr val="00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258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7432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6900" b="1" dirty="0" smtClean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4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86139"/>
              </p:ext>
            </p:extLst>
          </p:nvPr>
        </p:nvGraphicFramePr>
        <p:xfrm>
          <a:off x="516572" y="1676400"/>
          <a:ext cx="7806055" cy="446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295"/>
                <a:gridCol w="1344295"/>
                <a:gridCol w="827405"/>
                <a:gridCol w="1028700"/>
                <a:gridCol w="1630680"/>
                <a:gridCol w="1630680"/>
              </a:tblGrid>
              <a:tr h="4680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No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Name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Type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Duration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Weight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kern="50" dirty="0">
                          <a:effectLst/>
                        </a:rPr>
                        <a:t>Day, Date, Session, Time</a:t>
                      </a:r>
                      <a:endParaRPr lang="en-US" sz="1800" b="1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  <a:tr h="468044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EC-1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Quiz-I/ Assignment-I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Online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-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5%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February 14 to 28, 2019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  <a:tr h="510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Quiz-II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Online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 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5%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March 14 to 28, 2019 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  <a:tr h="9360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Quiz-III/ Assignment-II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Online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 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5%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April  14 to 28, 2019 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  <a:tr h="1021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EC-2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Mid-Semester Test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Closed Book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2 hours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35%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10/03/2019 (AN)</a:t>
                      </a:r>
                      <a:endParaRPr lang="en-US" sz="1800" kern="5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2 PM – 4 PM 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  <a:tr h="10211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EC-3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Comprehensive Exam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Open Book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3 hours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</a:rPr>
                        <a:t>50%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</a:rPr>
                        <a:t>05/05/2019 (AN)</a:t>
                      </a:r>
                      <a:endParaRPr lang="en-US" sz="1800" kern="5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</a:rPr>
                        <a:t>2 PM – 5 PM 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Evaluation Scheme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6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5410200"/>
          </a:xfrm>
          <a:ln>
            <a:solidFill>
              <a:srgbClr val="FFFFFF"/>
            </a:solidFill>
          </a:ln>
        </p:spPr>
        <p:txBody>
          <a:bodyPr>
            <a:normAutofit lnSpcReduction="10000"/>
          </a:bodyPr>
          <a:lstStyle/>
          <a:p>
            <a:pPr algn="ctr">
              <a:buClr>
                <a:srgbClr val="990033"/>
              </a:buClr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</a:p>
          <a:p>
            <a:pPr algn="ctr">
              <a:buClr>
                <a:srgbClr val="990033"/>
              </a:buClr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 Warehousing</a:t>
            </a:r>
            <a:endParaRPr lang="en-US" altLang="en-US" sz="4000" b="1" dirty="0">
              <a:latin typeface="Tahoma" panose="020B0604030504040204" pitchFamily="34" charset="0"/>
            </a:endParaRPr>
          </a:p>
          <a:p>
            <a:pPr algn="ctr">
              <a:buClr>
                <a:srgbClr val="990033"/>
              </a:buClr>
            </a:pPr>
            <a:endParaRPr lang="en-US" altLang="en-US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endParaRPr lang="en-US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r>
              <a:rPr lang="en-US" alt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>
              <a:buClr>
                <a:srgbClr val="990033"/>
              </a:buClr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(swarna.chaudhary@pilani.bits-pilani.ac.in)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2796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Some understanding of basic concepts of database such as Schema, ER diagram, </a:t>
            </a:r>
            <a:r>
              <a:rPr lang="en-US" dirty="0" err="1">
                <a:solidFill>
                  <a:schemeClr val="tx2"/>
                </a:solidFill>
              </a:rPr>
              <a:t>Normalisation</a:t>
            </a:r>
            <a:r>
              <a:rPr lang="en-US" dirty="0">
                <a:solidFill>
                  <a:schemeClr val="tx2"/>
                </a:solidFill>
              </a:rPr>
              <a:t>, SQL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806996"/>
            <a:ext cx="6324600" cy="685800"/>
          </a:xfrm>
        </p:spPr>
        <p:txBody>
          <a:bodyPr>
            <a:normAutofit/>
          </a:bodyPr>
          <a:lstStyle/>
          <a:p>
            <a:r>
              <a:rPr lang="en-US" sz="4400" dirty="0"/>
              <a:t>Prerequisites</a:t>
            </a:r>
          </a:p>
          <a:p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Business need for Data Warehouse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Warehouse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Challenges in designing DW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Comparison of DW with data mining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Unstructured data and big data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effectLst/>
              </a:rPr>
              <a:t>1980’s to early 1990’s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dirty="0" smtClean="0">
                <a:solidFill>
                  <a:schemeClr val="tx2"/>
                </a:solidFill>
                <a:effectLst/>
              </a:rPr>
              <a:t>Focus on computerizing business processes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dirty="0" smtClean="0">
                <a:solidFill>
                  <a:schemeClr val="tx2"/>
                </a:solidFill>
                <a:effectLst/>
              </a:rPr>
              <a:t>To gain competitive advantage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effectLst/>
              </a:rPr>
              <a:t>By early 1990’s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dirty="0" smtClean="0">
                <a:solidFill>
                  <a:schemeClr val="tx2"/>
                </a:solidFill>
                <a:effectLst/>
              </a:rPr>
              <a:t>All companies had operational systems</a:t>
            </a:r>
          </a:p>
          <a:p>
            <a:pPr lvl="1" eaLnBrk="1" hangingPunct="1">
              <a:buClr>
                <a:schemeClr val="accent1"/>
              </a:buClr>
            </a:pPr>
            <a:r>
              <a:rPr lang="en-US" dirty="0" smtClean="0">
                <a:solidFill>
                  <a:schemeClr val="tx2"/>
                </a:solidFill>
                <a:effectLst/>
              </a:rPr>
              <a:t>It no longer offered any advantage 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effectLst/>
              </a:rPr>
              <a:t>How to get competitive advantage??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25CEDC8-7CE0-418F-81EF-B87B4A3F7E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solidFill>
                  <a:srgbClr val="000000"/>
                </a:solidFill>
                <a:effectLst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04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1747</Words>
  <Application>Microsoft Office PowerPoint</Application>
  <PresentationFormat>On-screen Show (4:3)</PresentationFormat>
  <Paragraphs>434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Lohit Hindi</vt:lpstr>
      <vt:lpstr>Monotype Sorts</vt:lpstr>
      <vt:lpstr>Symbol</vt:lpstr>
      <vt:lpstr>Tahoma</vt:lpstr>
      <vt:lpstr>Times New Roman</vt:lpstr>
      <vt:lpstr>WenQuanYi Micro Hei</vt:lpstr>
      <vt:lpstr>Wingdings</vt:lpstr>
      <vt:lpstr>Office Theme</vt:lpstr>
      <vt:lpstr>VISIO</vt:lpstr>
      <vt:lpstr>CSI ZG515/ SS ZG515 Data Warehousing</vt:lpstr>
      <vt:lpstr>PowerPoint Presentation</vt:lpstr>
      <vt:lpstr> Textbooks/Reference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</vt:lpstr>
      <vt:lpstr>OLTP Systems:  Primary Purpose</vt:lpstr>
      <vt:lpstr>OLTP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Oriented</vt:lpstr>
      <vt:lpstr>Subject Oriented</vt:lpstr>
      <vt:lpstr>Integrated</vt:lpstr>
      <vt:lpstr>Non-Volatile(Read-Mostly)</vt:lpstr>
      <vt:lpstr>Time Variant</vt:lpstr>
      <vt:lpstr>PowerPoint Presentation</vt:lpstr>
      <vt:lpstr>PowerPoint Presentation</vt:lpstr>
      <vt:lpstr>Data Warehouse: Characteristics</vt:lpstr>
      <vt:lpstr>Data Mining Queries </vt:lpstr>
      <vt:lpstr>PowerPoint Presentation</vt:lpstr>
      <vt:lpstr>PowerPoint Presentation</vt:lpstr>
      <vt:lpstr>Why Separate Data Warehouse?</vt:lpstr>
      <vt:lpstr>Why Separate Data Warehouse?</vt:lpstr>
      <vt:lpstr>Data Warehouse: Major Players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World’s Largest  Data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BITS</cp:lastModifiedBy>
  <cp:revision>166</cp:revision>
  <dcterms:created xsi:type="dcterms:W3CDTF">2011-09-14T09:42:05Z</dcterms:created>
  <dcterms:modified xsi:type="dcterms:W3CDTF">2019-01-12T09:01:18Z</dcterms:modified>
</cp:coreProperties>
</file>