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94" r:id="rId2"/>
    <p:sldId id="395" r:id="rId3"/>
    <p:sldId id="396" r:id="rId4"/>
    <p:sldId id="398" r:id="rId5"/>
    <p:sldId id="297" r:id="rId6"/>
    <p:sldId id="347" r:id="rId7"/>
    <p:sldId id="298" r:id="rId8"/>
    <p:sldId id="349" r:id="rId9"/>
    <p:sldId id="350" r:id="rId10"/>
    <p:sldId id="352" r:id="rId11"/>
    <p:sldId id="353" r:id="rId12"/>
    <p:sldId id="354" r:id="rId13"/>
    <p:sldId id="356" r:id="rId14"/>
    <p:sldId id="357" r:id="rId15"/>
    <p:sldId id="358" r:id="rId16"/>
    <p:sldId id="359" r:id="rId17"/>
    <p:sldId id="360" r:id="rId18"/>
    <p:sldId id="365" r:id="rId19"/>
    <p:sldId id="361" r:id="rId20"/>
    <p:sldId id="362" r:id="rId21"/>
    <p:sldId id="363" r:id="rId22"/>
    <p:sldId id="364" r:id="rId23"/>
    <p:sldId id="299" r:id="rId24"/>
    <p:sldId id="300" r:id="rId25"/>
    <p:sldId id="399" r:id="rId26"/>
    <p:sldId id="400" r:id="rId27"/>
    <p:sldId id="348" r:id="rId28"/>
    <p:sldId id="368" r:id="rId29"/>
    <p:sldId id="366" r:id="rId30"/>
    <p:sldId id="367" r:id="rId31"/>
    <p:sldId id="311" r:id="rId32"/>
    <p:sldId id="343" r:id="rId33"/>
    <p:sldId id="369" r:id="rId34"/>
    <p:sldId id="370" r:id="rId35"/>
    <p:sldId id="401" r:id="rId36"/>
    <p:sldId id="371" r:id="rId37"/>
    <p:sldId id="372" r:id="rId38"/>
    <p:sldId id="373" r:id="rId39"/>
    <p:sldId id="374" r:id="rId40"/>
    <p:sldId id="375" r:id="rId41"/>
    <p:sldId id="376" r:id="rId42"/>
    <p:sldId id="377" r:id="rId43"/>
    <p:sldId id="378" r:id="rId44"/>
    <p:sldId id="380" r:id="rId45"/>
    <p:sldId id="379" r:id="rId46"/>
    <p:sldId id="381" r:id="rId47"/>
    <p:sldId id="382" r:id="rId48"/>
    <p:sldId id="383" r:id="rId49"/>
    <p:sldId id="386" r:id="rId50"/>
    <p:sldId id="390" r:id="rId51"/>
    <p:sldId id="387" r:id="rId52"/>
    <p:sldId id="388" r:id="rId53"/>
    <p:sldId id="389" r:id="rId54"/>
    <p:sldId id="385" r:id="rId55"/>
    <p:sldId id="402" r:id="rId56"/>
    <p:sldId id="294" r:id="rId57"/>
    <p:sldId id="29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19-01-2019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1"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6165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6165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E4380FC3-0E9A-41F3-8BCB-5A66D2E380C4}" type="slidenum">
              <a:rPr lang="en-US"/>
              <a:pPr>
                <a:defRPr/>
              </a:pPr>
              <a:t>‹#›</a:t>
            </a:fld>
            <a:endParaRPr lang="en-US"/>
          </a:p>
        </p:txBody>
      </p:sp>
    </p:spTree>
    <p:extLst>
      <p:ext uri="{BB962C8B-B14F-4D97-AF65-F5344CB8AC3E}">
        <p14:creationId xmlns:p14="http://schemas.microsoft.com/office/powerpoint/2010/main" val="79708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41F80FE-AC8D-452C-8F5C-0D8AC30BDEB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5844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218"/>
          <p:cNvSpPr>
            <a:spLocks noGrp="1" noChangeArrowheads="1"/>
          </p:cNvSpPr>
          <p:nvPr>
            <p:ph type="sldNum" sz="quarter" idx="10"/>
          </p:nvPr>
        </p:nvSpPr>
        <p:spPr>
          <a:ln/>
        </p:spPr>
        <p:txBody>
          <a:bodyPr/>
          <a:lstStyle>
            <a:lvl1pPr>
              <a:defRPr/>
            </a:lvl1pPr>
          </a:lstStyle>
          <a:p>
            <a:pPr>
              <a:defRPr/>
            </a:pPr>
            <a:fld id="{052B8990-B462-4FE5-A0C2-5E7C9447B597}"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218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71D36F0C-A904-4DA7-85FF-CBC8D16546FE}" type="slidenum">
              <a:rPr lang="en-US"/>
              <a:pPr>
                <a:defRPr/>
              </a:pPr>
              <a:t>‹#›</a:t>
            </a:fld>
            <a:endParaRPr lang="en-US"/>
          </a:p>
        </p:txBody>
      </p:sp>
    </p:spTree>
    <p:extLst>
      <p:ext uri="{BB962C8B-B14F-4D97-AF65-F5344CB8AC3E}">
        <p14:creationId xmlns:p14="http://schemas.microsoft.com/office/powerpoint/2010/main" val="259815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a:t>Click to edit Master title style</a:t>
            </a:r>
          </a:p>
        </p:txBody>
      </p:sp>
      <p:sp>
        <p:nvSpPr>
          <p:cNvPr id="3" name="Table Placeholder 2"/>
          <p:cNvSpPr>
            <a:spLocks noGrp="1"/>
          </p:cNvSpPr>
          <p:nvPr>
            <p:ph type="tbl" idx="1"/>
          </p:nvPr>
        </p:nvSpPr>
        <p:spPr>
          <a:xfrm>
            <a:off x="1676400" y="1981200"/>
            <a:ext cx="7010400" cy="4114800"/>
          </a:xfrm>
        </p:spPr>
        <p:txBody>
          <a:bodyPr/>
          <a:lstStyle/>
          <a:p>
            <a:pPr lvl="0"/>
            <a:endParaRPr 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F6F97367-A890-49E7-BB25-5DBF7C480AB3}" type="slidenum">
              <a:rPr lang="en-US"/>
              <a:pPr>
                <a:defRPr/>
              </a:pPr>
              <a:t>‹#›</a:t>
            </a:fld>
            <a:endParaRPr lang="en-US"/>
          </a:p>
        </p:txBody>
      </p:sp>
    </p:spTree>
    <p:extLst>
      <p:ext uri="{BB962C8B-B14F-4D97-AF65-F5344CB8AC3E}">
        <p14:creationId xmlns:p14="http://schemas.microsoft.com/office/powerpoint/2010/main" val="421387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600" dirty="0"/>
              <a:t>CSI ZG515/ SS ZG515</a:t>
            </a:r>
            <a:br>
              <a:rPr lang="en-US" sz="3600" dirty="0"/>
            </a:br>
            <a:r>
              <a:rPr lang="en-IN" sz="3600" dirty="0"/>
              <a:t>Data Warehousing</a:t>
            </a:r>
            <a:endParaRPr lang="en-US" sz="3600" dirty="0"/>
          </a:p>
        </p:txBody>
      </p:sp>
      <p:sp>
        <p:nvSpPr>
          <p:cNvPr id="6" name="Content Placeholder 5"/>
          <p:cNvSpPr>
            <a:spLocks noGrp="1"/>
          </p:cNvSpPr>
          <p:nvPr>
            <p:ph sz="quarter" idx="13"/>
          </p:nvPr>
        </p:nvSpPr>
        <p:spPr>
          <a:xfrm>
            <a:off x="2489579" y="5763857"/>
            <a:ext cx="6019800" cy="533400"/>
          </a:xfrm>
        </p:spPr>
        <p:txBody>
          <a:bodyPr/>
          <a:lstStyle/>
          <a:p>
            <a:r>
              <a:rPr lang="en-US" dirty="0" err="1"/>
              <a:t>Swarna</a:t>
            </a:r>
            <a:r>
              <a:rPr lang="en-US" dirty="0"/>
              <a:t> Chaudhary</a:t>
            </a:r>
          </a:p>
          <a:p>
            <a:r>
              <a:rPr lang="en-US" dirty="0"/>
              <a:t>Assistant Prof. </a:t>
            </a:r>
          </a:p>
          <a:p>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7420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marL="457200" indent="-457200" eaLnBrk="1" hangingPunct="1">
              <a:buFont typeface="Arial" panose="020B0604020202020204" pitchFamily="34" charset="0"/>
              <a:buChar char="•"/>
            </a:pPr>
            <a:r>
              <a:rPr lang="en-US" sz="2800" dirty="0"/>
              <a:t>Contains attributes for dimensions</a:t>
            </a:r>
          </a:p>
          <a:p>
            <a:pPr marL="457200" indent="-457200" eaLnBrk="1" hangingPunct="1">
              <a:buFont typeface="Arial" panose="020B0604020202020204" pitchFamily="34" charset="0"/>
              <a:buChar char="•"/>
            </a:pPr>
            <a:r>
              <a:rPr lang="en-US" sz="2800" dirty="0"/>
              <a:t>50 to 100 attributes common</a:t>
            </a:r>
          </a:p>
          <a:p>
            <a:pPr marL="457200" indent="-457200" eaLnBrk="1" hangingPunct="1">
              <a:buFont typeface="Arial" panose="020B0604020202020204" pitchFamily="34" charset="0"/>
              <a:buChar char="•"/>
            </a:pPr>
            <a:r>
              <a:rPr lang="en-US" sz="2800" dirty="0"/>
              <a:t>Best attributes are textual and descriptive</a:t>
            </a:r>
          </a:p>
          <a:p>
            <a:pPr marL="457200" indent="-457200" eaLnBrk="1" hangingPunct="1">
              <a:buFont typeface="Arial" panose="020B0604020202020204" pitchFamily="34" charset="0"/>
              <a:buChar char="•"/>
            </a:pPr>
            <a:r>
              <a:rPr lang="en-US" sz="2800" dirty="0"/>
              <a:t>DW is only as good as the dimension attributes</a:t>
            </a:r>
          </a:p>
          <a:p>
            <a:pPr marL="457200" indent="-457200" eaLnBrk="1" hangingPunct="1">
              <a:buFont typeface="Arial" panose="020B0604020202020204" pitchFamily="34" charset="0"/>
              <a:buChar char="•"/>
            </a:pPr>
            <a:r>
              <a:rPr lang="en-US" sz="2800" dirty="0"/>
              <a:t>Contains hierarchal information albeit redundantly </a:t>
            </a:r>
          </a:p>
          <a:p>
            <a:pPr marL="457200" indent="-457200" eaLnBrk="1" hangingPunct="1">
              <a:buFont typeface="Arial" panose="020B0604020202020204" pitchFamily="34" charset="0"/>
              <a:buChar char="•"/>
            </a:pPr>
            <a:r>
              <a:rPr lang="en-US" sz="2800" dirty="0"/>
              <a:t>Entry points into the fact table</a:t>
            </a:r>
          </a:p>
          <a:p>
            <a:pPr eaLnBrk="1" hangingPunct="1"/>
            <a:endParaRPr lang="en-US" sz="2800" b="1" dirty="0"/>
          </a:p>
          <a:p>
            <a:pPr eaLnBrk="1" hangingPunct="1"/>
            <a:endParaRPr lang="en-US" sz="2800" b="1" dirty="0"/>
          </a:p>
        </p:txBody>
      </p:sp>
      <p:sp>
        <p:nvSpPr>
          <p:cNvPr id="15362" name="Rectangle 2"/>
          <p:cNvSpPr>
            <a:spLocks noGrp="1" noChangeArrowheads="1"/>
          </p:cNvSpPr>
          <p:nvPr>
            <p:ph type="title" idx="4294967295"/>
          </p:nvPr>
        </p:nvSpPr>
        <p:spPr>
          <a:xfrm>
            <a:off x="-13855" y="304800"/>
            <a:ext cx="8162925" cy="701675"/>
          </a:xfrm>
        </p:spPr>
        <p:txBody>
          <a:bodyPr/>
          <a:lstStyle/>
          <a:p>
            <a:pPr eaLnBrk="1" hangingPunct="1"/>
            <a:r>
              <a:rPr lang="en-US" sz="4000" b="1"/>
              <a:t>Dimension Tables</a:t>
            </a:r>
          </a:p>
        </p:txBody>
      </p:sp>
    </p:spTree>
    <p:extLst>
      <p:ext uri="{BB962C8B-B14F-4D97-AF65-F5344CB8AC3E}">
        <p14:creationId xmlns:p14="http://schemas.microsoft.com/office/powerpoint/2010/main" val="28138060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a:bodyPr>
          <a:lstStyle/>
          <a:p>
            <a:pPr marL="457200" indent="-457200" eaLnBrk="1" hangingPunct="1">
              <a:lnSpc>
                <a:spcPct val="90000"/>
              </a:lnSpc>
              <a:buFont typeface="Arial" panose="020B0604020202020204" pitchFamily="34" charset="0"/>
              <a:buChar char="•"/>
            </a:pPr>
            <a:r>
              <a:rPr lang="en-US" dirty="0"/>
              <a:t>Contains numerical measurements of the business</a:t>
            </a:r>
          </a:p>
          <a:p>
            <a:pPr marL="457200" indent="-457200" eaLnBrk="1" hangingPunct="1">
              <a:lnSpc>
                <a:spcPct val="90000"/>
              </a:lnSpc>
              <a:buFont typeface="Arial" panose="020B0604020202020204" pitchFamily="34" charset="0"/>
              <a:buChar char="•"/>
            </a:pPr>
            <a:r>
              <a:rPr lang="en-US" dirty="0"/>
              <a:t>Each measurement is taken at the intersection of all dimensions</a:t>
            </a:r>
          </a:p>
          <a:p>
            <a:pPr marL="457200" indent="-457200" eaLnBrk="1" hangingPunct="1">
              <a:lnSpc>
                <a:spcPct val="90000"/>
              </a:lnSpc>
              <a:buFont typeface="Arial" panose="020B0604020202020204" pitchFamily="34" charset="0"/>
              <a:buChar char="•"/>
            </a:pPr>
            <a:r>
              <a:rPr lang="en-US" dirty="0"/>
              <a:t>Intersection is the composite key </a:t>
            </a:r>
          </a:p>
          <a:p>
            <a:pPr marL="457200" indent="-457200" eaLnBrk="1" hangingPunct="1">
              <a:lnSpc>
                <a:spcPct val="90000"/>
              </a:lnSpc>
              <a:buFont typeface="Arial" panose="020B0604020202020204" pitchFamily="34" charset="0"/>
              <a:buChar char="•"/>
            </a:pPr>
            <a:r>
              <a:rPr lang="en-US" dirty="0"/>
              <a:t>Examples of facts</a:t>
            </a:r>
          </a:p>
          <a:p>
            <a:pPr eaLnBrk="1" hangingPunct="1">
              <a:lnSpc>
                <a:spcPct val="90000"/>
              </a:lnSpc>
              <a:buFont typeface="Wingdings" pitchFamily="2" charset="2"/>
              <a:buNone/>
            </a:pPr>
            <a:r>
              <a:rPr lang="en-US" dirty="0"/>
              <a:t>	</a:t>
            </a:r>
            <a:r>
              <a:rPr lang="en-US" dirty="0" err="1"/>
              <a:t>Sale_amt</a:t>
            </a:r>
            <a:r>
              <a:rPr lang="en-US" dirty="0"/>
              <a:t>, </a:t>
            </a:r>
            <a:r>
              <a:rPr lang="en-US" dirty="0" err="1"/>
              <a:t>Units_sold</a:t>
            </a:r>
            <a:r>
              <a:rPr lang="en-US" dirty="0"/>
              <a:t>, Cost, </a:t>
            </a:r>
            <a:r>
              <a:rPr lang="en-US" dirty="0" err="1"/>
              <a:t>Customer_count</a:t>
            </a:r>
            <a:endParaRPr lang="en-US" dirty="0"/>
          </a:p>
        </p:txBody>
      </p:sp>
      <p:sp>
        <p:nvSpPr>
          <p:cNvPr id="14338" name="Rectangle 2"/>
          <p:cNvSpPr>
            <a:spLocks noGrp="1" noChangeArrowheads="1"/>
          </p:cNvSpPr>
          <p:nvPr>
            <p:ph type="title" idx="4294967295"/>
          </p:nvPr>
        </p:nvSpPr>
        <p:spPr>
          <a:xfrm>
            <a:off x="152400" y="228600"/>
            <a:ext cx="8162925" cy="701675"/>
          </a:xfrm>
        </p:spPr>
        <p:txBody>
          <a:bodyPr/>
          <a:lstStyle/>
          <a:p>
            <a:pPr eaLnBrk="1" hangingPunct="1"/>
            <a:r>
              <a:rPr lang="en-US" sz="4000" b="1" dirty="0"/>
              <a:t>Fact Tables</a:t>
            </a:r>
          </a:p>
        </p:txBody>
      </p:sp>
    </p:spTree>
    <p:extLst>
      <p:ext uri="{BB962C8B-B14F-4D97-AF65-F5344CB8AC3E}">
        <p14:creationId xmlns:p14="http://schemas.microsoft.com/office/powerpoint/2010/main" val="33138862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lnSpc>
                <a:spcPct val="90000"/>
              </a:lnSpc>
            </a:pPr>
            <a:r>
              <a:rPr lang="en-US" sz="2400" dirty="0"/>
              <a:t>	Fully-additive-all dimensions</a:t>
            </a:r>
          </a:p>
          <a:p>
            <a:pPr lvl="1" eaLnBrk="1" hangingPunct="1">
              <a:lnSpc>
                <a:spcPct val="90000"/>
              </a:lnSpc>
              <a:buClr>
                <a:schemeClr val="bg2"/>
              </a:buClr>
            </a:pPr>
            <a:r>
              <a:rPr lang="en-US" sz="2000" dirty="0" err="1"/>
              <a:t>Units_sold</a:t>
            </a:r>
            <a:r>
              <a:rPr lang="en-US" sz="2000" dirty="0"/>
              <a:t>, </a:t>
            </a:r>
            <a:r>
              <a:rPr lang="en-US" sz="2000" dirty="0" err="1"/>
              <a:t>Sales_amt</a:t>
            </a:r>
            <a:endParaRPr lang="en-US" sz="2000" dirty="0"/>
          </a:p>
          <a:p>
            <a:pPr eaLnBrk="1" hangingPunct="1">
              <a:lnSpc>
                <a:spcPct val="90000"/>
              </a:lnSpc>
            </a:pPr>
            <a:r>
              <a:rPr lang="en-US" sz="2400" dirty="0"/>
              <a:t>	Semi-additive-some dimensions</a:t>
            </a:r>
          </a:p>
          <a:p>
            <a:pPr lvl="1" eaLnBrk="1" hangingPunct="1">
              <a:lnSpc>
                <a:spcPct val="90000"/>
              </a:lnSpc>
              <a:buClr>
                <a:schemeClr val="bg2"/>
              </a:buClr>
            </a:pPr>
            <a:r>
              <a:rPr lang="en-US" sz="2000" dirty="0" err="1"/>
              <a:t>Account_balance</a:t>
            </a:r>
            <a:endParaRPr lang="en-US" sz="2000" dirty="0"/>
          </a:p>
          <a:p>
            <a:pPr marL="457200" lvl="1" indent="0" eaLnBrk="1" hangingPunct="1">
              <a:lnSpc>
                <a:spcPct val="90000"/>
              </a:lnSpc>
              <a:buClr>
                <a:schemeClr val="bg2"/>
              </a:buClr>
              <a:buNone/>
            </a:pPr>
            <a:endParaRPr lang="en-US" sz="2000" dirty="0"/>
          </a:p>
          <a:p>
            <a:pPr marL="457200" lvl="1" indent="0" eaLnBrk="1" hangingPunct="1">
              <a:lnSpc>
                <a:spcPct val="90000"/>
              </a:lnSpc>
              <a:buClr>
                <a:schemeClr val="bg2"/>
              </a:buClr>
              <a:buNone/>
            </a:pPr>
            <a:r>
              <a:rPr lang="en-US" sz="2400" dirty="0"/>
              <a:t>Non-additive-none</a:t>
            </a:r>
          </a:p>
          <a:p>
            <a:pPr lvl="1" eaLnBrk="1" hangingPunct="1">
              <a:lnSpc>
                <a:spcPct val="90000"/>
              </a:lnSpc>
            </a:pPr>
            <a:r>
              <a:rPr lang="en-US" sz="2000" dirty="0"/>
              <a:t>Gross margin=Gross profit/amount</a:t>
            </a:r>
          </a:p>
          <a:p>
            <a:pPr lvl="1" eaLnBrk="1" hangingPunct="1">
              <a:lnSpc>
                <a:spcPct val="90000"/>
              </a:lnSpc>
            </a:pPr>
            <a:r>
              <a:rPr lang="en-US" sz="2000" dirty="0"/>
              <a:t>Note that GP and Amount are fully additive</a:t>
            </a:r>
          </a:p>
          <a:p>
            <a:pPr eaLnBrk="1" hangingPunct="1">
              <a:lnSpc>
                <a:spcPct val="90000"/>
              </a:lnSpc>
              <a:buFont typeface="Wingdings" pitchFamily="2" charset="2"/>
              <a:buNone/>
            </a:pPr>
            <a:endParaRPr lang="en-US" sz="2400" dirty="0"/>
          </a:p>
        </p:txBody>
      </p:sp>
      <p:sp>
        <p:nvSpPr>
          <p:cNvPr id="16386" name="Rectangle 2"/>
          <p:cNvSpPr>
            <a:spLocks noGrp="1" noChangeArrowheads="1"/>
          </p:cNvSpPr>
          <p:nvPr>
            <p:ph type="title" idx="4294967295"/>
          </p:nvPr>
        </p:nvSpPr>
        <p:spPr>
          <a:xfrm>
            <a:off x="152400" y="152400"/>
            <a:ext cx="7772400" cy="701675"/>
          </a:xfrm>
        </p:spPr>
        <p:txBody>
          <a:bodyPr/>
          <a:lstStyle/>
          <a:p>
            <a:pPr eaLnBrk="1" hangingPunct="1"/>
            <a:r>
              <a:rPr lang="en-US" sz="4000" b="1" dirty="0"/>
              <a:t>Types of Facts</a:t>
            </a:r>
          </a:p>
        </p:txBody>
      </p:sp>
    </p:spTree>
    <p:extLst>
      <p:ext uri="{BB962C8B-B14F-4D97-AF65-F5344CB8AC3E}">
        <p14:creationId xmlns:p14="http://schemas.microsoft.com/office/powerpoint/2010/main" val="1195206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Facts vs Dimensions</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Rectangle 1"/>
          <p:cNvSpPr>
            <a:spLocks noChangeArrowheads="1"/>
          </p:cNvSpPr>
          <p:nvPr/>
        </p:nvSpPr>
        <p:spPr bwMode="auto">
          <a:xfrm>
            <a:off x="573088" y="1325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213465770"/>
              </p:ext>
            </p:extLst>
          </p:nvPr>
        </p:nvGraphicFramePr>
        <p:xfrm>
          <a:off x="573088" y="1767978"/>
          <a:ext cx="7961312" cy="3718422"/>
        </p:xfrm>
        <a:graphic>
          <a:graphicData uri="http://schemas.openxmlformats.org/drawingml/2006/table">
            <a:tbl>
              <a:tblPr firstRow="1" firstCol="1" bandRow="1">
                <a:tableStyleId>{5FD0F851-EC5A-4D38-B0AD-8093EC10F338}</a:tableStyleId>
              </a:tblPr>
              <a:tblGrid>
                <a:gridCol w="3980656">
                  <a:extLst>
                    <a:ext uri="{9D8B030D-6E8A-4147-A177-3AD203B41FA5}">
                      <a16:colId xmlns:a16="http://schemas.microsoft.com/office/drawing/2014/main" val="20000"/>
                    </a:ext>
                  </a:extLst>
                </a:gridCol>
                <a:gridCol w="3980656">
                  <a:extLst>
                    <a:ext uri="{9D8B030D-6E8A-4147-A177-3AD203B41FA5}">
                      <a16:colId xmlns:a16="http://schemas.microsoft.com/office/drawing/2014/main" val="20001"/>
                    </a:ext>
                  </a:extLst>
                </a:gridCol>
              </a:tblGrid>
              <a:tr h="524268">
                <a:tc>
                  <a:txBody>
                    <a:bodyPr/>
                    <a:lstStyle/>
                    <a:p>
                      <a:pPr marL="0" marR="0" algn="just">
                        <a:lnSpc>
                          <a:spcPct val="107000"/>
                        </a:lnSpc>
                        <a:spcBef>
                          <a:spcPts val="0"/>
                        </a:spcBef>
                        <a:spcAft>
                          <a:spcPts val="0"/>
                        </a:spcAft>
                      </a:pPr>
                      <a:r>
                        <a:rPr lang="en-US" sz="1400" dirty="0">
                          <a:effectLst/>
                        </a:rPr>
                        <a:t>Facts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Dimensions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072809">
                <a:tc>
                  <a:txBody>
                    <a:bodyPr/>
                    <a:lstStyle/>
                    <a:p>
                      <a:pPr marL="0" marR="0" algn="just">
                        <a:lnSpc>
                          <a:spcPct val="107000"/>
                        </a:lnSpc>
                        <a:spcBef>
                          <a:spcPts val="0"/>
                        </a:spcBef>
                        <a:spcAft>
                          <a:spcPts val="0"/>
                        </a:spcAft>
                      </a:pPr>
                      <a:r>
                        <a:rPr lang="en-US" sz="1400" b="0" dirty="0">
                          <a:effectLst/>
                        </a:rPr>
                        <a:t>These are the measurements about a specific business process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An entity by which the business views the measure (facts), by which we model the data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24268">
                <a:tc>
                  <a:txBody>
                    <a:bodyPr/>
                    <a:lstStyle/>
                    <a:p>
                      <a:pPr marL="0" marR="0" algn="just">
                        <a:lnSpc>
                          <a:spcPct val="107000"/>
                        </a:lnSpc>
                        <a:spcBef>
                          <a:spcPts val="0"/>
                        </a:spcBef>
                        <a:spcAft>
                          <a:spcPts val="0"/>
                        </a:spcAft>
                      </a:pPr>
                      <a:r>
                        <a:rPr lang="en-US" sz="1400" b="0" dirty="0">
                          <a:effectLst/>
                        </a:rPr>
                        <a:t>Generally numeric and additive in nature</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Generally textual in nature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072809">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400" dirty="0">
                          <a:effectLst/>
                        </a:rPr>
                        <a:t>These are the performance measures of a business.</a:t>
                      </a:r>
                    </a:p>
                    <a:p>
                      <a:pPr marL="0" marR="0" algn="just">
                        <a:lnSpc>
                          <a:spcPct val="107000"/>
                        </a:lnSpc>
                        <a:spcBef>
                          <a:spcPts val="0"/>
                        </a:spcBef>
                        <a:spcAft>
                          <a:spcPts val="0"/>
                        </a:spcAft>
                      </a:pP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400" b="0" dirty="0">
                          <a:effectLst/>
                        </a:rPr>
                        <a:t>They determine the contextual background for facts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24268">
                <a:tc>
                  <a:txBody>
                    <a:bodyPr/>
                    <a:lstStyle/>
                    <a:p>
                      <a:pPr marL="0" marR="0" algn="just">
                        <a:lnSpc>
                          <a:spcPct val="107000"/>
                        </a:lnSpc>
                        <a:spcBef>
                          <a:spcPts val="0"/>
                        </a:spcBef>
                        <a:spcAft>
                          <a:spcPts val="0"/>
                        </a:spcAft>
                      </a:pPr>
                      <a:r>
                        <a:rPr lang="en-US" sz="1400" b="0" dirty="0" err="1">
                          <a:effectLst/>
                        </a:rPr>
                        <a:t>Eg</a:t>
                      </a:r>
                      <a:r>
                        <a:rPr lang="en-US" sz="1400" b="0" dirty="0">
                          <a:effectLst/>
                        </a:rPr>
                        <a:t>., Sales amount, sales quantity etc.</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err="1">
                          <a:effectLst/>
                        </a:rPr>
                        <a:t>Eg</a:t>
                      </a:r>
                      <a:r>
                        <a:rPr lang="en-US" sz="1400" dirty="0">
                          <a:effectLst/>
                        </a:rPr>
                        <a:t>., Customers, products, stores, date etc.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47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Facts vs Dimensions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14</a:t>
            </a:fld>
            <a:endParaRPr lang="en-US" dirty="0"/>
          </a:p>
        </p:txBody>
      </p:sp>
      <p:graphicFrame>
        <p:nvGraphicFramePr>
          <p:cNvPr id="8" name="Content Placeholder 7"/>
          <p:cNvGraphicFramePr>
            <a:graphicFrameLocks noGrp="1"/>
          </p:cNvGraphicFramePr>
          <p:nvPr>
            <p:ph idx="1"/>
            <p:extLst/>
          </p:nvPr>
        </p:nvGraphicFramePr>
        <p:xfrm>
          <a:off x="304800" y="1493838"/>
          <a:ext cx="2743200" cy="4373565"/>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tblGrid>
              <a:tr h="533910">
                <a:tc>
                  <a:txBody>
                    <a:bodyPr/>
                    <a:lstStyle/>
                    <a:p>
                      <a:r>
                        <a:rPr lang="en-US" sz="1800" dirty="0"/>
                        <a:t>PRODUCT_KEY</a:t>
                      </a:r>
                      <a:endParaRPr lang="en-US" sz="1800" b="1" dirty="0"/>
                    </a:p>
                  </a:txBody>
                  <a:tcPr/>
                </a:tc>
                <a:extLst>
                  <a:ext uri="{0D108BD9-81ED-4DB2-BD59-A6C34878D82A}">
                    <a16:rowId xmlns:a16="http://schemas.microsoft.com/office/drawing/2014/main" val="10000"/>
                  </a:ext>
                </a:extLst>
              </a:tr>
              <a:tr h="533910">
                <a:tc>
                  <a:txBody>
                    <a:bodyPr/>
                    <a:lstStyle/>
                    <a:p>
                      <a:r>
                        <a:rPr lang="en-US" sz="1800" dirty="0"/>
                        <a:t>PRODUCT_ID</a:t>
                      </a:r>
                      <a:endParaRPr lang="en-US" sz="1800" b="1" dirty="0"/>
                    </a:p>
                  </a:txBody>
                  <a:tcPr/>
                </a:tc>
                <a:extLst>
                  <a:ext uri="{0D108BD9-81ED-4DB2-BD59-A6C34878D82A}">
                    <a16:rowId xmlns:a16="http://schemas.microsoft.com/office/drawing/2014/main" val="10001"/>
                  </a:ext>
                </a:extLst>
              </a:tr>
              <a:tr h="533910">
                <a:tc>
                  <a:txBody>
                    <a:bodyPr/>
                    <a:lstStyle/>
                    <a:p>
                      <a:r>
                        <a:rPr lang="en-US" sz="1800" dirty="0"/>
                        <a:t>PRODUCT_NAME</a:t>
                      </a:r>
                      <a:endParaRPr lang="en-US" sz="1800" b="1" dirty="0"/>
                    </a:p>
                  </a:txBody>
                  <a:tcPr/>
                </a:tc>
                <a:extLst>
                  <a:ext uri="{0D108BD9-81ED-4DB2-BD59-A6C34878D82A}">
                    <a16:rowId xmlns:a16="http://schemas.microsoft.com/office/drawing/2014/main" val="10002"/>
                  </a:ext>
                </a:extLst>
              </a:tr>
              <a:tr h="533910">
                <a:tc>
                  <a:txBody>
                    <a:bodyPr/>
                    <a:lstStyle/>
                    <a:p>
                      <a:r>
                        <a:rPr lang="en-US" sz="1800" dirty="0"/>
                        <a:t>PRODUCT_DESC</a:t>
                      </a:r>
                      <a:endParaRPr lang="en-US" sz="1800" b="1" dirty="0"/>
                    </a:p>
                  </a:txBody>
                  <a:tcPr/>
                </a:tc>
                <a:extLst>
                  <a:ext uri="{0D108BD9-81ED-4DB2-BD59-A6C34878D82A}">
                    <a16:rowId xmlns:a16="http://schemas.microsoft.com/office/drawing/2014/main" val="10003"/>
                  </a:ext>
                </a:extLst>
              </a:tr>
              <a:tr h="636195">
                <a:tc>
                  <a:txBody>
                    <a:bodyPr/>
                    <a:lstStyle/>
                    <a:p>
                      <a:r>
                        <a:rPr lang="en-US" sz="1800" dirty="0"/>
                        <a:t>PRODUCT_CATEGORY</a:t>
                      </a:r>
                      <a:endParaRPr lang="en-US" sz="1800" b="1" dirty="0"/>
                    </a:p>
                  </a:txBody>
                  <a:tcPr/>
                </a:tc>
                <a:extLst>
                  <a:ext uri="{0D108BD9-81ED-4DB2-BD59-A6C34878D82A}">
                    <a16:rowId xmlns:a16="http://schemas.microsoft.com/office/drawing/2014/main" val="10004"/>
                  </a:ext>
                </a:extLst>
              </a:tr>
              <a:tr h="533910">
                <a:tc>
                  <a:txBody>
                    <a:bodyPr/>
                    <a:lstStyle/>
                    <a:p>
                      <a:r>
                        <a:rPr lang="en-US" sz="1800" dirty="0"/>
                        <a:t>PRODUCT_BRAND</a:t>
                      </a:r>
                      <a:endParaRPr lang="en-US" sz="1800" b="1" dirty="0"/>
                    </a:p>
                  </a:txBody>
                  <a:tcPr/>
                </a:tc>
                <a:extLst>
                  <a:ext uri="{0D108BD9-81ED-4DB2-BD59-A6C34878D82A}">
                    <a16:rowId xmlns:a16="http://schemas.microsoft.com/office/drawing/2014/main" val="10005"/>
                  </a:ext>
                </a:extLst>
              </a:tr>
              <a:tr h="533910">
                <a:tc>
                  <a:txBody>
                    <a:bodyPr/>
                    <a:lstStyle/>
                    <a:p>
                      <a:r>
                        <a:rPr lang="en-US" sz="1800" dirty="0"/>
                        <a:t>BRAND_DESC</a:t>
                      </a:r>
                      <a:endParaRPr lang="en-US" sz="1800" b="1" dirty="0"/>
                    </a:p>
                  </a:txBody>
                  <a:tcPr/>
                </a:tc>
                <a:extLst>
                  <a:ext uri="{0D108BD9-81ED-4DB2-BD59-A6C34878D82A}">
                    <a16:rowId xmlns:a16="http://schemas.microsoft.com/office/drawing/2014/main" val="10006"/>
                  </a:ext>
                </a:extLst>
              </a:tr>
              <a:tr h="533910">
                <a:tc>
                  <a:txBody>
                    <a:bodyPr/>
                    <a:lstStyle/>
                    <a:p>
                      <a:r>
                        <a:rPr lang="en-US" sz="1800" dirty="0"/>
                        <a:t>SIZE</a:t>
                      </a:r>
                      <a:endParaRPr lang="en-US" sz="1800" b="1" dirty="0"/>
                    </a:p>
                  </a:txBody>
                  <a:tcPr/>
                </a:tc>
                <a:extLst>
                  <a:ext uri="{0D108BD9-81ED-4DB2-BD59-A6C34878D82A}">
                    <a16:rowId xmlns:a16="http://schemas.microsoft.com/office/drawing/2014/main" val="10007"/>
                  </a:ext>
                </a:extLst>
              </a:tr>
            </a:tbl>
          </a:graphicData>
        </a:graphic>
      </p:graphicFrame>
      <p:cxnSp>
        <p:nvCxnSpPr>
          <p:cNvPr id="10" name="Straight Arrow Connector 9"/>
          <p:cNvCxnSpPr/>
          <p:nvPr/>
        </p:nvCxnSpPr>
        <p:spPr>
          <a:xfrm flipH="1">
            <a:off x="2743200" y="1752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2800" y="1621795"/>
            <a:ext cx="1295400" cy="276999"/>
          </a:xfrm>
          <a:prstGeom prst="rect">
            <a:avLst/>
          </a:prstGeom>
          <a:noFill/>
        </p:spPr>
        <p:txBody>
          <a:bodyPr wrap="square" rtlCol="0">
            <a:spAutoFit/>
          </a:bodyPr>
          <a:lstStyle/>
          <a:p>
            <a:r>
              <a:rPr lang="en-US" sz="1200" b="1" dirty="0"/>
              <a:t>SURROGATE KEY</a:t>
            </a:r>
          </a:p>
        </p:txBody>
      </p:sp>
      <p:cxnSp>
        <p:nvCxnSpPr>
          <p:cNvPr id="13" name="Straight Arrow Connector 12"/>
          <p:cNvCxnSpPr/>
          <p:nvPr/>
        </p:nvCxnSpPr>
        <p:spPr>
          <a:xfrm flipH="1">
            <a:off x="2743200" y="2286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25504" y="2157556"/>
            <a:ext cx="1181100" cy="307777"/>
          </a:xfrm>
          <a:prstGeom prst="rect">
            <a:avLst/>
          </a:prstGeom>
          <a:noFill/>
        </p:spPr>
        <p:txBody>
          <a:bodyPr wrap="square" rtlCol="0">
            <a:spAutoFit/>
          </a:bodyPr>
          <a:lstStyle/>
          <a:p>
            <a:r>
              <a:rPr lang="en-US" sz="1400" b="1" dirty="0"/>
              <a:t>Primary Key</a:t>
            </a:r>
          </a:p>
        </p:txBody>
      </p:sp>
      <p:cxnSp>
        <p:nvCxnSpPr>
          <p:cNvPr id="16" name="Straight Arrow Connector 15"/>
          <p:cNvCxnSpPr/>
          <p:nvPr/>
        </p:nvCxnSpPr>
        <p:spPr>
          <a:xfrm flipH="1">
            <a:off x="2933700" y="5562600"/>
            <a:ext cx="391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19818" y="5327843"/>
            <a:ext cx="2057400" cy="646331"/>
          </a:xfrm>
          <a:prstGeom prst="rect">
            <a:avLst/>
          </a:prstGeom>
          <a:noFill/>
        </p:spPr>
        <p:txBody>
          <a:bodyPr wrap="square" rtlCol="0">
            <a:spAutoFit/>
          </a:bodyPr>
          <a:lstStyle/>
          <a:p>
            <a:r>
              <a:rPr lang="en-US" sz="1200" b="1" dirty="0"/>
              <a:t>Numeric attribute which describes the characteristics of a product</a:t>
            </a:r>
          </a:p>
        </p:txBody>
      </p:sp>
      <p:graphicFrame>
        <p:nvGraphicFramePr>
          <p:cNvPr id="19" name="Content Placeholder 7"/>
          <p:cNvGraphicFramePr>
            <a:graphicFrameLocks noGrp="1"/>
          </p:cNvGraphicFramePr>
          <p:nvPr>
            <p:ph idx="1"/>
            <p:extLst/>
          </p:nvPr>
        </p:nvGraphicFramePr>
        <p:xfrm>
          <a:off x="5257800" y="1493838"/>
          <a:ext cx="2133600" cy="4406942"/>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0000"/>
                    </a:ext>
                  </a:extLst>
                </a:gridCol>
              </a:tblGrid>
              <a:tr h="567287">
                <a:tc>
                  <a:txBody>
                    <a:bodyPr/>
                    <a:lstStyle/>
                    <a:p>
                      <a:r>
                        <a:rPr lang="en-US" sz="1800" dirty="0"/>
                        <a:t>CUSTOMER_KEY</a:t>
                      </a:r>
                      <a:endParaRPr lang="en-US" sz="1800" b="1" dirty="0"/>
                    </a:p>
                  </a:txBody>
                  <a:tcPr/>
                </a:tc>
                <a:extLst>
                  <a:ext uri="{0D108BD9-81ED-4DB2-BD59-A6C34878D82A}">
                    <a16:rowId xmlns:a16="http://schemas.microsoft.com/office/drawing/2014/main" val="10000"/>
                  </a:ext>
                </a:extLst>
              </a:tr>
              <a:tr h="533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PRODUCT_KEY</a:t>
                      </a:r>
                      <a:endParaRPr lang="en-US" sz="1800" b="1" dirty="0"/>
                    </a:p>
                  </a:txBody>
                  <a:tcPr/>
                </a:tc>
                <a:extLst>
                  <a:ext uri="{0D108BD9-81ED-4DB2-BD59-A6C34878D82A}">
                    <a16:rowId xmlns:a16="http://schemas.microsoft.com/office/drawing/2014/main" val="10001"/>
                  </a:ext>
                </a:extLst>
              </a:tr>
              <a:tr h="533910">
                <a:tc>
                  <a:txBody>
                    <a:bodyPr/>
                    <a:lstStyle/>
                    <a:p>
                      <a:r>
                        <a:rPr lang="en-US" sz="1800" dirty="0"/>
                        <a:t>DATE_KEY</a:t>
                      </a:r>
                      <a:endParaRPr lang="en-US" sz="1800" b="1" dirty="0"/>
                    </a:p>
                  </a:txBody>
                  <a:tcPr/>
                </a:tc>
                <a:extLst>
                  <a:ext uri="{0D108BD9-81ED-4DB2-BD59-A6C34878D82A}">
                    <a16:rowId xmlns:a16="http://schemas.microsoft.com/office/drawing/2014/main" val="10002"/>
                  </a:ext>
                </a:extLst>
              </a:tr>
              <a:tr h="533910">
                <a:tc>
                  <a:txBody>
                    <a:bodyPr/>
                    <a:lstStyle/>
                    <a:p>
                      <a:r>
                        <a:rPr lang="en-US" sz="1800" dirty="0"/>
                        <a:t>PPROMOTION_KEY</a:t>
                      </a:r>
                      <a:endParaRPr lang="en-US" sz="1800" b="1" dirty="0"/>
                    </a:p>
                  </a:txBody>
                  <a:tcPr/>
                </a:tc>
                <a:extLst>
                  <a:ext uri="{0D108BD9-81ED-4DB2-BD59-A6C34878D82A}">
                    <a16:rowId xmlns:a16="http://schemas.microsoft.com/office/drawing/2014/main" val="10003"/>
                  </a:ext>
                </a:extLst>
              </a:tr>
              <a:tr h="636195">
                <a:tc>
                  <a:txBody>
                    <a:bodyPr/>
                    <a:lstStyle/>
                    <a:p>
                      <a:r>
                        <a:rPr lang="en-US" sz="1800" dirty="0"/>
                        <a:t>LOCATION_KEY</a:t>
                      </a:r>
                      <a:endParaRPr lang="en-US" sz="1800" b="1" dirty="0"/>
                    </a:p>
                  </a:txBody>
                  <a:tcPr/>
                </a:tc>
                <a:extLst>
                  <a:ext uri="{0D108BD9-81ED-4DB2-BD59-A6C34878D82A}">
                    <a16:rowId xmlns:a16="http://schemas.microsoft.com/office/drawing/2014/main" val="10004"/>
                  </a:ext>
                </a:extLst>
              </a:tr>
              <a:tr h="533910">
                <a:tc>
                  <a:txBody>
                    <a:bodyPr/>
                    <a:lstStyle/>
                    <a:p>
                      <a:r>
                        <a:rPr lang="en-US" sz="1800" b="0" dirty="0"/>
                        <a:t>SALES_AMOUNT</a:t>
                      </a:r>
                      <a:endParaRPr lang="en-US" sz="1800" b="1" dirty="0"/>
                    </a:p>
                  </a:txBody>
                  <a:tcPr/>
                </a:tc>
                <a:extLst>
                  <a:ext uri="{0D108BD9-81ED-4DB2-BD59-A6C34878D82A}">
                    <a16:rowId xmlns:a16="http://schemas.microsoft.com/office/drawing/2014/main" val="10005"/>
                  </a:ext>
                </a:extLst>
              </a:tr>
              <a:tr h="533910">
                <a:tc>
                  <a:txBody>
                    <a:bodyPr/>
                    <a:lstStyle/>
                    <a:p>
                      <a:r>
                        <a:rPr lang="en-US" sz="1800" b="0" dirty="0"/>
                        <a:t>SALES_QUANTITY</a:t>
                      </a:r>
                      <a:endParaRPr lang="en-US" sz="1800" b="1" dirty="0"/>
                    </a:p>
                  </a:txBody>
                  <a:tcPr/>
                </a:tc>
                <a:extLst>
                  <a:ext uri="{0D108BD9-81ED-4DB2-BD59-A6C34878D82A}">
                    <a16:rowId xmlns:a16="http://schemas.microsoft.com/office/drawing/2014/main" val="10006"/>
                  </a:ext>
                </a:extLst>
              </a:tr>
              <a:tr h="533910">
                <a:tc>
                  <a:txBody>
                    <a:bodyPr/>
                    <a:lstStyle/>
                    <a:p>
                      <a:r>
                        <a:rPr lang="en-US" sz="1800" b="0" dirty="0"/>
                        <a:t>PROFIT</a:t>
                      </a:r>
                      <a:endParaRPr lang="en-US" sz="1800" b="1" dirty="0"/>
                    </a:p>
                  </a:txBody>
                  <a:tcPr/>
                </a:tc>
                <a:extLst>
                  <a:ext uri="{0D108BD9-81ED-4DB2-BD59-A6C34878D82A}">
                    <a16:rowId xmlns:a16="http://schemas.microsoft.com/office/drawing/2014/main" val="10007"/>
                  </a:ext>
                </a:extLst>
              </a:tr>
            </a:tbl>
          </a:graphicData>
        </a:graphic>
      </p:graphicFrame>
      <p:grpSp>
        <p:nvGrpSpPr>
          <p:cNvPr id="30" name="Group 29"/>
          <p:cNvGrpSpPr/>
          <p:nvPr/>
        </p:nvGrpSpPr>
        <p:grpSpPr>
          <a:xfrm>
            <a:off x="7423245" y="1657052"/>
            <a:ext cx="457200" cy="2392362"/>
            <a:chOff x="7924800" y="1493838"/>
            <a:chExt cx="457200" cy="2392362"/>
          </a:xfrm>
        </p:grpSpPr>
        <p:cxnSp>
          <p:nvCxnSpPr>
            <p:cNvPr id="26" name="Straight Connector 25"/>
            <p:cNvCxnSpPr/>
            <p:nvPr/>
          </p:nvCxnSpPr>
          <p:spPr>
            <a:xfrm>
              <a:off x="8382000" y="1493838"/>
              <a:ext cx="0" cy="239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924800" y="149383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24800" y="38862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870779" y="2521009"/>
            <a:ext cx="1447800" cy="276999"/>
          </a:xfrm>
          <a:prstGeom prst="rect">
            <a:avLst/>
          </a:prstGeom>
          <a:noFill/>
        </p:spPr>
        <p:txBody>
          <a:bodyPr wrap="square" rtlCol="0">
            <a:spAutoFit/>
          </a:bodyPr>
          <a:lstStyle/>
          <a:p>
            <a:r>
              <a:rPr lang="en-US" sz="1200" b="1" dirty="0"/>
              <a:t>FOREIGN KEYS</a:t>
            </a:r>
          </a:p>
        </p:txBody>
      </p:sp>
      <p:grpSp>
        <p:nvGrpSpPr>
          <p:cNvPr id="32" name="Group 31"/>
          <p:cNvGrpSpPr/>
          <p:nvPr/>
        </p:nvGrpSpPr>
        <p:grpSpPr>
          <a:xfrm>
            <a:off x="7423245" y="4431808"/>
            <a:ext cx="457200" cy="1219200"/>
            <a:chOff x="7924800" y="1493838"/>
            <a:chExt cx="457200" cy="2392362"/>
          </a:xfrm>
        </p:grpSpPr>
        <p:cxnSp>
          <p:nvCxnSpPr>
            <p:cNvPr id="33" name="Straight Connector 32"/>
            <p:cNvCxnSpPr/>
            <p:nvPr/>
          </p:nvCxnSpPr>
          <p:spPr>
            <a:xfrm>
              <a:off x="8382000" y="1493838"/>
              <a:ext cx="0" cy="239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924800" y="149383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924800" y="38862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7855995" y="4798483"/>
            <a:ext cx="1447800" cy="276999"/>
          </a:xfrm>
          <a:prstGeom prst="rect">
            <a:avLst/>
          </a:prstGeom>
          <a:noFill/>
        </p:spPr>
        <p:txBody>
          <a:bodyPr wrap="square" rtlCol="0">
            <a:spAutoFit/>
          </a:bodyPr>
          <a:lstStyle/>
          <a:p>
            <a:r>
              <a:rPr lang="en-US" sz="1200" b="1" dirty="0"/>
              <a:t>Measures</a:t>
            </a:r>
          </a:p>
        </p:txBody>
      </p:sp>
      <p:sp>
        <p:nvSpPr>
          <p:cNvPr id="37" name="TextBox 36"/>
          <p:cNvSpPr txBox="1"/>
          <p:nvPr/>
        </p:nvSpPr>
        <p:spPr>
          <a:xfrm>
            <a:off x="8008395" y="4950883"/>
            <a:ext cx="1447800" cy="276999"/>
          </a:xfrm>
          <a:prstGeom prst="rect">
            <a:avLst/>
          </a:prstGeom>
          <a:noFill/>
        </p:spPr>
        <p:txBody>
          <a:bodyPr wrap="square" rtlCol="0">
            <a:spAutoFit/>
          </a:bodyPr>
          <a:lstStyle/>
          <a:p>
            <a:r>
              <a:rPr lang="en-US" sz="1200" b="1" dirty="0"/>
              <a:t>Measures</a:t>
            </a:r>
          </a:p>
        </p:txBody>
      </p:sp>
      <p:sp>
        <p:nvSpPr>
          <p:cNvPr id="38" name="TextBox 37"/>
          <p:cNvSpPr txBox="1"/>
          <p:nvPr/>
        </p:nvSpPr>
        <p:spPr>
          <a:xfrm>
            <a:off x="5598996" y="6099218"/>
            <a:ext cx="1447800" cy="338554"/>
          </a:xfrm>
          <a:prstGeom prst="rect">
            <a:avLst/>
          </a:prstGeom>
          <a:noFill/>
        </p:spPr>
        <p:txBody>
          <a:bodyPr wrap="square" rtlCol="0">
            <a:spAutoFit/>
          </a:bodyPr>
          <a:lstStyle/>
          <a:p>
            <a:r>
              <a:rPr lang="en-US" sz="1600" b="1" dirty="0"/>
              <a:t>FACT_SALES</a:t>
            </a:r>
          </a:p>
        </p:txBody>
      </p:sp>
      <p:sp>
        <p:nvSpPr>
          <p:cNvPr id="39" name="TextBox 38"/>
          <p:cNvSpPr txBox="1"/>
          <p:nvPr/>
        </p:nvSpPr>
        <p:spPr>
          <a:xfrm>
            <a:off x="952500" y="5900780"/>
            <a:ext cx="1638300" cy="338554"/>
          </a:xfrm>
          <a:prstGeom prst="rect">
            <a:avLst/>
          </a:prstGeom>
          <a:noFill/>
        </p:spPr>
        <p:txBody>
          <a:bodyPr wrap="square" rtlCol="0">
            <a:spAutoFit/>
          </a:bodyPr>
          <a:lstStyle/>
          <a:p>
            <a:r>
              <a:rPr lang="en-US" sz="1600" b="1" dirty="0"/>
              <a:t>DIM_PRODUCTS</a:t>
            </a:r>
          </a:p>
        </p:txBody>
      </p:sp>
    </p:spTree>
    <p:extLst>
      <p:ext uri="{BB962C8B-B14F-4D97-AF65-F5344CB8AC3E}">
        <p14:creationId xmlns:p14="http://schemas.microsoft.com/office/powerpoint/2010/main" val="287812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Why can’t we use Primary key as an unique identifier?</a:t>
            </a:r>
          </a:p>
          <a:p>
            <a:pPr>
              <a:buFont typeface="Arial" panose="020B0604020202020204" pitchFamily="34" charset="0"/>
              <a:buChar char="•"/>
            </a:pPr>
            <a:r>
              <a:rPr lang="en-US" dirty="0"/>
              <a:t>Surrogate keys are system generated numbers </a:t>
            </a:r>
          </a:p>
          <a:p>
            <a:pPr>
              <a:buFont typeface="Arial" panose="020B0604020202020204" pitchFamily="34" charset="0"/>
              <a:buChar char="•"/>
            </a:pPr>
            <a:r>
              <a:rPr lang="en-US" dirty="0"/>
              <a:t>These are not intelligent keys, containing any code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Significance of Surrogate keys</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2514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lvl="4" eaLnBrk="1" hangingPunct="1">
              <a:buFontTx/>
              <a:buNone/>
            </a:pPr>
            <a:endParaRPr lang="en-US"/>
          </a:p>
          <a:p>
            <a:pPr lvl="4" eaLnBrk="1" hangingPunct="1">
              <a:buFontTx/>
              <a:buNone/>
            </a:pPr>
            <a:r>
              <a:rPr lang="en-US"/>
              <a:t> FK			  FK</a:t>
            </a:r>
          </a:p>
          <a:p>
            <a:pPr lvl="4" eaLnBrk="1" hangingPunct="1">
              <a:buFontTx/>
              <a:buNone/>
            </a:pPr>
            <a:endParaRPr lang="en-US"/>
          </a:p>
          <a:p>
            <a:pPr lvl="4" eaLnBrk="1" hangingPunct="1">
              <a:buFontTx/>
              <a:buNone/>
            </a:pPr>
            <a:endParaRPr lang="en-US"/>
          </a:p>
          <a:p>
            <a:pPr lvl="4" eaLnBrk="1" hangingPunct="1">
              <a:buFontTx/>
              <a:buNone/>
            </a:pPr>
            <a:endParaRPr lang="en-US"/>
          </a:p>
          <a:p>
            <a:pPr lvl="4" eaLnBrk="1" hangingPunct="1">
              <a:buFontTx/>
              <a:buNone/>
            </a:pPr>
            <a:endParaRPr lang="en-US"/>
          </a:p>
          <a:p>
            <a:pPr lvl="4" eaLnBrk="1" hangingPunct="1">
              <a:buFontTx/>
              <a:buNone/>
            </a:pPr>
            <a:endParaRPr lang="en-US"/>
          </a:p>
          <a:p>
            <a:pPr lvl="4" eaLnBrk="1" hangingPunct="1">
              <a:buFontTx/>
              <a:buNone/>
            </a:pPr>
            <a:endParaRPr lang="en-US"/>
          </a:p>
          <a:p>
            <a:pPr lvl="4" eaLnBrk="1" hangingPunct="1">
              <a:buFontTx/>
              <a:buNone/>
            </a:pPr>
            <a:endParaRPr lang="en-US"/>
          </a:p>
          <a:p>
            <a:pPr lvl="4" eaLnBrk="1" hangingPunct="1">
              <a:buFontTx/>
              <a:buNone/>
            </a:pPr>
            <a:r>
              <a:rPr lang="en-US"/>
              <a:t>FK			     FK</a:t>
            </a:r>
          </a:p>
        </p:txBody>
      </p:sp>
      <p:sp>
        <p:nvSpPr>
          <p:cNvPr id="3" name="Content Placeholder 2"/>
          <p:cNvSpPr>
            <a:spLocks noGrp="1"/>
          </p:cNvSpPr>
          <p:nvPr>
            <p:ph sz="quarter" idx="11"/>
          </p:nvPr>
        </p:nvSpPr>
        <p:spPr/>
        <p:txBody>
          <a:bodyPr/>
          <a:lstStyle/>
          <a:p>
            <a:endParaRPr lang="en-IN"/>
          </a:p>
        </p:txBody>
      </p:sp>
      <p:sp>
        <p:nvSpPr>
          <p:cNvPr id="11266" name="Rectangle 2"/>
          <p:cNvSpPr>
            <a:spLocks noGrp="1" noChangeArrowheads="1"/>
          </p:cNvSpPr>
          <p:nvPr>
            <p:ph type="title" idx="4294967295"/>
          </p:nvPr>
        </p:nvSpPr>
        <p:spPr>
          <a:xfrm>
            <a:off x="191366" y="6927"/>
            <a:ext cx="8162925" cy="762000"/>
          </a:xfrm>
        </p:spPr>
        <p:txBody>
          <a:bodyPr/>
          <a:lstStyle/>
          <a:p>
            <a:pPr eaLnBrk="1" hangingPunct="1"/>
            <a:r>
              <a:rPr lang="en-US" b="1" dirty="0"/>
              <a:t>Star Schema</a:t>
            </a:r>
          </a:p>
        </p:txBody>
      </p:sp>
      <p:sp>
        <p:nvSpPr>
          <p:cNvPr id="61444" name="Rectangle 4"/>
          <p:cNvSpPr>
            <a:spLocks noChangeArrowheads="1"/>
          </p:cNvSpPr>
          <p:nvPr/>
        </p:nvSpPr>
        <p:spPr bwMode="auto">
          <a:xfrm>
            <a:off x="3352800" y="2743200"/>
            <a:ext cx="1981200" cy="3124200"/>
          </a:xfrm>
          <a:prstGeom prst="rect">
            <a:avLst/>
          </a:prstGeom>
          <a:solidFill>
            <a:schemeClr val="accent1"/>
          </a:solidFill>
          <a:ln w="9525">
            <a:solidFill>
              <a:schemeClr val="tx1"/>
            </a:solidFill>
            <a:miter lim="800000"/>
            <a:headEnd/>
            <a:tailEnd/>
          </a:ln>
        </p:spPr>
        <p:txBody>
          <a:bodyPr wrap="none" anchor="ctr" anchorCtr="1"/>
          <a:lstStyle/>
          <a:p>
            <a:pPr algn="ctr"/>
            <a:r>
              <a:rPr lang="en-US" b="1">
                <a:solidFill>
                  <a:srgbClr val="000000"/>
                </a:solidFill>
                <a:latin typeface="Tahoma" pitchFamily="34" charset="0"/>
              </a:rPr>
              <a:t>Sales Fact</a:t>
            </a:r>
          </a:p>
          <a:p>
            <a:pPr algn="ctr"/>
            <a:r>
              <a:rPr lang="en-US" b="1">
                <a:solidFill>
                  <a:srgbClr val="000000"/>
                </a:solidFill>
                <a:latin typeface="Tahoma" pitchFamily="34" charset="0"/>
              </a:rPr>
              <a:t>Table</a:t>
            </a:r>
          </a:p>
        </p:txBody>
      </p:sp>
      <p:sp>
        <p:nvSpPr>
          <p:cNvPr id="61445" name="Rectangle 5"/>
          <p:cNvSpPr>
            <a:spLocks noChangeArrowheads="1"/>
          </p:cNvSpPr>
          <p:nvPr/>
        </p:nvSpPr>
        <p:spPr bwMode="auto">
          <a:xfrm>
            <a:off x="6324600" y="2057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Location</a:t>
            </a:r>
          </a:p>
          <a:p>
            <a:pPr algn="ctr"/>
            <a:r>
              <a:rPr lang="en-US" sz="2000" b="1">
                <a:solidFill>
                  <a:srgbClr val="000000"/>
                </a:solidFill>
                <a:latin typeface="Tahoma" pitchFamily="34" charset="0"/>
              </a:rPr>
              <a:t> Dimension</a:t>
            </a:r>
          </a:p>
        </p:txBody>
      </p:sp>
      <p:sp>
        <p:nvSpPr>
          <p:cNvPr id="61446" name="Rectangle 6"/>
          <p:cNvSpPr>
            <a:spLocks noChangeArrowheads="1"/>
          </p:cNvSpPr>
          <p:nvPr/>
        </p:nvSpPr>
        <p:spPr bwMode="auto">
          <a:xfrm>
            <a:off x="6477000" y="5486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Promotion </a:t>
            </a:r>
          </a:p>
          <a:p>
            <a:pPr algn="ctr"/>
            <a:r>
              <a:rPr lang="en-US" sz="2000" b="1">
                <a:solidFill>
                  <a:srgbClr val="000000"/>
                </a:solidFill>
                <a:latin typeface="Tahoma" pitchFamily="34" charset="0"/>
              </a:rPr>
              <a:t>Dimension</a:t>
            </a:r>
          </a:p>
        </p:txBody>
      </p:sp>
      <p:sp>
        <p:nvSpPr>
          <p:cNvPr id="61447" name="Rectangle 7"/>
          <p:cNvSpPr>
            <a:spLocks noChangeArrowheads="1"/>
          </p:cNvSpPr>
          <p:nvPr/>
        </p:nvSpPr>
        <p:spPr bwMode="auto">
          <a:xfrm>
            <a:off x="457200" y="2057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Product</a:t>
            </a:r>
          </a:p>
          <a:p>
            <a:pPr algn="ctr"/>
            <a:r>
              <a:rPr lang="en-US" sz="2000" b="1">
                <a:solidFill>
                  <a:srgbClr val="000000"/>
                </a:solidFill>
                <a:latin typeface="Tahoma" pitchFamily="34" charset="0"/>
              </a:rPr>
              <a:t>Dimension</a:t>
            </a:r>
          </a:p>
        </p:txBody>
      </p:sp>
      <p:sp>
        <p:nvSpPr>
          <p:cNvPr id="61448" name="Rectangle 8"/>
          <p:cNvSpPr>
            <a:spLocks noChangeArrowheads="1"/>
          </p:cNvSpPr>
          <p:nvPr/>
        </p:nvSpPr>
        <p:spPr bwMode="auto">
          <a:xfrm>
            <a:off x="457200" y="5486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Time</a:t>
            </a:r>
          </a:p>
          <a:p>
            <a:pPr algn="ctr"/>
            <a:r>
              <a:rPr lang="en-US" sz="2000" b="1">
                <a:solidFill>
                  <a:srgbClr val="000000"/>
                </a:solidFill>
                <a:latin typeface="Tahoma" pitchFamily="34" charset="0"/>
              </a:rPr>
              <a:t>Dimension</a:t>
            </a:r>
          </a:p>
        </p:txBody>
      </p:sp>
      <p:sp>
        <p:nvSpPr>
          <p:cNvPr id="61449" name="Line 9"/>
          <p:cNvSpPr>
            <a:spLocks noChangeShapeType="1"/>
          </p:cNvSpPr>
          <p:nvPr/>
        </p:nvSpPr>
        <p:spPr bwMode="auto">
          <a:xfrm>
            <a:off x="2362200" y="2514600"/>
            <a:ext cx="990600" cy="685800"/>
          </a:xfrm>
          <a:prstGeom prst="line">
            <a:avLst/>
          </a:prstGeom>
          <a:noFill/>
          <a:ln w="635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50" name="Line 10"/>
          <p:cNvSpPr>
            <a:spLocks noChangeShapeType="1"/>
          </p:cNvSpPr>
          <p:nvPr/>
        </p:nvSpPr>
        <p:spPr bwMode="auto">
          <a:xfrm flipH="1">
            <a:off x="5334000" y="2514600"/>
            <a:ext cx="990600" cy="685800"/>
          </a:xfrm>
          <a:prstGeom prst="line">
            <a:avLst/>
          </a:prstGeom>
          <a:noFill/>
          <a:ln w="63500">
            <a:solidFill>
              <a:srgbClr val="00CCF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51" name="Line 11"/>
          <p:cNvSpPr>
            <a:spLocks noChangeShapeType="1"/>
          </p:cNvSpPr>
          <p:nvPr/>
        </p:nvSpPr>
        <p:spPr bwMode="auto">
          <a:xfrm flipV="1">
            <a:off x="2362200" y="5334000"/>
            <a:ext cx="990600" cy="685800"/>
          </a:xfrm>
          <a:prstGeom prst="line">
            <a:avLst/>
          </a:prstGeom>
          <a:noFill/>
          <a:ln w="635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52" name="Line 12"/>
          <p:cNvSpPr>
            <a:spLocks noChangeShapeType="1"/>
          </p:cNvSpPr>
          <p:nvPr/>
        </p:nvSpPr>
        <p:spPr bwMode="auto">
          <a:xfrm flipH="1" flipV="1">
            <a:off x="5334000" y="5257800"/>
            <a:ext cx="1143000" cy="762000"/>
          </a:xfrm>
          <a:prstGeom prst="line">
            <a:avLst/>
          </a:prstGeom>
          <a:noFill/>
          <a:ln w="6350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59168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dissolve">
                                      <p:cBhvr>
                                        <p:cTn id="7" dur="500"/>
                                        <p:tgtEl>
                                          <p:spTgt spid="6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47"/>
                                        </p:tgtEl>
                                        <p:attrNameLst>
                                          <p:attrName>style.visibility</p:attrName>
                                        </p:attrNameLst>
                                      </p:cBhvr>
                                      <p:to>
                                        <p:strVal val="visible"/>
                                      </p:to>
                                    </p:set>
                                    <p:animEffect transition="in" filter="dissolve">
                                      <p:cBhvr>
                                        <p:cTn id="12" dur="500"/>
                                        <p:tgtEl>
                                          <p:spTgt spid="614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8"/>
                                        </p:tgtEl>
                                        <p:attrNameLst>
                                          <p:attrName>style.visibility</p:attrName>
                                        </p:attrNameLst>
                                      </p:cBhvr>
                                      <p:to>
                                        <p:strVal val="visible"/>
                                      </p:to>
                                    </p:set>
                                    <p:animEffect transition="in" filter="dissolve">
                                      <p:cBhvr>
                                        <p:cTn id="17" dur="500"/>
                                        <p:tgtEl>
                                          <p:spTgt spid="61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dissolve">
                                      <p:cBhvr>
                                        <p:cTn id="22" dur="500"/>
                                        <p:tgtEl>
                                          <p:spTgt spid="61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dissolve">
                                      <p:cBhvr>
                                        <p:cTn id="27" dur="500"/>
                                        <p:tgtEl>
                                          <p:spTgt spid="614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144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145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145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145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61443">
                                            <p:txEl>
                                              <p:pRg st="1" end="1"/>
                                            </p:txEl>
                                          </p:spTgt>
                                        </p:tgtEl>
                                        <p:attrNameLst>
                                          <p:attrName>style.visibility</p:attrName>
                                        </p:attrNameLst>
                                      </p:cBhvr>
                                      <p:to>
                                        <p:strVal val="visible"/>
                                      </p:to>
                                    </p:set>
                                    <p:anim calcmode="lin" valueType="num">
                                      <p:cBhvr additive="base">
                                        <p:cTn id="48"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 calcmode="lin" valueType="num">
                                      <p:cBhvr additive="base">
                                        <p:cTn id="52" dur="500" fill="hold"/>
                                        <p:tgtEl>
                                          <p:spTgt spid="61443">
                                            <p:txEl>
                                              <p:pRg st="9" end="9"/>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14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animBg="1" autoUpdateAnimBg="0"/>
      <p:bldP spid="61445" grpId="0" animBg="1" autoUpdateAnimBg="0"/>
      <p:bldP spid="61446" grpId="0" animBg="1" autoUpdateAnimBg="0"/>
      <p:bldP spid="61447" grpId="0" animBg="1" autoUpdateAnimBg="0"/>
      <p:bldP spid="61448" grpId="0" animBg="1" autoUpdateAnimBg="0"/>
      <p:bldP spid="61449" grpId="0" animBg="1"/>
      <p:bldP spid="61450" grpId="0" animBg="1"/>
      <p:bldP spid="61451" grpId="0" animBg="1"/>
      <p:bldP spid="614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5" name="Rectangle 3"/>
          <p:cNvSpPr>
            <a:spLocks noChangeArrowheads="1"/>
          </p:cNvSpPr>
          <p:nvPr/>
        </p:nvSpPr>
        <p:spPr bwMode="auto">
          <a:xfrm>
            <a:off x="31242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4"/>
          <p:cNvSpPr>
            <a:spLocks noChangeArrowheads="1"/>
          </p:cNvSpPr>
          <p:nvPr/>
        </p:nvSpPr>
        <p:spPr bwMode="auto">
          <a:xfrm>
            <a:off x="304800" y="2514600"/>
            <a:ext cx="2133600" cy="2819400"/>
          </a:xfrm>
          <a:prstGeom prst="rect">
            <a:avLst/>
          </a:prstGeom>
          <a:solidFill>
            <a:srgbClr val="DADADA"/>
          </a:solidFill>
          <a:ln>
            <a:noFill/>
          </a:ln>
          <a:effectLst>
            <a:outerShdw dist="107763" dir="2700000" algn="ctr" rotWithShape="0">
              <a:srgbClr val="474747"/>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5"/>
          <p:cNvSpPr>
            <a:spLocks noChangeArrowheads="1"/>
          </p:cNvSpPr>
          <p:nvPr/>
        </p:nvSpPr>
        <p:spPr bwMode="auto">
          <a:xfrm>
            <a:off x="228600" y="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r>
              <a:rPr lang="en-US" sz="3600" b="1" dirty="0">
                <a:latin typeface="Arial" pitchFamily="34" charset="0"/>
                <a:cs typeface="Arial" pitchFamily="34" charset="0"/>
              </a:rPr>
              <a:t>The “Classic” Star Schema</a:t>
            </a:r>
          </a:p>
        </p:txBody>
      </p:sp>
      <p:sp>
        <p:nvSpPr>
          <p:cNvPr id="13318" name="Rectangle 6"/>
          <p:cNvSpPr>
            <a:spLocks noChangeArrowheads="1"/>
          </p:cNvSpPr>
          <p:nvPr/>
        </p:nvSpPr>
        <p:spPr bwMode="auto">
          <a:xfrm>
            <a:off x="3276600" y="4800600"/>
            <a:ext cx="2209800" cy="1905000"/>
          </a:xfrm>
          <a:prstGeom prst="rect">
            <a:avLst/>
          </a:prstGeom>
          <a:solidFill>
            <a:srgbClr val="DADADA"/>
          </a:solidFill>
          <a:ln>
            <a:noFill/>
          </a:ln>
          <a:effectLst>
            <a:outerShdw dist="107763" dir="2700000" algn="ctr" rotWithShape="0">
              <a:srgbClr val="474747"/>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9" name="Rectangle 7"/>
          <p:cNvSpPr>
            <a:spLocks noChangeArrowheads="1"/>
          </p:cNvSpPr>
          <p:nvPr/>
        </p:nvSpPr>
        <p:spPr bwMode="auto">
          <a:xfrm>
            <a:off x="3276600" y="2133600"/>
            <a:ext cx="2133600" cy="1905000"/>
          </a:xfrm>
          <a:prstGeom prst="rect">
            <a:avLst/>
          </a:prstGeom>
          <a:solidFill>
            <a:srgbClr val="DADADA"/>
          </a:solidFill>
          <a:ln>
            <a:noFill/>
          </a:ln>
          <a:effectLst>
            <a:outerShdw dist="107763" dir="2700000" algn="ctr" rotWithShape="0">
              <a:srgbClr val="474747"/>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20" name="Rectangle 8"/>
          <p:cNvSpPr>
            <a:spLocks noChangeArrowheads="1"/>
          </p:cNvSpPr>
          <p:nvPr/>
        </p:nvSpPr>
        <p:spPr bwMode="auto">
          <a:xfrm>
            <a:off x="6477000" y="2667000"/>
            <a:ext cx="2133600" cy="2743200"/>
          </a:xfrm>
          <a:prstGeom prst="rect">
            <a:avLst/>
          </a:prstGeom>
          <a:solidFill>
            <a:srgbClr val="DADADA"/>
          </a:solidFill>
          <a:ln>
            <a:noFill/>
          </a:ln>
          <a:effectLst>
            <a:outerShdw dist="107763" dir="2700000" algn="ctr" rotWithShape="0">
              <a:srgbClr val="474747"/>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21" name="Line 9"/>
          <p:cNvSpPr>
            <a:spLocks noChangeShapeType="1"/>
          </p:cNvSpPr>
          <p:nvPr/>
        </p:nvSpPr>
        <p:spPr bwMode="auto">
          <a:xfrm>
            <a:off x="6477000" y="3124200"/>
            <a:ext cx="2133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2" name="Rectangle 10"/>
          <p:cNvSpPr>
            <a:spLocks noChangeArrowheads="1"/>
          </p:cNvSpPr>
          <p:nvPr/>
        </p:nvSpPr>
        <p:spPr bwMode="auto">
          <a:xfrm>
            <a:off x="6477000" y="2667000"/>
            <a:ext cx="1446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PERIOD KEY</a:t>
            </a:r>
          </a:p>
        </p:txBody>
      </p:sp>
      <p:sp>
        <p:nvSpPr>
          <p:cNvPr id="13323" name="Line 11"/>
          <p:cNvSpPr>
            <a:spLocks noChangeShapeType="1"/>
          </p:cNvSpPr>
          <p:nvPr/>
        </p:nvSpPr>
        <p:spPr bwMode="auto">
          <a:xfrm>
            <a:off x="3276600" y="5257800"/>
            <a:ext cx="2133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4" name="Line 12"/>
          <p:cNvSpPr>
            <a:spLocks noChangeShapeType="1"/>
          </p:cNvSpPr>
          <p:nvPr/>
        </p:nvSpPr>
        <p:spPr bwMode="auto">
          <a:xfrm>
            <a:off x="3276600" y="2971800"/>
            <a:ext cx="2133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5" name="Rectangle 13"/>
          <p:cNvSpPr>
            <a:spLocks noChangeArrowheads="1"/>
          </p:cNvSpPr>
          <p:nvPr/>
        </p:nvSpPr>
        <p:spPr bwMode="auto">
          <a:xfrm>
            <a:off x="228600" y="2133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800" b="1">
                <a:solidFill>
                  <a:srgbClr val="000000"/>
                </a:solidFill>
                <a:latin typeface="Century Gothic" pitchFamily="34" charset="0"/>
              </a:rPr>
              <a:t>Store Dimension</a:t>
            </a:r>
          </a:p>
        </p:txBody>
      </p:sp>
      <p:sp>
        <p:nvSpPr>
          <p:cNvPr id="13326" name="Rectangle 14"/>
          <p:cNvSpPr>
            <a:spLocks noChangeArrowheads="1"/>
          </p:cNvSpPr>
          <p:nvPr/>
        </p:nvSpPr>
        <p:spPr bwMode="auto">
          <a:xfrm>
            <a:off x="6477000" y="2209800"/>
            <a:ext cx="1909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Time Dimension</a:t>
            </a:r>
          </a:p>
        </p:txBody>
      </p:sp>
      <p:sp>
        <p:nvSpPr>
          <p:cNvPr id="13327" name="Rectangle 15"/>
          <p:cNvSpPr>
            <a:spLocks noChangeArrowheads="1"/>
          </p:cNvSpPr>
          <p:nvPr/>
        </p:nvSpPr>
        <p:spPr bwMode="auto">
          <a:xfrm>
            <a:off x="3200400" y="4419600"/>
            <a:ext cx="2247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Product Dimension</a:t>
            </a:r>
          </a:p>
        </p:txBody>
      </p:sp>
      <p:sp>
        <p:nvSpPr>
          <p:cNvPr id="13328" name="Rectangle 16"/>
          <p:cNvSpPr>
            <a:spLocks noChangeArrowheads="1"/>
          </p:cNvSpPr>
          <p:nvPr/>
        </p:nvSpPr>
        <p:spPr bwMode="auto">
          <a:xfrm>
            <a:off x="3338513" y="2035175"/>
            <a:ext cx="131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STORE KEY</a:t>
            </a:r>
          </a:p>
        </p:txBody>
      </p:sp>
      <p:sp>
        <p:nvSpPr>
          <p:cNvPr id="13329" name="Rectangle 17"/>
          <p:cNvSpPr>
            <a:spLocks noChangeArrowheads="1"/>
          </p:cNvSpPr>
          <p:nvPr/>
        </p:nvSpPr>
        <p:spPr bwMode="auto">
          <a:xfrm>
            <a:off x="3338513" y="2339975"/>
            <a:ext cx="1719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PRODUCT KEY</a:t>
            </a:r>
          </a:p>
        </p:txBody>
      </p:sp>
      <p:sp>
        <p:nvSpPr>
          <p:cNvPr id="13330" name="Rectangle 18"/>
          <p:cNvSpPr>
            <a:spLocks noChangeArrowheads="1"/>
          </p:cNvSpPr>
          <p:nvPr/>
        </p:nvSpPr>
        <p:spPr bwMode="auto">
          <a:xfrm>
            <a:off x="3338513" y="2644775"/>
            <a:ext cx="1458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PERIOD KEY</a:t>
            </a:r>
          </a:p>
        </p:txBody>
      </p:sp>
      <p:sp>
        <p:nvSpPr>
          <p:cNvPr id="13331" name="Rectangle 19"/>
          <p:cNvSpPr>
            <a:spLocks noChangeArrowheads="1"/>
          </p:cNvSpPr>
          <p:nvPr/>
        </p:nvSpPr>
        <p:spPr bwMode="auto">
          <a:xfrm>
            <a:off x="3414713" y="3048000"/>
            <a:ext cx="13557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Century Gothic" pitchFamily="34" charset="0"/>
              </a:rPr>
              <a:t>Dollars_sold</a:t>
            </a:r>
          </a:p>
          <a:p>
            <a:pPr eaLnBrk="0" hangingPunct="0"/>
            <a:r>
              <a:rPr lang="en-US" sz="1600" b="1">
                <a:solidFill>
                  <a:srgbClr val="000000"/>
                </a:solidFill>
                <a:latin typeface="Century Gothic" pitchFamily="34" charset="0"/>
              </a:rPr>
              <a:t>Units</a:t>
            </a:r>
          </a:p>
          <a:p>
            <a:pPr eaLnBrk="0" hangingPunct="0"/>
            <a:r>
              <a:rPr lang="en-US" sz="1600" b="1">
                <a:solidFill>
                  <a:srgbClr val="000000"/>
                </a:solidFill>
                <a:latin typeface="Century Gothic" pitchFamily="34" charset="0"/>
              </a:rPr>
              <a:t>Dollars_cost</a:t>
            </a:r>
          </a:p>
        </p:txBody>
      </p:sp>
      <p:sp>
        <p:nvSpPr>
          <p:cNvPr id="13332" name="Rectangle 20"/>
          <p:cNvSpPr>
            <a:spLocks noChangeArrowheads="1"/>
          </p:cNvSpPr>
          <p:nvPr/>
        </p:nvSpPr>
        <p:spPr bwMode="auto">
          <a:xfrm>
            <a:off x="6553200" y="3200400"/>
            <a:ext cx="150018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Period Desc</a:t>
            </a:r>
          </a:p>
          <a:p>
            <a:pPr eaLnBrk="0" hangingPunct="0"/>
            <a:r>
              <a:rPr lang="en-US" sz="1800" b="1">
                <a:solidFill>
                  <a:srgbClr val="000000"/>
                </a:solidFill>
                <a:latin typeface="Century Gothic" pitchFamily="34" charset="0"/>
              </a:rPr>
              <a:t>Year</a:t>
            </a:r>
          </a:p>
          <a:p>
            <a:pPr eaLnBrk="0" hangingPunct="0"/>
            <a:r>
              <a:rPr lang="en-US" sz="1800" b="1">
                <a:solidFill>
                  <a:srgbClr val="000000"/>
                </a:solidFill>
                <a:latin typeface="Century Gothic" pitchFamily="34" charset="0"/>
              </a:rPr>
              <a:t>Quarter</a:t>
            </a:r>
          </a:p>
          <a:p>
            <a:pPr eaLnBrk="0" hangingPunct="0"/>
            <a:r>
              <a:rPr lang="en-US" sz="1800" b="1">
                <a:solidFill>
                  <a:srgbClr val="000000"/>
                </a:solidFill>
                <a:latin typeface="Century Gothic" pitchFamily="34" charset="0"/>
              </a:rPr>
              <a:t>Month</a:t>
            </a:r>
          </a:p>
          <a:p>
            <a:pPr eaLnBrk="0" hangingPunct="0"/>
            <a:r>
              <a:rPr lang="en-US" sz="1800" b="1">
                <a:solidFill>
                  <a:srgbClr val="000000"/>
                </a:solidFill>
                <a:latin typeface="Century Gothic" pitchFamily="34" charset="0"/>
              </a:rPr>
              <a:t>Day</a:t>
            </a:r>
          </a:p>
          <a:p>
            <a:pPr eaLnBrk="0" hangingPunct="0"/>
            <a:endParaRPr lang="en-US" sz="1800" b="1">
              <a:solidFill>
                <a:srgbClr val="000000"/>
              </a:solidFill>
              <a:latin typeface="Century Gothic" pitchFamily="34" charset="0"/>
            </a:endParaRPr>
          </a:p>
        </p:txBody>
      </p:sp>
      <p:sp>
        <p:nvSpPr>
          <p:cNvPr id="13333" name="Rectangle 21"/>
          <p:cNvSpPr>
            <a:spLocks noChangeArrowheads="1"/>
          </p:cNvSpPr>
          <p:nvPr/>
        </p:nvSpPr>
        <p:spPr bwMode="auto">
          <a:xfrm>
            <a:off x="3352800" y="17526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Fact Table</a:t>
            </a:r>
          </a:p>
        </p:txBody>
      </p:sp>
      <p:sp>
        <p:nvSpPr>
          <p:cNvPr id="13334" name="Rectangle 22"/>
          <p:cNvSpPr>
            <a:spLocks noChangeArrowheads="1"/>
          </p:cNvSpPr>
          <p:nvPr/>
        </p:nvSpPr>
        <p:spPr bwMode="auto">
          <a:xfrm>
            <a:off x="3276600" y="4876800"/>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Century Gothic" pitchFamily="34" charset="0"/>
              </a:rPr>
              <a:t>PRODUCT KEY</a:t>
            </a:r>
          </a:p>
        </p:txBody>
      </p:sp>
      <p:sp>
        <p:nvSpPr>
          <p:cNvPr id="13335" name="Rectangle 23"/>
          <p:cNvSpPr>
            <a:spLocks noChangeArrowheads="1"/>
          </p:cNvSpPr>
          <p:nvPr/>
        </p:nvSpPr>
        <p:spPr bwMode="auto">
          <a:xfrm>
            <a:off x="381000" y="2895600"/>
            <a:ext cx="21494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1600" b="1">
                <a:solidFill>
                  <a:srgbClr val="000000"/>
                </a:solidFill>
                <a:latin typeface="Century Gothic" pitchFamily="34" charset="0"/>
              </a:rPr>
              <a:t>Store Description</a:t>
            </a:r>
          </a:p>
          <a:p>
            <a:pPr eaLnBrk="0" hangingPunct="0"/>
            <a:r>
              <a:rPr lang="en-US" sz="1600" b="1">
                <a:solidFill>
                  <a:srgbClr val="000000"/>
                </a:solidFill>
                <a:latin typeface="Century Gothic" pitchFamily="34" charset="0"/>
              </a:rPr>
              <a:t>City</a:t>
            </a:r>
          </a:p>
          <a:p>
            <a:pPr eaLnBrk="0" hangingPunct="0"/>
            <a:r>
              <a:rPr lang="en-US" sz="1600" b="1">
                <a:solidFill>
                  <a:srgbClr val="000000"/>
                </a:solidFill>
                <a:latin typeface="Century Gothic" pitchFamily="34" charset="0"/>
              </a:rPr>
              <a:t>State</a:t>
            </a:r>
          </a:p>
          <a:p>
            <a:pPr eaLnBrk="0" hangingPunct="0"/>
            <a:r>
              <a:rPr lang="en-US" sz="1600" b="1">
                <a:solidFill>
                  <a:srgbClr val="000000"/>
                </a:solidFill>
                <a:latin typeface="Century Gothic" pitchFamily="34" charset="0"/>
              </a:rPr>
              <a:t>District ID</a:t>
            </a:r>
          </a:p>
          <a:p>
            <a:pPr eaLnBrk="0" hangingPunct="0"/>
            <a:r>
              <a:rPr lang="en-US" sz="1600" b="1">
                <a:solidFill>
                  <a:srgbClr val="000000"/>
                </a:solidFill>
                <a:latin typeface="Century Gothic" pitchFamily="34" charset="0"/>
              </a:rPr>
              <a:t>District Desc.</a:t>
            </a:r>
          </a:p>
          <a:p>
            <a:pPr eaLnBrk="0" hangingPunct="0"/>
            <a:r>
              <a:rPr lang="en-US" sz="1600" b="1">
                <a:solidFill>
                  <a:srgbClr val="000000"/>
                </a:solidFill>
                <a:latin typeface="Century Gothic" pitchFamily="34" charset="0"/>
              </a:rPr>
              <a:t>Region_ID</a:t>
            </a:r>
          </a:p>
          <a:p>
            <a:pPr eaLnBrk="0" hangingPunct="0"/>
            <a:r>
              <a:rPr lang="en-US" sz="1600" b="1">
                <a:solidFill>
                  <a:srgbClr val="000000"/>
                </a:solidFill>
                <a:latin typeface="Century Gothic" pitchFamily="34" charset="0"/>
              </a:rPr>
              <a:t>Region Desc.</a:t>
            </a:r>
          </a:p>
          <a:p>
            <a:pPr eaLnBrk="0" hangingPunct="0"/>
            <a:r>
              <a:rPr lang="en-US" sz="1600" b="1">
                <a:solidFill>
                  <a:srgbClr val="000000"/>
                </a:solidFill>
                <a:latin typeface="Century Gothic" pitchFamily="34" charset="0"/>
              </a:rPr>
              <a:t>Regional Mgr.</a:t>
            </a:r>
          </a:p>
          <a:p>
            <a:pPr eaLnBrk="0" hangingPunct="0"/>
            <a:endParaRPr lang="en-US" sz="1600" b="1">
              <a:solidFill>
                <a:srgbClr val="000000"/>
              </a:solidFill>
              <a:latin typeface="Century Gothic" pitchFamily="34" charset="0"/>
            </a:endParaRPr>
          </a:p>
        </p:txBody>
      </p:sp>
      <p:sp>
        <p:nvSpPr>
          <p:cNvPr id="13336" name="Rectangle 24"/>
          <p:cNvSpPr>
            <a:spLocks noChangeArrowheads="1"/>
          </p:cNvSpPr>
          <p:nvPr/>
        </p:nvSpPr>
        <p:spPr bwMode="auto">
          <a:xfrm>
            <a:off x="3276600" y="5257800"/>
            <a:ext cx="1547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Century Gothic" pitchFamily="34" charset="0"/>
              </a:rPr>
              <a:t>Product Desc.</a:t>
            </a:r>
          </a:p>
          <a:p>
            <a:pPr eaLnBrk="0" hangingPunct="0"/>
            <a:r>
              <a:rPr lang="en-US" sz="1600" b="1">
                <a:solidFill>
                  <a:srgbClr val="000000"/>
                </a:solidFill>
                <a:latin typeface="Century Gothic" pitchFamily="34" charset="0"/>
              </a:rPr>
              <a:t>Brand</a:t>
            </a:r>
          </a:p>
          <a:p>
            <a:pPr eaLnBrk="0" hangingPunct="0"/>
            <a:r>
              <a:rPr lang="en-US" sz="1600" b="1">
                <a:solidFill>
                  <a:srgbClr val="000000"/>
                </a:solidFill>
                <a:latin typeface="Century Gothic" pitchFamily="34" charset="0"/>
              </a:rPr>
              <a:t>Color</a:t>
            </a:r>
          </a:p>
          <a:p>
            <a:pPr eaLnBrk="0" hangingPunct="0"/>
            <a:r>
              <a:rPr lang="en-US" sz="1600" b="1">
                <a:solidFill>
                  <a:srgbClr val="000000"/>
                </a:solidFill>
                <a:latin typeface="Century Gothic" pitchFamily="34" charset="0"/>
              </a:rPr>
              <a:t>Size</a:t>
            </a:r>
          </a:p>
          <a:p>
            <a:pPr eaLnBrk="0" hangingPunct="0"/>
            <a:r>
              <a:rPr lang="en-US" sz="1600" b="1">
                <a:solidFill>
                  <a:srgbClr val="000000"/>
                </a:solidFill>
                <a:latin typeface="Century Gothic" pitchFamily="34" charset="0"/>
              </a:rPr>
              <a:t>Manufacturer</a:t>
            </a:r>
          </a:p>
          <a:p>
            <a:pPr eaLnBrk="0" hangingPunct="0"/>
            <a:endParaRPr lang="en-US" sz="1600" b="1">
              <a:solidFill>
                <a:srgbClr val="000000"/>
              </a:solidFill>
              <a:latin typeface="Century Gothic" pitchFamily="34" charset="0"/>
            </a:endParaRPr>
          </a:p>
        </p:txBody>
      </p:sp>
      <p:sp>
        <p:nvSpPr>
          <p:cNvPr id="13337" name="Line 25"/>
          <p:cNvSpPr>
            <a:spLocks noChangeShapeType="1"/>
          </p:cNvSpPr>
          <p:nvPr/>
        </p:nvSpPr>
        <p:spPr bwMode="auto">
          <a:xfrm>
            <a:off x="5410200" y="28956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8" name="Line 26"/>
          <p:cNvSpPr>
            <a:spLocks noChangeShapeType="1"/>
          </p:cNvSpPr>
          <p:nvPr/>
        </p:nvSpPr>
        <p:spPr bwMode="auto">
          <a:xfrm flipH="1">
            <a:off x="3048000" y="2438400"/>
            <a:ext cx="228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9" name="Line 27"/>
          <p:cNvSpPr>
            <a:spLocks noChangeShapeType="1"/>
          </p:cNvSpPr>
          <p:nvPr/>
        </p:nvSpPr>
        <p:spPr bwMode="auto">
          <a:xfrm>
            <a:off x="3048000" y="24384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0" name="Line 28"/>
          <p:cNvSpPr>
            <a:spLocks noChangeShapeType="1"/>
          </p:cNvSpPr>
          <p:nvPr/>
        </p:nvSpPr>
        <p:spPr bwMode="auto">
          <a:xfrm>
            <a:off x="3048000" y="5029200"/>
            <a:ext cx="228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1" name="Rectangle 29"/>
          <p:cNvSpPr>
            <a:spLocks noChangeArrowheads="1"/>
          </p:cNvSpPr>
          <p:nvPr/>
        </p:nvSpPr>
        <p:spPr bwMode="auto">
          <a:xfrm>
            <a:off x="381000" y="2514600"/>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800" b="1">
                <a:solidFill>
                  <a:srgbClr val="000000"/>
                </a:solidFill>
                <a:latin typeface="Arial" charset="0"/>
              </a:rPr>
              <a:t>STORE KEY</a:t>
            </a:r>
          </a:p>
        </p:txBody>
      </p:sp>
      <p:sp>
        <p:nvSpPr>
          <p:cNvPr id="13342" name="Line 30"/>
          <p:cNvSpPr>
            <a:spLocks noChangeShapeType="1"/>
          </p:cNvSpPr>
          <p:nvPr/>
        </p:nvSpPr>
        <p:spPr bwMode="auto">
          <a:xfrm>
            <a:off x="290513" y="2932113"/>
            <a:ext cx="2133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3" name="Line 31"/>
          <p:cNvSpPr>
            <a:spLocks noChangeShapeType="1"/>
          </p:cNvSpPr>
          <p:nvPr/>
        </p:nvSpPr>
        <p:spPr bwMode="auto">
          <a:xfrm>
            <a:off x="2667000" y="22098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4" name="Line 32"/>
          <p:cNvSpPr>
            <a:spLocks noChangeShapeType="1"/>
          </p:cNvSpPr>
          <p:nvPr/>
        </p:nvSpPr>
        <p:spPr bwMode="auto">
          <a:xfrm flipH="1">
            <a:off x="8915400" y="6705600"/>
            <a:ext cx="76200" cy="76200"/>
          </a:xfrm>
          <a:prstGeom prst="line">
            <a:avLst/>
          </a:prstGeom>
          <a:noFill/>
          <a:ln w="12700">
            <a:solidFill>
              <a:schemeClr val="tx1"/>
            </a:solidFill>
            <a:round/>
            <a:headEnd type="none" w="sm" len="sm"/>
            <a:tailEnd type="none" w="sm" len="sm"/>
          </a:ln>
          <a:effectLst>
            <a:outerShdw dist="107763" dir="2700000" algn="ctr" rotWithShape="0">
              <a:srgbClr val="474747"/>
            </a:outerShdw>
          </a:effectLst>
          <a:extLst>
            <a:ext uri="{909E8E84-426E-40DD-AFC4-6F175D3DCCD1}">
              <a14:hiddenFill xmlns:a14="http://schemas.microsoft.com/office/drawing/2010/main">
                <a:noFill/>
              </a14:hiddenFill>
            </a:ext>
          </a:extLst>
        </p:spPr>
        <p:txBody>
          <a:bodyPr/>
          <a:lstStyle/>
          <a:p>
            <a:endParaRPr lang="en-IN"/>
          </a:p>
        </p:txBody>
      </p:sp>
      <p:sp>
        <p:nvSpPr>
          <p:cNvPr id="13345" name="Line 34"/>
          <p:cNvSpPr>
            <a:spLocks noChangeShapeType="1"/>
          </p:cNvSpPr>
          <p:nvPr/>
        </p:nvSpPr>
        <p:spPr bwMode="auto">
          <a:xfrm>
            <a:off x="2667000" y="220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3346" name="Line 35"/>
          <p:cNvSpPr>
            <a:spLocks noChangeShapeType="1"/>
          </p:cNvSpPr>
          <p:nvPr/>
        </p:nvSpPr>
        <p:spPr bwMode="auto">
          <a:xfrm>
            <a:off x="2438400" y="2743200"/>
            <a:ext cx="228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 name="Content Placeholder 4"/>
          <p:cNvSpPr>
            <a:spLocks noGrp="1"/>
          </p:cNvSpPr>
          <p:nvPr>
            <p:ph sz="quarter" idx="11"/>
          </p:nvPr>
        </p:nvSpPr>
        <p:spPr/>
        <p:txBody>
          <a:bodyPr/>
          <a:lstStyle/>
          <a:p>
            <a:endParaRPr lang="en-IN"/>
          </a:p>
        </p:txBody>
      </p:sp>
    </p:spTree>
    <p:extLst>
      <p:ext uri="{BB962C8B-B14F-4D97-AF65-F5344CB8AC3E}">
        <p14:creationId xmlns:p14="http://schemas.microsoft.com/office/powerpoint/2010/main" val="14069023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sz="2800" b="1" dirty="0"/>
              <a:t>Step 1: Identify the Business Process</a:t>
            </a:r>
          </a:p>
          <a:p>
            <a:pPr eaLnBrk="1" hangingPunct="1">
              <a:lnSpc>
                <a:spcPct val="90000"/>
              </a:lnSpc>
              <a:buFont typeface="Wingdings" pitchFamily="2" charset="2"/>
              <a:buNone/>
            </a:pPr>
            <a:endParaRPr lang="en-US" sz="2800" b="1" dirty="0"/>
          </a:p>
          <a:p>
            <a:pPr eaLnBrk="1" hangingPunct="1">
              <a:lnSpc>
                <a:spcPct val="90000"/>
              </a:lnSpc>
              <a:buFont typeface="Wingdings" pitchFamily="2" charset="2"/>
              <a:buNone/>
            </a:pPr>
            <a:r>
              <a:rPr lang="en-US" sz="2800" b="1" dirty="0"/>
              <a:t>Step 2: Declare the </a:t>
            </a:r>
            <a:r>
              <a:rPr lang="en-US" sz="2800" b="1" i="1" dirty="0">
                <a:solidFill>
                  <a:schemeClr val="folHlink"/>
                </a:solidFill>
                <a:latin typeface="Times New Roman" pitchFamily="18" charset="0"/>
              </a:rPr>
              <a:t>Grain</a:t>
            </a:r>
          </a:p>
          <a:p>
            <a:pPr eaLnBrk="1" hangingPunct="1">
              <a:lnSpc>
                <a:spcPct val="90000"/>
              </a:lnSpc>
              <a:buFont typeface="Wingdings" pitchFamily="2" charset="2"/>
              <a:buNone/>
            </a:pPr>
            <a:endParaRPr lang="en-US" sz="2800" b="1" i="1" dirty="0">
              <a:solidFill>
                <a:srgbClr val="FF0000"/>
              </a:solidFill>
              <a:latin typeface="Times New Roman" pitchFamily="18" charset="0"/>
            </a:endParaRPr>
          </a:p>
          <a:p>
            <a:pPr eaLnBrk="1" hangingPunct="1">
              <a:lnSpc>
                <a:spcPct val="90000"/>
              </a:lnSpc>
              <a:buFont typeface="Wingdings" pitchFamily="2" charset="2"/>
              <a:buNone/>
            </a:pPr>
            <a:r>
              <a:rPr lang="en-US" sz="2800" b="1" dirty="0"/>
              <a:t>Step 3: Identify the Dimensions</a:t>
            </a:r>
          </a:p>
          <a:p>
            <a:pPr eaLnBrk="1" hangingPunct="1">
              <a:lnSpc>
                <a:spcPct val="90000"/>
              </a:lnSpc>
              <a:buFont typeface="Wingdings" pitchFamily="2" charset="2"/>
              <a:buNone/>
            </a:pPr>
            <a:endParaRPr lang="en-US" sz="2800" b="1" dirty="0"/>
          </a:p>
          <a:p>
            <a:pPr eaLnBrk="1" hangingPunct="1">
              <a:lnSpc>
                <a:spcPct val="90000"/>
              </a:lnSpc>
              <a:buFont typeface="Wingdings" pitchFamily="2" charset="2"/>
              <a:buNone/>
            </a:pPr>
            <a:r>
              <a:rPr lang="en-US" sz="2800" b="1" dirty="0"/>
              <a:t>Step 4: Identify the Facts</a:t>
            </a:r>
          </a:p>
          <a:p>
            <a:pPr eaLnBrk="1" hangingPunct="1">
              <a:lnSpc>
                <a:spcPct val="90000"/>
              </a:lnSpc>
              <a:buFont typeface="Wingdings" pitchFamily="2" charset="2"/>
              <a:buNone/>
            </a:pPr>
            <a:endParaRPr lang="en-US" sz="2800" b="1" dirty="0"/>
          </a:p>
          <a:p>
            <a:pPr eaLnBrk="1" hangingPunct="1">
              <a:lnSpc>
                <a:spcPct val="90000"/>
              </a:lnSpc>
              <a:buFont typeface="Wingdings" pitchFamily="2" charset="2"/>
              <a:buNone/>
            </a:pPr>
            <a:r>
              <a:rPr lang="en-US" sz="2800" b="1" dirty="0"/>
              <a:t>Step 5: Build the schema</a:t>
            </a:r>
          </a:p>
        </p:txBody>
      </p:sp>
      <p:sp>
        <p:nvSpPr>
          <p:cNvPr id="3" name="Content Placeholder 2"/>
          <p:cNvSpPr>
            <a:spLocks noGrp="1"/>
          </p:cNvSpPr>
          <p:nvPr>
            <p:ph sz="quarter" idx="11"/>
          </p:nvPr>
        </p:nvSpPr>
        <p:spPr/>
        <p:txBody>
          <a:bodyPr/>
          <a:lstStyle/>
          <a:p>
            <a:endParaRPr lang="en-IN"/>
          </a:p>
        </p:txBody>
      </p:sp>
      <p:sp>
        <p:nvSpPr>
          <p:cNvPr id="17410" name="Rectangle 2"/>
          <p:cNvSpPr>
            <a:spLocks noGrp="1" noChangeArrowheads="1"/>
          </p:cNvSpPr>
          <p:nvPr>
            <p:ph type="title" idx="4294967295"/>
          </p:nvPr>
        </p:nvSpPr>
        <p:spPr>
          <a:xfrm>
            <a:off x="152400" y="0"/>
            <a:ext cx="8162925" cy="1311275"/>
          </a:xfrm>
        </p:spPr>
        <p:txBody>
          <a:bodyPr>
            <a:normAutofit/>
          </a:bodyPr>
          <a:lstStyle/>
          <a:p>
            <a:pPr eaLnBrk="1" hangingPunct="1"/>
            <a:r>
              <a:rPr lang="en-US" sz="3200" b="1" dirty="0"/>
              <a:t>Data Warehouse: Design Steps</a:t>
            </a:r>
          </a:p>
        </p:txBody>
      </p:sp>
    </p:spTree>
    <p:extLst>
      <p:ext uri="{BB962C8B-B14F-4D97-AF65-F5344CB8AC3E}">
        <p14:creationId xmlns:p14="http://schemas.microsoft.com/office/powerpoint/2010/main" val="2882135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75"/>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100000"/>
                                  </p:iterate>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2" dur="75"/>
                                        <p:tgtEl>
                                          <p:spTgt spid="63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lt">
                                    <p:tmPct val="100000"/>
                                  </p:iterate>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17" dur="75"/>
                                        <p:tgtEl>
                                          <p:spTgt spid="634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iterate type="lt">
                                    <p:tmPct val="100000"/>
                                  </p:iterate>
                                  <p:childTnLst>
                                    <p:set>
                                      <p:cBhvr>
                                        <p:cTn id="21"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22" dur="75"/>
                                        <p:tgtEl>
                                          <p:spTgt spid="634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iterate type="lt">
                                    <p:tmPct val="100000"/>
                                  </p:iterate>
                                  <p:childTnLst>
                                    <p:set>
                                      <p:cBhvr>
                                        <p:cTn id="26"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27" dur="75"/>
                                        <p:tgtEl>
                                          <p:spTgt spid="634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92500"/>
          </a:bodyPr>
          <a:lstStyle/>
          <a:p>
            <a:pPr fontAlgn="base"/>
            <a:r>
              <a:rPr lang="en-GB" sz="2800" b="1" dirty="0"/>
              <a:t>Granularity</a:t>
            </a:r>
          </a:p>
          <a:p>
            <a:pPr fontAlgn="base"/>
            <a:endParaRPr lang="en-GB" sz="1300" dirty="0"/>
          </a:p>
          <a:p>
            <a:pPr marL="0" indent="0" algn="just" fontAlgn="base"/>
            <a:r>
              <a:rPr lang="en-GB" sz="2800" dirty="0"/>
              <a:t>The first step in designing a fact table is to determine the granularity of the fact table. By granularity, we mean the lowest level of information that will</a:t>
            </a:r>
            <a:br>
              <a:rPr lang="en-GB" sz="2800" dirty="0"/>
            </a:br>
            <a:r>
              <a:rPr lang="en-GB" sz="2800" dirty="0"/>
              <a:t>be stored in the fact table. This constitutes two steps:</a:t>
            </a:r>
          </a:p>
          <a:p>
            <a:pPr fontAlgn="base"/>
            <a:r>
              <a:rPr lang="en-GB" sz="2800" dirty="0"/>
              <a:t>	1. Determine which dimensions will be included.</a:t>
            </a:r>
            <a:br>
              <a:rPr lang="en-GB" sz="2800" dirty="0"/>
            </a:br>
            <a:r>
              <a:rPr lang="en-GB" sz="2800" dirty="0"/>
              <a:t>2. Determine where along the hierarchy of each dimension the information will be kept.</a:t>
            </a:r>
          </a:p>
          <a:p>
            <a:pPr marL="0" indent="0" fontAlgn="base"/>
            <a:r>
              <a:rPr lang="en-GB" sz="2800" dirty="0"/>
              <a:t>The determining factors usually goes back to the requirements.</a:t>
            </a:r>
          </a:p>
        </p:txBody>
      </p:sp>
      <p:sp>
        <p:nvSpPr>
          <p:cNvPr id="14338" name="Rectangle 2"/>
          <p:cNvSpPr>
            <a:spLocks noGrp="1" noChangeArrowheads="1"/>
          </p:cNvSpPr>
          <p:nvPr>
            <p:ph type="title" idx="4294967295"/>
          </p:nvPr>
        </p:nvSpPr>
        <p:spPr>
          <a:xfrm>
            <a:off x="152400" y="228600"/>
            <a:ext cx="8162925" cy="701675"/>
          </a:xfrm>
        </p:spPr>
        <p:txBody>
          <a:bodyPr>
            <a:normAutofit/>
          </a:bodyPr>
          <a:lstStyle/>
          <a:p>
            <a:pPr fontAlgn="base"/>
            <a:r>
              <a:rPr lang="en-IN" sz="3600" dirty="0"/>
              <a:t>Fact Table Granularity</a:t>
            </a:r>
          </a:p>
        </p:txBody>
      </p:sp>
    </p:spTree>
    <p:extLst>
      <p:ext uri="{BB962C8B-B14F-4D97-AF65-F5344CB8AC3E}">
        <p14:creationId xmlns:p14="http://schemas.microsoft.com/office/powerpoint/2010/main" val="4123154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121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2133600" cy="296672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0000"/>
                    </a:ext>
                  </a:extLst>
                </a:gridCol>
              </a:tblGrid>
              <a:tr h="370840">
                <a:tc>
                  <a:txBody>
                    <a:bodyPr/>
                    <a:lstStyle/>
                    <a:p>
                      <a:r>
                        <a:rPr lang="en-US" sz="1400" dirty="0"/>
                        <a:t>PRODUCT_KEY</a:t>
                      </a:r>
                    </a:p>
                  </a:txBody>
                  <a:tcPr/>
                </a:tc>
                <a:extLst>
                  <a:ext uri="{0D108BD9-81ED-4DB2-BD59-A6C34878D82A}">
                    <a16:rowId xmlns:a16="http://schemas.microsoft.com/office/drawing/2014/main" val="10000"/>
                  </a:ext>
                </a:extLst>
              </a:tr>
              <a:tr h="370840">
                <a:tc>
                  <a:txBody>
                    <a:bodyPr/>
                    <a:lstStyle/>
                    <a:p>
                      <a:r>
                        <a:rPr lang="en-US" sz="1400" dirty="0"/>
                        <a:t>CUSTOMER</a:t>
                      </a:r>
                      <a:r>
                        <a:rPr lang="en-US" sz="1400" baseline="0" dirty="0"/>
                        <a:t>_KEY</a:t>
                      </a:r>
                      <a:endParaRPr lang="en-US" sz="1400" dirty="0"/>
                    </a:p>
                  </a:txBody>
                  <a:tcPr/>
                </a:tc>
                <a:extLst>
                  <a:ext uri="{0D108BD9-81ED-4DB2-BD59-A6C34878D82A}">
                    <a16:rowId xmlns:a16="http://schemas.microsoft.com/office/drawing/2014/main" val="10001"/>
                  </a:ext>
                </a:extLst>
              </a:tr>
              <a:tr h="370840">
                <a:tc>
                  <a:txBody>
                    <a:bodyPr/>
                    <a:lstStyle/>
                    <a:p>
                      <a:r>
                        <a:rPr lang="en-US" sz="1400" dirty="0"/>
                        <a:t>DATE_KEY</a:t>
                      </a:r>
                    </a:p>
                  </a:txBody>
                  <a:tcPr/>
                </a:tc>
                <a:extLst>
                  <a:ext uri="{0D108BD9-81ED-4DB2-BD59-A6C34878D82A}">
                    <a16:rowId xmlns:a16="http://schemas.microsoft.com/office/drawing/2014/main" val="10002"/>
                  </a:ext>
                </a:extLst>
              </a:tr>
              <a:tr h="370840">
                <a:tc>
                  <a:txBody>
                    <a:bodyPr/>
                    <a:lstStyle/>
                    <a:p>
                      <a:r>
                        <a:rPr lang="en-US" sz="1400" dirty="0"/>
                        <a:t>LOCATION_KEY</a:t>
                      </a:r>
                    </a:p>
                  </a:txBody>
                  <a:tcPr/>
                </a:tc>
                <a:extLst>
                  <a:ext uri="{0D108BD9-81ED-4DB2-BD59-A6C34878D82A}">
                    <a16:rowId xmlns:a16="http://schemas.microsoft.com/office/drawing/2014/main" val="10003"/>
                  </a:ext>
                </a:extLst>
              </a:tr>
              <a:tr h="370840">
                <a:tc>
                  <a:txBody>
                    <a:bodyPr/>
                    <a:lstStyle/>
                    <a:p>
                      <a:r>
                        <a:rPr lang="en-US" sz="1400" dirty="0"/>
                        <a:t>PROMOTION_KEY</a:t>
                      </a:r>
                    </a:p>
                  </a:txBody>
                  <a:tcPr/>
                </a:tc>
                <a:extLst>
                  <a:ext uri="{0D108BD9-81ED-4DB2-BD59-A6C34878D82A}">
                    <a16:rowId xmlns:a16="http://schemas.microsoft.com/office/drawing/2014/main" val="10004"/>
                  </a:ext>
                </a:extLst>
              </a:tr>
              <a:tr h="370840">
                <a:tc>
                  <a:txBody>
                    <a:bodyPr/>
                    <a:lstStyle/>
                    <a:p>
                      <a:r>
                        <a:rPr lang="en-US" sz="1400" dirty="0"/>
                        <a:t>DAILY_SALES_QUANTITY</a:t>
                      </a:r>
                    </a:p>
                  </a:txBody>
                  <a:tcPr/>
                </a:tc>
                <a:extLst>
                  <a:ext uri="{0D108BD9-81ED-4DB2-BD59-A6C34878D82A}">
                    <a16:rowId xmlns:a16="http://schemas.microsoft.com/office/drawing/2014/main" val="10005"/>
                  </a:ext>
                </a:extLst>
              </a:tr>
              <a:tr h="370840">
                <a:tc>
                  <a:txBody>
                    <a:bodyPr/>
                    <a:lstStyle/>
                    <a:p>
                      <a:r>
                        <a:rPr lang="en-US" sz="1400" dirty="0"/>
                        <a:t>DAILY_SALES_AMOUNT</a:t>
                      </a:r>
                    </a:p>
                  </a:txBody>
                  <a:tcPr/>
                </a:tc>
                <a:extLst>
                  <a:ext uri="{0D108BD9-81ED-4DB2-BD59-A6C34878D82A}">
                    <a16:rowId xmlns:a16="http://schemas.microsoft.com/office/drawing/2014/main" val="10006"/>
                  </a:ext>
                </a:extLst>
              </a:tr>
              <a:tr h="370840">
                <a:tc>
                  <a:txBody>
                    <a:bodyPr/>
                    <a:lstStyle/>
                    <a:p>
                      <a:r>
                        <a:rPr lang="en-US" sz="1400" dirty="0"/>
                        <a:t>DAILY_PROFIT</a:t>
                      </a:r>
                    </a:p>
                  </a:txBody>
                  <a:tcPr/>
                </a:tc>
                <a:extLst>
                  <a:ext uri="{0D108BD9-81ED-4DB2-BD59-A6C34878D82A}">
                    <a16:rowId xmlns:a16="http://schemas.microsoft.com/office/drawing/2014/main" val="10007"/>
                  </a:ext>
                </a:extLst>
              </a:tr>
            </a:tbl>
          </a:graphicData>
        </a:graphic>
      </p:graphicFrame>
      <p:graphicFrame>
        <p:nvGraphicFramePr>
          <p:cNvPr id="8" name="Content Placeholder 7"/>
          <p:cNvGraphicFramePr>
            <a:graphicFrameLocks noGrp="1"/>
          </p:cNvGraphicFramePr>
          <p:nvPr>
            <p:ph sz="quarter" idx="10"/>
          </p:nvPr>
        </p:nvGraphicFramePr>
        <p:xfrm>
          <a:off x="3200400" y="1828800"/>
          <a:ext cx="2362200" cy="3337560"/>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PRODUCT_KEY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CUSTOMER</a:t>
                      </a:r>
                      <a:r>
                        <a:rPr lang="en-US" sz="1400" baseline="0" dirty="0"/>
                        <a:t>_KEY</a:t>
                      </a:r>
                      <a:endParaRPr lang="en-US" sz="1400" dirty="0"/>
                    </a:p>
                  </a:txBody>
                  <a:tcPr/>
                </a:tc>
                <a:extLst>
                  <a:ext uri="{0D108BD9-81ED-4DB2-BD59-A6C34878D82A}">
                    <a16:rowId xmlns:a16="http://schemas.microsoft.com/office/drawing/2014/main" val="10001"/>
                  </a:ext>
                </a:extLst>
              </a:tr>
              <a:tr h="370840">
                <a:tc>
                  <a:txBody>
                    <a:bodyPr/>
                    <a:lstStyle/>
                    <a:p>
                      <a:r>
                        <a:rPr lang="en-US" sz="1400" dirty="0"/>
                        <a:t>DATE_KEY</a:t>
                      </a:r>
                    </a:p>
                  </a:txBody>
                  <a:tcPr/>
                </a:tc>
                <a:extLst>
                  <a:ext uri="{0D108BD9-81ED-4DB2-BD59-A6C34878D82A}">
                    <a16:rowId xmlns:a16="http://schemas.microsoft.com/office/drawing/2014/main" val="10002"/>
                  </a:ext>
                </a:extLst>
              </a:tr>
              <a:tr h="370840">
                <a:tc>
                  <a:txBody>
                    <a:bodyPr/>
                    <a:lstStyle/>
                    <a:p>
                      <a:r>
                        <a:rPr lang="en-US" sz="1400" dirty="0"/>
                        <a:t>MONTH</a:t>
                      </a:r>
                    </a:p>
                  </a:txBody>
                  <a:tcPr/>
                </a:tc>
                <a:extLst>
                  <a:ext uri="{0D108BD9-81ED-4DB2-BD59-A6C34878D82A}">
                    <a16:rowId xmlns:a16="http://schemas.microsoft.com/office/drawing/2014/main" val="10003"/>
                  </a:ext>
                </a:extLst>
              </a:tr>
              <a:tr h="370840">
                <a:tc>
                  <a:txBody>
                    <a:bodyPr/>
                    <a:lstStyle/>
                    <a:p>
                      <a:r>
                        <a:rPr lang="en-US" sz="1400" dirty="0"/>
                        <a:t>LOCATION_KEY</a:t>
                      </a:r>
                    </a:p>
                  </a:txBody>
                  <a:tcPr/>
                </a:tc>
                <a:extLst>
                  <a:ext uri="{0D108BD9-81ED-4DB2-BD59-A6C34878D82A}">
                    <a16:rowId xmlns:a16="http://schemas.microsoft.com/office/drawing/2014/main" val="10004"/>
                  </a:ext>
                </a:extLst>
              </a:tr>
              <a:tr h="370840">
                <a:tc>
                  <a:txBody>
                    <a:bodyPr/>
                    <a:lstStyle/>
                    <a:p>
                      <a:r>
                        <a:rPr lang="en-US" sz="1400" dirty="0"/>
                        <a:t>PROMOTION_KEY</a:t>
                      </a:r>
                    </a:p>
                  </a:txBody>
                  <a:tcPr/>
                </a:tc>
                <a:extLst>
                  <a:ext uri="{0D108BD9-81ED-4DB2-BD59-A6C34878D82A}">
                    <a16:rowId xmlns:a16="http://schemas.microsoft.com/office/drawing/2014/main" val="10005"/>
                  </a:ext>
                </a:extLst>
              </a:tr>
              <a:tr h="370840">
                <a:tc>
                  <a:txBody>
                    <a:bodyPr/>
                    <a:lstStyle/>
                    <a:p>
                      <a:r>
                        <a:rPr lang="en-US" sz="1400" dirty="0"/>
                        <a:t>MONTHLY_SALES_QUANTITY</a:t>
                      </a:r>
                    </a:p>
                  </a:txBody>
                  <a:tcPr/>
                </a:tc>
                <a:extLst>
                  <a:ext uri="{0D108BD9-81ED-4DB2-BD59-A6C34878D82A}">
                    <a16:rowId xmlns:a16="http://schemas.microsoft.com/office/drawing/2014/main" val="10006"/>
                  </a:ext>
                </a:extLst>
              </a:tr>
              <a:tr h="370840">
                <a:tc>
                  <a:txBody>
                    <a:bodyPr/>
                    <a:lstStyle/>
                    <a:p>
                      <a:r>
                        <a:rPr lang="en-US" sz="1400" dirty="0"/>
                        <a:t>MONTHLY_SALES_AMOUNT</a:t>
                      </a:r>
                    </a:p>
                  </a:txBody>
                  <a:tcPr/>
                </a:tc>
                <a:extLst>
                  <a:ext uri="{0D108BD9-81ED-4DB2-BD59-A6C34878D82A}">
                    <a16:rowId xmlns:a16="http://schemas.microsoft.com/office/drawing/2014/main" val="10007"/>
                  </a:ext>
                </a:extLst>
              </a:tr>
              <a:tr h="370840">
                <a:tc>
                  <a:txBody>
                    <a:bodyPr/>
                    <a:lstStyle/>
                    <a:p>
                      <a:r>
                        <a:rPr lang="en-US" sz="1400" dirty="0"/>
                        <a:t>MONTHLY_PROFIT</a:t>
                      </a:r>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20</a:t>
            </a:fld>
            <a:endParaRPr lang="en-US" dirty="0"/>
          </a:p>
        </p:txBody>
      </p:sp>
      <p:graphicFrame>
        <p:nvGraphicFramePr>
          <p:cNvPr id="9" name="Content Placeholder 7"/>
          <p:cNvGraphicFramePr>
            <a:graphicFrameLocks/>
          </p:cNvGraphicFramePr>
          <p:nvPr/>
        </p:nvGraphicFramePr>
        <p:xfrm>
          <a:off x="6781800" y="2590800"/>
          <a:ext cx="2133600" cy="333756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PRODUCT_KEY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CUSTOMER</a:t>
                      </a:r>
                      <a:r>
                        <a:rPr lang="en-US" sz="1400" baseline="0" dirty="0"/>
                        <a:t>_KEY</a:t>
                      </a:r>
                      <a:endParaRPr lang="en-US" sz="1400" dirty="0"/>
                    </a:p>
                  </a:txBody>
                  <a:tcPr/>
                </a:tc>
                <a:extLst>
                  <a:ext uri="{0D108BD9-81ED-4DB2-BD59-A6C34878D82A}">
                    <a16:rowId xmlns:a16="http://schemas.microsoft.com/office/drawing/2014/main" val="10001"/>
                  </a:ext>
                </a:extLst>
              </a:tr>
              <a:tr h="370840">
                <a:tc>
                  <a:txBody>
                    <a:bodyPr/>
                    <a:lstStyle/>
                    <a:p>
                      <a:r>
                        <a:rPr lang="en-US" sz="1400" dirty="0"/>
                        <a:t>DATE_KEY</a:t>
                      </a:r>
                    </a:p>
                  </a:txBody>
                  <a:tcPr/>
                </a:tc>
                <a:extLst>
                  <a:ext uri="{0D108BD9-81ED-4DB2-BD59-A6C34878D82A}">
                    <a16:rowId xmlns:a16="http://schemas.microsoft.com/office/drawing/2014/main" val="10002"/>
                  </a:ext>
                </a:extLst>
              </a:tr>
              <a:tr h="370840">
                <a:tc>
                  <a:txBody>
                    <a:bodyPr/>
                    <a:lstStyle/>
                    <a:p>
                      <a:r>
                        <a:rPr lang="en-US" sz="1400" dirty="0"/>
                        <a:t>YEAR</a:t>
                      </a:r>
                    </a:p>
                  </a:txBody>
                  <a:tcPr/>
                </a:tc>
                <a:extLst>
                  <a:ext uri="{0D108BD9-81ED-4DB2-BD59-A6C34878D82A}">
                    <a16:rowId xmlns:a16="http://schemas.microsoft.com/office/drawing/2014/main" val="10003"/>
                  </a:ext>
                </a:extLst>
              </a:tr>
              <a:tr h="370840">
                <a:tc>
                  <a:txBody>
                    <a:bodyPr/>
                    <a:lstStyle/>
                    <a:p>
                      <a:r>
                        <a:rPr lang="en-US" sz="1400" dirty="0"/>
                        <a:t>LOCATION_KEY</a:t>
                      </a:r>
                    </a:p>
                  </a:txBody>
                  <a:tcPr/>
                </a:tc>
                <a:extLst>
                  <a:ext uri="{0D108BD9-81ED-4DB2-BD59-A6C34878D82A}">
                    <a16:rowId xmlns:a16="http://schemas.microsoft.com/office/drawing/2014/main" val="10004"/>
                  </a:ext>
                </a:extLst>
              </a:tr>
              <a:tr h="370840">
                <a:tc>
                  <a:txBody>
                    <a:bodyPr/>
                    <a:lstStyle/>
                    <a:p>
                      <a:r>
                        <a:rPr lang="en-US" sz="1400" dirty="0"/>
                        <a:t>PROMOTION_KEY</a:t>
                      </a:r>
                    </a:p>
                  </a:txBody>
                  <a:tcPr/>
                </a:tc>
                <a:extLst>
                  <a:ext uri="{0D108BD9-81ED-4DB2-BD59-A6C34878D82A}">
                    <a16:rowId xmlns:a16="http://schemas.microsoft.com/office/drawing/2014/main" val="10005"/>
                  </a:ext>
                </a:extLst>
              </a:tr>
              <a:tr h="370840">
                <a:tc>
                  <a:txBody>
                    <a:bodyPr/>
                    <a:lstStyle/>
                    <a:p>
                      <a:r>
                        <a:rPr lang="en-US" sz="1400" dirty="0"/>
                        <a:t>YEARLY_SALES_QUANTITY</a:t>
                      </a:r>
                    </a:p>
                  </a:txBody>
                  <a:tcPr/>
                </a:tc>
                <a:extLst>
                  <a:ext uri="{0D108BD9-81ED-4DB2-BD59-A6C34878D82A}">
                    <a16:rowId xmlns:a16="http://schemas.microsoft.com/office/drawing/2014/main" val="10006"/>
                  </a:ext>
                </a:extLst>
              </a:tr>
              <a:tr h="370840">
                <a:tc>
                  <a:txBody>
                    <a:bodyPr/>
                    <a:lstStyle/>
                    <a:p>
                      <a:r>
                        <a:rPr lang="en-US" sz="1400" dirty="0"/>
                        <a:t>YEARLY_SALES_AMOUNT</a:t>
                      </a:r>
                    </a:p>
                  </a:txBody>
                  <a:tcPr/>
                </a:tc>
                <a:extLst>
                  <a:ext uri="{0D108BD9-81ED-4DB2-BD59-A6C34878D82A}">
                    <a16:rowId xmlns:a16="http://schemas.microsoft.com/office/drawing/2014/main" val="10007"/>
                  </a:ext>
                </a:extLst>
              </a:tr>
              <a:tr h="370840">
                <a:tc>
                  <a:txBody>
                    <a:bodyPr/>
                    <a:lstStyle/>
                    <a:p>
                      <a:r>
                        <a:rPr lang="en-US" sz="1400" dirty="0"/>
                        <a:t>YEARLY_PROFIT</a:t>
                      </a:r>
                    </a:p>
                  </a:txBody>
                  <a:tcPr/>
                </a:tc>
                <a:extLst>
                  <a:ext uri="{0D108BD9-81ED-4DB2-BD59-A6C34878D82A}">
                    <a16:rowId xmlns:a16="http://schemas.microsoft.com/office/drawing/2014/main" val="10008"/>
                  </a:ext>
                </a:extLst>
              </a:tr>
            </a:tbl>
          </a:graphicData>
        </a:graphic>
      </p:graphicFrame>
      <p:sp>
        <p:nvSpPr>
          <p:cNvPr id="10" name="TextBox 9"/>
          <p:cNvSpPr txBox="1"/>
          <p:nvPr/>
        </p:nvSpPr>
        <p:spPr>
          <a:xfrm>
            <a:off x="533400" y="4572000"/>
            <a:ext cx="1676400" cy="307777"/>
          </a:xfrm>
          <a:prstGeom prst="rect">
            <a:avLst/>
          </a:prstGeom>
          <a:noFill/>
        </p:spPr>
        <p:txBody>
          <a:bodyPr wrap="square" rtlCol="0">
            <a:spAutoFit/>
          </a:bodyPr>
          <a:lstStyle/>
          <a:p>
            <a:r>
              <a:rPr lang="en-US" sz="1400" b="1" dirty="0"/>
              <a:t>FACT_SALES_DAILY</a:t>
            </a:r>
          </a:p>
        </p:txBody>
      </p:sp>
      <p:sp>
        <p:nvSpPr>
          <p:cNvPr id="11" name="TextBox 10"/>
          <p:cNvSpPr txBox="1"/>
          <p:nvPr/>
        </p:nvSpPr>
        <p:spPr>
          <a:xfrm>
            <a:off x="7010400" y="5947662"/>
            <a:ext cx="1752600" cy="307777"/>
          </a:xfrm>
          <a:prstGeom prst="rect">
            <a:avLst/>
          </a:prstGeom>
          <a:noFill/>
        </p:spPr>
        <p:txBody>
          <a:bodyPr wrap="square" rtlCol="0">
            <a:spAutoFit/>
          </a:bodyPr>
          <a:lstStyle/>
          <a:p>
            <a:r>
              <a:rPr lang="en-US" sz="1400" b="1" dirty="0"/>
              <a:t>FACT_SALES_YEARLY</a:t>
            </a:r>
          </a:p>
        </p:txBody>
      </p:sp>
      <p:sp>
        <p:nvSpPr>
          <p:cNvPr id="12" name="TextBox 11"/>
          <p:cNvSpPr txBox="1"/>
          <p:nvPr/>
        </p:nvSpPr>
        <p:spPr>
          <a:xfrm>
            <a:off x="3581400" y="5181600"/>
            <a:ext cx="1981200" cy="307777"/>
          </a:xfrm>
          <a:prstGeom prst="rect">
            <a:avLst/>
          </a:prstGeom>
          <a:noFill/>
        </p:spPr>
        <p:txBody>
          <a:bodyPr wrap="square" rtlCol="0">
            <a:spAutoFit/>
          </a:bodyPr>
          <a:lstStyle/>
          <a:p>
            <a:r>
              <a:rPr lang="en-US" sz="1400" b="1" dirty="0"/>
              <a:t>FACT_SALES_MONTHLY</a:t>
            </a:r>
          </a:p>
        </p:txBody>
      </p:sp>
      <p:sp>
        <p:nvSpPr>
          <p:cNvPr id="13" name="TextBox 12"/>
          <p:cNvSpPr txBox="1"/>
          <p:nvPr/>
        </p:nvSpPr>
        <p:spPr>
          <a:xfrm>
            <a:off x="0" y="609600"/>
            <a:ext cx="7239000" cy="646331"/>
          </a:xfrm>
          <a:prstGeom prst="rect">
            <a:avLst/>
          </a:prstGeom>
          <a:noFill/>
        </p:spPr>
        <p:txBody>
          <a:bodyPr wrap="square" rtlCol="0">
            <a:spAutoFit/>
          </a:bodyPr>
          <a:lstStyle/>
          <a:p>
            <a:r>
              <a:rPr lang="en-US" sz="3600" b="1" dirty="0"/>
              <a:t>Identify the Granularity of Fact Table</a:t>
            </a:r>
          </a:p>
        </p:txBody>
      </p:sp>
    </p:spTree>
    <p:extLst>
      <p:ext uri="{BB962C8B-B14F-4D97-AF65-F5344CB8AC3E}">
        <p14:creationId xmlns:p14="http://schemas.microsoft.com/office/powerpoint/2010/main" val="368493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1676400" cy="296672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CUSTOMER</a:t>
                      </a:r>
                      <a:r>
                        <a:rPr lang="en-US" sz="1400" baseline="0" dirty="0"/>
                        <a:t>_KEY</a:t>
                      </a:r>
                      <a:endParaRPr lang="en-US" sz="1400" dirty="0"/>
                    </a:p>
                  </a:txBody>
                  <a:tcPr/>
                </a:tc>
                <a:extLst>
                  <a:ext uri="{0D108BD9-81ED-4DB2-BD59-A6C34878D82A}">
                    <a16:rowId xmlns:a16="http://schemas.microsoft.com/office/drawing/2014/main" val="10000"/>
                  </a:ext>
                </a:extLst>
              </a:tr>
              <a:tr h="370840">
                <a:tc>
                  <a:txBody>
                    <a:bodyPr/>
                    <a:lstStyle/>
                    <a:p>
                      <a:r>
                        <a:rPr lang="en-US" sz="1400" dirty="0"/>
                        <a:t>CUSTOMER</a:t>
                      </a:r>
                      <a:r>
                        <a:rPr lang="en-US" sz="1400" baseline="0" dirty="0"/>
                        <a:t>_ID</a:t>
                      </a:r>
                      <a:endParaRPr lang="en-US" sz="1400" dirty="0"/>
                    </a:p>
                  </a:txBody>
                  <a:tcPr/>
                </a:tc>
                <a:extLst>
                  <a:ext uri="{0D108BD9-81ED-4DB2-BD59-A6C34878D82A}">
                    <a16:rowId xmlns:a16="http://schemas.microsoft.com/office/drawing/2014/main" val="10001"/>
                  </a:ext>
                </a:extLst>
              </a:tr>
              <a:tr h="370840">
                <a:tc>
                  <a:txBody>
                    <a:bodyPr/>
                    <a:lstStyle/>
                    <a:p>
                      <a:r>
                        <a:rPr lang="en-US" sz="1400" dirty="0"/>
                        <a:t>CUSTOMER_NAME</a:t>
                      </a:r>
                    </a:p>
                  </a:txBody>
                  <a:tcPr/>
                </a:tc>
                <a:extLst>
                  <a:ext uri="{0D108BD9-81ED-4DB2-BD59-A6C34878D82A}">
                    <a16:rowId xmlns:a16="http://schemas.microsoft.com/office/drawing/2014/main" val="10002"/>
                  </a:ext>
                </a:extLst>
              </a:tr>
              <a:tr h="370840">
                <a:tc>
                  <a:txBody>
                    <a:bodyPr/>
                    <a:lstStyle/>
                    <a:p>
                      <a:r>
                        <a:rPr lang="en-US" sz="1400" dirty="0"/>
                        <a:t>ADDRESS 1</a:t>
                      </a:r>
                    </a:p>
                  </a:txBody>
                  <a:tcPr/>
                </a:tc>
                <a:extLst>
                  <a:ext uri="{0D108BD9-81ED-4DB2-BD59-A6C34878D82A}">
                    <a16:rowId xmlns:a16="http://schemas.microsoft.com/office/drawing/2014/main" val="10003"/>
                  </a:ext>
                </a:extLst>
              </a:tr>
              <a:tr h="370840">
                <a:tc>
                  <a:txBody>
                    <a:bodyPr/>
                    <a:lstStyle/>
                    <a:p>
                      <a:r>
                        <a:rPr lang="en-US" sz="1400" dirty="0"/>
                        <a:t>ADDRESS 2</a:t>
                      </a:r>
                    </a:p>
                  </a:txBody>
                  <a:tcPr/>
                </a:tc>
                <a:extLst>
                  <a:ext uri="{0D108BD9-81ED-4DB2-BD59-A6C34878D82A}">
                    <a16:rowId xmlns:a16="http://schemas.microsoft.com/office/drawing/2014/main" val="10004"/>
                  </a:ext>
                </a:extLst>
              </a:tr>
              <a:tr h="370840">
                <a:tc>
                  <a:txBody>
                    <a:bodyPr/>
                    <a:lstStyle/>
                    <a:p>
                      <a:r>
                        <a:rPr lang="en-US" sz="1400" dirty="0"/>
                        <a:t>CONTACT_NO</a:t>
                      </a:r>
                    </a:p>
                  </a:txBody>
                  <a:tcPr/>
                </a:tc>
                <a:extLst>
                  <a:ext uri="{0D108BD9-81ED-4DB2-BD59-A6C34878D82A}">
                    <a16:rowId xmlns:a16="http://schemas.microsoft.com/office/drawing/2014/main" val="10005"/>
                  </a:ext>
                </a:extLst>
              </a:tr>
              <a:tr h="370840">
                <a:tc>
                  <a:txBody>
                    <a:bodyPr/>
                    <a:lstStyle/>
                    <a:p>
                      <a:r>
                        <a:rPr lang="en-US" sz="1400" dirty="0"/>
                        <a:t>CREDIT_RATING</a:t>
                      </a:r>
                    </a:p>
                  </a:txBody>
                  <a:tcPr/>
                </a:tc>
                <a:extLst>
                  <a:ext uri="{0D108BD9-81ED-4DB2-BD59-A6C34878D82A}">
                    <a16:rowId xmlns:a16="http://schemas.microsoft.com/office/drawing/2014/main" val="10006"/>
                  </a:ext>
                </a:extLst>
              </a:tr>
              <a:tr h="370840">
                <a:tc>
                  <a:txBody>
                    <a:bodyPr/>
                    <a:lstStyle/>
                    <a:p>
                      <a:r>
                        <a:rPr lang="en-US" sz="1400" dirty="0"/>
                        <a:t>IS_ACTIVE</a:t>
                      </a:r>
                    </a:p>
                  </a:txBody>
                  <a:tcPr/>
                </a:tc>
                <a:extLst>
                  <a:ext uri="{0D108BD9-81ED-4DB2-BD59-A6C34878D82A}">
                    <a16:rowId xmlns:a16="http://schemas.microsoft.com/office/drawing/2014/main" val="10007"/>
                  </a:ext>
                </a:extLst>
              </a:tr>
            </a:tbl>
          </a:graphicData>
        </a:graphic>
      </p:graphicFrame>
      <p:graphicFrame>
        <p:nvGraphicFramePr>
          <p:cNvPr id="8" name="Content Placeholder 7"/>
          <p:cNvGraphicFramePr>
            <a:graphicFrameLocks noGrp="1"/>
          </p:cNvGraphicFramePr>
          <p:nvPr>
            <p:ph sz="quarter" idx="10"/>
          </p:nvPr>
        </p:nvGraphicFramePr>
        <p:xfrm>
          <a:off x="2282059" y="1933016"/>
          <a:ext cx="1828800" cy="333756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PRODUCT_KEY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PRODUCT_ID</a:t>
                      </a:r>
                    </a:p>
                  </a:txBody>
                  <a:tcPr/>
                </a:tc>
                <a:extLst>
                  <a:ext uri="{0D108BD9-81ED-4DB2-BD59-A6C34878D82A}">
                    <a16:rowId xmlns:a16="http://schemas.microsoft.com/office/drawing/2014/main" val="10001"/>
                  </a:ext>
                </a:extLst>
              </a:tr>
              <a:tr h="370840">
                <a:tc>
                  <a:txBody>
                    <a:bodyPr/>
                    <a:lstStyle/>
                    <a:p>
                      <a:r>
                        <a:rPr lang="en-US" sz="1400" dirty="0"/>
                        <a:t>PRODUCT_NAME</a:t>
                      </a:r>
                    </a:p>
                  </a:txBody>
                  <a:tcPr/>
                </a:tc>
                <a:extLst>
                  <a:ext uri="{0D108BD9-81ED-4DB2-BD59-A6C34878D82A}">
                    <a16:rowId xmlns:a16="http://schemas.microsoft.com/office/drawing/2014/main" val="10002"/>
                  </a:ext>
                </a:extLst>
              </a:tr>
              <a:tr h="370840">
                <a:tc>
                  <a:txBody>
                    <a:bodyPr/>
                    <a:lstStyle/>
                    <a:p>
                      <a:r>
                        <a:rPr lang="en-US" sz="1400" dirty="0"/>
                        <a:t>PRODUC_DESC</a:t>
                      </a:r>
                    </a:p>
                  </a:txBody>
                  <a:tcPr/>
                </a:tc>
                <a:extLst>
                  <a:ext uri="{0D108BD9-81ED-4DB2-BD59-A6C34878D82A}">
                    <a16:rowId xmlns:a16="http://schemas.microsoft.com/office/drawing/2014/main" val="10003"/>
                  </a:ext>
                </a:extLst>
              </a:tr>
              <a:tr h="370840">
                <a:tc>
                  <a:txBody>
                    <a:bodyPr/>
                    <a:lstStyle/>
                    <a:p>
                      <a:r>
                        <a:rPr lang="en-US" sz="1400" dirty="0"/>
                        <a:t>PRODUCT_CATEGORY</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PRODUCT_BRAND</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PRODUCT_CLASS</a:t>
                      </a:r>
                    </a:p>
                  </a:txBody>
                  <a:tcPr/>
                </a:tc>
                <a:extLst>
                  <a:ext uri="{0D108BD9-81ED-4DB2-BD59-A6C34878D82A}">
                    <a16:rowId xmlns:a16="http://schemas.microsoft.com/office/drawing/2014/main" val="10006"/>
                  </a:ext>
                </a:extLst>
              </a:tr>
              <a:tr h="370840">
                <a:tc>
                  <a:txBody>
                    <a:bodyPr/>
                    <a:lstStyle/>
                    <a:p>
                      <a:r>
                        <a:rPr lang="en-US" sz="1400" dirty="0"/>
                        <a:t>PRODUCT_DEPT</a:t>
                      </a:r>
                    </a:p>
                  </a:txBody>
                  <a:tcPr/>
                </a:tc>
                <a:extLst>
                  <a:ext uri="{0D108BD9-81ED-4DB2-BD59-A6C34878D82A}">
                    <a16:rowId xmlns:a16="http://schemas.microsoft.com/office/drawing/2014/main" val="10007"/>
                  </a:ext>
                </a:extLst>
              </a:tr>
              <a:tr h="370840">
                <a:tc>
                  <a:txBody>
                    <a:bodyPr/>
                    <a:lstStyle/>
                    <a:p>
                      <a:r>
                        <a:rPr lang="en-US" sz="1400" dirty="0"/>
                        <a:t>SIZE</a:t>
                      </a:r>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21</a:t>
            </a:fld>
            <a:endParaRPr lang="en-US" dirty="0"/>
          </a:p>
        </p:txBody>
      </p:sp>
      <p:graphicFrame>
        <p:nvGraphicFramePr>
          <p:cNvPr id="9" name="Content Placeholder 7"/>
          <p:cNvGraphicFramePr>
            <a:graphicFrameLocks/>
          </p:cNvGraphicFramePr>
          <p:nvPr/>
        </p:nvGraphicFramePr>
        <p:xfrm>
          <a:off x="6053959" y="2398865"/>
          <a:ext cx="1208689" cy="4003040"/>
        </p:xfrm>
        <a:graphic>
          <a:graphicData uri="http://schemas.openxmlformats.org/drawingml/2006/table">
            <a:tbl>
              <a:tblPr firstRow="1" bandRow="1">
                <a:tableStyleId>{5940675A-B579-460E-94D1-54222C63F5DA}</a:tableStyleId>
              </a:tblPr>
              <a:tblGrid>
                <a:gridCol w="1208689">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DATE_KEY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DATE</a:t>
                      </a:r>
                    </a:p>
                  </a:txBody>
                  <a:tcPr/>
                </a:tc>
                <a:extLst>
                  <a:ext uri="{0D108BD9-81ED-4DB2-BD59-A6C34878D82A}">
                    <a16:rowId xmlns:a16="http://schemas.microsoft.com/office/drawing/2014/main" val="10001"/>
                  </a:ext>
                </a:extLst>
              </a:tr>
              <a:tr h="370840">
                <a:tc>
                  <a:txBody>
                    <a:bodyPr/>
                    <a:lstStyle/>
                    <a:p>
                      <a:r>
                        <a:rPr lang="en-US" sz="1400" dirty="0"/>
                        <a:t>DAY</a:t>
                      </a:r>
                    </a:p>
                  </a:txBody>
                  <a:tcPr/>
                </a:tc>
                <a:extLst>
                  <a:ext uri="{0D108BD9-81ED-4DB2-BD59-A6C34878D82A}">
                    <a16:rowId xmlns:a16="http://schemas.microsoft.com/office/drawing/2014/main" val="10002"/>
                  </a:ext>
                </a:extLst>
              </a:tr>
              <a:tr h="370840">
                <a:tc>
                  <a:txBody>
                    <a:bodyPr/>
                    <a:lstStyle/>
                    <a:p>
                      <a:r>
                        <a:rPr lang="en-US" sz="1400" dirty="0"/>
                        <a:t>MONTH</a:t>
                      </a:r>
                    </a:p>
                  </a:txBody>
                  <a:tcPr/>
                </a:tc>
                <a:extLst>
                  <a:ext uri="{0D108BD9-81ED-4DB2-BD59-A6C34878D82A}">
                    <a16:rowId xmlns:a16="http://schemas.microsoft.com/office/drawing/2014/main" val="10003"/>
                  </a:ext>
                </a:extLst>
              </a:tr>
              <a:tr h="370840">
                <a:tc>
                  <a:txBody>
                    <a:bodyPr/>
                    <a:lstStyle/>
                    <a:p>
                      <a:r>
                        <a:rPr lang="en-US" sz="1400" dirty="0"/>
                        <a:t>YEAR</a:t>
                      </a:r>
                    </a:p>
                  </a:txBody>
                  <a:tcPr/>
                </a:tc>
                <a:extLst>
                  <a:ext uri="{0D108BD9-81ED-4DB2-BD59-A6C34878D82A}">
                    <a16:rowId xmlns:a16="http://schemas.microsoft.com/office/drawing/2014/main" val="10004"/>
                  </a:ext>
                </a:extLst>
              </a:tr>
              <a:tr h="370840">
                <a:tc>
                  <a:txBody>
                    <a:bodyPr/>
                    <a:lstStyle/>
                    <a:p>
                      <a:r>
                        <a:rPr lang="en-US" sz="1400" dirty="0"/>
                        <a:t>WEEK_NO</a:t>
                      </a:r>
                    </a:p>
                  </a:txBody>
                  <a:tcPr/>
                </a:tc>
                <a:extLst>
                  <a:ext uri="{0D108BD9-81ED-4DB2-BD59-A6C34878D82A}">
                    <a16:rowId xmlns:a16="http://schemas.microsoft.com/office/drawing/2014/main" val="10005"/>
                  </a:ext>
                </a:extLst>
              </a:tr>
              <a:tr h="370840">
                <a:tc>
                  <a:txBody>
                    <a:bodyPr/>
                    <a:lstStyle/>
                    <a:p>
                      <a:r>
                        <a:rPr lang="en-US" sz="1400" dirty="0"/>
                        <a:t>MONTH_NO</a:t>
                      </a:r>
                    </a:p>
                  </a:txBody>
                  <a:tcPr/>
                </a:tc>
                <a:extLst>
                  <a:ext uri="{0D108BD9-81ED-4DB2-BD59-A6C34878D82A}">
                    <a16:rowId xmlns:a16="http://schemas.microsoft.com/office/drawing/2014/main" val="10006"/>
                  </a:ext>
                </a:extLst>
              </a:tr>
              <a:tr h="370840">
                <a:tc>
                  <a:txBody>
                    <a:bodyPr/>
                    <a:lstStyle/>
                    <a:p>
                      <a:r>
                        <a:rPr lang="en-US" sz="1400" dirty="0"/>
                        <a:t>FISCAL_YEAR</a:t>
                      </a:r>
                    </a:p>
                  </a:txBody>
                  <a:tcPr/>
                </a:tc>
                <a:extLst>
                  <a:ext uri="{0D108BD9-81ED-4DB2-BD59-A6C34878D82A}">
                    <a16:rowId xmlns:a16="http://schemas.microsoft.com/office/drawing/2014/main" val="10007"/>
                  </a:ext>
                </a:extLst>
              </a:tr>
              <a:tr h="370840">
                <a:tc>
                  <a:txBody>
                    <a:bodyPr/>
                    <a:lstStyle/>
                    <a:p>
                      <a:r>
                        <a:rPr lang="en-US" sz="1400" dirty="0"/>
                        <a:t>FISCAL_QUARTER</a:t>
                      </a:r>
                    </a:p>
                  </a:txBody>
                  <a:tcPr/>
                </a:tc>
                <a:extLst>
                  <a:ext uri="{0D108BD9-81ED-4DB2-BD59-A6C34878D82A}">
                    <a16:rowId xmlns:a16="http://schemas.microsoft.com/office/drawing/2014/main" val="10008"/>
                  </a:ext>
                </a:extLst>
              </a:tr>
              <a:tr h="370840">
                <a:tc>
                  <a:txBody>
                    <a:bodyPr/>
                    <a:lstStyle/>
                    <a:p>
                      <a:r>
                        <a:rPr lang="en-US" sz="1400" dirty="0"/>
                        <a:t>CALENDER_QUARTER</a:t>
                      </a:r>
                    </a:p>
                  </a:txBody>
                  <a:tcPr/>
                </a:tc>
                <a:extLst>
                  <a:ext uri="{0D108BD9-81ED-4DB2-BD59-A6C34878D82A}">
                    <a16:rowId xmlns:a16="http://schemas.microsoft.com/office/drawing/2014/main" val="10009"/>
                  </a:ext>
                </a:extLst>
              </a:tr>
            </a:tbl>
          </a:graphicData>
        </a:graphic>
      </p:graphicFrame>
      <p:sp>
        <p:nvSpPr>
          <p:cNvPr id="10" name="TextBox 9"/>
          <p:cNvSpPr txBox="1"/>
          <p:nvPr/>
        </p:nvSpPr>
        <p:spPr>
          <a:xfrm>
            <a:off x="533400" y="4572000"/>
            <a:ext cx="1676400" cy="307777"/>
          </a:xfrm>
          <a:prstGeom prst="rect">
            <a:avLst/>
          </a:prstGeom>
          <a:noFill/>
        </p:spPr>
        <p:txBody>
          <a:bodyPr wrap="square" rtlCol="0">
            <a:spAutoFit/>
          </a:bodyPr>
          <a:lstStyle/>
          <a:p>
            <a:r>
              <a:rPr lang="en-US" sz="1400" b="1" dirty="0"/>
              <a:t>DIM_CUSTOMER</a:t>
            </a:r>
          </a:p>
        </p:txBody>
      </p:sp>
      <p:sp>
        <p:nvSpPr>
          <p:cNvPr id="11" name="TextBox 10"/>
          <p:cNvSpPr txBox="1"/>
          <p:nvPr/>
        </p:nvSpPr>
        <p:spPr>
          <a:xfrm>
            <a:off x="7543800" y="4463756"/>
            <a:ext cx="1752600" cy="307777"/>
          </a:xfrm>
          <a:prstGeom prst="rect">
            <a:avLst/>
          </a:prstGeom>
          <a:noFill/>
        </p:spPr>
        <p:txBody>
          <a:bodyPr wrap="square" rtlCol="0">
            <a:spAutoFit/>
          </a:bodyPr>
          <a:lstStyle/>
          <a:p>
            <a:r>
              <a:rPr lang="en-US" sz="1400" b="1" dirty="0"/>
              <a:t>DIM_STORE</a:t>
            </a:r>
          </a:p>
        </p:txBody>
      </p:sp>
      <p:sp>
        <p:nvSpPr>
          <p:cNvPr id="12" name="TextBox 11"/>
          <p:cNvSpPr txBox="1"/>
          <p:nvPr/>
        </p:nvSpPr>
        <p:spPr>
          <a:xfrm>
            <a:off x="2438400" y="5334000"/>
            <a:ext cx="1981200" cy="307777"/>
          </a:xfrm>
          <a:prstGeom prst="rect">
            <a:avLst/>
          </a:prstGeom>
          <a:noFill/>
        </p:spPr>
        <p:txBody>
          <a:bodyPr wrap="square" rtlCol="0">
            <a:spAutoFit/>
          </a:bodyPr>
          <a:lstStyle/>
          <a:p>
            <a:r>
              <a:rPr lang="en-US" sz="1400" b="1" dirty="0"/>
              <a:t>DIM_PRODUCT</a:t>
            </a:r>
          </a:p>
        </p:txBody>
      </p:sp>
      <p:sp>
        <p:nvSpPr>
          <p:cNvPr id="13" name="TextBox 12"/>
          <p:cNvSpPr txBox="1"/>
          <p:nvPr/>
        </p:nvSpPr>
        <p:spPr>
          <a:xfrm>
            <a:off x="0" y="609600"/>
            <a:ext cx="8153400" cy="646331"/>
          </a:xfrm>
          <a:prstGeom prst="rect">
            <a:avLst/>
          </a:prstGeom>
          <a:noFill/>
        </p:spPr>
        <p:txBody>
          <a:bodyPr wrap="square" rtlCol="0">
            <a:spAutoFit/>
          </a:bodyPr>
          <a:lstStyle/>
          <a:p>
            <a:r>
              <a:rPr lang="en-US" sz="3600" b="1" dirty="0"/>
              <a:t>Identify the Dimensions and Attributes</a:t>
            </a:r>
          </a:p>
        </p:txBody>
      </p:sp>
      <p:graphicFrame>
        <p:nvGraphicFramePr>
          <p:cNvPr id="14" name="Content Placeholder 6"/>
          <p:cNvGraphicFramePr>
            <a:graphicFrameLocks noGrp="1"/>
          </p:cNvGraphicFramePr>
          <p:nvPr>
            <p:ph idx="1"/>
          </p:nvPr>
        </p:nvGraphicFramePr>
        <p:xfrm>
          <a:off x="4388069" y="1423559"/>
          <a:ext cx="1371600" cy="311404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LOCATION_KEY</a:t>
                      </a:r>
                      <a:endParaRPr lang="en-US" sz="1400" dirty="0"/>
                    </a:p>
                  </a:txBody>
                  <a:tcPr/>
                </a:tc>
                <a:extLst>
                  <a:ext uri="{0D108BD9-81ED-4DB2-BD59-A6C34878D82A}">
                    <a16:rowId xmlns:a16="http://schemas.microsoft.com/office/drawing/2014/main" val="10000"/>
                  </a:ext>
                </a:extLst>
              </a:tr>
              <a:tr h="370840">
                <a:tc>
                  <a:txBody>
                    <a:bodyPr/>
                    <a:lstStyle/>
                    <a:p>
                      <a:r>
                        <a:rPr lang="en-US" sz="1400" baseline="0" dirty="0"/>
                        <a:t>LOCATION_ID</a:t>
                      </a:r>
                      <a:endParaRPr lang="en-US" sz="1400" dirty="0"/>
                    </a:p>
                  </a:txBody>
                  <a:tcPr/>
                </a:tc>
                <a:extLst>
                  <a:ext uri="{0D108BD9-81ED-4DB2-BD59-A6C34878D82A}">
                    <a16:rowId xmlns:a16="http://schemas.microsoft.com/office/drawing/2014/main" val="10001"/>
                  </a:ext>
                </a:extLst>
              </a:tr>
              <a:tr h="370840">
                <a:tc>
                  <a:txBody>
                    <a:bodyPr/>
                    <a:lstStyle/>
                    <a:p>
                      <a:r>
                        <a:rPr lang="en-US" sz="1400" dirty="0"/>
                        <a:t>LOCATION_NAME</a:t>
                      </a:r>
                    </a:p>
                  </a:txBody>
                  <a:tcPr/>
                </a:tc>
                <a:extLst>
                  <a:ext uri="{0D108BD9-81ED-4DB2-BD59-A6C34878D82A}">
                    <a16:rowId xmlns:a16="http://schemas.microsoft.com/office/drawing/2014/main" val="10002"/>
                  </a:ext>
                </a:extLst>
              </a:tr>
              <a:tr h="370840">
                <a:tc>
                  <a:txBody>
                    <a:bodyPr/>
                    <a:lstStyle/>
                    <a:p>
                      <a:r>
                        <a:rPr lang="en-US" sz="1400" dirty="0"/>
                        <a:t>CITY</a:t>
                      </a:r>
                    </a:p>
                  </a:txBody>
                  <a:tcPr/>
                </a:tc>
                <a:extLst>
                  <a:ext uri="{0D108BD9-81ED-4DB2-BD59-A6C34878D82A}">
                    <a16:rowId xmlns:a16="http://schemas.microsoft.com/office/drawing/2014/main" val="10003"/>
                  </a:ext>
                </a:extLst>
              </a:tr>
              <a:tr h="370840">
                <a:tc>
                  <a:txBody>
                    <a:bodyPr/>
                    <a:lstStyle/>
                    <a:p>
                      <a:r>
                        <a:rPr lang="en-US" sz="1400" dirty="0"/>
                        <a:t>STATE</a:t>
                      </a:r>
                    </a:p>
                  </a:txBody>
                  <a:tcPr/>
                </a:tc>
                <a:extLst>
                  <a:ext uri="{0D108BD9-81ED-4DB2-BD59-A6C34878D82A}">
                    <a16:rowId xmlns:a16="http://schemas.microsoft.com/office/drawing/2014/main" val="10004"/>
                  </a:ext>
                </a:extLst>
              </a:tr>
              <a:tr h="370840">
                <a:tc>
                  <a:txBody>
                    <a:bodyPr/>
                    <a:lstStyle/>
                    <a:p>
                      <a:r>
                        <a:rPr lang="en-US" sz="1400" dirty="0"/>
                        <a:t>REGION</a:t>
                      </a:r>
                    </a:p>
                  </a:txBody>
                  <a:tcPr/>
                </a:tc>
                <a:extLst>
                  <a:ext uri="{0D108BD9-81ED-4DB2-BD59-A6C34878D82A}">
                    <a16:rowId xmlns:a16="http://schemas.microsoft.com/office/drawing/2014/main" val="10005"/>
                  </a:ext>
                </a:extLst>
              </a:tr>
              <a:tr h="370840">
                <a:tc>
                  <a:txBody>
                    <a:bodyPr/>
                    <a:lstStyle/>
                    <a:p>
                      <a:r>
                        <a:rPr lang="en-US" sz="1400" dirty="0"/>
                        <a:t>COUNTRY</a:t>
                      </a:r>
                    </a:p>
                  </a:txBody>
                  <a:tcPr/>
                </a:tc>
                <a:extLst>
                  <a:ext uri="{0D108BD9-81ED-4DB2-BD59-A6C34878D82A}">
                    <a16:rowId xmlns:a16="http://schemas.microsoft.com/office/drawing/2014/main" val="10006"/>
                  </a:ext>
                </a:extLst>
              </a:tr>
              <a:tr h="370840">
                <a:tc>
                  <a:txBody>
                    <a:bodyPr/>
                    <a:lstStyle/>
                    <a:p>
                      <a:r>
                        <a:rPr lang="en-US" sz="1400" dirty="0"/>
                        <a:t>PIN_CODE</a:t>
                      </a:r>
                    </a:p>
                  </a:txBody>
                  <a:tcPr/>
                </a:tc>
                <a:extLst>
                  <a:ext uri="{0D108BD9-81ED-4DB2-BD59-A6C34878D82A}">
                    <a16:rowId xmlns:a16="http://schemas.microsoft.com/office/drawing/2014/main" val="10007"/>
                  </a:ext>
                </a:extLst>
              </a:tr>
            </a:tbl>
          </a:graphicData>
        </a:graphic>
      </p:graphicFrame>
      <p:sp>
        <p:nvSpPr>
          <p:cNvPr id="15" name="TextBox 14"/>
          <p:cNvSpPr txBox="1"/>
          <p:nvPr/>
        </p:nvSpPr>
        <p:spPr>
          <a:xfrm>
            <a:off x="4398579" y="4572000"/>
            <a:ext cx="1981200" cy="307777"/>
          </a:xfrm>
          <a:prstGeom prst="rect">
            <a:avLst/>
          </a:prstGeom>
          <a:noFill/>
        </p:spPr>
        <p:txBody>
          <a:bodyPr wrap="square" rtlCol="0">
            <a:spAutoFit/>
          </a:bodyPr>
          <a:lstStyle/>
          <a:p>
            <a:r>
              <a:rPr lang="en-US" sz="1400" b="1" dirty="0"/>
              <a:t>DIM_LOCATION</a:t>
            </a:r>
          </a:p>
        </p:txBody>
      </p:sp>
      <p:sp>
        <p:nvSpPr>
          <p:cNvPr id="16" name="TextBox 15"/>
          <p:cNvSpPr txBox="1"/>
          <p:nvPr/>
        </p:nvSpPr>
        <p:spPr>
          <a:xfrm>
            <a:off x="5913383" y="6409328"/>
            <a:ext cx="1981200" cy="307777"/>
          </a:xfrm>
          <a:prstGeom prst="rect">
            <a:avLst/>
          </a:prstGeom>
          <a:noFill/>
        </p:spPr>
        <p:txBody>
          <a:bodyPr wrap="square" rtlCol="0">
            <a:spAutoFit/>
          </a:bodyPr>
          <a:lstStyle/>
          <a:p>
            <a:r>
              <a:rPr lang="en-US" sz="1400" b="1" dirty="0"/>
              <a:t>DIM_DATE</a:t>
            </a:r>
          </a:p>
        </p:txBody>
      </p:sp>
      <p:graphicFrame>
        <p:nvGraphicFramePr>
          <p:cNvPr id="18" name="Content Placeholder 6"/>
          <p:cNvGraphicFramePr>
            <a:graphicFrameLocks noGrp="1"/>
          </p:cNvGraphicFramePr>
          <p:nvPr>
            <p:ph idx="1"/>
          </p:nvPr>
        </p:nvGraphicFramePr>
        <p:xfrm>
          <a:off x="7491248" y="2346961"/>
          <a:ext cx="1424152" cy="2099565"/>
        </p:xfrm>
        <a:graphic>
          <a:graphicData uri="http://schemas.openxmlformats.org/drawingml/2006/table">
            <a:tbl>
              <a:tblPr firstRow="1" bandRow="1">
                <a:tableStyleId>{5940675A-B579-460E-94D1-54222C63F5DA}</a:tableStyleId>
              </a:tblPr>
              <a:tblGrid>
                <a:gridCol w="1424152">
                  <a:extLst>
                    <a:ext uri="{9D8B030D-6E8A-4147-A177-3AD203B41FA5}">
                      <a16:colId xmlns:a16="http://schemas.microsoft.com/office/drawing/2014/main" val="20000"/>
                    </a:ext>
                  </a:extLst>
                </a:gridCol>
              </a:tblGrid>
              <a:tr h="3544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STORE_KEY</a:t>
                      </a:r>
                      <a:endParaRPr lang="en-US" sz="1400" dirty="0"/>
                    </a:p>
                  </a:txBody>
                  <a:tcPr/>
                </a:tc>
                <a:extLst>
                  <a:ext uri="{0D108BD9-81ED-4DB2-BD59-A6C34878D82A}">
                    <a16:rowId xmlns:a16="http://schemas.microsoft.com/office/drawing/2014/main" val="10000"/>
                  </a:ext>
                </a:extLst>
              </a:tr>
              <a:tr h="354415">
                <a:tc>
                  <a:txBody>
                    <a:bodyPr/>
                    <a:lstStyle/>
                    <a:p>
                      <a:r>
                        <a:rPr lang="en-US" sz="1400" baseline="0" dirty="0"/>
                        <a:t>STORE_ID</a:t>
                      </a:r>
                      <a:endParaRPr lang="en-US" sz="1400" dirty="0"/>
                    </a:p>
                  </a:txBody>
                  <a:tcPr/>
                </a:tc>
                <a:extLst>
                  <a:ext uri="{0D108BD9-81ED-4DB2-BD59-A6C34878D82A}">
                    <a16:rowId xmlns:a16="http://schemas.microsoft.com/office/drawing/2014/main" val="10001"/>
                  </a:ext>
                </a:extLst>
              </a:tr>
              <a:tr h="354415">
                <a:tc>
                  <a:txBody>
                    <a:bodyPr/>
                    <a:lstStyle/>
                    <a:p>
                      <a:r>
                        <a:rPr lang="en-US" sz="1400" dirty="0"/>
                        <a:t>STORE_NAME</a:t>
                      </a:r>
                    </a:p>
                  </a:txBody>
                  <a:tcPr/>
                </a:tc>
                <a:extLst>
                  <a:ext uri="{0D108BD9-81ED-4DB2-BD59-A6C34878D82A}">
                    <a16:rowId xmlns:a16="http://schemas.microsoft.com/office/drawing/2014/main" val="10002"/>
                  </a:ext>
                </a:extLst>
              </a:tr>
              <a:tr h="495210">
                <a:tc>
                  <a:txBody>
                    <a:bodyPr/>
                    <a:lstStyle/>
                    <a:p>
                      <a:r>
                        <a:rPr lang="en-US" sz="1400" dirty="0"/>
                        <a:t>STORE_CATEGORY</a:t>
                      </a:r>
                    </a:p>
                  </a:txBody>
                  <a:tcPr/>
                </a:tc>
                <a:extLst>
                  <a:ext uri="{0D108BD9-81ED-4DB2-BD59-A6C34878D82A}">
                    <a16:rowId xmlns:a16="http://schemas.microsoft.com/office/drawing/2014/main" val="10003"/>
                  </a:ext>
                </a:extLst>
              </a:tr>
              <a:tr h="495210">
                <a:tc>
                  <a:txBody>
                    <a:bodyPr/>
                    <a:lstStyle/>
                    <a:p>
                      <a:r>
                        <a:rPr lang="en-US" sz="1400" dirty="0"/>
                        <a:t>LOCATION_KEY</a:t>
                      </a:r>
                    </a:p>
                    <a:p>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826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Faster Data Retrieval</a:t>
            </a:r>
          </a:p>
          <a:p>
            <a:pPr>
              <a:buFont typeface="Arial" panose="020B0604020202020204" pitchFamily="34" charset="0"/>
              <a:buChar char="•"/>
            </a:pPr>
            <a:r>
              <a:rPr lang="en-US" dirty="0"/>
              <a:t>Better Understandability</a:t>
            </a:r>
          </a:p>
          <a:p>
            <a:pPr>
              <a:buFont typeface="Arial" panose="020B0604020202020204" pitchFamily="34" charset="0"/>
              <a:buChar char="•"/>
            </a:pPr>
            <a:r>
              <a:rPr lang="en-US" dirty="0"/>
              <a:t>Extensibility</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Goals of Dimensional Modelling</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66970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gn="just" eaLnBrk="1" hangingPunct="1">
              <a:lnSpc>
                <a:spcPct val="90000"/>
              </a:lnSpc>
              <a:buFont typeface="Arial" panose="020B0604020202020204" pitchFamily="34" charset="0"/>
              <a:buChar char="•"/>
            </a:pPr>
            <a:r>
              <a:rPr lang="en-US" dirty="0"/>
              <a:t>Data modelling approach for designing OLTP systems.</a:t>
            </a:r>
          </a:p>
          <a:p>
            <a:pPr algn="just" eaLnBrk="1" hangingPunct="1">
              <a:lnSpc>
                <a:spcPct val="90000"/>
              </a:lnSpc>
              <a:buFont typeface="Arial" panose="020B0604020202020204" pitchFamily="34" charset="0"/>
              <a:buChar char="•"/>
            </a:pPr>
            <a:r>
              <a:rPr lang="en-US" dirty="0"/>
              <a:t>A logical design technique that seeks to eliminate data redundancy</a:t>
            </a:r>
          </a:p>
          <a:p>
            <a:pPr algn="just" eaLnBrk="1" hangingPunct="1">
              <a:lnSpc>
                <a:spcPct val="90000"/>
              </a:lnSpc>
              <a:buFont typeface="Arial" panose="020B0604020202020204" pitchFamily="34" charset="0"/>
              <a:buChar char="•"/>
            </a:pPr>
            <a:r>
              <a:rPr lang="en-US" dirty="0"/>
              <a:t>Illuminates the microscopic relationships among data elements</a:t>
            </a:r>
          </a:p>
          <a:p>
            <a:pPr algn="just" eaLnBrk="1" hangingPunct="1">
              <a:lnSpc>
                <a:spcPct val="90000"/>
              </a:lnSpc>
              <a:buFont typeface="Arial" panose="020B0604020202020204" pitchFamily="34" charset="0"/>
              <a:buChar char="•"/>
            </a:pPr>
            <a:r>
              <a:rPr lang="en-US" dirty="0"/>
              <a:t>Perfect for OLTP systems</a:t>
            </a:r>
          </a:p>
          <a:p>
            <a:pPr algn="just" eaLnBrk="1" hangingPunct="1">
              <a:lnSpc>
                <a:spcPct val="90000"/>
              </a:lnSpc>
              <a:buFont typeface="Arial" panose="020B0604020202020204" pitchFamily="34" charset="0"/>
              <a:buChar char="•"/>
            </a:pPr>
            <a:r>
              <a:rPr lang="en-US" dirty="0"/>
              <a:t>Responsible for success of transaction processing in Relational Databases</a:t>
            </a:r>
          </a:p>
        </p:txBody>
      </p:sp>
      <p:sp>
        <p:nvSpPr>
          <p:cNvPr id="3" name="Content Placeholder 2"/>
          <p:cNvSpPr>
            <a:spLocks noGrp="1"/>
          </p:cNvSpPr>
          <p:nvPr>
            <p:ph sz="quarter" idx="11"/>
          </p:nvPr>
        </p:nvSpPr>
        <p:spPr/>
        <p:txBody>
          <a:bodyPr/>
          <a:lstStyle/>
          <a:p>
            <a:endParaRPr lang="en-IN"/>
          </a:p>
        </p:txBody>
      </p:sp>
      <p:sp>
        <p:nvSpPr>
          <p:cNvPr id="6146" name="Rectangle 2"/>
          <p:cNvSpPr>
            <a:spLocks noGrp="1" noChangeArrowheads="1"/>
          </p:cNvSpPr>
          <p:nvPr>
            <p:ph type="title" idx="4294967295"/>
          </p:nvPr>
        </p:nvSpPr>
        <p:spPr>
          <a:xfrm>
            <a:off x="228600" y="228600"/>
            <a:ext cx="8162925" cy="701675"/>
          </a:xfrm>
        </p:spPr>
        <p:txBody>
          <a:bodyPr/>
          <a:lstStyle/>
          <a:p>
            <a:pPr eaLnBrk="1" hangingPunct="1"/>
            <a:r>
              <a:rPr lang="en-US" sz="4000" b="1" dirty="0"/>
              <a:t>ER Modeling</a:t>
            </a:r>
          </a:p>
        </p:txBody>
      </p:sp>
    </p:spTree>
    <p:extLst>
      <p:ext uri="{BB962C8B-B14F-4D97-AF65-F5344CB8AC3E}">
        <p14:creationId xmlns:p14="http://schemas.microsoft.com/office/powerpoint/2010/main" val="29211468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marL="457200" indent="-457200" algn="just" eaLnBrk="1" hangingPunct="1">
              <a:lnSpc>
                <a:spcPct val="90000"/>
              </a:lnSpc>
              <a:buFont typeface="Arial" panose="020B0604020202020204" pitchFamily="34" charset="0"/>
              <a:buChar char="•"/>
            </a:pPr>
            <a:r>
              <a:rPr lang="en-US" sz="2800" dirty="0">
                <a:solidFill>
                  <a:schemeClr val="folHlink"/>
                </a:solidFill>
              </a:rPr>
              <a:t>ER models are NOT suitable for DW?</a:t>
            </a:r>
          </a:p>
          <a:p>
            <a:pPr marL="457200" indent="-457200" algn="just" eaLnBrk="1" hangingPunct="1">
              <a:lnSpc>
                <a:spcPct val="90000"/>
              </a:lnSpc>
              <a:buFont typeface="Arial" panose="020B0604020202020204" pitchFamily="34" charset="0"/>
              <a:buChar char="•"/>
            </a:pPr>
            <a:r>
              <a:rPr lang="en-US" sz="2800" dirty="0">
                <a:cs typeface="Times New Roman" pitchFamily="18" charset="0"/>
              </a:rPr>
              <a:t>End user cannot understand or remember an ER Model</a:t>
            </a:r>
          </a:p>
          <a:p>
            <a:pPr marL="457200" indent="-457200" algn="just" eaLnBrk="1" hangingPunct="1">
              <a:lnSpc>
                <a:spcPct val="90000"/>
              </a:lnSpc>
              <a:buFont typeface="Arial" panose="020B0604020202020204" pitchFamily="34" charset="0"/>
              <a:buChar char="•"/>
            </a:pPr>
            <a:r>
              <a:rPr lang="en-US" sz="2800" dirty="0">
                <a:cs typeface="Times New Roman" pitchFamily="18" charset="0"/>
              </a:rPr>
              <a:t>Many DWs have failed because of overly complex ER designs</a:t>
            </a:r>
          </a:p>
          <a:p>
            <a:pPr marL="457200" indent="-457200" algn="just" eaLnBrk="1" hangingPunct="1">
              <a:lnSpc>
                <a:spcPct val="90000"/>
              </a:lnSpc>
              <a:buFont typeface="Arial" panose="020B0604020202020204" pitchFamily="34" charset="0"/>
              <a:buChar char="•"/>
            </a:pPr>
            <a:r>
              <a:rPr lang="en-US" sz="2800" dirty="0">
                <a:cs typeface="Times New Roman" pitchFamily="18" charset="0"/>
              </a:rPr>
              <a:t>Not optimized for complex, ad-hoc queries </a:t>
            </a:r>
          </a:p>
          <a:p>
            <a:pPr marL="457200" indent="-457200" algn="just" eaLnBrk="1" hangingPunct="1">
              <a:lnSpc>
                <a:spcPct val="90000"/>
              </a:lnSpc>
              <a:buFont typeface="Arial" panose="020B0604020202020204" pitchFamily="34" charset="0"/>
              <a:buChar char="•"/>
            </a:pPr>
            <a:r>
              <a:rPr lang="en-US" sz="2800" dirty="0">
                <a:cs typeface="Times New Roman" pitchFamily="18" charset="0"/>
              </a:rPr>
              <a:t>Data retrieval becomes difficult due to normalization</a:t>
            </a:r>
          </a:p>
        </p:txBody>
      </p:sp>
      <p:sp>
        <p:nvSpPr>
          <p:cNvPr id="3" name="Content Placeholder 2"/>
          <p:cNvSpPr>
            <a:spLocks noGrp="1"/>
          </p:cNvSpPr>
          <p:nvPr>
            <p:ph sz="quarter" idx="11"/>
          </p:nvPr>
        </p:nvSpPr>
        <p:spPr/>
        <p:txBody>
          <a:bodyPr/>
          <a:lstStyle/>
          <a:p>
            <a:endParaRPr lang="en-IN"/>
          </a:p>
        </p:txBody>
      </p:sp>
      <p:sp>
        <p:nvSpPr>
          <p:cNvPr id="7170" name="Rectangle 2"/>
          <p:cNvSpPr>
            <a:spLocks noGrp="1" noChangeArrowheads="1"/>
          </p:cNvSpPr>
          <p:nvPr>
            <p:ph type="title" idx="4294967295"/>
          </p:nvPr>
        </p:nvSpPr>
        <p:spPr>
          <a:xfrm>
            <a:off x="0" y="152400"/>
            <a:ext cx="8162925" cy="701675"/>
          </a:xfrm>
        </p:spPr>
        <p:txBody>
          <a:bodyPr/>
          <a:lstStyle/>
          <a:p>
            <a:pPr eaLnBrk="1" hangingPunct="1"/>
            <a:r>
              <a:rPr lang="en-US" sz="4000" b="1" dirty="0"/>
              <a:t>Problems with ER Model</a:t>
            </a:r>
          </a:p>
        </p:txBody>
      </p:sp>
    </p:spTree>
    <p:extLst>
      <p:ext uri="{BB962C8B-B14F-4D97-AF65-F5344CB8AC3E}">
        <p14:creationId xmlns:p14="http://schemas.microsoft.com/office/powerpoint/2010/main" val="10332964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do you need dimensional modelling when ER models are available?</a:t>
            </a:r>
          </a:p>
          <a:p>
            <a:r>
              <a:rPr lang="en-US" dirty="0"/>
              <a:t>Why don’t we use ER models for designing a data warehouse?</a:t>
            </a:r>
          </a:p>
        </p:txBody>
      </p:sp>
      <p:sp>
        <p:nvSpPr>
          <p:cNvPr id="3" name="Content Placeholder 2"/>
          <p:cNvSpPr>
            <a:spLocks noGrp="1"/>
          </p:cNvSpPr>
          <p:nvPr>
            <p:ph sz="quarter" idx="10"/>
          </p:nvPr>
        </p:nvSpPr>
        <p:spPr/>
        <p:txBody>
          <a:bodyPr/>
          <a:lstStyle/>
          <a:p>
            <a:r>
              <a:rPr lang="en-US" dirty="0"/>
              <a:t>Question?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827629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Design a system that should contain the following entities:</a:t>
            </a:r>
          </a:p>
          <a:p>
            <a:r>
              <a:rPr lang="en-US" dirty="0"/>
              <a:t>	Entities – Customer, Product, Location, Date </a:t>
            </a:r>
          </a:p>
          <a:p>
            <a:r>
              <a:rPr lang="en-US" dirty="0"/>
              <a:t>A system should answer the following: </a:t>
            </a:r>
          </a:p>
          <a:p>
            <a:pPr>
              <a:buFont typeface="Arial" panose="020B0604020202020204" pitchFamily="34" charset="0"/>
              <a:buChar char="•"/>
            </a:pPr>
            <a:r>
              <a:rPr lang="en-US" dirty="0"/>
              <a:t>Capture the POS transactions</a:t>
            </a:r>
          </a:p>
          <a:p>
            <a:pPr>
              <a:buFont typeface="Arial" panose="020B0604020202020204" pitchFamily="34" charset="0"/>
              <a:buChar char="•"/>
            </a:pPr>
            <a:r>
              <a:rPr lang="en-US" dirty="0"/>
              <a:t>Maintain the relevant information about the customers, products, location</a:t>
            </a:r>
          </a:p>
          <a:p>
            <a:pPr>
              <a:buFont typeface="Arial" panose="020B0604020202020204" pitchFamily="34" charset="0"/>
              <a:buChar char="•"/>
            </a:pPr>
            <a:r>
              <a:rPr lang="en-US" dirty="0"/>
              <a:t>Which product sells the best in which city, in which district?</a:t>
            </a:r>
          </a:p>
          <a:p>
            <a:pPr>
              <a:buFont typeface="Arial" panose="020B0604020202020204" pitchFamily="34" charset="0"/>
              <a:buChar char="•"/>
            </a:pPr>
            <a:r>
              <a:rPr lang="en-US" dirty="0"/>
              <a:t>Who is the best customer?</a:t>
            </a:r>
          </a:p>
          <a:p>
            <a:pPr>
              <a:buFont typeface="Arial" panose="020B0604020202020204" pitchFamily="34" charset="0"/>
              <a:buChar char="•"/>
            </a:pPr>
            <a:r>
              <a:rPr lang="en-US" dirty="0"/>
              <a:t>What is the total sale of a particular brand in a particular region, last month?</a:t>
            </a:r>
          </a:p>
          <a:p>
            <a:endParaRPr lang="en-US" dirty="0"/>
          </a:p>
        </p:txBody>
      </p:sp>
      <p:sp>
        <p:nvSpPr>
          <p:cNvPr id="3" name="Content Placeholder 2"/>
          <p:cNvSpPr>
            <a:spLocks noGrp="1"/>
          </p:cNvSpPr>
          <p:nvPr>
            <p:ph sz="quarter" idx="10"/>
          </p:nvPr>
        </p:nvSpPr>
        <p:spPr>
          <a:xfrm>
            <a:off x="304800" y="152400"/>
            <a:ext cx="7315200" cy="1143000"/>
          </a:xfrm>
        </p:spPr>
        <p:txBody>
          <a:bodyPr/>
          <a:lstStyle/>
          <a:p>
            <a:r>
              <a:rPr lang="en-US" dirty="0"/>
              <a:t>ER Models vs Dimensional Models</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2000922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Dimensional Model</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27</a:t>
            </a:fld>
            <a:endParaRPr lang="en-US" dirty="0"/>
          </a:p>
        </p:txBody>
      </p:sp>
      <p:grpSp>
        <p:nvGrpSpPr>
          <p:cNvPr id="27" name="Group 26"/>
          <p:cNvGrpSpPr/>
          <p:nvPr/>
        </p:nvGrpSpPr>
        <p:grpSpPr>
          <a:xfrm>
            <a:off x="425669" y="1524000"/>
            <a:ext cx="6201103" cy="4582806"/>
            <a:chOff x="425669" y="1524000"/>
            <a:chExt cx="6201103" cy="4582806"/>
          </a:xfrm>
        </p:grpSpPr>
        <p:sp>
          <p:nvSpPr>
            <p:cNvPr id="8" name="Text Box 2"/>
            <p:cNvSpPr txBox="1">
              <a:spLocks noChangeArrowheads="1"/>
            </p:cNvSpPr>
            <p:nvPr/>
          </p:nvSpPr>
          <p:spPr bwMode="auto">
            <a:xfrm>
              <a:off x="425669" y="1524000"/>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CUST_ID</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CUST_NUMBER</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CUST_ADDRESS</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CUST_DOB</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ACC_ID</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ACC_NAME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ACC_DESC</a:t>
              </a:r>
            </a:p>
          </p:txBody>
        </p:sp>
        <p:sp>
          <p:nvSpPr>
            <p:cNvPr id="11" name="Text Box 2"/>
            <p:cNvSpPr txBox="1">
              <a:spLocks noChangeArrowheads="1"/>
            </p:cNvSpPr>
            <p:nvPr/>
          </p:nvSpPr>
          <p:spPr bwMode="auto">
            <a:xfrm>
              <a:off x="2687746" y="2404892"/>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SALES_KEY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CUST_KEY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LOCATION_KEY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DATE_KEY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SALES_QUANTITY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SALES_AMOUNT</a:t>
              </a:r>
            </a:p>
          </p:txBody>
        </p:sp>
        <p:sp>
          <p:nvSpPr>
            <p:cNvPr id="12" name="Text Box 2"/>
            <p:cNvSpPr txBox="1">
              <a:spLocks noChangeArrowheads="1"/>
            </p:cNvSpPr>
            <p:nvPr/>
          </p:nvSpPr>
          <p:spPr bwMode="auto">
            <a:xfrm>
              <a:off x="4949825" y="3760611"/>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LOC_KEY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LOC_ID</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REGION_NAME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STATE_NAME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DISTRICT_NAME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CITY_NAME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AREA_NAME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PINCODE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5299841" y="1860757"/>
              <a:ext cx="1326931" cy="11791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PRODUCT_NAME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PRODUCT_CATEGORY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PRODUCT_BRAND</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PRODUCT_CLASS</a:t>
              </a:r>
            </a:p>
          </p:txBody>
        </p:sp>
        <p:sp>
          <p:nvSpPr>
            <p:cNvPr id="14" name="Text Box 2"/>
            <p:cNvSpPr txBox="1">
              <a:spLocks noChangeArrowheads="1"/>
            </p:cNvSpPr>
            <p:nvPr/>
          </p:nvSpPr>
          <p:spPr bwMode="auto">
            <a:xfrm>
              <a:off x="1290007" y="4565358"/>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DATE_KEY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DAY_OF_WEEK</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DAY_OF_MONTH</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QUARTER</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FISCAL_YEAR</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p:cNvCxnSpPr>
              <a:stCxn id="8" idx="3"/>
            </p:cNvCxnSpPr>
            <p:nvPr/>
          </p:nvCxnSpPr>
          <p:spPr>
            <a:xfrm>
              <a:off x="1571844" y="2294724"/>
              <a:ext cx="1115902" cy="677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0"/>
            </p:cNvCxnSpPr>
            <p:nvPr/>
          </p:nvCxnSpPr>
          <p:spPr>
            <a:xfrm flipV="1">
              <a:off x="1863095" y="3760611"/>
              <a:ext cx="824651" cy="80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13" idx="1"/>
            </p:cNvCxnSpPr>
            <p:nvPr/>
          </p:nvCxnSpPr>
          <p:spPr>
            <a:xfrm flipV="1">
              <a:off x="3833921" y="2450342"/>
              <a:ext cx="1465920" cy="72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2" idx="1"/>
            </p:cNvCxnSpPr>
            <p:nvPr/>
          </p:nvCxnSpPr>
          <p:spPr>
            <a:xfrm>
              <a:off x="3833921" y="3436824"/>
              <a:ext cx="1115904" cy="109451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4368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ER Model</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28</a:t>
            </a:fld>
            <a:endParaRPr lang="en-US" dirty="0"/>
          </a:p>
        </p:txBody>
      </p:sp>
      <p:sp>
        <p:nvSpPr>
          <p:cNvPr id="28" name="Text Box 2"/>
          <p:cNvSpPr txBox="1">
            <a:spLocks noChangeArrowheads="1"/>
          </p:cNvSpPr>
          <p:nvPr/>
        </p:nvSpPr>
        <p:spPr bwMode="auto">
          <a:xfrm>
            <a:off x="563357" y="3308537"/>
            <a:ext cx="1146175" cy="6001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t>ACC_ID</a:t>
            </a:r>
          </a:p>
          <a:p>
            <a:r>
              <a:rPr lang="en-US" sz="1100" dirty="0"/>
              <a:t>ACC_NAME</a:t>
            </a:r>
          </a:p>
          <a:p>
            <a:r>
              <a:rPr lang="en-US" sz="1100" dirty="0"/>
              <a:t>ACC_DESC</a:t>
            </a:r>
          </a:p>
        </p:txBody>
      </p:sp>
      <p:cxnSp>
        <p:nvCxnSpPr>
          <p:cNvPr id="48" name="Straight Connector 47"/>
          <p:cNvCxnSpPr>
            <a:stCxn id="42" idx="3"/>
            <a:endCxn id="41" idx="1"/>
          </p:cNvCxnSpPr>
          <p:nvPr/>
        </p:nvCxnSpPr>
        <p:spPr>
          <a:xfrm flipV="1">
            <a:off x="7467873" y="4565358"/>
            <a:ext cx="225698" cy="53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2"/>
            <a:endCxn id="43" idx="0"/>
          </p:cNvCxnSpPr>
          <p:nvPr/>
        </p:nvCxnSpPr>
        <p:spPr>
          <a:xfrm flipH="1">
            <a:off x="8077200" y="4865440"/>
            <a:ext cx="189459" cy="42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9" idx="3"/>
            <a:endCxn id="42" idx="1"/>
          </p:cNvCxnSpPr>
          <p:nvPr/>
        </p:nvCxnSpPr>
        <p:spPr>
          <a:xfrm>
            <a:off x="6096000" y="4531335"/>
            <a:ext cx="225698" cy="87439"/>
          </a:xfrm>
          <a:prstGeom prst="line">
            <a:avLst/>
          </a:prstGeom>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425669" y="1524000"/>
            <a:ext cx="8602169" cy="4582806"/>
            <a:chOff x="425669" y="1524000"/>
            <a:chExt cx="8602169" cy="4582806"/>
          </a:xfrm>
        </p:grpSpPr>
        <p:grpSp>
          <p:nvGrpSpPr>
            <p:cNvPr id="46" name="Group 45"/>
            <p:cNvGrpSpPr/>
            <p:nvPr/>
          </p:nvGrpSpPr>
          <p:grpSpPr>
            <a:xfrm>
              <a:off x="425669" y="1524000"/>
              <a:ext cx="8602169" cy="4582806"/>
              <a:chOff x="425669" y="1524000"/>
              <a:chExt cx="8602169" cy="4582806"/>
            </a:xfrm>
          </p:grpSpPr>
          <p:grpSp>
            <p:nvGrpSpPr>
              <p:cNvPr id="6" name="Group 5"/>
              <p:cNvGrpSpPr/>
              <p:nvPr/>
            </p:nvGrpSpPr>
            <p:grpSpPr>
              <a:xfrm>
                <a:off x="425669" y="1524000"/>
                <a:ext cx="6201103" cy="4582806"/>
                <a:chOff x="425669" y="1524000"/>
                <a:chExt cx="6201103" cy="4582806"/>
              </a:xfrm>
            </p:grpSpPr>
            <p:sp>
              <p:nvSpPr>
                <p:cNvPr id="7" name="Text Box 2"/>
                <p:cNvSpPr txBox="1">
                  <a:spLocks noChangeArrowheads="1"/>
                </p:cNvSpPr>
                <p:nvPr/>
              </p:nvSpPr>
              <p:spPr bwMode="auto">
                <a:xfrm>
                  <a:off x="425669" y="1524000"/>
                  <a:ext cx="1146175" cy="11791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CUST_ID</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CUST_NUMBER</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CUST_ADDRESS</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CUST_DOB</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ACC_ID</a:t>
                  </a:r>
                </a:p>
              </p:txBody>
            </p:sp>
            <p:sp>
              <p:nvSpPr>
                <p:cNvPr id="8" name="Text Box 2"/>
                <p:cNvSpPr txBox="1">
                  <a:spLocks noChangeArrowheads="1"/>
                </p:cNvSpPr>
                <p:nvPr/>
              </p:nvSpPr>
              <p:spPr bwMode="auto">
                <a:xfrm>
                  <a:off x="2687746" y="2404892"/>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SALES_KEY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CUST_KEY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LOCATION_KEY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DATE_KEY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SALES_QUANTITY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SALES_AMOUNT</a:t>
                  </a:r>
                </a:p>
              </p:txBody>
            </p:sp>
            <p:sp>
              <p:nvSpPr>
                <p:cNvPr id="9" name="Text Box 2"/>
                <p:cNvSpPr txBox="1">
                  <a:spLocks noChangeArrowheads="1"/>
                </p:cNvSpPr>
                <p:nvPr/>
              </p:nvSpPr>
              <p:spPr bwMode="auto">
                <a:xfrm>
                  <a:off x="4949825" y="3760611"/>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LOC_KEY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LOC_ID</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REGION_NAME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STATE_NAME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DISTRICT_NAME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CITY_NAME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AREA_NAME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PINCODE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5299841" y="1860757"/>
                  <a:ext cx="1326931" cy="998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PRODUCT_KEY</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PRODUCT_NAME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PRODUCT_CATEGORY_ID</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PRODUCT_DESC</a:t>
                  </a:r>
                </a:p>
              </p:txBody>
            </p:sp>
            <p:sp>
              <p:nvSpPr>
                <p:cNvPr id="11" name="Text Box 2"/>
                <p:cNvSpPr txBox="1">
                  <a:spLocks noChangeArrowheads="1"/>
                </p:cNvSpPr>
                <p:nvPr/>
              </p:nvSpPr>
              <p:spPr bwMode="auto">
                <a:xfrm>
                  <a:off x="1290007" y="4565358"/>
                  <a:ext cx="1146175" cy="15414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DATE_KEY</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DAY_OF_WEEK</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DAY_OF_MONTH</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DATE</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QUARTER</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FISCAL_YEAR</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Straight Connector 11"/>
                <p:cNvCxnSpPr>
                  <a:stCxn id="7" idx="3"/>
                </p:cNvCxnSpPr>
                <p:nvPr/>
              </p:nvCxnSpPr>
              <p:spPr>
                <a:xfrm>
                  <a:off x="1571844" y="2113585"/>
                  <a:ext cx="1115902" cy="858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0"/>
                </p:cNvCxnSpPr>
                <p:nvPr/>
              </p:nvCxnSpPr>
              <p:spPr>
                <a:xfrm flipV="1">
                  <a:off x="1863095" y="3760611"/>
                  <a:ext cx="824651" cy="80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10" idx="1"/>
                </p:cNvCxnSpPr>
                <p:nvPr/>
              </p:nvCxnSpPr>
              <p:spPr>
                <a:xfrm flipV="1">
                  <a:off x="3833921" y="2359772"/>
                  <a:ext cx="1465920" cy="815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1"/>
                </p:cNvCxnSpPr>
                <p:nvPr/>
              </p:nvCxnSpPr>
              <p:spPr>
                <a:xfrm>
                  <a:off x="3833921" y="3436824"/>
                  <a:ext cx="1115904" cy="109451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Text Box 2"/>
              <p:cNvSpPr txBox="1">
                <a:spLocks noChangeArrowheads="1"/>
              </p:cNvSpPr>
              <p:nvPr/>
            </p:nvSpPr>
            <p:spPr bwMode="auto">
              <a:xfrm>
                <a:off x="6989925" y="2955976"/>
                <a:ext cx="1544475" cy="6001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t>PRODUCT_BRAND_ID</a:t>
                </a:r>
              </a:p>
              <a:p>
                <a:r>
                  <a:rPr lang="en-US" sz="1100" dirty="0"/>
                  <a:t>BRAND_NAME</a:t>
                </a:r>
              </a:p>
              <a:p>
                <a:endParaRPr lang="en-US" sz="1100" dirty="0"/>
              </a:p>
            </p:txBody>
          </p:sp>
          <p:sp>
            <p:nvSpPr>
              <p:cNvPr id="30" name="Text Box 2"/>
              <p:cNvSpPr txBox="1">
                <a:spLocks noChangeArrowheads="1"/>
              </p:cNvSpPr>
              <p:nvPr/>
            </p:nvSpPr>
            <p:spPr bwMode="auto">
              <a:xfrm>
                <a:off x="7162800" y="1933728"/>
                <a:ext cx="1865038" cy="7694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latin typeface="Calibri" panose="020F0502020204030204" pitchFamily="34" charset="0"/>
                    <a:ea typeface="Calibri" panose="020F0502020204030204" pitchFamily="34" charset="0"/>
                    <a:cs typeface="Times New Roman" panose="02020603050405020304" pitchFamily="18" charset="0"/>
                  </a:rPr>
                  <a:t>PRODUCT_CATEGORY</a:t>
                </a:r>
                <a:r>
                  <a:rPr lang="en-US" sz="1100" dirty="0"/>
                  <a:t>_ID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1100" dirty="0">
                    <a:latin typeface="Calibri" panose="020F0502020204030204" pitchFamily="34" charset="0"/>
                    <a:ea typeface="Calibri" panose="020F0502020204030204" pitchFamily="34" charset="0"/>
                    <a:cs typeface="Times New Roman" panose="02020603050405020304" pitchFamily="18" charset="0"/>
                  </a:rPr>
                  <a:t>PRODUCT_CATEGORY</a:t>
                </a:r>
                <a:r>
                  <a:rPr lang="en-US" sz="1100" dirty="0"/>
                  <a:t>_NAME</a:t>
                </a:r>
              </a:p>
              <a:p>
                <a:r>
                  <a:rPr lang="en-US" sz="1100" dirty="0">
                    <a:latin typeface="Calibri" panose="020F0502020204030204" pitchFamily="34" charset="0"/>
                    <a:ea typeface="Calibri" panose="020F0502020204030204" pitchFamily="34" charset="0"/>
                    <a:cs typeface="Times New Roman" panose="02020603050405020304" pitchFamily="18" charset="0"/>
                  </a:rPr>
                  <a:t>PRODUCT_CATEGORY</a:t>
                </a:r>
                <a:r>
                  <a:rPr lang="en-US" sz="1100" dirty="0"/>
                  <a:t>_DESC</a:t>
                </a:r>
              </a:p>
              <a:p>
                <a:r>
                  <a:rPr lang="en-US" sz="1100" dirty="0"/>
                  <a:t>PRODUCT_BRAND_ID</a:t>
                </a:r>
              </a:p>
            </p:txBody>
          </p:sp>
          <p:cxnSp>
            <p:nvCxnSpPr>
              <p:cNvPr id="32" name="Straight Connector 31"/>
              <p:cNvCxnSpPr>
                <a:stCxn id="10" idx="3"/>
                <a:endCxn id="30" idx="1"/>
              </p:cNvCxnSpPr>
              <p:nvPr/>
            </p:nvCxnSpPr>
            <p:spPr>
              <a:xfrm flipV="1">
                <a:off x="6626772" y="2318449"/>
                <a:ext cx="536028" cy="4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2"/>
                <a:endCxn id="29" idx="0"/>
              </p:cNvCxnSpPr>
              <p:nvPr/>
            </p:nvCxnSpPr>
            <p:spPr>
              <a:xfrm flipH="1">
                <a:off x="7762163" y="2703169"/>
                <a:ext cx="333156" cy="25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2"/>
              </p:cNvCxnSpPr>
              <p:nvPr/>
            </p:nvCxnSpPr>
            <p:spPr>
              <a:xfrm flipH="1">
                <a:off x="998756" y="2703169"/>
                <a:ext cx="1" cy="60536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 Box 2"/>
              <p:cNvSpPr txBox="1">
                <a:spLocks noChangeArrowheads="1"/>
              </p:cNvSpPr>
              <p:nvPr/>
            </p:nvSpPr>
            <p:spPr bwMode="auto">
              <a:xfrm>
                <a:off x="7693571" y="4265276"/>
                <a:ext cx="1146175" cy="6001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t>DISTRICT_ID</a:t>
                </a:r>
              </a:p>
              <a:p>
                <a:r>
                  <a:rPr lang="en-US" sz="1100" dirty="0"/>
                  <a:t>DISTRICT_NAME</a:t>
                </a:r>
              </a:p>
              <a:p>
                <a:r>
                  <a:rPr lang="en-US" sz="1100" dirty="0"/>
                  <a:t>STATE_ID</a:t>
                </a:r>
              </a:p>
            </p:txBody>
          </p:sp>
          <p:sp>
            <p:nvSpPr>
              <p:cNvPr id="42" name="Text Box 2"/>
              <p:cNvSpPr txBox="1">
                <a:spLocks noChangeArrowheads="1"/>
              </p:cNvSpPr>
              <p:nvPr/>
            </p:nvSpPr>
            <p:spPr bwMode="auto">
              <a:xfrm>
                <a:off x="6321698" y="4318692"/>
                <a:ext cx="1146175" cy="60016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t>CITY_ID</a:t>
                </a:r>
              </a:p>
              <a:p>
                <a:r>
                  <a:rPr lang="en-US" sz="1100" dirty="0"/>
                  <a:t>CITY_NAME</a:t>
                </a:r>
              </a:p>
              <a:p>
                <a:r>
                  <a:rPr lang="en-US" sz="1100" dirty="0"/>
                  <a:t>DISTRICT_ID</a:t>
                </a:r>
              </a:p>
            </p:txBody>
          </p:sp>
          <p:sp>
            <p:nvSpPr>
              <p:cNvPr id="43" name="Text Box 2"/>
              <p:cNvSpPr txBox="1">
                <a:spLocks noChangeArrowheads="1"/>
              </p:cNvSpPr>
              <p:nvPr/>
            </p:nvSpPr>
            <p:spPr bwMode="auto">
              <a:xfrm>
                <a:off x="7504112" y="5286235"/>
                <a:ext cx="1146175" cy="7694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100" dirty="0"/>
                  <a:t>STATE_ID</a:t>
                </a:r>
              </a:p>
              <a:p>
                <a:r>
                  <a:rPr lang="en-US" sz="1100" dirty="0"/>
                  <a:t>STATE_NAME</a:t>
                </a:r>
              </a:p>
              <a:p>
                <a:r>
                  <a:rPr lang="en-US" sz="1100" dirty="0"/>
                  <a:t>REGION_ID</a:t>
                </a:r>
              </a:p>
              <a:p>
                <a:endParaRPr lang="en-US" sz="1100" dirty="0"/>
              </a:p>
            </p:txBody>
          </p:sp>
        </p:grpSp>
        <p:sp>
          <p:nvSpPr>
            <p:cNvPr id="72" name="Text Box 2"/>
            <p:cNvSpPr txBox="1">
              <a:spLocks noChangeArrowheads="1"/>
            </p:cNvSpPr>
            <p:nvPr/>
          </p:nvSpPr>
          <p:spPr bwMode="auto">
            <a:xfrm>
              <a:off x="6237478" y="5359392"/>
              <a:ext cx="1146175" cy="6357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REGION</a:t>
              </a:r>
              <a:r>
                <a:rPr lang="en-US" sz="1100" dirty="0">
                  <a:effectLst/>
                  <a:latin typeface="Calibri" panose="020F0502020204030204" pitchFamily="34" charset="0"/>
                  <a:ea typeface="Calibri" panose="020F0502020204030204" pitchFamily="34" charset="0"/>
                  <a:cs typeface="Times New Roman" panose="02020603050405020304" pitchFamily="18" charset="0"/>
                </a:rPr>
                <a:t>_ID</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REGION_NAME</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4" name="Straight Connector 73"/>
            <p:cNvCxnSpPr>
              <a:stCxn id="72" idx="3"/>
              <a:endCxn id="43" idx="1"/>
            </p:cNvCxnSpPr>
            <p:nvPr/>
          </p:nvCxnSpPr>
          <p:spPr>
            <a:xfrm flipV="1">
              <a:off x="7383653" y="5670956"/>
              <a:ext cx="120459" cy="63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314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0000" lnSpcReduction="20000"/>
          </a:bodyPr>
          <a:lstStyle/>
          <a:p>
            <a:pPr marL="0" indent="0"/>
            <a:r>
              <a:rPr lang="en-US" b="1" u="sng" dirty="0"/>
              <a:t>ER Model</a:t>
            </a:r>
          </a:p>
          <a:p>
            <a:pPr marL="457200" indent="-457200">
              <a:buFont typeface="Arial" panose="020B0604020202020204" pitchFamily="34" charset="0"/>
              <a:buChar char="•"/>
            </a:pPr>
            <a:r>
              <a:rPr lang="en-US" dirty="0"/>
              <a:t>Highly </a:t>
            </a:r>
            <a:r>
              <a:rPr lang="en-US" dirty="0" err="1"/>
              <a:t>Normalised</a:t>
            </a:r>
            <a:endParaRPr lang="en-US" dirty="0"/>
          </a:p>
          <a:p>
            <a:pPr marL="457200" indent="-457200">
              <a:buFont typeface="Arial" panose="020B0604020202020204" pitchFamily="34" charset="0"/>
              <a:buChar char="•"/>
            </a:pPr>
            <a:r>
              <a:rPr lang="en-US" dirty="0"/>
              <a:t>Easier to maintain</a:t>
            </a:r>
          </a:p>
          <a:p>
            <a:pPr marL="457200" indent="-457200">
              <a:buFont typeface="Arial" panose="020B0604020202020204" pitchFamily="34" charset="0"/>
              <a:buChar char="•"/>
            </a:pPr>
            <a:r>
              <a:rPr lang="en-US" dirty="0"/>
              <a:t>High no. of Joins</a:t>
            </a:r>
          </a:p>
          <a:p>
            <a:pPr marL="457200" indent="-457200">
              <a:buFont typeface="Arial" panose="020B0604020202020204" pitchFamily="34" charset="0"/>
              <a:buChar char="•"/>
            </a:pPr>
            <a:r>
              <a:rPr lang="en-US" dirty="0"/>
              <a:t>No data redundancy</a:t>
            </a:r>
          </a:p>
          <a:p>
            <a:pPr marL="457200" indent="-457200">
              <a:buFont typeface="Arial" panose="020B0604020202020204" pitchFamily="34" charset="0"/>
              <a:buChar char="•"/>
            </a:pPr>
            <a:r>
              <a:rPr lang="en-US" dirty="0"/>
              <a:t>Very complex to understand</a:t>
            </a:r>
          </a:p>
          <a:p>
            <a:pPr marL="457200" indent="-457200">
              <a:buFont typeface="Arial" panose="020B0604020202020204" pitchFamily="34" charset="0"/>
              <a:buChar char="•"/>
            </a:pPr>
            <a:r>
              <a:rPr lang="en-US" dirty="0"/>
              <a:t>Good for data entry</a:t>
            </a:r>
          </a:p>
          <a:p>
            <a:pPr marL="457200" indent="-457200">
              <a:buFont typeface="Arial" panose="020B0604020202020204" pitchFamily="34" charset="0"/>
              <a:buChar char="•"/>
            </a:pPr>
            <a:r>
              <a:rPr lang="en-US" dirty="0"/>
              <a:t>Generally used in OLTP systems</a:t>
            </a:r>
          </a:p>
          <a:p>
            <a:pPr marL="457200" indent="-457200">
              <a:buFont typeface="Arial" panose="020B0604020202020204" pitchFamily="34" charset="0"/>
              <a:buChar char="•"/>
            </a:pPr>
            <a:r>
              <a:rPr lang="en-US" dirty="0"/>
              <a:t>Key column is the business key</a:t>
            </a:r>
          </a:p>
          <a:p>
            <a:pPr marL="457200" indent="-457200">
              <a:buFont typeface="Arial" panose="020B0604020202020204" pitchFamily="34" charset="0"/>
              <a:buChar char="•"/>
            </a:pPr>
            <a:r>
              <a:rPr lang="en-US" dirty="0"/>
              <a:t>Small to moderate in size</a:t>
            </a:r>
          </a:p>
          <a:p>
            <a:pPr marL="457200" indent="-457200">
              <a:buFont typeface="Arial" panose="020B0604020202020204" pitchFamily="34" charset="0"/>
              <a:buChar char="•"/>
            </a:pPr>
            <a:r>
              <a:rPr lang="en-US" dirty="0"/>
              <a:t>Generally stores current data</a:t>
            </a:r>
          </a:p>
          <a:p>
            <a:pPr marL="457200" indent="-457200">
              <a:buFont typeface="Arial" panose="020B0604020202020204" pitchFamily="34" charset="0"/>
              <a:buChar char="•"/>
            </a:pPr>
            <a:endParaRPr lang="en-US" dirty="0"/>
          </a:p>
        </p:txBody>
      </p:sp>
      <p:sp>
        <p:nvSpPr>
          <p:cNvPr id="3" name="Content Placeholder 2"/>
          <p:cNvSpPr>
            <a:spLocks noGrp="1"/>
          </p:cNvSpPr>
          <p:nvPr>
            <p:ph sz="half" idx="2"/>
          </p:nvPr>
        </p:nvSpPr>
        <p:spPr/>
        <p:txBody>
          <a:bodyPr>
            <a:normAutofit fontScale="70000" lnSpcReduction="20000"/>
          </a:bodyPr>
          <a:lstStyle/>
          <a:p>
            <a:pPr marL="0" indent="0"/>
            <a:r>
              <a:rPr lang="en-US" b="1" u="sng" dirty="0"/>
              <a:t>Dimensional Models</a:t>
            </a:r>
          </a:p>
          <a:p>
            <a:pPr marL="457200" indent="-457200">
              <a:buFont typeface="Arial" panose="020B0604020202020204" pitchFamily="34" charset="0"/>
              <a:buChar char="•"/>
            </a:pPr>
            <a:r>
              <a:rPr lang="en-US" dirty="0"/>
              <a:t>Highly de-</a:t>
            </a:r>
            <a:r>
              <a:rPr lang="en-US" dirty="0" err="1"/>
              <a:t>Normalised</a:t>
            </a:r>
            <a:endParaRPr lang="en-US" dirty="0"/>
          </a:p>
          <a:p>
            <a:pPr marL="457200" indent="-457200">
              <a:buFont typeface="Arial" panose="020B0604020202020204" pitchFamily="34" charset="0"/>
              <a:buChar char="•"/>
            </a:pPr>
            <a:r>
              <a:rPr lang="en-US" dirty="0"/>
              <a:t>Complex </a:t>
            </a:r>
            <a:r>
              <a:rPr lang="en-US" dirty="0" err="1"/>
              <a:t>maintainance</a:t>
            </a:r>
            <a:endParaRPr lang="en-US" dirty="0"/>
          </a:p>
          <a:p>
            <a:pPr marL="457200" indent="-457200">
              <a:buFont typeface="Arial" panose="020B0604020202020204" pitchFamily="34" charset="0"/>
              <a:buChar char="•"/>
            </a:pPr>
            <a:r>
              <a:rPr lang="en-US" dirty="0"/>
              <a:t>less no. of Joins</a:t>
            </a:r>
          </a:p>
          <a:p>
            <a:pPr marL="457200" indent="-457200">
              <a:buFont typeface="Arial" panose="020B0604020202020204" pitchFamily="34" charset="0"/>
              <a:buChar char="•"/>
            </a:pPr>
            <a:r>
              <a:rPr lang="en-US" dirty="0"/>
              <a:t>data redundancy</a:t>
            </a:r>
          </a:p>
          <a:p>
            <a:pPr marL="457200" indent="-457200">
              <a:buFont typeface="Arial" panose="020B0604020202020204" pitchFamily="34" charset="0"/>
              <a:buChar char="•"/>
            </a:pPr>
            <a:r>
              <a:rPr lang="en-US" dirty="0"/>
              <a:t>Data model is business friendly</a:t>
            </a:r>
          </a:p>
          <a:p>
            <a:pPr marL="457200" indent="-457200">
              <a:buFont typeface="Arial" panose="020B0604020202020204" pitchFamily="34" charset="0"/>
              <a:buChar char="•"/>
            </a:pPr>
            <a:r>
              <a:rPr lang="en-US" dirty="0"/>
              <a:t>Good for data querying</a:t>
            </a:r>
          </a:p>
          <a:p>
            <a:pPr marL="457200" indent="-457200">
              <a:buFont typeface="Arial" panose="020B0604020202020204" pitchFamily="34" charset="0"/>
              <a:buChar char="•"/>
            </a:pPr>
            <a:r>
              <a:rPr lang="en-US" dirty="0"/>
              <a:t>Generally used in OLAP systems</a:t>
            </a:r>
          </a:p>
          <a:p>
            <a:pPr marL="457200" indent="-457200">
              <a:buFont typeface="Arial" panose="020B0604020202020204" pitchFamily="34" charset="0"/>
              <a:buChar char="•"/>
            </a:pPr>
            <a:r>
              <a:rPr lang="en-US" dirty="0"/>
              <a:t>Key column is the Surrogate key</a:t>
            </a:r>
          </a:p>
          <a:p>
            <a:pPr marL="457200" indent="-457200">
              <a:buFont typeface="Arial" panose="020B0604020202020204" pitchFamily="34" charset="0"/>
              <a:buChar char="•"/>
            </a:pPr>
            <a:r>
              <a:rPr lang="en-US" dirty="0"/>
              <a:t>Large to very large in size</a:t>
            </a:r>
          </a:p>
          <a:p>
            <a:pPr marL="457200" indent="-457200">
              <a:buFont typeface="Arial" panose="020B0604020202020204" pitchFamily="34" charset="0"/>
              <a:buChar char="•"/>
            </a:pPr>
            <a:r>
              <a:rPr lang="en-US" dirty="0"/>
              <a:t>Generally stores historical data</a:t>
            </a:r>
          </a:p>
          <a:p>
            <a:pPr marL="457200" indent="-457200">
              <a:buFont typeface="Arial" panose="020B0604020202020204" pitchFamily="34" charset="0"/>
              <a:buChar char="•"/>
            </a:pPr>
            <a:endParaRPr lang="en-US" dirty="0"/>
          </a:p>
          <a:p>
            <a:endParaRPr lang="en-US" dirty="0"/>
          </a:p>
        </p:txBody>
      </p:sp>
      <p:sp>
        <p:nvSpPr>
          <p:cNvPr id="4" name="Content Placeholder 3"/>
          <p:cNvSpPr>
            <a:spLocks noGrp="1"/>
          </p:cNvSpPr>
          <p:nvPr>
            <p:ph sz="quarter" idx="10"/>
          </p:nvPr>
        </p:nvSpPr>
        <p:spPr/>
        <p:txBody>
          <a:bodyPr/>
          <a:lstStyle/>
          <a:p>
            <a:r>
              <a:rPr lang="en-US" dirty="0"/>
              <a:t>ER models vs Dimensional Models</a:t>
            </a:r>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121079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229600" cy="5410200"/>
          </a:xfrm>
          <a:ln>
            <a:solidFill>
              <a:srgbClr val="FFFFFF"/>
            </a:solidFill>
          </a:ln>
        </p:spPr>
        <p:txBody>
          <a:bodyPr>
            <a:normAutofit fontScale="92500"/>
          </a:bodyPr>
          <a:lstStyle/>
          <a:p>
            <a:pPr algn="ctr">
              <a:buClr>
                <a:srgbClr val="990033"/>
              </a:buClr>
            </a:pPr>
            <a:r>
              <a:rPr lang="en-US" altLang="en-US" sz="4000" dirty="0">
                <a:latin typeface="Times New Roman" panose="02020603050405020304" pitchFamily="18" charset="0"/>
                <a:cs typeface="Times New Roman" panose="02020603050405020304" pitchFamily="18" charset="0"/>
              </a:rPr>
              <a:t> </a:t>
            </a:r>
          </a:p>
          <a:p>
            <a:pPr algn="ctr">
              <a:buClr>
                <a:srgbClr val="990033"/>
              </a:buClr>
            </a:pPr>
            <a:endParaRPr lang="en-US" altLang="en-US" sz="4000" dirty="0">
              <a:latin typeface="Times New Roman" panose="02020603050405020304" pitchFamily="18" charset="0"/>
              <a:cs typeface="Times New Roman" panose="02020603050405020304" pitchFamily="18" charset="0"/>
            </a:endParaRPr>
          </a:p>
          <a:p>
            <a:pPr algn="ctr">
              <a:buClr>
                <a:srgbClr val="990033"/>
              </a:buClr>
            </a:pPr>
            <a:r>
              <a:rPr lang="en-US" altLang="en-US" sz="4000" dirty="0">
                <a:latin typeface="Times New Roman" panose="02020603050405020304" pitchFamily="18" charset="0"/>
                <a:cs typeface="Times New Roman" panose="02020603050405020304" pitchFamily="18" charset="0"/>
              </a:rPr>
              <a:t>Session 2</a:t>
            </a:r>
          </a:p>
          <a:p>
            <a:pPr algn="ctr">
              <a:buClr>
                <a:srgbClr val="990033"/>
              </a:buClr>
            </a:pPr>
            <a:endParaRPr lang="en-US" altLang="en-US" sz="4000" dirty="0">
              <a:latin typeface="Times New Roman" panose="02020603050405020304" pitchFamily="18" charset="0"/>
              <a:cs typeface="Times New Roman" panose="02020603050405020304" pitchFamily="18" charset="0"/>
            </a:endParaRPr>
          </a:p>
          <a:p>
            <a:pPr algn="ctr">
              <a:buClr>
                <a:srgbClr val="990033"/>
              </a:buClr>
            </a:pPr>
            <a:r>
              <a:rPr lang="en-US" altLang="en-US" sz="4000" b="1" dirty="0">
                <a:latin typeface="Times New Roman" panose="02020603050405020304" pitchFamily="18" charset="0"/>
                <a:cs typeface="Times New Roman" panose="02020603050405020304" pitchFamily="18" charset="0"/>
              </a:rPr>
              <a:t>Introduction to Dimensional Modelling</a:t>
            </a:r>
            <a:endParaRPr lang="en-US" altLang="en-US" sz="4000" b="1" dirty="0">
              <a:latin typeface="Tahoma" panose="020B0604030504040204" pitchFamily="34" charset="0"/>
            </a:endParaRPr>
          </a:p>
          <a:p>
            <a:pPr algn="ctr">
              <a:buClr>
                <a:srgbClr val="990033"/>
              </a:buClr>
            </a:pPr>
            <a:endParaRPr lang="en-US" altLang="en-US" sz="3200" b="1" dirty="0">
              <a:solidFill>
                <a:schemeClr val="tx2"/>
              </a:solidFill>
              <a:latin typeface="Times New Roman" panose="02020603050405020304" pitchFamily="18" charset="0"/>
              <a:cs typeface="Times New Roman" panose="02020603050405020304" pitchFamily="18" charset="0"/>
            </a:endParaRPr>
          </a:p>
          <a:p>
            <a:pPr algn="ctr">
              <a:buClr>
                <a:srgbClr val="990033"/>
              </a:buClr>
            </a:pPr>
            <a:endParaRPr lang="en-US" altLang="en-US" sz="3200" b="1" dirty="0">
              <a:solidFill>
                <a:schemeClr val="tx2"/>
              </a:solidFill>
              <a:latin typeface="Times New Roman" panose="02020603050405020304" pitchFamily="18" charset="0"/>
              <a:cs typeface="Times New Roman" panose="02020603050405020304" pitchFamily="18" charset="0"/>
            </a:endParaRPr>
          </a:p>
          <a:p>
            <a:pPr algn="ctr">
              <a:buClr>
                <a:srgbClr val="990033"/>
              </a:buClr>
            </a:pPr>
            <a:r>
              <a:rPr lang="en-US" altLang="en-US" sz="3200" b="1" dirty="0" err="1">
                <a:solidFill>
                  <a:schemeClr val="tx2"/>
                </a:solidFill>
                <a:latin typeface="Times New Roman" panose="02020603050405020304" pitchFamily="18" charset="0"/>
                <a:cs typeface="Times New Roman" panose="02020603050405020304" pitchFamily="18" charset="0"/>
              </a:rPr>
              <a:t>Swarna</a:t>
            </a:r>
            <a:r>
              <a:rPr lang="en-US" altLang="en-US" sz="3200" b="1" dirty="0">
                <a:solidFill>
                  <a:schemeClr val="tx2"/>
                </a:solidFill>
                <a:latin typeface="Times New Roman" panose="02020603050405020304" pitchFamily="18" charset="0"/>
                <a:cs typeface="Times New Roman" panose="02020603050405020304" pitchFamily="18" charset="0"/>
              </a:rPr>
              <a:t> Chaudhary</a:t>
            </a:r>
          </a:p>
          <a:p>
            <a:pPr algn="ctr">
              <a:buClr>
                <a:srgbClr val="990033"/>
              </a:buClr>
            </a:pPr>
            <a:r>
              <a:rPr lang="en-US" altLang="en-US" b="1" dirty="0">
                <a:solidFill>
                  <a:schemeClr val="tx2"/>
                </a:solidFill>
                <a:latin typeface="Times New Roman" panose="02020603050405020304" pitchFamily="18" charset="0"/>
                <a:cs typeface="Times New Roman" panose="02020603050405020304" pitchFamily="18" charset="0"/>
              </a:rPr>
              <a:t>(swarna.chaudhary@pilani.bits-pilani.ac.in)</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77371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b="1" dirty="0"/>
              <a:t>Case Study -  Retail Sales</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74578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0782" y="152400"/>
            <a:ext cx="8162925" cy="1311275"/>
          </a:xfrm>
        </p:spPr>
        <p:txBody>
          <a:bodyPr>
            <a:normAutofit/>
          </a:bodyPr>
          <a:lstStyle/>
          <a:p>
            <a:r>
              <a:rPr lang="en-IN" sz="3200" dirty="0"/>
              <a:t>Retail Store </a:t>
            </a:r>
            <a:endParaRPr lang="en-US" sz="3200" b="1" dirty="0"/>
          </a:p>
        </p:txBody>
      </p:sp>
      <p:sp>
        <p:nvSpPr>
          <p:cNvPr id="18438" name="Rectangle 6"/>
          <p:cNvSpPr>
            <a:spLocks noChangeArrowheads="1"/>
          </p:cNvSpPr>
          <p:nvPr/>
        </p:nvSpPr>
        <p:spPr bwMode="auto">
          <a:xfrm>
            <a:off x="685800" y="4724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5" name="Rectangle 4"/>
          <p:cNvSpPr/>
          <p:nvPr/>
        </p:nvSpPr>
        <p:spPr>
          <a:xfrm>
            <a:off x="381000" y="1447800"/>
            <a:ext cx="8382000" cy="4524315"/>
          </a:xfrm>
          <a:prstGeom prst="rect">
            <a:avLst/>
          </a:prstGeom>
        </p:spPr>
        <p:txBody>
          <a:bodyPr wrap="square">
            <a:spAutoFit/>
          </a:bodyPr>
          <a:lstStyle/>
          <a:p>
            <a:pPr algn="just"/>
            <a:r>
              <a:rPr lang="en-GB" sz="2400" dirty="0">
                <a:latin typeface="Arial" pitchFamily="34" charset="0"/>
                <a:cs typeface="Arial" pitchFamily="34" charset="0"/>
              </a:rPr>
              <a:t>Most organizations have an underlying value chain consisting of their key business processes. The value chain identifies the natural, logical flow of an organization’s primary activities. For example, in the case of a retailer, the company may issue a purchase order to a product manufacturer. The products are delivered to the retailer’s warehouse, where they are held in inventory. A delivery is then made to an individual store, where again the products sit in inventory until a consumer makes a purchase. </a:t>
            </a:r>
          </a:p>
          <a:p>
            <a:pPr algn="just"/>
            <a:r>
              <a:rPr lang="en-GB" sz="2400" dirty="0">
                <a:latin typeface="Arial" pitchFamily="34" charset="0"/>
                <a:cs typeface="Arial" pitchFamily="34" charset="0"/>
              </a:rPr>
              <a:t>Obviously, products sourced from a manufacturer that delivers directly to the retail store would bypass the warehousing steps of the value chain.</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33522906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0782" y="152400"/>
            <a:ext cx="8162925" cy="1311275"/>
          </a:xfrm>
        </p:spPr>
        <p:txBody>
          <a:bodyPr>
            <a:normAutofit/>
          </a:bodyPr>
          <a:lstStyle/>
          <a:p>
            <a:r>
              <a:rPr lang="en-IN" sz="3200" dirty="0"/>
              <a:t>Retail Store </a:t>
            </a:r>
            <a:endParaRPr lang="en-US" sz="3200" b="1" dirty="0"/>
          </a:p>
        </p:txBody>
      </p:sp>
      <p:sp>
        <p:nvSpPr>
          <p:cNvPr id="18438" name="Rectangle 6"/>
          <p:cNvSpPr>
            <a:spLocks noChangeArrowheads="1"/>
          </p:cNvSpPr>
          <p:nvPr/>
        </p:nvSpPr>
        <p:spPr bwMode="auto">
          <a:xfrm>
            <a:off x="685800" y="4724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sp>
        <p:nvSpPr>
          <p:cNvPr id="5" name="Rectangle 4"/>
          <p:cNvSpPr/>
          <p:nvPr/>
        </p:nvSpPr>
        <p:spPr>
          <a:xfrm>
            <a:off x="381000" y="1600200"/>
            <a:ext cx="8382000" cy="4493538"/>
          </a:xfrm>
          <a:prstGeom prst="rect">
            <a:avLst/>
          </a:prstGeom>
        </p:spPr>
        <p:txBody>
          <a:bodyPr wrap="square">
            <a:spAutoFit/>
          </a:bodyPr>
          <a:lstStyle/>
          <a:p>
            <a:pPr algn="just"/>
            <a:r>
              <a:rPr lang="en-GB" sz="2200" dirty="0">
                <a:latin typeface="Arial" pitchFamily="34" charset="0"/>
                <a:cs typeface="Arial" pitchFamily="34" charset="0"/>
              </a:rPr>
              <a:t>Imagine that we work in the headquarters of a large grocery chain. Our business has 100 grocery stores spread over a five-state area. Each of the stores has a full complement of departments, including grocery, frozen foods, dairy, meat, produce, bakery, floral, and health/beauty aids. </a:t>
            </a:r>
          </a:p>
          <a:p>
            <a:pPr algn="just"/>
            <a:r>
              <a:rPr lang="en-GB" sz="2200" dirty="0">
                <a:latin typeface="Arial" pitchFamily="34" charset="0"/>
                <a:cs typeface="Arial" pitchFamily="34" charset="0"/>
              </a:rPr>
              <a:t>Each store has roughly 60,000 individual products on its shelves. The individual products are called stock keeping units (SKUs). About 55,000 of the SKUs come from outside manufacturers and have bar codes imprinted on the product package. </a:t>
            </a:r>
          </a:p>
          <a:p>
            <a:pPr algn="just"/>
            <a:r>
              <a:rPr lang="en-GB" sz="2200" dirty="0">
                <a:latin typeface="Arial" pitchFamily="34" charset="0"/>
                <a:cs typeface="Arial" pitchFamily="34" charset="0"/>
              </a:rPr>
              <a:t>These bar codes are called universal product codes (UPCs). UPCs are at the same grain as individual SKUs. Each different package variation of a product has a separate UPC and hence is a separate SKU.</a:t>
            </a:r>
            <a:endParaRPr lang="en-IN" sz="2200" dirty="0">
              <a:latin typeface="Arial" pitchFamily="34" charset="0"/>
              <a:cs typeface="Arial" pitchFamily="34" charset="0"/>
            </a:endParaRPr>
          </a:p>
        </p:txBody>
      </p:sp>
    </p:spTree>
    <p:extLst>
      <p:ext uri="{BB962C8B-B14F-4D97-AF65-F5344CB8AC3E}">
        <p14:creationId xmlns:p14="http://schemas.microsoft.com/office/powerpoint/2010/main" val="133348438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indent="-255904">
              <a:lnSpc>
                <a:spcPts val="2420"/>
              </a:lnSpc>
              <a:spcBef>
                <a:spcPts val="100"/>
              </a:spcBef>
              <a:buClr>
                <a:srgbClr val="9F4DA2"/>
              </a:buClr>
              <a:buChar char="•"/>
              <a:tabLst>
                <a:tab pos="268605" algn="l"/>
                <a:tab pos="269240" algn="l"/>
              </a:tabLst>
            </a:pPr>
            <a:r>
              <a:rPr lang="en-US" sz="2800" dirty="0">
                <a:latin typeface="Georgia"/>
                <a:cs typeface="Georgia"/>
              </a:rPr>
              <a:t>Large </a:t>
            </a:r>
            <a:r>
              <a:rPr lang="en-US" sz="2800" spc="-5" dirty="0">
                <a:latin typeface="Georgia"/>
                <a:cs typeface="Georgia"/>
              </a:rPr>
              <a:t>grocery chain: 100 grocery stores over </a:t>
            </a:r>
            <a:r>
              <a:rPr lang="en-US" sz="2800" dirty="0">
                <a:latin typeface="Georgia"/>
                <a:cs typeface="Georgia"/>
              </a:rPr>
              <a:t>5</a:t>
            </a:r>
            <a:r>
              <a:rPr lang="en-US" sz="2800" spc="65" dirty="0">
                <a:latin typeface="Georgia"/>
                <a:cs typeface="Georgia"/>
              </a:rPr>
              <a:t> </a:t>
            </a:r>
            <a:r>
              <a:rPr lang="en-US" sz="2800" spc="-5" dirty="0">
                <a:latin typeface="Georgia"/>
                <a:cs typeface="Georgia"/>
              </a:rPr>
              <a:t>regions</a:t>
            </a:r>
            <a:endParaRPr lang="en-US" sz="2800" dirty="0">
              <a:latin typeface="Georgia"/>
              <a:cs typeface="Georgia"/>
            </a:endParaRPr>
          </a:p>
          <a:p>
            <a:pPr marL="268605" indent="-255904">
              <a:lnSpc>
                <a:spcPts val="2345"/>
              </a:lnSpc>
              <a:buClr>
                <a:srgbClr val="9F4DA2"/>
              </a:buClr>
              <a:buChar char="•"/>
              <a:tabLst>
                <a:tab pos="268605" algn="l"/>
                <a:tab pos="269240" algn="l"/>
              </a:tabLst>
            </a:pPr>
            <a:r>
              <a:rPr lang="en-US" sz="2800" spc="-10" dirty="0">
                <a:latin typeface="Georgia"/>
                <a:cs typeface="Georgia"/>
              </a:rPr>
              <a:t>Each</a:t>
            </a:r>
            <a:r>
              <a:rPr lang="en-US" sz="2800" dirty="0">
                <a:latin typeface="Georgia"/>
                <a:cs typeface="Georgia"/>
              </a:rPr>
              <a:t> </a:t>
            </a:r>
            <a:r>
              <a:rPr lang="en-US" sz="2800" spc="-5" dirty="0">
                <a:latin typeface="Georgia"/>
                <a:cs typeface="Georgia"/>
              </a:rPr>
              <a:t>store:</a:t>
            </a:r>
            <a:endParaRPr lang="en-US" sz="2800" dirty="0">
              <a:latin typeface="Georgia"/>
              <a:cs typeface="Georgia"/>
            </a:endParaRPr>
          </a:p>
          <a:p>
            <a:pPr marL="561340" marR="5080" indent="-247650">
              <a:lnSpc>
                <a:spcPct val="80000"/>
              </a:lnSpc>
              <a:spcBef>
                <a:spcPts val="380"/>
              </a:spcBef>
              <a:tabLst>
                <a:tab pos="561340" algn="l"/>
              </a:tabLst>
            </a:pPr>
            <a:r>
              <a:rPr lang="en-US" spc="-5" dirty="0">
                <a:latin typeface="Georgia"/>
                <a:cs typeface="Georgia"/>
              </a:rPr>
              <a:t>▫	Departments: </a:t>
            </a:r>
            <a:r>
              <a:rPr lang="en-US" spc="-10" dirty="0">
                <a:latin typeface="Georgia"/>
                <a:cs typeface="Georgia"/>
              </a:rPr>
              <a:t>grocery, frozen foods, </a:t>
            </a:r>
            <a:r>
              <a:rPr lang="en-US" spc="-5" dirty="0">
                <a:latin typeface="Georgia"/>
                <a:cs typeface="Georgia"/>
              </a:rPr>
              <a:t>dairy, meat, </a:t>
            </a:r>
            <a:r>
              <a:rPr lang="en-US" spc="-10" dirty="0">
                <a:latin typeface="Georgia"/>
                <a:cs typeface="Georgia"/>
              </a:rPr>
              <a:t>produce, </a:t>
            </a:r>
            <a:r>
              <a:rPr lang="en-US" spc="-5" dirty="0">
                <a:latin typeface="Georgia"/>
                <a:cs typeface="Georgia"/>
              </a:rPr>
              <a:t>bakery,  </a:t>
            </a:r>
            <a:r>
              <a:rPr lang="en-US" spc="-10" dirty="0">
                <a:latin typeface="Georgia"/>
                <a:cs typeface="Georgia"/>
              </a:rPr>
              <a:t>floral, health/beauty </a:t>
            </a:r>
            <a:r>
              <a:rPr lang="en-US" spc="-5" dirty="0">
                <a:latin typeface="Georgia"/>
                <a:cs typeface="Georgia"/>
              </a:rPr>
              <a:t>aids,</a:t>
            </a:r>
            <a:r>
              <a:rPr lang="en-US" spc="20" dirty="0">
                <a:latin typeface="Georgia"/>
                <a:cs typeface="Georgia"/>
              </a:rPr>
              <a:t> </a:t>
            </a:r>
            <a:r>
              <a:rPr lang="en-US" spc="-10" dirty="0">
                <a:latin typeface="Georgia"/>
                <a:cs typeface="Georgia"/>
              </a:rPr>
              <a:t>etc.</a:t>
            </a:r>
            <a:endParaRPr lang="en-US" dirty="0">
              <a:latin typeface="Georgia"/>
              <a:cs typeface="Georgia"/>
            </a:endParaRPr>
          </a:p>
          <a:p>
            <a:pPr marL="314325">
              <a:lnSpc>
                <a:spcPts val="2045"/>
              </a:lnSpc>
              <a:tabLst>
                <a:tab pos="561340" algn="l"/>
              </a:tabLst>
            </a:pPr>
            <a:r>
              <a:rPr lang="en-US" spc="-5" dirty="0">
                <a:latin typeface="Georgia"/>
                <a:cs typeface="Georgia"/>
              </a:rPr>
              <a:t>▫	60,000 products (SKUs = </a:t>
            </a:r>
            <a:r>
              <a:rPr lang="en-US" spc="-10" dirty="0">
                <a:latin typeface="Georgia"/>
                <a:cs typeface="Georgia"/>
              </a:rPr>
              <a:t>stock </a:t>
            </a:r>
            <a:r>
              <a:rPr lang="en-US" spc="-5" dirty="0">
                <a:latin typeface="Georgia"/>
                <a:cs typeface="Georgia"/>
              </a:rPr>
              <a:t>keeping </a:t>
            </a:r>
            <a:r>
              <a:rPr lang="en-US" spc="-10" dirty="0">
                <a:latin typeface="Georgia"/>
                <a:cs typeface="Georgia"/>
              </a:rPr>
              <a:t>units) </a:t>
            </a:r>
            <a:r>
              <a:rPr lang="en-US" spc="-5" dirty="0">
                <a:latin typeface="Georgia"/>
                <a:cs typeface="Georgia"/>
              </a:rPr>
              <a:t>on</a:t>
            </a:r>
            <a:r>
              <a:rPr lang="en-US" spc="65" dirty="0">
                <a:latin typeface="Georgia"/>
                <a:cs typeface="Georgia"/>
              </a:rPr>
              <a:t> </a:t>
            </a:r>
            <a:r>
              <a:rPr lang="en-US" spc="-10" dirty="0">
                <a:latin typeface="Georgia"/>
                <a:cs typeface="Georgia"/>
              </a:rPr>
              <a:t>shelves</a:t>
            </a:r>
            <a:endParaRPr lang="en-US" dirty="0">
              <a:latin typeface="Georgia"/>
              <a:cs typeface="Georgia"/>
            </a:endParaRPr>
          </a:p>
          <a:p>
            <a:pPr marL="314325">
              <a:lnSpc>
                <a:spcPts val="2125"/>
              </a:lnSpc>
              <a:tabLst>
                <a:tab pos="561340" algn="l"/>
              </a:tabLst>
            </a:pPr>
            <a:r>
              <a:rPr lang="en-US" spc="-5" dirty="0">
                <a:latin typeface="Georgia"/>
                <a:cs typeface="Georgia"/>
              </a:rPr>
              <a:t>▫	</a:t>
            </a:r>
            <a:r>
              <a:rPr lang="en-US" spc="-10" dirty="0">
                <a:latin typeface="Georgia"/>
                <a:cs typeface="Georgia"/>
              </a:rPr>
              <a:t>55,000 </a:t>
            </a:r>
            <a:r>
              <a:rPr lang="en-US" spc="-5" dirty="0">
                <a:latin typeface="Georgia"/>
                <a:cs typeface="Georgia"/>
              </a:rPr>
              <a:t>SKUs </a:t>
            </a:r>
            <a:r>
              <a:rPr lang="en-US" spc="-10" dirty="0">
                <a:latin typeface="Georgia"/>
                <a:cs typeface="Georgia"/>
              </a:rPr>
              <a:t>with</a:t>
            </a:r>
            <a:r>
              <a:rPr lang="en-US" spc="15" dirty="0">
                <a:latin typeface="Georgia"/>
                <a:cs typeface="Georgia"/>
              </a:rPr>
              <a:t> </a:t>
            </a:r>
            <a:r>
              <a:rPr lang="en-US" spc="-5" dirty="0">
                <a:latin typeface="Georgia"/>
                <a:cs typeface="Georgia"/>
              </a:rPr>
              <a:t>UPCs (Universal Product code)</a:t>
            </a:r>
            <a:endParaRPr lang="en-US" dirty="0">
              <a:latin typeface="Georgia"/>
              <a:cs typeface="Georgia"/>
            </a:endParaRPr>
          </a:p>
          <a:p>
            <a:pPr marL="314325">
              <a:lnSpc>
                <a:spcPts val="2095"/>
              </a:lnSpc>
              <a:tabLst>
                <a:tab pos="561340" algn="l"/>
              </a:tabLst>
            </a:pPr>
            <a:r>
              <a:rPr lang="en-US" spc="-5" dirty="0">
                <a:latin typeface="Georgia"/>
                <a:cs typeface="Georgia"/>
              </a:rPr>
              <a:t>▫	</a:t>
            </a:r>
            <a:r>
              <a:rPr lang="en-US" spc="-10" dirty="0">
                <a:latin typeface="Georgia"/>
                <a:cs typeface="Georgia"/>
              </a:rPr>
              <a:t>5,000 </a:t>
            </a:r>
            <a:r>
              <a:rPr lang="en-US" spc="-5" dirty="0">
                <a:latin typeface="Georgia"/>
                <a:cs typeface="Georgia"/>
              </a:rPr>
              <a:t>SKUs </a:t>
            </a:r>
            <a:r>
              <a:rPr lang="en-US" spc="-10" dirty="0">
                <a:latin typeface="Georgia"/>
                <a:cs typeface="Georgia"/>
              </a:rPr>
              <a:t>without </a:t>
            </a:r>
            <a:r>
              <a:rPr lang="en-US" spc="-5" dirty="0">
                <a:latin typeface="Georgia"/>
                <a:cs typeface="Georgia"/>
              </a:rPr>
              <a:t>UPCs </a:t>
            </a:r>
            <a:r>
              <a:rPr lang="en-US" spc="-10" dirty="0">
                <a:latin typeface="Georgia"/>
                <a:cs typeface="Georgia"/>
              </a:rPr>
              <a:t>but </a:t>
            </a:r>
            <a:r>
              <a:rPr lang="en-US" spc="-5" dirty="0">
                <a:latin typeface="Georgia"/>
                <a:cs typeface="Georgia"/>
              </a:rPr>
              <a:t>with assigned SKU</a:t>
            </a:r>
            <a:r>
              <a:rPr lang="en-US" spc="105" dirty="0">
                <a:latin typeface="Georgia"/>
                <a:cs typeface="Georgia"/>
              </a:rPr>
              <a:t> </a:t>
            </a:r>
            <a:r>
              <a:rPr lang="en-US" spc="-10" dirty="0">
                <a:latin typeface="Georgia"/>
                <a:cs typeface="Georgia"/>
              </a:rPr>
              <a:t>numbers</a:t>
            </a:r>
            <a:endParaRPr lang="en-US" dirty="0">
              <a:latin typeface="Georgia"/>
              <a:cs typeface="Georgia"/>
            </a:endParaRPr>
          </a:p>
          <a:p>
            <a:pPr marL="268605" indent="-255904">
              <a:lnSpc>
                <a:spcPts val="2340"/>
              </a:lnSpc>
              <a:buClr>
                <a:srgbClr val="9F4DA2"/>
              </a:buClr>
              <a:buChar char="•"/>
              <a:tabLst>
                <a:tab pos="268605" algn="l"/>
                <a:tab pos="269240" algn="l"/>
              </a:tabLst>
            </a:pPr>
            <a:r>
              <a:rPr lang="en-US" sz="2800" spc="-5" dirty="0">
                <a:latin typeface="Georgia"/>
                <a:cs typeface="Georgia"/>
              </a:rPr>
              <a:t>Data </a:t>
            </a:r>
            <a:r>
              <a:rPr lang="en-US" sz="2800" dirty="0">
                <a:latin typeface="Georgia"/>
                <a:cs typeface="Georgia"/>
              </a:rPr>
              <a:t>is</a:t>
            </a:r>
            <a:r>
              <a:rPr lang="en-US" sz="2800" spc="10" dirty="0">
                <a:latin typeface="Georgia"/>
                <a:cs typeface="Georgia"/>
              </a:rPr>
              <a:t> </a:t>
            </a:r>
            <a:r>
              <a:rPr lang="en-US" sz="2800" spc="-10" dirty="0">
                <a:latin typeface="Georgia"/>
                <a:cs typeface="Georgia"/>
              </a:rPr>
              <a:t>collected:</a:t>
            </a:r>
            <a:endParaRPr lang="en-US" sz="2800" dirty="0">
              <a:latin typeface="Georgia"/>
              <a:cs typeface="Georgia"/>
            </a:endParaRPr>
          </a:p>
          <a:p>
            <a:pPr marL="314325">
              <a:lnSpc>
                <a:spcPts val="2130"/>
              </a:lnSpc>
              <a:tabLst>
                <a:tab pos="561340" algn="l"/>
              </a:tabLst>
            </a:pPr>
            <a:r>
              <a:rPr lang="en-US" spc="-5" dirty="0">
                <a:latin typeface="Georgia"/>
                <a:cs typeface="Georgia"/>
              </a:rPr>
              <a:t>▫	</a:t>
            </a:r>
            <a:r>
              <a:rPr lang="en-US" spc="-10" dirty="0">
                <a:latin typeface="Georgia"/>
                <a:cs typeface="Georgia"/>
              </a:rPr>
              <a:t>from </a:t>
            </a:r>
            <a:r>
              <a:rPr lang="en-US" spc="-5" dirty="0">
                <a:latin typeface="Georgia"/>
                <a:cs typeface="Georgia"/>
              </a:rPr>
              <a:t>cash registers into a point-of-sale (POS)</a:t>
            </a:r>
            <a:r>
              <a:rPr lang="en-US" spc="80" dirty="0">
                <a:latin typeface="Georgia"/>
                <a:cs typeface="Georgia"/>
              </a:rPr>
              <a:t> </a:t>
            </a:r>
            <a:r>
              <a:rPr lang="en-US" spc="-10" dirty="0">
                <a:latin typeface="Georgia"/>
                <a:cs typeface="Georgia"/>
              </a:rPr>
              <a:t>system</a:t>
            </a:r>
            <a:endParaRPr lang="en-US" dirty="0">
              <a:latin typeface="Georgia"/>
              <a:cs typeface="Georgia"/>
            </a:endParaRPr>
          </a:p>
          <a:p>
            <a:pPr marL="314325">
              <a:lnSpc>
                <a:spcPts val="2200"/>
              </a:lnSpc>
              <a:tabLst>
                <a:tab pos="561340" algn="l"/>
              </a:tabLst>
            </a:pPr>
            <a:r>
              <a:rPr lang="en-US" spc="-5" dirty="0">
                <a:latin typeface="Georgia"/>
                <a:cs typeface="Georgia"/>
              </a:rPr>
              <a:t>	at back door </a:t>
            </a:r>
            <a:r>
              <a:rPr lang="en-US" spc="-10" dirty="0">
                <a:latin typeface="Georgia"/>
                <a:cs typeface="Georgia"/>
              </a:rPr>
              <a:t>where vendors </a:t>
            </a:r>
            <a:r>
              <a:rPr lang="en-US" spc="-5" dirty="0">
                <a:latin typeface="Georgia"/>
                <a:cs typeface="Georgia"/>
              </a:rPr>
              <a:t>make</a:t>
            </a:r>
            <a:r>
              <a:rPr lang="en-US" spc="35" dirty="0">
                <a:latin typeface="Georgia"/>
                <a:cs typeface="Georgia"/>
              </a:rPr>
              <a:t> </a:t>
            </a:r>
            <a:r>
              <a:rPr lang="en-US" spc="-10" dirty="0">
                <a:latin typeface="Georgia"/>
                <a:cs typeface="Georgia"/>
              </a:rPr>
              <a:t>deliveries</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Retail </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206127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indent="-255904">
              <a:spcBef>
                <a:spcPts val="95"/>
              </a:spcBef>
              <a:buClr>
                <a:srgbClr val="9F4DA2"/>
              </a:buClr>
              <a:buChar char="•"/>
              <a:tabLst>
                <a:tab pos="268605" algn="l"/>
                <a:tab pos="269240" algn="l"/>
              </a:tabLst>
            </a:pPr>
            <a:r>
              <a:rPr lang="en-US" sz="2800" spc="-5" dirty="0">
                <a:latin typeface="Georgia"/>
                <a:cs typeface="Georgia"/>
              </a:rPr>
              <a:t>Management</a:t>
            </a:r>
            <a:r>
              <a:rPr lang="en-US" sz="2800" spc="-10" dirty="0">
                <a:latin typeface="Georgia"/>
                <a:cs typeface="Georgia"/>
              </a:rPr>
              <a:t> concerns</a:t>
            </a:r>
            <a:endParaRPr lang="en-US" sz="2800" dirty="0">
              <a:latin typeface="Georgia"/>
              <a:cs typeface="Georgia"/>
            </a:endParaRPr>
          </a:p>
          <a:p>
            <a:pPr marL="314325">
              <a:spcBef>
                <a:spcPts val="50"/>
              </a:spcBef>
              <a:tabLst>
                <a:tab pos="561340" algn="l"/>
              </a:tabLst>
            </a:pPr>
            <a:r>
              <a:rPr lang="en-US" dirty="0">
                <a:solidFill>
                  <a:srgbClr val="438085"/>
                </a:solidFill>
                <a:latin typeface="Georgia"/>
                <a:cs typeface="Georgia"/>
              </a:rPr>
              <a:t>▫	</a:t>
            </a:r>
            <a:r>
              <a:rPr lang="en-US" spc="-5" dirty="0">
                <a:solidFill>
                  <a:srgbClr val="438085"/>
                </a:solidFill>
                <a:latin typeface="Georgia"/>
                <a:cs typeface="Georgia"/>
              </a:rPr>
              <a:t>Logistics of ordering, stocking, and selling</a:t>
            </a:r>
            <a:r>
              <a:rPr lang="en-US" spc="35" dirty="0">
                <a:solidFill>
                  <a:srgbClr val="438085"/>
                </a:solidFill>
                <a:latin typeface="Georgia"/>
                <a:cs typeface="Georgia"/>
              </a:rPr>
              <a:t> </a:t>
            </a:r>
            <a:r>
              <a:rPr lang="en-US" spc="-5" dirty="0">
                <a:solidFill>
                  <a:srgbClr val="438085"/>
                </a:solidFill>
                <a:latin typeface="Georgia"/>
                <a:cs typeface="Georgia"/>
              </a:rPr>
              <a:t>products</a:t>
            </a:r>
            <a:endParaRPr lang="en-US" dirty="0">
              <a:latin typeface="Georgia"/>
              <a:cs typeface="Georgia"/>
            </a:endParaRPr>
          </a:p>
          <a:p>
            <a:pPr marL="314325">
              <a:spcBef>
                <a:spcPts val="50"/>
              </a:spcBef>
              <a:tabLst>
                <a:tab pos="561340" algn="l"/>
              </a:tabLst>
            </a:pPr>
            <a:r>
              <a:rPr lang="en-US" dirty="0">
                <a:solidFill>
                  <a:srgbClr val="438085"/>
                </a:solidFill>
                <a:latin typeface="Georgia"/>
                <a:cs typeface="Georgia"/>
              </a:rPr>
              <a:t>▫	</a:t>
            </a:r>
            <a:r>
              <a:rPr lang="en-US" spc="-5" dirty="0">
                <a:solidFill>
                  <a:srgbClr val="438085"/>
                </a:solidFill>
                <a:latin typeface="Georgia"/>
                <a:cs typeface="Georgia"/>
              </a:rPr>
              <a:t>Maximizing</a:t>
            </a:r>
            <a:r>
              <a:rPr lang="en-US" spc="5" dirty="0">
                <a:solidFill>
                  <a:srgbClr val="438085"/>
                </a:solidFill>
                <a:latin typeface="Georgia"/>
                <a:cs typeface="Georgia"/>
              </a:rPr>
              <a:t> </a:t>
            </a:r>
            <a:r>
              <a:rPr lang="en-US" spc="-5" dirty="0">
                <a:solidFill>
                  <a:srgbClr val="438085"/>
                </a:solidFill>
                <a:latin typeface="Georgia"/>
                <a:cs typeface="Georgia"/>
              </a:rPr>
              <a:t>profit</a:t>
            </a:r>
            <a:endParaRPr lang="en-US" dirty="0">
              <a:latin typeface="Georgia"/>
              <a:cs typeface="Georgia"/>
            </a:endParaRPr>
          </a:p>
          <a:p>
            <a:pPr marL="314325">
              <a:spcBef>
                <a:spcPts val="50"/>
              </a:spcBef>
              <a:tabLst>
                <a:tab pos="561340" algn="l"/>
              </a:tabLst>
            </a:pPr>
            <a:r>
              <a:rPr lang="en-US" dirty="0">
                <a:solidFill>
                  <a:srgbClr val="438085"/>
                </a:solidFill>
                <a:latin typeface="Georgia"/>
                <a:cs typeface="Georgia"/>
              </a:rPr>
              <a:t>▫	Product</a:t>
            </a:r>
            <a:r>
              <a:rPr lang="en-US" spc="-15" dirty="0">
                <a:solidFill>
                  <a:srgbClr val="438085"/>
                </a:solidFill>
                <a:latin typeface="Georgia"/>
                <a:cs typeface="Georgia"/>
              </a:rPr>
              <a:t> </a:t>
            </a:r>
            <a:r>
              <a:rPr lang="en-US" spc="-5" dirty="0">
                <a:solidFill>
                  <a:srgbClr val="438085"/>
                </a:solidFill>
                <a:latin typeface="Georgia"/>
                <a:cs typeface="Georgia"/>
              </a:rPr>
              <a:t>pricing</a:t>
            </a:r>
            <a:endParaRPr lang="en-US" dirty="0">
              <a:latin typeface="Georgia"/>
              <a:cs typeface="Georgia"/>
            </a:endParaRPr>
          </a:p>
          <a:p>
            <a:pPr marL="314325">
              <a:spcBef>
                <a:spcPts val="45"/>
              </a:spcBef>
              <a:tabLst>
                <a:tab pos="561340" algn="l"/>
              </a:tabLst>
            </a:pPr>
            <a:r>
              <a:rPr lang="en-US" dirty="0">
                <a:solidFill>
                  <a:srgbClr val="438085"/>
                </a:solidFill>
                <a:latin typeface="Georgia"/>
                <a:cs typeface="Georgia"/>
              </a:rPr>
              <a:t>▫	</a:t>
            </a:r>
            <a:r>
              <a:rPr lang="en-US" spc="-5" dirty="0">
                <a:solidFill>
                  <a:srgbClr val="438085"/>
                </a:solidFill>
                <a:latin typeface="Georgia"/>
                <a:cs typeface="Georgia"/>
              </a:rPr>
              <a:t>Lowering cost of acquisition and</a:t>
            </a:r>
            <a:r>
              <a:rPr lang="en-US" spc="65" dirty="0">
                <a:solidFill>
                  <a:srgbClr val="438085"/>
                </a:solidFill>
                <a:latin typeface="Georgia"/>
                <a:cs typeface="Georgia"/>
              </a:rPr>
              <a:t> </a:t>
            </a:r>
            <a:r>
              <a:rPr lang="en-US" spc="-5" dirty="0">
                <a:solidFill>
                  <a:srgbClr val="438085"/>
                </a:solidFill>
                <a:latin typeface="Georgia"/>
                <a:cs typeface="Georgia"/>
              </a:rPr>
              <a:t>overhead</a:t>
            </a:r>
            <a:endParaRPr lang="en-US" dirty="0">
              <a:latin typeface="Georgia"/>
              <a:cs typeface="Georgia"/>
            </a:endParaRPr>
          </a:p>
          <a:p>
            <a:pPr marL="314325">
              <a:spcBef>
                <a:spcPts val="50"/>
              </a:spcBef>
              <a:tabLst>
                <a:tab pos="561340" algn="l"/>
              </a:tabLst>
            </a:pPr>
            <a:r>
              <a:rPr lang="en-US" dirty="0">
                <a:solidFill>
                  <a:srgbClr val="438085"/>
                </a:solidFill>
                <a:latin typeface="Georgia"/>
                <a:cs typeface="Georgia"/>
              </a:rPr>
              <a:t>▫	</a:t>
            </a:r>
            <a:r>
              <a:rPr lang="en-US" spc="-5" dirty="0">
                <a:solidFill>
                  <a:srgbClr val="438085"/>
                </a:solidFill>
                <a:latin typeface="Georgia"/>
                <a:cs typeface="Georgia"/>
              </a:rPr>
              <a:t>Use of promotions to increase</a:t>
            </a:r>
            <a:r>
              <a:rPr lang="en-US" spc="-10" dirty="0">
                <a:solidFill>
                  <a:srgbClr val="438085"/>
                </a:solidFill>
                <a:latin typeface="Georgia"/>
                <a:cs typeface="Georgia"/>
              </a:rPr>
              <a:t> </a:t>
            </a:r>
            <a:r>
              <a:rPr lang="en-US" spc="-5" dirty="0">
                <a:solidFill>
                  <a:srgbClr val="438085"/>
                </a:solidFill>
                <a:latin typeface="Georgia"/>
                <a:cs typeface="Georgia"/>
              </a:rPr>
              <a:t>sales</a:t>
            </a:r>
            <a:endParaRPr lang="en-US" dirty="0">
              <a:latin typeface="Georgia"/>
              <a:cs typeface="Georgia"/>
            </a:endParaRPr>
          </a:p>
          <a:p>
            <a:pPr marL="826769" indent="-219710">
              <a:spcBef>
                <a:spcPts val="65"/>
              </a:spcBef>
              <a:buFont typeface="Arial"/>
              <a:buChar char=""/>
              <a:tabLst>
                <a:tab pos="826135" algn="l"/>
                <a:tab pos="826769" algn="l"/>
              </a:tabLst>
            </a:pPr>
            <a:r>
              <a:rPr lang="en-US" spc="-5" dirty="0">
                <a:solidFill>
                  <a:srgbClr val="525389"/>
                </a:solidFill>
                <a:latin typeface="Georgia"/>
                <a:cs typeface="Georgia"/>
              </a:rPr>
              <a:t>temporary price reductions</a:t>
            </a:r>
            <a:endParaRPr lang="en-US" dirty="0">
              <a:latin typeface="Georgia"/>
              <a:cs typeface="Georgia"/>
            </a:endParaRPr>
          </a:p>
          <a:p>
            <a:pPr marL="826769" indent="-219710">
              <a:spcBef>
                <a:spcPts val="60"/>
              </a:spcBef>
              <a:buFont typeface="Arial"/>
              <a:buChar char=""/>
              <a:tabLst>
                <a:tab pos="826135" algn="l"/>
                <a:tab pos="826769" algn="l"/>
              </a:tabLst>
            </a:pPr>
            <a:r>
              <a:rPr lang="en-US" spc="-5" dirty="0">
                <a:solidFill>
                  <a:srgbClr val="525389"/>
                </a:solidFill>
                <a:latin typeface="Georgia"/>
                <a:cs typeface="Georgia"/>
              </a:rPr>
              <a:t>newspaper</a:t>
            </a:r>
            <a:r>
              <a:rPr lang="en-US" spc="-35" dirty="0">
                <a:solidFill>
                  <a:srgbClr val="525389"/>
                </a:solidFill>
                <a:latin typeface="Georgia"/>
                <a:cs typeface="Georgia"/>
              </a:rPr>
              <a:t> </a:t>
            </a:r>
            <a:r>
              <a:rPr lang="en-US" dirty="0">
                <a:solidFill>
                  <a:srgbClr val="525389"/>
                </a:solidFill>
                <a:latin typeface="Georgia"/>
                <a:cs typeface="Georgia"/>
              </a:rPr>
              <a:t>ads</a:t>
            </a:r>
            <a:endParaRPr lang="en-US" dirty="0">
              <a:latin typeface="Georgia"/>
              <a:cs typeface="Georgia"/>
            </a:endParaRPr>
          </a:p>
          <a:p>
            <a:pPr marL="826769" indent="-219710">
              <a:spcBef>
                <a:spcPts val="60"/>
              </a:spcBef>
              <a:buFont typeface="Arial"/>
              <a:buChar char=""/>
              <a:tabLst>
                <a:tab pos="826135" algn="l"/>
                <a:tab pos="826769" algn="l"/>
              </a:tabLst>
            </a:pPr>
            <a:r>
              <a:rPr lang="en-US" spc="-5" dirty="0">
                <a:solidFill>
                  <a:srgbClr val="525389"/>
                </a:solidFill>
                <a:latin typeface="Georgia"/>
                <a:cs typeface="Georgia"/>
              </a:rPr>
              <a:t>grocery store</a:t>
            </a:r>
            <a:r>
              <a:rPr lang="en-US" spc="-30" dirty="0">
                <a:solidFill>
                  <a:srgbClr val="525389"/>
                </a:solidFill>
                <a:latin typeface="Georgia"/>
                <a:cs typeface="Georgia"/>
              </a:rPr>
              <a:t> </a:t>
            </a:r>
            <a:r>
              <a:rPr lang="en-US" spc="-5" dirty="0">
                <a:solidFill>
                  <a:srgbClr val="525389"/>
                </a:solidFill>
                <a:latin typeface="Georgia"/>
                <a:cs typeface="Georgia"/>
              </a:rPr>
              <a:t>displays</a:t>
            </a:r>
            <a:endParaRPr lang="en-US" dirty="0">
              <a:latin typeface="Georgia"/>
              <a:cs typeface="Georgia"/>
            </a:endParaRPr>
          </a:p>
          <a:p>
            <a:pPr marL="826769" indent="-219710">
              <a:spcBef>
                <a:spcPts val="60"/>
              </a:spcBef>
              <a:buFont typeface="Arial"/>
              <a:buChar char=""/>
              <a:tabLst>
                <a:tab pos="826135" algn="l"/>
                <a:tab pos="826769" algn="l"/>
              </a:tabLst>
            </a:pPr>
            <a:r>
              <a:rPr lang="en-US" spc="-5" dirty="0">
                <a:solidFill>
                  <a:srgbClr val="525389"/>
                </a:solidFill>
                <a:latin typeface="Georgia"/>
                <a:cs typeface="Georgia"/>
              </a:rPr>
              <a:t>coupons</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Retail – Case Study …</a:t>
            </a:r>
            <a:r>
              <a:rPr lang="en-US" dirty="0" err="1"/>
              <a:t>contd</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3970637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Business users want to analyze that which products are selling in which stores on which days under what promotional conditions in which transactions</a:t>
            </a:r>
          </a:p>
          <a:p>
            <a:pPr>
              <a:buFont typeface="Arial" panose="020B0604020202020204" pitchFamily="34" charset="0"/>
              <a:buChar char="•"/>
            </a:pPr>
            <a:r>
              <a:rPr lang="en-US" dirty="0"/>
              <a:t>Management wants to understand customer purchase as captured by the POS system.</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Analytic Requirement</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1350910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964565" indent="-255904">
              <a:lnSpc>
                <a:spcPct val="80000"/>
              </a:lnSpc>
              <a:spcBef>
                <a:spcPts val="605"/>
              </a:spcBef>
              <a:buClr>
                <a:srgbClr val="9F4DA2"/>
              </a:buClr>
              <a:buChar char="•"/>
              <a:tabLst>
                <a:tab pos="268605" algn="l"/>
                <a:tab pos="269240" algn="l"/>
              </a:tabLst>
            </a:pPr>
            <a:r>
              <a:rPr lang="en-US" spc="-5" dirty="0">
                <a:latin typeface="Georgia"/>
                <a:cs typeface="Georgia"/>
              </a:rPr>
              <a:t>Decide what business process to model, by combining </a:t>
            </a:r>
            <a:r>
              <a:rPr lang="en-US" dirty="0">
                <a:latin typeface="Georgia"/>
                <a:cs typeface="Georgia"/>
              </a:rPr>
              <a:t>an  </a:t>
            </a:r>
            <a:r>
              <a:rPr lang="en-US" spc="-5" dirty="0">
                <a:latin typeface="Georgia"/>
                <a:cs typeface="Georgia"/>
              </a:rPr>
              <a:t>understanding of the business </a:t>
            </a:r>
            <a:r>
              <a:rPr lang="en-US" dirty="0">
                <a:latin typeface="Georgia"/>
                <a:cs typeface="Georgia"/>
              </a:rPr>
              <a:t>requirements </a:t>
            </a:r>
            <a:r>
              <a:rPr lang="en-US" spc="-5" dirty="0">
                <a:latin typeface="Georgia"/>
                <a:cs typeface="Georgia"/>
              </a:rPr>
              <a:t>with </a:t>
            </a:r>
            <a:r>
              <a:rPr lang="en-US" dirty="0">
                <a:latin typeface="Georgia"/>
                <a:cs typeface="Georgia"/>
              </a:rPr>
              <a:t>an  </a:t>
            </a:r>
            <a:r>
              <a:rPr lang="en-US" spc="-5" dirty="0">
                <a:latin typeface="Georgia"/>
                <a:cs typeface="Georgia"/>
              </a:rPr>
              <a:t>understanding of data</a:t>
            </a:r>
            <a:r>
              <a:rPr lang="en-US" spc="30" dirty="0">
                <a:latin typeface="Georgia"/>
                <a:cs typeface="Georgia"/>
              </a:rPr>
              <a:t> </a:t>
            </a:r>
            <a:r>
              <a:rPr lang="en-US" spc="-5" dirty="0">
                <a:latin typeface="Georgia"/>
                <a:cs typeface="Georgia"/>
              </a:rPr>
              <a:t>realities.</a:t>
            </a:r>
            <a:endParaRPr lang="en-US" dirty="0">
              <a:latin typeface="Georgia"/>
              <a:cs typeface="Georgia"/>
            </a:endParaRPr>
          </a:p>
          <a:p>
            <a:pPr marL="268605" indent="-255904">
              <a:lnSpc>
                <a:spcPts val="2240"/>
              </a:lnSpc>
              <a:buClr>
                <a:srgbClr val="9F4DA2"/>
              </a:buClr>
              <a:buChar char="•"/>
              <a:tabLst>
                <a:tab pos="268605" algn="l"/>
                <a:tab pos="269240" algn="l"/>
              </a:tabLst>
            </a:pPr>
            <a:r>
              <a:rPr lang="en-US" dirty="0">
                <a:latin typeface="Georgia"/>
                <a:cs typeface="Georgia"/>
              </a:rPr>
              <a:t>The </a:t>
            </a:r>
            <a:r>
              <a:rPr lang="en-US" spc="-5" dirty="0">
                <a:latin typeface="Georgia"/>
                <a:cs typeface="Georgia"/>
              </a:rPr>
              <a:t>first dimensional model built should be the</a:t>
            </a:r>
            <a:r>
              <a:rPr lang="en-US" spc="60" dirty="0">
                <a:latin typeface="Georgia"/>
                <a:cs typeface="Georgia"/>
              </a:rPr>
              <a:t> </a:t>
            </a:r>
            <a:r>
              <a:rPr lang="en-US" spc="-10" dirty="0">
                <a:latin typeface="Georgia"/>
                <a:cs typeface="Georgia"/>
              </a:rPr>
              <a:t>one</a:t>
            </a:r>
            <a:endParaRPr lang="en-US" dirty="0">
              <a:latin typeface="Georgia"/>
              <a:cs typeface="Georgia"/>
            </a:endParaRPr>
          </a:p>
          <a:p>
            <a:pPr marL="314325">
              <a:lnSpc>
                <a:spcPts val="2130"/>
              </a:lnSpc>
              <a:tabLst>
                <a:tab pos="561340" algn="l"/>
              </a:tabLst>
            </a:pPr>
            <a:r>
              <a:rPr lang="en-US" sz="2000" spc="-5" dirty="0">
                <a:solidFill>
                  <a:srgbClr val="438085"/>
                </a:solidFill>
                <a:latin typeface="Georgia"/>
                <a:cs typeface="Georgia"/>
              </a:rPr>
              <a:t>▫	</a:t>
            </a:r>
            <a:r>
              <a:rPr lang="en-US" sz="2000" spc="-10" dirty="0">
                <a:solidFill>
                  <a:srgbClr val="438085"/>
                </a:solidFill>
                <a:latin typeface="Georgia"/>
                <a:cs typeface="Georgia"/>
              </a:rPr>
              <a:t>with </a:t>
            </a:r>
            <a:r>
              <a:rPr lang="en-US" sz="2000" spc="-5" dirty="0">
                <a:solidFill>
                  <a:srgbClr val="438085"/>
                </a:solidFill>
                <a:latin typeface="Georgia"/>
                <a:cs typeface="Georgia"/>
              </a:rPr>
              <a:t>the most</a:t>
            </a:r>
            <a:r>
              <a:rPr lang="en-US" sz="2000" spc="5" dirty="0">
                <a:solidFill>
                  <a:srgbClr val="438085"/>
                </a:solidFill>
                <a:latin typeface="Georgia"/>
                <a:cs typeface="Georgia"/>
              </a:rPr>
              <a:t> </a:t>
            </a:r>
            <a:r>
              <a:rPr lang="en-US" sz="2000" spc="-5" dirty="0">
                <a:solidFill>
                  <a:srgbClr val="438085"/>
                </a:solidFill>
                <a:latin typeface="Georgia"/>
                <a:cs typeface="Georgia"/>
              </a:rPr>
              <a:t>impact,</a:t>
            </a:r>
            <a:endParaRPr lang="en-US" sz="2000" dirty="0">
              <a:latin typeface="Georgia"/>
              <a:cs typeface="Georgia"/>
            </a:endParaRPr>
          </a:p>
          <a:p>
            <a:pPr marL="314325">
              <a:lnSpc>
                <a:spcPts val="2125"/>
              </a:lnSpc>
              <a:tabLst>
                <a:tab pos="561340" algn="l"/>
              </a:tabLst>
            </a:pPr>
            <a:r>
              <a:rPr lang="en-US" sz="2000" spc="-5" dirty="0">
                <a:solidFill>
                  <a:srgbClr val="438085"/>
                </a:solidFill>
                <a:latin typeface="Georgia"/>
                <a:cs typeface="Georgia"/>
              </a:rPr>
              <a:t>▫	that answers the most </a:t>
            </a:r>
            <a:r>
              <a:rPr lang="en-US" sz="2000" spc="-10" dirty="0">
                <a:solidFill>
                  <a:srgbClr val="438085"/>
                </a:solidFill>
                <a:latin typeface="Georgia"/>
                <a:cs typeface="Georgia"/>
              </a:rPr>
              <a:t>pressing business</a:t>
            </a:r>
            <a:r>
              <a:rPr lang="en-US" sz="2000" spc="114" dirty="0">
                <a:solidFill>
                  <a:srgbClr val="438085"/>
                </a:solidFill>
                <a:latin typeface="Georgia"/>
                <a:cs typeface="Georgia"/>
              </a:rPr>
              <a:t> </a:t>
            </a:r>
            <a:r>
              <a:rPr lang="en-US" sz="2000" spc="-10" dirty="0">
                <a:solidFill>
                  <a:srgbClr val="438085"/>
                </a:solidFill>
                <a:latin typeface="Georgia"/>
                <a:cs typeface="Georgia"/>
              </a:rPr>
              <a:t>questions,</a:t>
            </a:r>
            <a:endParaRPr lang="en-US" sz="2000" dirty="0">
              <a:latin typeface="Georgia"/>
              <a:cs typeface="Georgia"/>
            </a:endParaRPr>
          </a:p>
          <a:p>
            <a:pPr marL="314325">
              <a:lnSpc>
                <a:spcPts val="2095"/>
              </a:lnSpc>
              <a:tabLst>
                <a:tab pos="561340" algn="l"/>
              </a:tabLst>
            </a:pPr>
            <a:r>
              <a:rPr lang="en-US" sz="2000" spc="-5" dirty="0">
                <a:solidFill>
                  <a:srgbClr val="438085"/>
                </a:solidFill>
                <a:latin typeface="Georgia"/>
                <a:cs typeface="Georgia"/>
              </a:rPr>
              <a:t>▫	is readily </a:t>
            </a:r>
            <a:r>
              <a:rPr lang="en-US" sz="2000" spc="-10" dirty="0">
                <a:solidFill>
                  <a:srgbClr val="438085"/>
                </a:solidFill>
                <a:latin typeface="Georgia"/>
                <a:cs typeface="Georgia"/>
              </a:rPr>
              <a:t>accessible for </a:t>
            </a:r>
            <a:r>
              <a:rPr lang="en-US" sz="2000" spc="-5" dirty="0">
                <a:solidFill>
                  <a:srgbClr val="438085"/>
                </a:solidFill>
                <a:latin typeface="Georgia"/>
                <a:cs typeface="Georgia"/>
              </a:rPr>
              <a:t>data</a:t>
            </a:r>
            <a:r>
              <a:rPr lang="en-US" sz="2000" spc="65" dirty="0">
                <a:solidFill>
                  <a:srgbClr val="438085"/>
                </a:solidFill>
                <a:latin typeface="Georgia"/>
                <a:cs typeface="Georgia"/>
              </a:rPr>
              <a:t> </a:t>
            </a:r>
            <a:r>
              <a:rPr lang="en-US" sz="2000" spc="-5" dirty="0">
                <a:solidFill>
                  <a:srgbClr val="438085"/>
                </a:solidFill>
                <a:latin typeface="Georgia"/>
                <a:cs typeface="Georgia"/>
              </a:rPr>
              <a:t>extraction.</a:t>
            </a:r>
            <a:endParaRPr lang="en-US" sz="2000" dirty="0">
              <a:latin typeface="Georgia"/>
              <a:cs typeface="Georgia"/>
            </a:endParaRPr>
          </a:p>
          <a:p>
            <a:pPr marL="268605" indent="-255904">
              <a:lnSpc>
                <a:spcPts val="2310"/>
              </a:lnSpc>
              <a:buClr>
                <a:srgbClr val="9F4DA2"/>
              </a:buClr>
              <a:buChar char="•"/>
              <a:tabLst>
                <a:tab pos="268605" algn="l"/>
                <a:tab pos="269240" algn="l"/>
              </a:tabLst>
            </a:pPr>
            <a:r>
              <a:rPr lang="en-US" dirty="0">
                <a:latin typeface="Georgia"/>
                <a:cs typeface="Georgia"/>
              </a:rPr>
              <a:t>In </a:t>
            </a:r>
            <a:r>
              <a:rPr lang="en-US" spc="-5" dirty="0">
                <a:latin typeface="Georgia"/>
                <a:cs typeface="Georgia"/>
              </a:rPr>
              <a:t>retail case study: </a:t>
            </a:r>
            <a:r>
              <a:rPr lang="en-US" b="1" spc="-5" dirty="0">
                <a:latin typeface="Georgia"/>
                <a:cs typeface="Georgia"/>
              </a:rPr>
              <a:t>POS retail</a:t>
            </a:r>
            <a:r>
              <a:rPr lang="en-US" b="1" spc="40" dirty="0">
                <a:latin typeface="Georgia"/>
                <a:cs typeface="Georgia"/>
              </a:rPr>
              <a:t> </a:t>
            </a:r>
            <a:r>
              <a:rPr lang="en-US" b="1" spc="-5" dirty="0">
                <a:latin typeface="Georgia"/>
                <a:cs typeface="Georgia"/>
              </a:rPr>
              <a:t>sales</a:t>
            </a:r>
            <a:endParaRPr lang="en-US" dirty="0">
              <a:latin typeface="Georgia"/>
              <a:cs typeface="Georgia"/>
            </a:endParaRPr>
          </a:p>
          <a:p>
            <a:pPr marL="268605" marR="5080" indent="-255904">
              <a:lnSpc>
                <a:spcPts val="2020"/>
              </a:lnSpc>
              <a:spcBef>
                <a:spcPts val="380"/>
              </a:spcBef>
              <a:buClr>
                <a:srgbClr val="9F4DA2"/>
              </a:buClr>
              <a:buChar char="•"/>
              <a:tabLst>
                <a:tab pos="268605" algn="l"/>
                <a:tab pos="269240" algn="l"/>
              </a:tabLst>
            </a:pPr>
            <a:r>
              <a:rPr lang="en-US" dirty="0">
                <a:latin typeface="Georgia"/>
                <a:cs typeface="Georgia"/>
              </a:rPr>
              <a:t>Business </a:t>
            </a:r>
            <a:r>
              <a:rPr lang="en-US" spc="-5" dirty="0">
                <a:latin typeface="Georgia"/>
                <a:cs typeface="Georgia"/>
              </a:rPr>
              <a:t>Question: </a:t>
            </a:r>
            <a:r>
              <a:rPr lang="en-US" i="1" spc="-5" dirty="0">
                <a:latin typeface="Georgia"/>
                <a:cs typeface="Georgia"/>
              </a:rPr>
              <a:t>What products are selling in </a:t>
            </a:r>
            <a:r>
              <a:rPr lang="en-US" i="1" spc="-10" dirty="0">
                <a:latin typeface="Georgia"/>
                <a:cs typeface="Georgia"/>
              </a:rPr>
              <a:t>which </a:t>
            </a:r>
            <a:r>
              <a:rPr lang="en-US" i="1" spc="-5" dirty="0">
                <a:latin typeface="Georgia"/>
                <a:cs typeface="Georgia"/>
              </a:rPr>
              <a:t>stores on  what days and under what promotional</a:t>
            </a:r>
            <a:r>
              <a:rPr lang="en-US" i="1" spc="15" dirty="0">
                <a:latin typeface="Georgia"/>
                <a:cs typeface="Georgia"/>
              </a:rPr>
              <a:t> </a:t>
            </a:r>
            <a:r>
              <a:rPr lang="en-US" i="1" spc="-5" dirty="0">
                <a:latin typeface="Georgia"/>
                <a:cs typeface="Georgia"/>
              </a:rPr>
              <a:t>conditions?</a:t>
            </a:r>
            <a:endParaRPr lang="en-US" dirty="0">
              <a:latin typeface="Georgia"/>
              <a:cs typeface="Georgia"/>
            </a:endParaRPr>
          </a:p>
          <a:p>
            <a:endParaRPr lang="en-US" dirty="0"/>
          </a:p>
        </p:txBody>
      </p:sp>
      <p:sp>
        <p:nvSpPr>
          <p:cNvPr id="3" name="Content Placeholder 2"/>
          <p:cNvSpPr>
            <a:spLocks noGrp="1"/>
          </p:cNvSpPr>
          <p:nvPr>
            <p:ph sz="quarter" idx="10"/>
          </p:nvPr>
        </p:nvSpPr>
        <p:spPr>
          <a:xfrm>
            <a:off x="304800" y="152400"/>
            <a:ext cx="7543800" cy="1143000"/>
          </a:xfrm>
        </p:spPr>
        <p:txBody>
          <a:bodyPr/>
          <a:lstStyle/>
          <a:p>
            <a:r>
              <a:rPr lang="en-US" dirty="0">
                <a:solidFill>
                  <a:srgbClr val="424455"/>
                </a:solidFill>
                <a:latin typeface="Trebuchet MS"/>
                <a:cs typeface="Trebuchet MS"/>
              </a:rPr>
              <a:t>Step </a:t>
            </a:r>
            <a:r>
              <a:rPr lang="en-US" spc="-5" dirty="0">
                <a:solidFill>
                  <a:srgbClr val="424455"/>
                </a:solidFill>
                <a:latin typeface="Trebuchet MS"/>
                <a:cs typeface="Trebuchet MS"/>
              </a:rPr>
              <a:t>1. </a:t>
            </a:r>
            <a:r>
              <a:rPr lang="en-US" dirty="0">
                <a:solidFill>
                  <a:srgbClr val="424455"/>
                </a:solidFill>
                <a:latin typeface="Trebuchet MS"/>
                <a:cs typeface="Trebuchet MS"/>
              </a:rPr>
              <a:t>Select the Business</a:t>
            </a:r>
            <a:r>
              <a:rPr lang="en-US" spc="-55" dirty="0">
                <a:solidFill>
                  <a:srgbClr val="424455"/>
                </a:solidFill>
                <a:latin typeface="Trebuchet MS"/>
                <a:cs typeface="Trebuchet MS"/>
              </a:rPr>
              <a:t> </a:t>
            </a:r>
            <a:r>
              <a:rPr lang="en-US" spc="-20" dirty="0">
                <a:solidFill>
                  <a:srgbClr val="424455"/>
                </a:solidFill>
                <a:latin typeface="Trebuchet MS"/>
                <a:cs typeface="Trebuchet MS"/>
              </a:rPr>
              <a:t>Process</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1523211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1315" marR="317500" indent="-255904">
              <a:spcBef>
                <a:spcPts val="95"/>
              </a:spcBef>
              <a:buClr>
                <a:srgbClr val="9F4DA2"/>
              </a:buClr>
              <a:buChar char="•"/>
              <a:tabLst>
                <a:tab pos="361950" algn="l"/>
                <a:tab pos="362585" algn="l"/>
              </a:tabLst>
            </a:pPr>
            <a:r>
              <a:rPr lang="en-US" sz="2500" spc="-5" dirty="0"/>
              <a:t>What level of </a:t>
            </a:r>
            <a:r>
              <a:rPr lang="en-US" sz="2500" spc="-10" dirty="0"/>
              <a:t>data detail </a:t>
            </a:r>
            <a:r>
              <a:rPr lang="en-US" sz="2500" spc="-5" dirty="0"/>
              <a:t>should </a:t>
            </a:r>
            <a:r>
              <a:rPr lang="en-US" sz="2500" spc="-10" dirty="0"/>
              <a:t>be </a:t>
            </a:r>
            <a:r>
              <a:rPr lang="en-US" sz="2500" spc="-5" dirty="0"/>
              <a:t>made available in  </a:t>
            </a:r>
            <a:r>
              <a:rPr lang="en-US" sz="2500" spc="-10" dirty="0"/>
              <a:t>the dimensional</a:t>
            </a:r>
            <a:r>
              <a:rPr lang="en-US" sz="2500" spc="5" dirty="0"/>
              <a:t> </a:t>
            </a:r>
            <a:r>
              <a:rPr lang="en-US" sz="2500" spc="-5" dirty="0"/>
              <a:t>model?</a:t>
            </a:r>
            <a:endParaRPr lang="en-US" sz="2500" dirty="0"/>
          </a:p>
          <a:p>
            <a:pPr marL="361315" marR="301625" indent="-255904">
              <a:spcBef>
                <a:spcPts val="300"/>
              </a:spcBef>
              <a:buClr>
                <a:srgbClr val="9F4DA2"/>
              </a:buClr>
              <a:buChar char="•"/>
              <a:tabLst>
                <a:tab pos="361950" algn="l"/>
                <a:tab pos="362585" algn="l"/>
              </a:tabLst>
            </a:pPr>
            <a:r>
              <a:rPr lang="en-US" sz="2500" spc="-10" dirty="0"/>
              <a:t>Choose the </a:t>
            </a:r>
            <a:r>
              <a:rPr lang="en-US" sz="2500" spc="-5" dirty="0"/>
              <a:t>most atomic information </a:t>
            </a:r>
            <a:r>
              <a:rPr lang="en-US" sz="2500" spc="-10" dirty="0"/>
              <a:t>captured </a:t>
            </a:r>
            <a:r>
              <a:rPr lang="en-US" sz="2500" spc="-5" dirty="0"/>
              <a:t>by </a:t>
            </a:r>
            <a:r>
              <a:rPr lang="en-US" sz="2500" spc="-10" dirty="0"/>
              <a:t>the  business</a:t>
            </a:r>
            <a:r>
              <a:rPr lang="en-US" sz="2500" spc="-20" dirty="0"/>
              <a:t> </a:t>
            </a:r>
            <a:r>
              <a:rPr lang="en-US" sz="2500" spc="-10" dirty="0"/>
              <a:t>process.</a:t>
            </a:r>
            <a:endParaRPr lang="en-US" sz="2500" dirty="0"/>
          </a:p>
          <a:p>
            <a:pPr marL="407034">
              <a:spcBef>
                <a:spcPts val="305"/>
              </a:spcBef>
              <a:tabLst>
                <a:tab pos="654685" algn="l"/>
              </a:tabLst>
            </a:pPr>
            <a:r>
              <a:rPr lang="en-US" sz="2100" dirty="0">
                <a:solidFill>
                  <a:srgbClr val="438085"/>
                </a:solidFill>
              </a:rPr>
              <a:t>▫	</a:t>
            </a:r>
            <a:r>
              <a:rPr lang="en-US" sz="2100" spc="-10" dirty="0">
                <a:solidFill>
                  <a:srgbClr val="438085"/>
                </a:solidFill>
              </a:rPr>
              <a:t>Atomic</a:t>
            </a:r>
            <a:r>
              <a:rPr lang="en-US" sz="2100" spc="5" dirty="0">
                <a:solidFill>
                  <a:srgbClr val="438085"/>
                </a:solidFill>
              </a:rPr>
              <a:t> </a:t>
            </a:r>
            <a:r>
              <a:rPr lang="en-US" sz="2100" spc="-10" dirty="0">
                <a:solidFill>
                  <a:srgbClr val="438085"/>
                </a:solidFill>
              </a:rPr>
              <a:t>data</a:t>
            </a:r>
            <a:endParaRPr lang="en-US" sz="2100" dirty="0"/>
          </a:p>
          <a:p>
            <a:pPr marL="919480" lvl="1" indent="-219710">
              <a:spcBef>
                <a:spcPts val="305"/>
              </a:spcBef>
              <a:buFont typeface="Arial"/>
              <a:buChar char=""/>
              <a:tabLst>
                <a:tab pos="919480" algn="l"/>
                <a:tab pos="920115" algn="l"/>
              </a:tabLst>
            </a:pPr>
            <a:r>
              <a:rPr lang="en-US" sz="2000" spc="-5" dirty="0">
                <a:solidFill>
                  <a:srgbClr val="525389"/>
                </a:solidFill>
                <a:latin typeface="Georgia"/>
                <a:cs typeface="Georgia"/>
              </a:rPr>
              <a:t>Most </a:t>
            </a:r>
            <a:r>
              <a:rPr lang="en-US" sz="2000" dirty="0">
                <a:solidFill>
                  <a:srgbClr val="525389"/>
                </a:solidFill>
                <a:latin typeface="Georgia"/>
                <a:cs typeface="Georgia"/>
              </a:rPr>
              <a:t>detailed, </a:t>
            </a:r>
            <a:r>
              <a:rPr lang="en-US" sz="2000" spc="-5" dirty="0">
                <a:solidFill>
                  <a:srgbClr val="525389"/>
                </a:solidFill>
                <a:latin typeface="Georgia"/>
                <a:cs typeface="Georgia"/>
              </a:rPr>
              <a:t>cannot be</a:t>
            </a:r>
            <a:r>
              <a:rPr lang="en-US" sz="2000" spc="-50" dirty="0">
                <a:solidFill>
                  <a:srgbClr val="525389"/>
                </a:solidFill>
                <a:latin typeface="Georgia"/>
                <a:cs typeface="Georgia"/>
              </a:rPr>
              <a:t> </a:t>
            </a:r>
            <a:r>
              <a:rPr lang="en-US" sz="2000" spc="-5" dirty="0">
                <a:solidFill>
                  <a:srgbClr val="525389"/>
                </a:solidFill>
                <a:latin typeface="Georgia"/>
                <a:cs typeface="Georgia"/>
              </a:rPr>
              <a:t>subdivided</a:t>
            </a:r>
            <a:endParaRPr lang="en-US" sz="2000" dirty="0">
              <a:latin typeface="Georgia"/>
              <a:cs typeface="Georgia"/>
            </a:endParaRPr>
          </a:p>
          <a:p>
            <a:pPr marL="919480" marR="5080" lvl="1" indent="-219710">
              <a:spcBef>
                <a:spcPts val="300"/>
              </a:spcBef>
              <a:buFont typeface="Arial"/>
              <a:buChar char=""/>
              <a:tabLst>
                <a:tab pos="919480" algn="l"/>
                <a:tab pos="920115" algn="l"/>
              </a:tabLst>
            </a:pPr>
            <a:r>
              <a:rPr lang="en-US" sz="2000" spc="-5" dirty="0">
                <a:solidFill>
                  <a:srgbClr val="525389"/>
                </a:solidFill>
                <a:latin typeface="Georgia"/>
                <a:cs typeface="Georgia"/>
              </a:rPr>
              <a:t>Facilitates </a:t>
            </a:r>
            <a:r>
              <a:rPr lang="en-US" sz="2000" dirty="0">
                <a:solidFill>
                  <a:srgbClr val="525389"/>
                </a:solidFill>
                <a:latin typeface="Georgia"/>
                <a:cs typeface="Georgia"/>
              </a:rPr>
              <a:t>maximum analytic flexibility</a:t>
            </a:r>
          </a:p>
          <a:p>
            <a:pPr marL="919480" marR="5080" lvl="1" indent="-219710">
              <a:spcBef>
                <a:spcPts val="300"/>
              </a:spcBef>
              <a:buFont typeface="Arial"/>
              <a:buChar char=""/>
              <a:tabLst>
                <a:tab pos="919480" algn="l"/>
                <a:tab pos="920115" algn="l"/>
              </a:tabLst>
            </a:pPr>
            <a:r>
              <a:rPr lang="en-US" sz="2000" dirty="0">
                <a:solidFill>
                  <a:srgbClr val="525389"/>
                </a:solidFill>
                <a:latin typeface="Georgia"/>
                <a:cs typeface="Georgia"/>
              </a:rPr>
              <a:t>Rolled up in every possible way</a:t>
            </a:r>
          </a:p>
          <a:p>
            <a:pPr marL="919480" marR="5080" lvl="1" indent="-219710">
              <a:spcBef>
                <a:spcPts val="300"/>
              </a:spcBef>
              <a:buFont typeface="Arial"/>
              <a:buChar char=""/>
              <a:tabLst>
                <a:tab pos="919480" algn="l"/>
                <a:tab pos="920115" algn="l"/>
              </a:tabLst>
            </a:pPr>
            <a:r>
              <a:rPr lang="en-US" sz="2000" dirty="0">
                <a:solidFill>
                  <a:srgbClr val="525389"/>
                </a:solidFill>
                <a:latin typeface="Georgia"/>
                <a:cs typeface="Georgia"/>
              </a:rPr>
              <a:t>Support </a:t>
            </a:r>
            <a:r>
              <a:rPr lang="en-US" sz="2000" dirty="0" err="1">
                <a:solidFill>
                  <a:srgbClr val="525389"/>
                </a:solidFill>
                <a:latin typeface="Georgia"/>
                <a:cs typeface="Georgia"/>
              </a:rPr>
              <a:t>adhoc</a:t>
            </a:r>
            <a:r>
              <a:rPr lang="en-US" sz="2000" dirty="0">
                <a:solidFill>
                  <a:srgbClr val="525389"/>
                </a:solidFill>
                <a:latin typeface="Georgia"/>
                <a:cs typeface="Georgia"/>
              </a:rPr>
              <a:t> queries</a:t>
            </a:r>
          </a:p>
          <a:p>
            <a:pPr marL="919480" marR="5080" lvl="1" indent="-219710">
              <a:spcBef>
                <a:spcPts val="300"/>
              </a:spcBef>
              <a:buFont typeface="Arial"/>
              <a:buChar char=""/>
              <a:tabLst>
                <a:tab pos="919480" algn="l"/>
                <a:tab pos="920115" algn="l"/>
              </a:tabLst>
            </a:pPr>
            <a:endParaRPr lang="en-US" sz="2000" dirty="0">
              <a:solidFill>
                <a:srgbClr val="525389"/>
              </a:solidFill>
              <a:latin typeface="Georgia"/>
              <a:cs typeface="Georgia"/>
            </a:endParaRPr>
          </a:p>
          <a:p>
            <a:pPr marL="919480" marR="5080" lvl="1" indent="-219710">
              <a:spcBef>
                <a:spcPts val="300"/>
              </a:spcBef>
              <a:buFont typeface="Arial"/>
              <a:buChar char=""/>
              <a:tabLst>
                <a:tab pos="919480" algn="l"/>
                <a:tab pos="920115" algn="l"/>
              </a:tabLst>
            </a:pPr>
            <a:endParaRPr lang="en-US" sz="2000" dirty="0">
              <a:latin typeface="Georgia"/>
              <a:cs typeface="Georgia"/>
            </a:endParaRPr>
          </a:p>
          <a:p>
            <a:pPr marL="361315" marR="1019810" indent="-255904">
              <a:spcBef>
                <a:spcPts val="295"/>
              </a:spcBef>
              <a:buClr>
                <a:srgbClr val="9F4DA2"/>
              </a:buClr>
              <a:buChar char="•"/>
              <a:tabLst>
                <a:tab pos="361950" algn="l"/>
                <a:tab pos="362585" algn="l"/>
                <a:tab pos="2918460" algn="l"/>
              </a:tabLst>
            </a:pPr>
            <a:r>
              <a:rPr lang="en-US" sz="2500" spc="-5" dirty="0"/>
              <a:t>Case</a:t>
            </a:r>
            <a:r>
              <a:rPr lang="en-US" sz="2500" spc="-20" dirty="0"/>
              <a:t> </a:t>
            </a:r>
            <a:r>
              <a:rPr lang="en-US" sz="2500" spc="-5" dirty="0"/>
              <a:t>study grain:	individual line item on a POS  </a:t>
            </a:r>
            <a:r>
              <a:rPr lang="en-US" sz="2500" spc="-10" dirty="0"/>
              <a:t>transaction</a:t>
            </a:r>
            <a:endParaRPr lang="en-US" sz="2500" dirty="0"/>
          </a:p>
          <a:p>
            <a:endParaRPr lang="en-US" dirty="0"/>
          </a:p>
        </p:txBody>
      </p:sp>
      <p:sp>
        <p:nvSpPr>
          <p:cNvPr id="3" name="Content Placeholder 2"/>
          <p:cNvSpPr>
            <a:spLocks noGrp="1"/>
          </p:cNvSpPr>
          <p:nvPr>
            <p:ph sz="quarter" idx="10"/>
          </p:nvPr>
        </p:nvSpPr>
        <p:spPr/>
        <p:txBody>
          <a:bodyPr/>
          <a:lstStyle/>
          <a:p>
            <a:r>
              <a:rPr lang="en-US" spc="-5" dirty="0">
                <a:solidFill>
                  <a:srgbClr val="424455"/>
                </a:solidFill>
                <a:latin typeface="Trebuchet MS"/>
                <a:cs typeface="Trebuchet MS"/>
              </a:rPr>
              <a:t>Step 2. Declare the</a:t>
            </a:r>
            <a:r>
              <a:rPr lang="en-US" spc="-55" dirty="0">
                <a:solidFill>
                  <a:srgbClr val="424455"/>
                </a:solidFill>
                <a:latin typeface="Trebuchet MS"/>
                <a:cs typeface="Trebuchet MS"/>
              </a:rPr>
              <a:t> </a:t>
            </a:r>
            <a:r>
              <a:rPr lang="en-US" spc="-10" dirty="0">
                <a:solidFill>
                  <a:srgbClr val="424455"/>
                </a:solidFill>
                <a:latin typeface="Trebuchet MS"/>
                <a:cs typeface="Trebuchet MS"/>
              </a:rPr>
              <a:t>Grain</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1492568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473075" indent="-255904">
              <a:lnSpc>
                <a:spcPts val="2400"/>
              </a:lnSpc>
              <a:spcBef>
                <a:spcPts val="675"/>
              </a:spcBef>
              <a:buClr>
                <a:srgbClr val="9F4DA2"/>
              </a:buClr>
              <a:buChar char="•"/>
              <a:tabLst>
                <a:tab pos="268605" algn="l"/>
                <a:tab pos="269240" algn="l"/>
              </a:tabLst>
            </a:pPr>
            <a:r>
              <a:rPr lang="en-US" spc="-5" dirty="0">
                <a:latin typeface="Georgia"/>
                <a:cs typeface="Georgia"/>
              </a:rPr>
              <a:t>A careful </a:t>
            </a:r>
            <a:r>
              <a:rPr lang="en-US" spc="-10" dirty="0">
                <a:latin typeface="Georgia"/>
                <a:cs typeface="Georgia"/>
              </a:rPr>
              <a:t>grain </a:t>
            </a:r>
            <a:r>
              <a:rPr lang="en-US" spc="-5" dirty="0">
                <a:latin typeface="Georgia"/>
                <a:cs typeface="Georgia"/>
              </a:rPr>
              <a:t>statement determines </a:t>
            </a:r>
            <a:r>
              <a:rPr lang="en-US" spc="-10" dirty="0">
                <a:latin typeface="Georgia"/>
                <a:cs typeface="Georgia"/>
              </a:rPr>
              <a:t>the primary  dimensions.</a:t>
            </a:r>
            <a:endParaRPr lang="en-US" dirty="0">
              <a:latin typeface="Georgia"/>
              <a:cs typeface="Georgia"/>
            </a:endParaRPr>
          </a:p>
          <a:p>
            <a:pPr marL="268605" marR="1391920" indent="-255904">
              <a:lnSpc>
                <a:spcPct val="80000"/>
              </a:lnSpc>
              <a:spcBef>
                <a:spcPts val="320"/>
              </a:spcBef>
              <a:buClr>
                <a:srgbClr val="9F4DA2"/>
              </a:buClr>
              <a:buChar char="•"/>
              <a:tabLst>
                <a:tab pos="268605" algn="l"/>
                <a:tab pos="269240" algn="l"/>
              </a:tabLst>
            </a:pPr>
            <a:r>
              <a:rPr lang="en-US" spc="-5" dirty="0">
                <a:latin typeface="Georgia"/>
                <a:cs typeface="Georgia"/>
              </a:rPr>
              <a:t>It is then usually </a:t>
            </a:r>
            <a:r>
              <a:rPr lang="en-US" spc="-10" dirty="0">
                <a:latin typeface="Georgia"/>
                <a:cs typeface="Georgia"/>
              </a:rPr>
              <a:t>possible </a:t>
            </a:r>
            <a:r>
              <a:rPr lang="en-US" spc="-5" dirty="0">
                <a:latin typeface="Georgia"/>
                <a:cs typeface="Georgia"/>
              </a:rPr>
              <a:t>to add additional  </a:t>
            </a:r>
            <a:r>
              <a:rPr lang="en-US" spc="-10" dirty="0">
                <a:latin typeface="Georgia"/>
                <a:cs typeface="Georgia"/>
              </a:rPr>
              <a:t>dimensions.</a:t>
            </a:r>
            <a:endParaRPr lang="en-US" dirty="0">
              <a:latin typeface="Georgia"/>
              <a:cs typeface="Georgia"/>
            </a:endParaRPr>
          </a:p>
          <a:p>
            <a:pPr marL="268605" marR="5080" indent="-255904" algn="just">
              <a:lnSpc>
                <a:spcPts val="2400"/>
              </a:lnSpc>
              <a:spcBef>
                <a:spcPts val="280"/>
              </a:spcBef>
              <a:buClr>
                <a:srgbClr val="9F4DA2"/>
              </a:buClr>
              <a:buChar char="•"/>
              <a:tabLst>
                <a:tab pos="269240" algn="l"/>
              </a:tabLst>
            </a:pPr>
            <a:r>
              <a:rPr lang="en-US" spc="-5" dirty="0">
                <a:latin typeface="Georgia"/>
                <a:cs typeface="Georgia"/>
              </a:rPr>
              <a:t>If an additional </a:t>
            </a:r>
            <a:r>
              <a:rPr lang="en-US" spc="-10" dirty="0">
                <a:latin typeface="Georgia"/>
                <a:cs typeface="Georgia"/>
              </a:rPr>
              <a:t>desired dimension </a:t>
            </a:r>
            <a:r>
              <a:rPr lang="en-US" spc="-5" dirty="0">
                <a:latin typeface="Georgia"/>
                <a:cs typeface="Georgia"/>
              </a:rPr>
              <a:t>violates </a:t>
            </a:r>
            <a:r>
              <a:rPr lang="en-US" spc="-10" dirty="0">
                <a:latin typeface="Georgia"/>
                <a:cs typeface="Georgia"/>
              </a:rPr>
              <a:t>the grain  </a:t>
            </a:r>
            <a:r>
              <a:rPr lang="en-US" spc="-5" dirty="0">
                <a:latin typeface="Georgia"/>
                <a:cs typeface="Georgia"/>
              </a:rPr>
              <a:t>by </a:t>
            </a:r>
            <a:r>
              <a:rPr lang="en-US" spc="-10" dirty="0">
                <a:latin typeface="Georgia"/>
                <a:cs typeface="Georgia"/>
              </a:rPr>
              <a:t>causing </a:t>
            </a:r>
            <a:r>
              <a:rPr lang="en-US" spc="-5" dirty="0">
                <a:latin typeface="Georgia"/>
                <a:cs typeface="Georgia"/>
              </a:rPr>
              <a:t>additional </a:t>
            </a:r>
            <a:r>
              <a:rPr lang="en-US" spc="-10" dirty="0">
                <a:latin typeface="Georgia"/>
                <a:cs typeface="Georgia"/>
              </a:rPr>
              <a:t>fact </a:t>
            </a:r>
            <a:r>
              <a:rPr lang="en-US" spc="-5" dirty="0">
                <a:latin typeface="Georgia"/>
                <a:cs typeface="Georgia"/>
              </a:rPr>
              <a:t>rows to be generated, then  </a:t>
            </a:r>
            <a:r>
              <a:rPr lang="en-US" spc="-10" dirty="0">
                <a:latin typeface="Georgia"/>
                <a:cs typeface="Georgia"/>
              </a:rPr>
              <a:t>the grain </a:t>
            </a:r>
            <a:r>
              <a:rPr lang="en-US" spc="-5" dirty="0">
                <a:latin typeface="Georgia"/>
                <a:cs typeface="Georgia"/>
              </a:rPr>
              <a:t>statement must be revised to </a:t>
            </a:r>
            <a:r>
              <a:rPr lang="en-US" spc="-10" dirty="0">
                <a:latin typeface="Georgia"/>
                <a:cs typeface="Georgia"/>
              </a:rPr>
              <a:t>accommodate  this</a:t>
            </a:r>
            <a:r>
              <a:rPr lang="en-US" spc="-20" dirty="0">
                <a:latin typeface="Georgia"/>
                <a:cs typeface="Georgia"/>
              </a:rPr>
              <a:t> </a:t>
            </a:r>
            <a:r>
              <a:rPr lang="en-US" spc="-10" dirty="0">
                <a:latin typeface="Georgia"/>
                <a:cs typeface="Georgia"/>
              </a:rPr>
              <a:t>dimension.</a:t>
            </a:r>
            <a:endParaRPr lang="en-US" dirty="0">
              <a:latin typeface="Georgia"/>
              <a:cs typeface="Georgia"/>
            </a:endParaRPr>
          </a:p>
          <a:p>
            <a:pPr marL="268605" marR="1209040" indent="-255904">
              <a:lnSpc>
                <a:spcPts val="2400"/>
              </a:lnSpc>
              <a:spcBef>
                <a:spcPts val="300"/>
              </a:spcBef>
              <a:buClr>
                <a:srgbClr val="9F4DA2"/>
              </a:buClr>
              <a:buChar char="•"/>
              <a:tabLst>
                <a:tab pos="268605" algn="l"/>
                <a:tab pos="269240" algn="l"/>
              </a:tabLst>
            </a:pPr>
            <a:r>
              <a:rPr lang="en-US" spc="-5" dirty="0">
                <a:latin typeface="Georgia"/>
                <a:cs typeface="Georgia"/>
              </a:rPr>
              <a:t>Case study dimensions: date, </a:t>
            </a:r>
            <a:r>
              <a:rPr lang="en-US" spc="-10" dirty="0">
                <a:latin typeface="Georgia"/>
                <a:cs typeface="Georgia"/>
              </a:rPr>
              <a:t>product, store,  promotion</a:t>
            </a:r>
            <a:endParaRPr lang="en-US" dirty="0">
              <a:latin typeface="Georgia"/>
              <a:cs typeface="Georgia"/>
            </a:endParaRPr>
          </a:p>
          <a:p>
            <a:endParaRPr lang="en-US" dirty="0"/>
          </a:p>
        </p:txBody>
      </p:sp>
      <p:sp>
        <p:nvSpPr>
          <p:cNvPr id="3" name="Content Placeholder 2"/>
          <p:cNvSpPr>
            <a:spLocks noGrp="1"/>
          </p:cNvSpPr>
          <p:nvPr>
            <p:ph sz="quarter" idx="10"/>
          </p:nvPr>
        </p:nvSpPr>
        <p:spPr>
          <a:xfrm>
            <a:off x="304800" y="152400"/>
            <a:ext cx="7162800" cy="1143000"/>
          </a:xfrm>
        </p:spPr>
        <p:txBody>
          <a:bodyPr/>
          <a:lstStyle/>
          <a:p>
            <a:r>
              <a:rPr lang="en-US" spc="-5" dirty="0">
                <a:solidFill>
                  <a:srgbClr val="424455"/>
                </a:solidFill>
                <a:latin typeface="Trebuchet MS"/>
                <a:cs typeface="Trebuchet MS"/>
              </a:rPr>
              <a:t>Step 3. Choose </a:t>
            </a:r>
            <a:r>
              <a:rPr lang="en-US" spc="-10" dirty="0">
                <a:solidFill>
                  <a:srgbClr val="424455"/>
                </a:solidFill>
                <a:latin typeface="Trebuchet MS"/>
                <a:cs typeface="Trebuchet MS"/>
              </a:rPr>
              <a:t>the</a:t>
            </a:r>
            <a:r>
              <a:rPr lang="en-US" dirty="0">
                <a:solidFill>
                  <a:srgbClr val="424455"/>
                </a:solidFill>
                <a:latin typeface="Trebuchet MS"/>
                <a:cs typeface="Trebuchet MS"/>
              </a:rPr>
              <a:t> </a:t>
            </a:r>
            <a:r>
              <a:rPr lang="en-US" spc="-10" dirty="0">
                <a:solidFill>
                  <a:srgbClr val="424455"/>
                </a:solidFill>
                <a:latin typeface="Trebuchet MS"/>
                <a:cs typeface="Trebuchet MS"/>
              </a:rPr>
              <a:t>Dimensions</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38</a:t>
            </a:fld>
            <a:endParaRPr lang="en-US" dirty="0"/>
          </a:p>
        </p:txBody>
      </p:sp>
    </p:spTree>
    <p:extLst>
      <p:ext uri="{BB962C8B-B14F-4D97-AF65-F5344CB8AC3E}">
        <p14:creationId xmlns:p14="http://schemas.microsoft.com/office/powerpoint/2010/main" val="3508947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400"/>
            <a:ext cx="7543800" cy="1143000"/>
          </a:xfrm>
        </p:spPr>
        <p:txBody>
          <a:bodyPr/>
          <a:lstStyle/>
          <a:p>
            <a:r>
              <a:rPr lang="en-US" spc="-20" dirty="0">
                <a:solidFill>
                  <a:srgbClr val="424455"/>
                </a:solidFill>
                <a:latin typeface="Trebuchet MS"/>
                <a:cs typeface="Trebuchet MS"/>
              </a:rPr>
              <a:t>Preliminary </a:t>
            </a:r>
            <a:r>
              <a:rPr lang="en-US" spc="-35" dirty="0">
                <a:solidFill>
                  <a:srgbClr val="424455"/>
                </a:solidFill>
                <a:latin typeface="Trebuchet MS"/>
                <a:cs typeface="Trebuchet MS"/>
              </a:rPr>
              <a:t>Retail </a:t>
            </a:r>
            <a:r>
              <a:rPr lang="en-US" spc="-5" dirty="0">
                <a:solidFill>
                  <a:srgbClr val="424455"/>
                </a:solidFill>
                <a:latin typeface="Trebuchet MS"/>
                <a:cs typeface="Trebuchet MS"/>
              </a:rPr>
              <a:t>Sales</a:t>
            </a:r>
            <a:r>
              <a:rPr lang="en-US" dirty="0">
                <a:solidFill>
                  <a:srgbClr val="424455"/>
                </a:solidFill>
                <a:latin typeface="Trebuchet MS"/>
                <a:cs typeface="Trebuchet MS"/>
              </a:rPr>
              <a:t> </a:t>
            </a:r>
            <a:r>
              <a:rPr lang="en-US" spc="-5" dirty="0">
                <a:solidFill>
                  <a:srgbClr val="424455"/>
                </a:solidFill>
                <a:latin typeface="Trebuchet MS"/>
                <a:cs typeface="Trebuchet MS"/>
              </a:rPr>
              <a:t>Schema</a:t>
            </a:r>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39</a:t>
            </a:fld>
            <a:endParaRPr lang="en-US" dirty="0"/>
          </a:p>
        </p:txBody>
      </p:sp>
      <p:sp>
        <p:nvSpPr>
          <p:cNvPr id="6" name="object 3"/>
          <p:cNvSpPr>
            <a:spLocks noGrp="1"/>
          </p:cNvSpPr>
          <p:nvPr>
            <p:ph idx="1"/>
          </p:nvPr>
        </p:nvSpPr>
        <p:spPr>
          <a:xfrm>
            <a:off x="304800" y="1435494"/>
            <a:ext cx="8229600" cy="4525963"/>
          </a:xfrm>
          <a:prstGeom prst="rect">
            <a:avLst/>
          </a:prstGeom>
          <a:blipFill>
            <a:blip r:embed="rId2"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78981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solidFill>
                  <a:schemeClr val="tx2"/>
                </a:solidFill>
              </a:rPr>
              <a:t>Introduction to Dimensional Modelling</a:t>
            </a:r>
          </a:p>
          <a:p>
            <a:pPr>
              <a:buFont typeface="Arial" panose="020B0604020202020204" pitchFamily="34" charset="0"/>
              <a:buChar char="•"/>
            </a:pPr>
            <a:r>
              <a:rPr lang="en-US" dirty="0">
                <a:solidFill>
                  <a:schemeClr val="tx2"/>
                </a:solidFill>
              </a:rPr>
              <a:t>ER Model vs Dimensional Models</a:t>
            </a:r>
          </a:p>
          <a:p>
            <a:pPr>
              <a:buFont typeface="Arial" panose="020B0604020202020204" pitchFamily="34" charset="0"/>
              <a:buChar char="•"/>
            </a:pPr>
            <a:r>
              <a:rPr lang="en-US" dirty="0">
                <a:solidFill>
                  <a:schemeClr val="tx2"/>
                </a:solidFill>
              </a:rPr>
              <a:t>Case study – Retail Sales</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normAutofit/>
          </a:bodyPr>
          <a:lstStyle/>
          <a:p>
            <a:r>
              <a:rPr lang="en-US" sz="4000" dirty="0"/>
              <a:t>Outline</a:t>
            </a:r>
          </a:p>
        </p:txBody>
      </p:sp>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651820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68605" indent="-255904">
              <a:lnSpc>
                <a:spcPts val="2240"/>
              </a:lnSpc>
              <a:buClr>
                <a:srgbClr val="9F4DA2"/>
              </a:buClr>
              <a:buChar char="•"/>
              <a:tabLst>
                <a:tab pos="268605" algn="l"/>
                <a:tab pos="269240" algn="l"/>
              </a:tabLst>
            </a:pPr>
            <a:r>
              <a:rPr lang="en-US" spc="-5" dirty="0">
                <a:latin typeface="Georgia"/>
                <a:cs typeface="Georgia"/>
              </a:rPr>
              <a:t>Case study </a:t>
            </a:r>
            <a:r>
              <a:rPr lang="en-US" dirty="0">
                <a:latin typeface="Georgia"/>
                <a:cs typeface="Georgia"/>
              </a:rPr>
              <a:t>- </a:t>
            </a:r>
            <a:r>
              <a:rPr lang="en-US" spc="-10" dirty="0">
                <a:latin typeface="Georgia"/>
                <a:cs typeface="Georgia"/>
              </a:rPr>
              <a:t>Facts </a:t>
            </a:r>
            <a:r>
              <a:rPr lang="en-US" spc="-5" dirty="0">
                <a:latin typeface="Georgia"/>
                <a:cs typeface="Georgia"/>
              </a:rPr>
              <a:t>collected by </a:t>
            </a:r>
            <a:r>
              <a:rPr lang="en-US" dirty="0">
                <a:latin typeface="Georgia"/>
                <a:cs typeface="Georgia"/>
              </a:rPr>
              <a:t>POS</a:t>
            </a:r>
            <a:r>
              <a:rPr lang="en-US" spc="60" dirty="0">
                <a:latin typeface="Georgia"/>
                <a:cs typeface="Georgia"/>
              </a:rPr>
              <a:t> </a:t>
            </a:r>
            <a:r>
              <a:rPr lang="en-US" spc="-5" dirty="0">
                <a:latin typeface="Georgia"/>
                <a:cs typeface="Georgia"/>
              </a:rPr>
              <a:t>system:</a:t>
            </a:r>
            <a:endParaRPr lang="en-US" dirty="0">
              <a:latin typeface="Georgia"/>
              <a:cs typeface="Georgia"/>
            </a:endParaRPr>
          </a:p>
          <a:p>
            <a:pPr marL="561340" marR="502284" indent="-247015">
              <a:lnSpc>
                <a:spcPts val="1820"/>
              </a:lnSpc>
              <a:spcBef>
                <a:spcPts val="370"/>
              </a:spcBef>
              <a:tabLst>
                <a:tab pos="561340" algn="l"/>
              </a:tabLst>
            </a:pPr>
            <a:r>
              <a:rPr lang="en-US" sz="2000" spc="-5" dirty="0">
                <a:solidFill>
                  <a:srgbClr val="438085"/>
                </a:solidFill>
                <a:latin typeface="Georgia"/>
                <a:cs typeface="Georgia"/>
              </a:rPr>
              <a:t>▫	Sales quantity, </a:t>
            </a:r>
            <a:r>
              <a:rPr lang="en-US" sz="2000" spc="-10" dirty="0">
                <a:solidFill>
                  <a:srgbClr val="438085"/>
                </a:solidFill>
                <a:latin typeface="Georgia"/>
                <a:cs typeface="Georgia"/>
              </a:rPr>
              <a:t>sales price/unit, sales </a:t>
            </a:r>
            <a:r>
              <a:rPr lang="en-US" sz="2000" spc="-5" dirty="0">
                <a:solidFill>
                  <a:srgbClr val="438085"/>
                </a:solidFill>
                <a:latin typeface="Georgia"/>
                <a:cs typeface="Georgia"/>
              </a:rPr>
              <a:t>$ amount, standard cost $  amount</a:t>
            </a:r>
            <a:endParaRPr lang="en-US" sz="2000" dirty="0">
              <a:latin typeface="Georgia"/>
              <a:cs typeface="Georgia"/>
            </a:endParaRPr>
          </a:p>
          <a:p>
            <a:pPr marL="314325">
              <a:lnSpc>
                <a:spcPts val="2080"/>
              </a:lnSpc>
              <a:tabLst>
                <a:tab pos="561340" algn="l"/>
              </a:tabLst>
            </a:pPr>
            <a:r>
              <a:rPr lang="en-US" sz="2000" spc="-5" dirty="0">
                <a:solidFill>
                  <a:srgbClr val="438085"/>
                </a:solidFill>
                <a:latin typeface="Georgia"/>
                <a:cs typeface="Georgia"/>
              </a:rPr>
              <a:t>▫	Gross Profit = </a:t>
            </a:r>
            <a:r>
              <a:rPr lang="en-US" sz="2000" spc="-10" dirty="0">
                <a:solidFill>
                  <a:srgbClr val="438085"/>
                </a:solidFill>
                <a:latin typeface="Georgia"/>
                <a:cs typeface="Georgia"/>
              </a:rPr>
              <a:t>cost </a:t>
            </a:r>
            <a:r>
              <a:rPr lang="en-US" sz="2000" spc="-5" dirty="0">
                <a:solidFill>
                  <a:srgbClr val="438085"/>
                </a:solidFill>
                <a:latin typeface="Georgia"/>
                <a:cs typeface="Georgia"/>
              </a:rPr>
              <a:t>–</a:t>
            </a:r>
            <a:r>
              <a:rPr lang="en-US" sz="2000" spc="60" dirty="0">
                <a:solidFill>
                  <a:srgbClr val="438085"/>
                </a:solidFill>
                <a:latin typeface="Georgia"/>
                <a:cs typeface="Georgia"/>
              </a:rPr>
              <a:t> </a:t>
            </a:r>
            <a:r>
              <a:rPr lang="en-US" sz="2000" spc="-10" dirty="0">
                <a:solidFill>
                  <a:srgbClr val="438085"/>
                </a:solidFill>
                <a:latin typeface="Georgia"/>
                <a:cs typeface="Georgia"/>
              </a:rPr>
              <a:t>sales</a:t>
            </a:r>
            <a:endParaRPr lang="en-US" sz="2000" dirty="0">
              <a:latin typeface="Georgia"/>
              <a:cs typeface="Georgia"/>
            </a:endParaRPr>
          </a:p>
          <a:p>
            <a:pPr marL="826769" marR="871219" indent="-219710">
              <a:lnSpc>
                <a:spcPct val="80000"/>
              </a:lnSpc>
              <a:spcBef>
                <a:spcPts val="365"/>
              </a:spcBef>
              <a:tabLst>
                <a:tab pos="826135" algn="l"/>
              </a:tabLst>
            </a:pPr>
            <a:r>
              <a:rPr lang="en-US" sz="2000" spc="-935" dirty="0">
                <a:solidFill>
                  <a:srgbClr val="525389"/>
                </a:solidFill>
                <a:latin typeface="Arial"/>
                <a:cs typeface="Arial"/>
              </a:rPr>
              <a:t>	</a:t>
            </a:r>
            <a:r>
              <a:rPr lang="en-US" sz="2000" dirty="0">
                <a:solidFill>
                  <a:srgbClr val="525389"/>
                </a:solidFill>
                <a:latin typeface="Georgia"/>
                <a:cs typeface="Georgia"/>
              </a:rPr>
              <a:t>Recommendation: </a:t>
            </a:r>
            <a:r>
              <a:rPr lang="en-US" sz="2000" spc="-5" dirty="0">
                <a:solidFill>
                  <a:srgbClr val="525389"/>
                </a:solidFill>
                <a:latin typeface="Georgia"/>
                <a:cs typeface="Georgia"/>
              </a:rPr>
              <a:t>Include </a:t>
            </a:r>
            <a:r>
              <a:rPr lang="en-US" sz="2000" dirty="0">
                <a:solidFill>
                  <a:srgbClr val="525389"/>
                </a:solidFill>
                <a:latin typeface="Georgia"/>
                <a:cs typeface="Georgia"/>
              </a:rPr>
              <a:t>in </a:t>
            </a:r>
            <a:r>
              <a:rPr lang="en-US" sz="2000" spc="-5" dirty="0">
                <a:solidFill>
                  <a:srgbClr val="525389"/>
                </a:solidFill>
                <a:latin typeface="Georgia"/>
                <a:cs typeface="Georgia"/>
              </a:rPr>
              <a:t>fact table even though </a:t>
            </a:r>
            <a:r>
              <a:rPr lang="en-US" sz="2000" dirty="0">
                <a:solidFill>
                  <a:srgbClr val="525389"/>
                </a:solidFill>
                <a:latin typeface="Georgia"/>
                <a:cs typeface="Georgia"/>
              </a:rPr>
              <a:t>it </a:t>
            </a:r>
            <a:r>
              <a:rPr lang="en-US" sz="2000" spc="-5" dirty="0">
                <a:solidFill>
                  <a:srgbClr val="525389"/>
                </a:solidFill>
                <a:latin typeface="Georgia"/>
                <a:cs typeface="Georgia"/>
              </a:rPr>
              <a:t>can be  calculated. Eliminates the possibility of user</a:t>
            </a:r>
            <a:r>
              <a:rPr lang="en-US" sz="2000" spc="10" dirty="0">
                <a:solidFill>
                  <a:srgbClr val="525389"/>
                </a:solidFill>
                <a:latin typeface="Georgia"/>
                <a:cs typeface="Georgia"/>
              </a:rPr>
              <a:t> </a:t>
            </a:r>
            <a:r>
              <a:rPr lang="en-US" sz="2000" spc="-5" dirty="0">
                <a:solidFill>
                  <a:srgbClr val="525389"/>
                </a:solidFill>
                <a:latin typeface="Georgia"/>
                <a:cs typeface="Georgia"/>
              </a:rPr>
              <a:t>error.</a:t>
            </a:r>
            <a:endParaRPr lang="en-US" sz="2000" dirty="0">
              <a:latin typeface="Georgia"/>
              <a:cs typeface="Georgia"/>
            </a:endParaRPr>
          </a:p>
          <a:p>
            <a:pPr marL="268605" marR="139065" indent="-255904">
              <a:lnSpc>
                <a:spcPct val="80000"/>
              </a:lnSpc>
              <a:spcBef>
                <a:spcPts val="290"/>
              </a:spcBef>
              <a:buClr>
                <a:srgbClr val="9F4DA2"/>
              </a:buClr>
              <a:buChar char="•"/>
              <a:tabLst>
                <a:tab pos="268605" algn="l"/>
                <a:tab pos="269240" algn="l"/>
                <a:tab pos="6934834" algn="l"/>
              </a:tabLst>
            </a:pPr>
            <a:r>
              <a:rPr lang="en-US" spc="-5" dirty="0">
                <a:latin typeface="Georgia"/>
                <a:cs typeface="Georgia"/>
              </a:rPr>
              <a:t>For non-additive </a:t>
            </a:r>
            <a:r>
              <a:rPr lang="en-US" dirty="0">
                <a:latin typeface="Georgia"/>
                <a:cs typeface="Georgia"/>
              </a:rPr>
              <a:t>measurements </a:t>
            </a:r>
            <a:r>
              <a:rPr lang="en-US" spc="-5" dirty="0">
                <a:latin typeface="Georgia"/>
                <a:cs typeface="Georgia"/>
              </a:rPr>
              <a:t>such </a:t>
            </a:r>
            <a:r>
              <a:rPr lang="en-US" dirty="0">
                <a:latin typeface="Georgia"/>
                <a:cs typeface="Georgia"/>
              </a:rPr>
              <a:t>as </a:t>
            </a:r>
            <a:r>
              <a:rPr lang="en-US" spc="-5" dirty="0">
                <a:latin typeface="Georgia"/>
                <a:cs typeface="Georgia"/>
              </a:rPr>
              <a:t>percentages and ratios  (e.g., gross margin) store the numerator (gross profit) and  denominator </a:t>
            </a:r>
            <a:r>
              <a:rPr lang="en-US" dirty="0">
                <a:latin typeface="Georgia"/>
                <a:cs typeface="Georgia"/>
              </a:rPr>
              <a:t>($ revenue) in </a:t>
            </a:r>
            <a:r>
              <a:rPr lang="en-US" spc="-5" dirty="0">
                <a:latin typeface="Georgia"/>
                <a:cs typeface="Georgia"/>
              </a:rPr>
              <a:t>the fact table. </a:t>
            </a:r>
          </a:p>
          <a:p>
            <a:pPr marL="268605" marR="139065" indent="-255904">
              <a:lnSpc>
                <a:spcPct val="80000"/>
              </a:lnSpc>
              <a:spcBef>
                <a:spcPts val="290"/>
              </a:spcBef>
              <a:buClr>
                <a:srgbClr val="9F4DA2"/>
              </a:buClr>
              <a:buChar char="•"/>
              <a:tabLst>
                <a:tab pos="268605" algn="l"/>
                <a:tab pos="269240" algn="l"/>
                <a:tab pos="6934834" algn="l"/>
              </a:tabLst>
            </a:pPr>
            <a:r>
              <a:rPr lang="en-US" spc="-5" dirty="0">
                <a:latin typeface="Georgia"/>
                <a:cs typeface="Georgia"/>
              </a:rPr>
              <a:t>T</a:t>
            </a:r>
            <a:r>
              <a:rPr lang="en-US" dirty="0">
                <a:latin typeface="Georgia"/>
                <a:cs typeface="Georgia"/>
              </a:rPr>
              <a:t>he</a:t>
            </a:r>
            <a:r>
              <a:rPr lang="en-US" spc="30" dirty="0">
                <a:latin typeface="Georgia"/>
                <a:cs typeface="Georgia"/>
              </a:rPr>
              <a:t> </a:t>
            </a:r>
            <a:r>
              <a:rPr lang="en-US" dirty="0">
                <a:latin typeface="Georgia"/>
                <a:cs typeface="Georgia"/>
              </a:rPr>
              <a:t>ratio</a:t>
            </a:r>
            <a:r>
              <a:rPr lang="en-US" spc="20" dirty="0">
                <a:latin typeface="Georgia"/>
                <a:cs typeface="Georgia"/>
              </a:rPr>
              <a:t> </a:t>
            </a:r>
            <a:r>
              <a:rPr lang="en-US" spc="-5" dirty="0">
                <a:latin typeface="Georgia"/>
                <a:cs typeface="Georgia"/>
              </a:rPr>
              <a:t>can be  </a:t>
            </a:r>
            <a:r>
              <a:rPr lang="en-US" spc="-10" dirty="0">
                <a:latin typeface="Georgia"/>
                <a:cs typeface="Georgia"/>
              </a:rPr>
              <a:t>calculated </a:t>
            </a:r>
            <a:r>
              <a:rPr lang="en-US" dirty="0">
                <a:latin typeface="Georgia"/>
                <a:cs typeface="Georgia"/>
              </a:rPr>
              <a:t>in a </a:t>
            </a:r>
            <a:r>
              <a:rPr lang="en-US" spc="-5" dirty="0">
                <a:latin typeface="Georgia"/>
                <a:cs typeface="Georgia"/>
              </a:rPr>
              <a:t>data access tool for any slice of the fact </a:t>
            </a:r>
            <a:r>
              <a:rPr lang="en-US" spc="-10" dirty="0">
                <a:latin typeface="Georgia"/>
                <a:cs typeface="Georgia"/>
              </a:rPr>
              <a:t>table. </a:t>
            </a:r>
            <a:r>
              <a:rPr lang="en-US" u="heavy" spc="-10" dirty="0">
                <a:uFill>
                  <a:solidFill>
                    <a:srgbClr val="000000"/>
                  </a:solidFill>
                </a:uFill>
                <a:latin typeface="Georgia"/>
                <a:cs typeface="Georgia"/>
              </a:rPr>
              <a:t> </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spc="-5" dirty="0">
                <a:solidFill>
                  <a:srgbClr val="424455"/>
                </a:solidFill>
                <a:latin typeface="Trebuchet MS"/>
                <a:cs typeface="Trebuchet MS"/>
              </a:rPr>
              <a:t>Step 4. Identify the</a:t>
            </a:r>
            <a:r>
              <a:rPr lang="en-US" spc="-50" dirty="0">
                <a:solidFill>
                  <a:srgbClr val="424455"/>
                </a:solidFill>
                <a:latin typeface="Trebuchet MS"/>
                <a:cs typeface="Trebuchet MS"/>
              </a:rPr>
              <a:t> </a:t>
            </a:r>
            <a:r>
              <a:rPr lang="en-US" spc="-5" dirty="0">
                <a:solidFill>
                  <a:srgbClr val="424455"/>
                </a:solidFill>
                <a:latin typeface="Trebuchet MS"/>
                <a:cs typeface="Trebuchet MS"/>
              </a:rPr>
              <a:t>Facts</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209593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400"/>
            <a:ext cx="7467600" cy="1143000"/>
          </a:xfrm>
        </p:spPr>
        <p:txBody>
          <a:bodyPr/>
          <a:lstStyle/>
          <a:p>
            <a:r>
              <a:rPr lang="en-US" spc="-5" dirty="0">
                <a:solidFill>
                  <a:srgbClr val="424455"/>
                </a:solidFill>
                <a:latin typeface="Trebuchet MS"/>
                <a:cs typeface="Trebuchet MS"/>
              </a:rPr>
              <a:t>Measured </a:t>
            </a:r>
            <a:r>
              <a:rPr lang="en-US" dirty="0">
                <a:solidFill>
                  <a:srgbClr val="424455"/>
                </a:solidFill>
                <a:latin typeface="Trebuchet MS"/>
                <a:cs typeface="Trebuchet MS"/>
              </a:rPr>
              <a:t>Facts </a:t>
            </a:r>
            <a:r>
              <a:rPr lang="en-US" spc="-5" dirty="0">
                <a:solidFill>
                  <a:srgbClr val="424455"/>
                </a:solidFill>
                <a:latin typeface="Trebuchet MS"/>
                <a:cs typeface="Trebuchet MS"/>
              </a:rPr>
              <a:t>in the </a:t>
            </a:r>
            <a:r>
              <a:rPr lang="en-US" dirty="0">
                <a:solidFill>
                  <a:srgbClr val="424455"/>
                </a:solidFill>
                <a:latin typeface="Trebuchet MS"/>
                <a:cs typeface="Trebuchet MS"/>
              </a:rPr>
              <a:t>retail</a:t>
            </a:r>
            <a:r>
              <a:rPr lang="en-US" spc="-110" dirty="0">
                <a:solidFill>
                  <a:srgbClr val="424455"/>
                </a:solidFill>
                <a:latin typeface="Trebuchet MS"/>
                <a:cs typeface="Trebuchet MS"/>
              </a:rPr>
              <a:t> </a:t>
            </a:r>
            <a:r>
              <a:rPr lang="en-US" dirty="0">
                <a:solidFill>
                  <a:srgbClr val="424455"/>
                </a:solidFill>
                <a:latin typeface="Trebuchet MS"/>
                <a:cs typeface="Trebuchet MS"/>
              </a:rPr>
              <a:t>sales  schema</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41</a:t>
            </a:fld>
            <a:endParaRPr lang="en-US" dirty="0"/>
          </a:p>
        </p:txBody>
      </p:sp>
      <p:sp>
        <p:nvSpPr>
          <p:cNvPr id="6"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378885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indent="-255904">
              <a:spcBef>
                <a:spcPts val="400"/>
              </a:spcBef>
              <a:buClr>
                <a:srgbClr val="9F4DA2"/>
              </a:buClr>
              <a:buChar char="•"/>
              <a:tabLst>
                <a:tab pos="269240" algn="l"/>
              </a:tabLst>
            </a:pPr>
            <a:r>
              <a:rPr lang="en-US" spc="-5" dirty="0">
                <a:latin typeface="Georgia"/>
                <a:cs typeface="Georgia"/>
              </a:rPr>
              <a:t>In every </a:t>
            </a:r>
            <a:r>
              <a:rPr lang="en-US" spc="-10" dirty="0">
                <a:latin typeface="Georgia"/>
                <a:cs typeface="Georgia"/>
              </a:rPr>
              <a:t>data</a:t>
            </a:r>
            <a:r>
              <a:rPr lang="en-US" spc="-5" dirty="0">
                <a:latin typeface="Georgia"/>
                <a:cs typeface="Georgia"/>
              </a:rPr>
              <a:t> mart</a:t>
            </a:r>
            <a:endParaRPr lang="en-US" dirty="0">
              <a:latin typeface="Georgia"/>
              <a:cs typeface="Georgia"/>
            </a:endParaRPr>
          </a:p>
          <a:p>
            <a:pPr marL="268605" marR="466725" indent="-255904">
              <a:spcBef>
                <a:spcPts val="300"/>
              </a:spcBef>
              <a:buClr>
                <a:srgbClr val="9F4DA2"/>
              </a:buClr>
              <a:buChar char="•"/>
              <a:tabLst>
                <a:tab pos="269240" algn="l"/>
              </a:tabLst>
            </a:pPr>
            <a:r>
              <a:rPr lang="en-US" spc="-10" dirty="0">
                <a:latin typeface="Georgia"/>
                <a:cs typeface="Georgia"/>
              </a:rPr>
              <a:t>Use </a:t>
            </a:r>
            <a:r>
              <a:rPr lang="en-US" spc="-5" dirty="0">
                <a:latin typeface="Georgia"/>
                <a:cs typeface="Georgia"/>
              </a:rPr>
              <a:t>verbose </a:t>
            </a:r>
            <a:r>
              <a:rPr lang="en-US" spc="-5" dirty="0">
                <a:solidFill>
                  <a:srgbClr val="FF0000"/>
                </a:solidFill>
                <a:latin typeface="Georgia"/>
                <a:cs typeface="Georgia"/>
              </a:rPr>
              <a:t>-&gt; </a:t>
            </a:r>
            <a:r>
              <a:rPr lang="en-US" spc="-5" dirty="0">
                <a:latin typeface="Georgia"/>
                <a:cs typeface="Georgia"/>
              </a:rPr>
              <a:t>self-explanatory values </a:t>
            </a:r>
            <a:r>
              <a:rPr lang="en-US" spc="-10" dirty="0">
                <a:latin typeface="Georgia"/>
                <a:cs typeface="Georgia"/>
              </a:rPr>
              <a:t>rather  than </a:t>
            </a:r>
            <a:r>
              <a:rPr lang="en-US" spc="-5" dirty="0">
                <a:latin typeface="Georgia"/>
                <a:cs typeface="Georgia"/>
              </a:rPr>
              <a:t>codes values</a:t>
            </a:r>
            <a:endParaRPr lang="en-US" dirty="0">
              <a:latin typeface="Georgia"/>
              <a:cs typeface="Georgia"/>
            </a:endParaRPr>
          </a:p>
          <a:p>
            <a:pPr marL="867410" marR="673735" indent="-599440">
              <a:lnSpc>
                <a:spcPct val="108900"/>
              </a:lnSpc>
            </a:pPr>
            <a:r>
              <a:rPr lang="en-US" i="1" spc="-5" dirty="0">
                <a:latin typeface="Georgia"/>
                <a:cs typeface="Georgia"/>
              </a:rPr>
              <a:t>Ex. </a:t>
            </a:r>
            <a:r>
              <a:rPr lang="en-US" i="1" spc="-10" dirty="0">
                <a:latin typeface="Georgia"/>
                <a:cs typeface="Georgia"/>
              </a:rPr>
              <a:t>Holiday indicator </a:t>
            </a:r>
            <a:r>
              <a:rPr lang="en-US" i="1" spc="-5" dirty="0">
                <a:latin typeface="Georgia"/>
                <a:cs typeface="Georgia"/>
              </a:rPr>
              <a:t>by </a:t>
            </a:r>
            <a:r>
              <a:rPr lang="en-US" i="1" spc="-10" dirty="0">
                <a:latin typeface="Georgia"/>
                <a:cs typeface="Georgia"/>
              </a:rPr>
              <a:t>using </a:t>
            </a:r>
            <a:r>
              <a:rPr lang="en-US" i="1" spc="-10" dirty="0">
                <a:solidFill>
                  <a:srgbClr val="FF0000"/>
                </a:solidFill>
                <a:latin typeface="Georgia"/>
                <a:cs typeface="Georgia"/>
              </a:rPr>
              <a:t>holiday </a:t>
            </a:r>
            <a:r>
              <a:rPr lang="en-US" i="1" spc="-10" dirty="0">
                <a:latin typeface="Georgia"/>
                <a:cs typeface="Georgia"/>
              </a:rPr>
              <a:t>and  </a:t>
            </a:r>
            <a:r>
              <a:rPr lang="en-US" i="1" spc="-10" dirty="0" err="1">
                <a:solidFill>
                  <a:srgbClr val="FF0000"/>
                </a:solidFill>
                <a:latin typeface="Georgia"/>
                <a:cs typeface="Georgia"/>
              </a:rPr>
              <a:t>nonholiday</a:t>
            </a:r>
            <a:r>
              <a:rPr lang="en-US" i="1" spc="-10" dirty="0">
                <a:solidFill>
                  <a:srgbClr val="FF0000"/>
                </a:solidFill>
                <a:latin typeface="Georgia"/>
                <a:cs typeface="Georgia"/>
              </a:rPr>
              <a:t> </a:t>
            </a:r>
            <a:r>
              <a:rPr lang="en-US" i="1" spc="-10" dirty="0">
                <a:latin typeface="Georgia"/>
                <a:cs typeface="Georgia"/>
              </a:rPr>
              <a:t>instead </a:t>
            </a:r>
            <a:r>
              <a:rPr lang="en-US" i="1" spc="-5" dirty="0">
                <a:latin typeface="Georgia"/>
                <a:cs typeface="Georgia"/>
              </a:rPr>
              <a:t>of </a:t>
            </a:r>
            <a:r>
              <a:rPr lang="en-US" i="1" spc="-10" dirty="0">
                <a:latin typeface="Georgia"/>
                <a:cs typeface="Georgia"/>
              </a:rPr>
              <a:t>using </a:t>
            </a:r>
            <a:r>
              <a:rPr lang="en-US" i="1" spc="-5" dirty="0">
                <a:latin typeface="Georgia"/>
                <a:cs typeface="Georgia"/>
              </a:rPr>
              <a:t>Y and</a:t>
            </a:r>
            <a:r>
              <a:rPr lang="en-US" i="1" spc="114" dirty="0">
                <a:latin typeface="Georgia"/>
                <a:cs typeface="Georgia"/>
              </a:rPr>
              <a:t> </a:t>
            </a:r>
            <a:r>
              <a:rPr lang="en-US" i="1" spc="-5" dirty="0">
                <a:latin typeface="Georgia"/>
                <a:cs typeface="Georgia"/>
              </a:rPr>
              <a:t>N</a:t>
            </a:r>
            <a:endParaRPr lang="en-US" dirty="0">
              <a:latin typeface="Georgia"/>
              <a:cs typeface="Georgia"/>
            </a:endParaRPr>
          </a:p>
          <a:p>
            <a:pPr marL="268605" indent="-255904">
              <a:spcBef>
                <a:spcPts val="300"/>
              </a:spcBef>
              <a:buClr>
                <a:srgbClr val="9F4DA2"/>
              </a:buClr>
              <a:buChar char="•"/>
              <a:tabLst>
                <a:tab pos="269240" algn="l"/>
              </a:tabLst>
            </a:pPr>
            <a:r>
              <a:rPr lang="en-US" spc="-10" dirty="0">
                <a:latin typeface="Georgia"/>
                <a:cs typeface="Georgia"/>
              </a:rPr>
              <a:t>Date </a:t>
            </a:r>
            <a:r>
              <a:rPr lang="en-US" spc="-5" dirty="0">
                <a:latin typeface="Georgia"/>
                <a:cs typeface="Georgia"/>
              </a:rPr>
              <a:t>key should be integer rather </a:t>
            </a:r>
            <a:r>
              <a:rPr lang="en-US" spc="-10" dirty="0">
                <a:latin typeface="Georgia"/>
                <a:cs typeface="Georgia"/>
              </a:rPr>
              <a:t>than date</a:t>
            </a:r>
            <a:r>
              <a:rPr lang="en-US" spc="45" dirty="0">
                <a:latin typeface="Georgia"/>
                <a:cs typeface="Georgia"/>
              </a:rPr>
              <a:t> </a:t>
            </a:r>
            <a:r>
              <a:rPr lang="en-US" spc="-10" dirty="0">
                <a:latin typeface="Georgia"/>
                <a:cs typeface="Georgia"/>
              </a:rPr>
              <a:t>type</a:t>
            </a:r>
            <a:endParaRPr lang="en-US" dirty="0">
              <a:latin typeface="Georgia"/>
              <a:cs typeface="Georgia"/>
            </a:endParaRPr>
          </a:p>
          <a:p>
            <a:pPr marL="268605" marR="1266825" indent="-255904">
              <a:spcBef>
                <a:spcPts val="300"/>
              </a:spcBef>
              <a:buClr>
                <a:srgbClr val="9F4DA2"/>
              </a:buClr>
              <a:buChar char="•"/>
              <a:tabLst>
                <a:tab pos="269240" algn="l"/>
              </a:tabLst>
            </a:pPr>
            <a:r>
              <a:rPr lang="en-US" spc="-5" dirty="0">
                <a:latin typeface="Georgia"/>
                <a:cs typeface="Georgia"/>
              </a:rPr>
              <a:t>If transaction </a:t>
            </a:r>
            <a:r>
              <a:rPr lang="en-US" spc="-10" dirty="0">
                <a:latin typeface="Georgia"/>
                <a:cs typeface="Georgia"/>
              </a:rPr>
              <a:t>time </a:t>
            </a:r>
            <a:r>
              <a:rPr lang="en-US" spc="-5" dirty="0">
                <a:latin typeface="Georgia"/>
                <a:cs typeface="Georgia"/>
              </a:rPr>
              <a:t>is of interest </a:t>
            </a:r>
            <a:r>
              <a:rPr lang="en-US" spc="-5" dirty="0">
                <a:solidFill>
                  <a:srgbClr val="FF0000"/>
                </a:solidFill>
                <a:latin typeface="Georgia"/>
                <a:cs typeface="Georgia"/>
              </a:rPr>
              <a:t>-&gt; </a:t>
            </a:r>
            <a:r>
              <a:rPr lang="en-US" spc="-5" dirty="0">
                <a:latin typeface="Georgia"/>
                <a:cs typeface="Georgia"/>
              </a:rPr>
              <a:t>Time  dimensional</a:t>
            </a:r>
            <a:r>
              <a:rPr lang="en-US" spc="-10" dirty="0">
                <a:latin typeface="Georgia"/>
                <a:cs typeface="Georgia"/>
              </a:rPr>
              <a:t> table</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Date Dimension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1738009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43</a:t>
            </a:fld>
            <a:endParaRPr lang="en-US" dirty="0"/>
          </a:p>
        </p:txBody>
      </p:sp>
      <p:sp>
        <p:nvSpPr>
          <p:cNvPr id="6" name="object 13"/>
          <p:cNvSpPr/>
          <p:nvPr/>
        </p:nvSpPr>
        <p:spPr>
          <a:xfrm>
            <a:off x="304800" y="228600"/>
            <a:ext cx="7048500" cy="6019800"/>
          </a:xfrm>
          <a:prstGeom prst="rect">
            <a:avLst/>
          </a:prstGeom>
          <a:blipFill>
            <a:blip r:embed="rId2" cstate="print"/>
            <a:stretch>
              <a:fillRect/>
            </a:stretch>
          </a:blipFill>
        </p:spPr>
        <p:txBody>
          <a:bodyPr wrap="square" lIns="0" tIns="0" rIns="0" bIns="0" rtlCol="0"/>
          <a:lstStyle/>
          <a:p>
            <a:endParaRPr/>
          </a:p>
        </p:txBody>
      </p:sp>
      <p:sp>
        <p:nvSpPr>
          <p:cNvPr id="7" name="TextBox 6"/>
          <p:cNvSpPr txBox="1"/>
          <p:nvPr/>
        </p:nvSpPr>
        <p:spPr>
          <a:xfrm>
            <a:off x="3505200" y="2971800"/>
            <a:ext cx="4648200" cy="646331"/>
          </a:xfrm>
          <a:prstGeom prst="rect">
            <a:avLst/>
          </a:prstGeom>
          <a:noFill/>
        </p:spPr>
        <p:txBody>
          <a:bodyPr wrap="square" rtlCol="0">
            <a:spAutoFit/>
          </a:bodyPr>
          <a:lstStyle/>
          <a:p>
            <a:r>
              <a:rPr lang="en-US" sz="3600" b="1" dirty="0"/>
              <a:t>Date Dimension</a:t>
            </a:r>
          </a:p>
        </p:txBody>
      </p:sp>
    </p:spTree>
    <p:extLst>
      <p:ext uri="{BB962C8B-B14F-4D97-AF65-F5344CB8AC3E}">
        <p14:creationId xmlns:p14="http://schemas.microsoft.com/office/powerpoint/2010/main" val="943645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indent="-255904">
              <a:spcBef>
                <a:spcPts val="400"/>
              </a:spcBef>
              <a:buClr>
                <a:srgbClr val="9F4DA2"/>
              </a:buClr>
              <a:buChar char="•"/>
              <a:tabLst>
                <a:tab pos="269240" algn="l"/>
              </a:tabLst>
            </a:pPr>
            <a:r>
              <a:rPr lang="en-US" spc="-10" dirty="0">
                <a:latin typeface="Georgia"/>
                <a:cs typeface="Georgia"/>
              </a:rPr>
              <a:t>Describe </a:t>
            </a:r>
            <a:r>
              <a:rPr lang="en-US" spc="-5" dirty="0">
                <a:latin typeface="Georgia"/>
                <a:cs typeface="Georgia"/>
              </a:rPr>
              <a:t>every SKU in </a:t>
            </a:r>
            <a:r>
              <a:rPr lang="en-US" spc="-10" dirty="0">
                <a:latin typeface="Georgia"/>
                <a:cs typeface="Georgia"/>
              </a:rPr>
              <a:t>the</a:t>
            </a:r>
            <a:r>
              <a:rPr lang="en-US" spc="5" dirty="0">
                <a:latin typeface="Georgia"/>
                <a:cs typeface="Georgia"/>
              </a:rPr>
              <a:t> </a:t>
            </a:r>
            <a:r>
              <a:rPr lang="en-US" spc="-10" dirty="0">
                <a:latin typeface="Georgia"/>
                <a:cs typeface="Georgia"/>
              </a:rPr>
              <a:t>store</a:t>
            </a:r>
            <a:endParaRPr lang="en-US" dirty="0">
              <a:latin typeface="Georgia"/>
              <a:cs typeface="Georgia"/>
            </a:endParaRPr>
          </a:p>
          <a:p>
            <a:pPr marL="268605" indent="-255904">
              <a:spcBef>
                <a:spcPts val="300"/>
              </a:spcBef>
              <a:buClr>
                <a:srgbClr val="9F4DA2"/>
              </a:buClr>
              <a:buChar char="•"/>
              <a:tabLst>
                <a:tab pos="269240" algn="l"/>
              </a:tabLst>
            </a:pPr>
            <a:r>
              <a:rPr lang="en-US" spc="-10" dirty="0">
                <a:latin typeface="Georgia"/>
                <a:cs typeface="Georgia"/>
              </a:rPr>
              <a:t>From operational product master</a:t>
            </a:r>
            <a:r>
              <a:rPr lang="en-US" spc="75" dirty="0">
                <a:latin typeface="Georgia"/>
                <a:cs typeface="Georgia"/>
              </a:rPr>
              <a:t> </a:t>
            </a:r>
            <a:r>
              <a:rPr lang="en-US" spc="-10" dirty="0">
                <a:latin typeface="Georgia"/>
                <a:cs typeface="Georgia"/>
              </a:rPr>
              <a:t>file</a:t>
            </a:r>
            <a:endParaRPr lang="en-US" dirty="0">
              <a:latin typeface="Georgia"/>
              <a:cs typeface="Georgia"/>
            </a:endParaRPr>
          </a:p>
          <a:p>
            <a:pPr marL="268605" indent="-255904">
              <a:spcBef>
                <a:spcPts val="300"/>
              </a:spcBef>
              <a:buClr>
                <a:srgbClr val="9F4DA2"/>
              </a:buClr>
              <a:buChar char="•"/>
              <a:tabLst>
                <a:tab pos="269240" algn="l"/>
              </a:tabLst>
            </a:pPr>
            <a:r>
              <a:rPr lang="en-US" spc="-5" dirty="0">
                <a:latin typeface="Georgia"/>
                <a:cs typeface="Georgia"/>
              </a:rPr>
              <a:t>Hold </a:t>
            </a:r>
            <a:r>
              <a:rPr lang="en-US" spc="-10" dirty="0">
                <a:latin typeface="Georgia"/>
                <a:cs typeface="Georgia"/>
              </a:rPr>
              <a:t>the descriptive attribute </a:t>
            </a:r>
            <a:r>
              <a:rPr lang="en-US" spc="-5" dirty="0">
                <a:latin typeface="Georgia"/>
                <a:cs typeface="Georgia"/>
              </a:rPr>
              <a:t>of each</a:t>
            </a:r>
            <a:r>
              <a:rPr lang="en-US" spc="80" dirty="0">
                <a:latin typeface="Georgia"/>
                <a:cs typeface="Georgia"/>
              </a:rPr>
              <a:t> </a:t>
            </a:r>
            <a:r>
              <a:rPr lang="en-US" spc="-10" dirty="0">
                <a:latin typeface="Georgia"/>
                <a:cs typeface="Georgia"/>
              </a:rPr>
              <a:t>SKU</a:t>
            </a:r>
            <a:endParaRPr lang="en-US" dirty="0">
              <a:latin typeface="Georgia"/>
              <a:cs typeface="Georgia"/>
            </a:endParaRPr>
          </a:p>
          <a:p>
            <a:pPr marL="268605" indent="-255904">
              <a:spcBef>
                <a:spcPts val="300"/>
              </a:spcBef>
              <a:buClr>
                <a:srgbClr val="9F4DA2"/>
              </a:buClr>
              <a:buChar char="•"/>
              <a:tabLst>
                <a:tab pos="269240" algn="l"/>
              </a:tabLst>
            </a:pPr>
            <a:r>
              <a:rPr lang="en-US" spc="-5" dirty="0">
                <a:latin typeface="Georgia"/>
                <a:cs typeface="Georgia"/>
              </a:rPr>
              <a:t>Hierarchies </a:t>
            </a:r>
            <a:r>
              <a:rPr lang="en-US" spc="-5" dirty="0">
                <a:solidFill>
                  <a:srgbClr val="FF0000"/>
                </a:solidFill>
                <a:latin typeface="Georgia"/>
                <a:cs typeface="Georgia"/>
              </a:rPr>
              <a:t>= </a:t>
            </a:r>
            <a:r>
              <a:rPr lang="en-US" spc="-5" dirty="0">
                <a:latin typeface="Georgia"/>
                <a:cs typeface="Georgia"/>
              </a:rPr>
              <a:t>groups of</a:t>
            </a:r>
            <a:r>
              <a:rPr lang="en-US" spc="40" dirty="0">
                <a:latin typeface="Georgia"/>
                <a:cs typeface="Georgia"/>
              </a:rPr>
              <a:t> </a:t>
            </a:r>
            <a:r>
              <a:rPr lang="en-US" spc="-10" dirty="0">
                <a:latin typeface="Georgia"/>
                <a:cs typeface="Georgia"/>
              </a:rPr>
              <a:t>attributes</a:t>
            </a:r>
            <a:endParaRPr lang="en-US" dirty="0">
              <a:latin typeface="Georgia"/>
              <a:cs typeface="Georgia"/>
            </a:endParaRPr>
          </a:p>
          <a:p>
            <a:pPr marL="268605" indent="-255904">
              <a:spcBef>
                <a:spcPts val="300"/>
              </a:spcBef>
              <a:buClr>
                <a:srgbClr val="9F4DA2"/>
              </a:buClr>
              <a:buChar char="•"/>
              <a:tabLst>
                <a:tab pos="269240" algn="l"/>
              </a:tabLst>
            </a:pPr>
            <a:r>
              <a:rPr lang="en-US" spc="-5" dirty="0">
                <a:latin typeface="Georgia"/>
                <a:cs typeface="Georgia"/>
              </a:rPr>
              <a:t>It </a:t>
            </a:r>
            <a:r>
              <a:rPr lang="en-US" spc="-10" dirty="0">
                <a:latin typeface="Georgia"/>
                <a:cs typeface="Georgia"/>
              </a:rPr>
              <a:t>will </a:t>
            </a:r>
            <a:r>
              <a:rPr lang="en-US" spc="-5" dirty="0">
                <a:latin typeface="Georgia"/>
                <a:cs typeface="Georgia"/>
              </a:rPr>
              <a:t>be </a:t>
            </a:r>
            <a:r>
              <a:rPr lang="en-US" spc="-10" dirty="0">
                <a:latin typeface="Georgia"/>
                <a:cs typeface="Georgia"/>
              </a:rPr>
              <a:t>redundancy </a:t>
            </a:r>
            <a:r>
              <a:rPr lang="en-US" spc="-5" dirty="0">
                <a:solidFill>
                  <a:srgbClr val="FF0000"/>
                </a:solidFill>
                <a:latin typeface="Georgia"/>
                <a:cs typeface="Georgia"/>
              </a:rPr>
              <a:t>-&gt; </a:t>
            </a:r>
            <a:r>
              <a:rPr lang="en-US" spc="-5" dirty="0">
                <a:latin typeface="Georgia"/>
                <a:cs typeface="Georgia"/>
              </a:rPr>
              <a:t>no </a:t>
            </a:r>
            <a:r>
              <a:rPr lang="en-US" dirty="0">
                <a:latin typeface="Georgia"/>
                <a:cs typeface="Georgia"/>
              </a:rPr>
              <a:t>need </a:t>
            </a:r>
            <a:r>
              <a:rPr lang="en-US" spc="-5" dirty="0">
                <a:latin typeface="Georgia"/>
                <a:cs typeface="Georgia"/>
              </a:rPr>
              <a:t>to normalized</a:t>
            </a:r>
            <a:r>
              <a:rPr lang="en-US" spc="60" dirty="0">
                <a:latin typeface="Georgia"/>
                <a:cs typeface="Georgia"/>
              </a:rPr>
              <a:t> </a:t>
            </a:r>
            <a:r>
              <a:rPr lang="en-US" spc="-5" dirty="0">
                <a:solidFill>
                  <a:srgbClr val="FF0000"/>
                </a:solidFill>
                <a:latin typeface="Georgia"/>
                <a:cs typeface="Georgia"/>
              </a:rPr>
              <a:t>-</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Product Dimension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1322928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a:t>Product Dimension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45</a:t>
            </a:fld>
            <a:endParaRPr lang="en-US" dirty="0"/>
          </a:p>
        </p:txBody>
      </p:sp>
      <p:sp>
        <p:nvSpPr>
          <p:cNvPr id="6" name="object 2"/>
          <p:cNvSpPr/>
          <p:nvPr/>
        </p:nvSpPr>
        <p:spPr>
          <a:xfrm>
            <a:off x="533400" y="1993900"/>
            <a:ext cx="6121400" cy="2908300"/>
          </a:xfrm>
          <a:prstGeom prst="rect">
            <a:avLst/>
          </a:prstGeom>
          <a:blipFill>
            <a:blip r:embed="rId2" cstate="print"/>
            <a:stretch>
              <a:fillRect/>
            </a:stretch>
          </a:blipFill>
        </p:spPr>
        <p:txBody>
          <a:bodyPr wrap="square" lIns="0" tIns="0" rIns="0" bIns="0" rtlCol="0"/>
          <a:lstStyle/>
          <a:p>
            <a:endParaRPr/>
          </a:p>
        </p:txBody>
      </p:sp>
      <p:sp>
        <p:nvSpPr>
          <p:cNvPr id="7" name="object 3"/>
          <p:cNvSpPr/>
          <p:nvPr/>
        </p:nvSpPr>
        <p:spPr>
          <a:xfrm>
            <a:off x="2590800" y="4189686"/>
            <a:ext cx="6286500" cy="18669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0489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5080" indent="-255904">
              <a:spcBef>
                <a:spcPts val="95"/>
              </a:spcBef>
              <a:buClr>
                <a:srgbClr val="9F4DA2"/>
              </a:buClr>
              <a:buChar char="•"/>
              <a:tabLst>
                <a:tab pos="269240" algn="l"/>
              </a:tabLst>
            </a:pPr>
            <a:r>
              <a:rPr lang="en-US" spc="-10" dirty="0">
                <a:latin typeface="Georgia"/>
                <a:cs typeface="Georgia"/>
              </a:rPr>
              <a:t>Describe </a:t>
            </a:r>
            <a:r>
              <a:rPr lang="en-US" spc="-5" dirty="0">
                <a:latin typeface="Georgia"/>
                <a:cs typeface="Georgia"/>
              </a:rPr>
              <a:t>every store in grocery chain </a:t>
            </a:r>
            <a:r>
              <a:rPr lang="en-US" spc="-5" dirty="0">
                <a:solidFill>
                  <a:srgbClr val="FF0000"/>
                </a:solidFill>
                <a:latin typeface="Georgia"/>
                <a:cs typeface="Georgia"/>
              </a:rPr>
              <a:t>=! </a:t>
            </a:r>
            <a:r>
              <a:rPr lang="en-US" spc="-5" dirty="0">
                <a:latin typeface="Georgia"/>
                <a:cs typeface="Georgia"/>
              </a:rPr>
              <a:t>Product  </a:t>
            </a:r>
            <a:r>
              <a:rPr lang="en-US" spc="-10" dirty="0">
                <a:latin typeface="Georgia"/>
                <a:cs typeface="Georgia"/>
              </a:rPr>
              <a:t>master</a:t>
            </a:r>
            <a:r>
              <a:rPr lang="en-US" spc="-5" dirty="0">
                <a:latin typeface="Georgia"/>
                <a:cs typeface="Georgia"/>
              </a:rPr>
              <a:t> </a:t>
            </a:r>
            <a:r>
              <a:rPr lang="en-US" spc="-10" dirty="0">
                <a:latin typeface="Georgia"/>
                <a:cs typeface="Georgia"/>
              </a:rPr>
              <a:t>file</a:t>
            </a:r>
            <a:endParaRPr lang="en-US" dirty="0">
              <a:latin typeface="Georgia"/>
              <a:cs typeface="Georgia"/>
            </a:endParaRPr>
          </a:p>
          <a:p>
            <a:pPr marL="268605" marR="363220" indent="-255904">
              <a:spcBef>
                <a:spcPts val="300"/>
              </a:spcBef>
              <a:buClr>
                <a:srgbClr val="9F4DA2"/>
              </a:buClr>
              <a:buChar char="•"/>
              <a:tabLst>
                <a:tab pos="269240" algn="l"/>
              </a:tabLst>
            </a:pPr>
            <a:r>
              <a:rPr lang="en-US" spc="-5" dirty="0">
                <a:latin typeface="Georgia"/>
                <a:cs typeface="Georgia"/>
              </a:rPr>
              <a:t>Possible to represent </a:t>
            </a:r>
            <a:r>
              <a:rPr lang="en-US" spc="-10" dirty="0">
                <a:latin typeface="Georgia"/>
                <a:cs typeface="Georgia"/>
              </a:rPr>
              <a:t>multiple hierarchies </a:t>
            </a:r>
            <a:r>
              <a:rPr lang="en-US" spc="-5" dirty="0">
                <a:latin typeface="Georgia"/>
                <a:cs typeface="Georgia"/>
              </a:rPr>
              <a:t>in a  </a:t>
            </a:r>
            <a:r>
              <a:rPr lang="en-US" spc="-10" dirty="0">
                <a:latin typeface="Georgia"/>
                <a:cs typeface="Georgia"/>
              </a:rPr>
              <a:t>dimension table</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Store Dimension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46</a:t>
            </a:fld>
            <a:endParaRPr lang="en-US" dirty="0"/>
          </a:p>
        </p:txBody>
      </p:sp>
      <p:sp>
        <p:nvSpPr>
          <p:cNvPr id="7" name="object 4"/>
          <p:cNvSpPr/>
          <p:nvPr/>
        </p:nvSpPr>
        <p:spPr>
          <a:xfrm>
            <a:off x="1428750" y="3238500"/>
            <a:ext cx="6223000" cy="901700"/>
          </a:xfrm>
          <a:prstGeom prst="rect">
            <a:avLst/>
          </a:prstGeom>
          <a:blipFill>
            <a:blip r:embed="rId2" cstate="print"/>
            <a:stretch>
              <a:fillRect/>
            </a:stretch>
          </a:blipFill>
        </p:spPr>
        <p:txBody>
          <a:bodyPr wrap="square" lIns="0" tIns="0" rIns="0" bIns="0" rtlCol="0"/>
          <a:lstStyle/>
          <a:p>
            <a:endParaRPr/>
          </a:p>
        </p:txBody>
      </p:sp>
      <p:sp>
        <p:nvSpPr>
          <p:cNvPr id="8" name="object 5"/>
          <p:cNvSpPr/>
          <p:nvPr/>
        </p:nvSpPr>
        <p:spPr>
          <a:xfrm>
            <a:off x="1409700" y="4292600"/>
            <a:ext cx="6235700" cy="21971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51752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47</a:t>
            </a:fld>
            <a:endParaRPr lang="en-US" dirty="0"/>
          </a:p>
        </p:txBody>
      </p:sp>
      <p:sp>
        <p:nvSpPr>
          <p:cNvPr id="7" name="object 2"/>
          <p:cNvSpPr/>
          <p:nvPr/>
        </p:nvSpPr>
        <p:spPr>
          <a:xfrm>
            <a:off x="1108450" y="1629439"/>
            <a:ext cx="7260296" cy="3690383"/>
          </a:xfrm>
          <a:prstGeom prst="rect">
            <a:avLst/>
          </a:prstGeom>
          <a:blipFill>
            <a:blip r:embed="rId2" cstate="print"/>
            <a:stretch>
              <a:fillRect/>
            </a:stretch>
          </a:blipFill>
        </p:spPr>
        <p:txBody>
          <a:bodyPr wrap="square" lIns="0" tIns="0" rIns="0" bIns="0" rtlCol="0"/>
          <a:lstStyle/>
          <a:p>
            <a:endParaRPr/>
          </a:p>
        </p:txBody>
      </p:sp>
      <p:sp>
        <p:nvSpPr>
          <p:cNvPr id="8" name="object 3"/>
          <p:cNvSpPr txBox="1">
            <a:spLocks/>
          </p:cNvSpPr>
          <p:nvPr/>
        </p:nvSpPr>
        <p:spPr>
          <a:xfrm>
            <a:off x="535940" y="206756"/>
            <a:ext cx="4076700" cy="696595"/>
          </a:xfrm>
          <a:prstGeom prst="rect">
            <a:avLst/>
          </a:prstGeom>
        </p:spPr>
        <p:txBody>
          <a:bodyPr vert="horz" wrap="square" lIns="0" tIns="12700" rIns="0" bIns="0" rtlCol="0">
            <a:sp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marL="12700">
              <a:spcBef>
                <a:spcPts val="100"/>
              </a:spcBef>
            </a:pPr>
            <a:r>
              <a:rPr lang="en-US">
                <a:latin typeface="Trebuchet MS"/>
                <a:cs typeface="Trebuchet MS"/>
              </a:rPr>
              <a:t>Store</a:t>
            </a:r>
            <a:r>
              <a:rPr lang="en-US" spc="-95">
                <a:latin typeface="Trebuchet MS"/>
                <a:cs typeface="Trebuchet MS"/>
              </a:rPr>
              <a:t> </a:t>
            </a:r>
            <a:r>
              <a:rPr lang="en-US">
                <a:latin typeface="Trebuchet MS"/>
                <a:cs typeface="Trebuchet MS"/>
              </a:rPr>
              <a:t>Dimension</a:t>
            </a:r>
            <a:endParaRPr lang="en-US" dirty="0">
              <a:latin typeface="Trebuchet MS"/>
              <a:cs typeface="Trebuchet MS"/>
            </a:endParaRPr>
          </a:p>
        </p:txBody>
      </p:sp>
    </p:spTree>
    <p:extLst>
      <p:ext uri="{BB962C8B-B14F-4D97-AF65-F5344CB8AC3E}">
        <p14:creationId xmlns:p14="http://schemas.microsoft.com/office/powerpoint/2010/main" val="191932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5080" indent="-255904">
              <a:spcBef>
                <a:spcPts val="95"/>
              </a:spcBef>
              <a:buClr>
                <a:srgbClr val="9F4DA2"/>
              </a:buClr>
              <a:buChar char="•"/>
              <a:tabLst>
                <a:tab pos="269240" algn="l"/>
              </a:tabLst>
            </a:pPr>
            <a:r>
              <a:rPr lang="en-US" spc="-10" dirty="0">
                <a:latin typeface="Georgia"/>
                <a:cs typeface="Georgia"/>
              </a:rPr>
              <a:t>Describe the promotion conditions </a:t>
            </a:r>
            <a:r>
              <a:rPr lang="en-US" spc="-5" dirty="0">
                <a:latin typeface="Georgia"/>
                <a:cs typeface="Georgia"/>
              </a:rPr>
              <a:t>under </a:t>
            </a:r>
            <a:r>
              <a:rPr lang="en-US" spc="-10" dirty="0">
                <a:latin typeface="Georgia"/>
                <a:cs typeface="Georgia"/>
              </a:rPr>
              <a:t>which  product was</a:t>
            </a:r>
            <a:r>
              <a:rPr lang="en-US" spc="25" dirty="0">
                <a:latin typeface="Georgia"/>
                <a:cs typeface="Georgia"/>
              </a:rPr>
              <a:t> </a:t>
            </a:r>
            <a:r>
              <a:rPr lang="en-US" spc="-5" dirty="0">
                <a:latin typeface="Georgia"/>
                <a:cs typeface="Georgia"/>
              </a:rPr>
              <a:t>sold</a:t>
            </a:r>
            <a:endParaRPr lang="en-US" dirty="0">
              <a:latin typeface="Georgia"/>
              <a:cs typeface="Georgia"/>
            </a:endParaRPr>
          </a:p>
          <a:p>
            <a:pPr marL="268605" marR="106045" indent="-255904">
              <a:spcBef>
                <a:spcPts val="300"/>
              </a:spcBef>
              <a:buClr>
                <a:srgbClr val="9F4DA2"/>
              </a:buClr>
              <a:buChar char="•"/>
              <a:tabLst>
                <a:tab pos="269240" algn="l"/>
              </a:tabLst>
            </a:pPr>
            <a:r>
              <a:rPr lang="en-US" spc="-10" dirty="0">
                <a:latin typeface="Georgia"/>
                <a:cs typeface="Georgia"/>
              </a:rPr>
              <a:t>Causal </a:t>
            </a:r>
            <a:r>
              <a:rPr lang="en-US" spc="-5" dirty="0">
                <a:latin typeface="Georgia"/>
                <a:cs typeface="Georgia"/>
              </a:rPr>
              <a:t>Dimension </a:t>
            </a:r>
            <a:r>
              <a:rPr lang="en-US" spc="-5" dirty="0">
                <a:solidFill>
                  <a:srgbClr val="FF0000"/>
                </a:solidFill>
                <a:latin typeface="Georgia"/>
                <a:cs typeface="Georgia"/>
              </a:rPr>
              <a:t>-&gt; </a:t>
            </a:r>
            <a:r>
              <a:rPr lang="en-US" spc="-10" dirty="0">
                <a:latin typeface="Georgia"/>
                <a:cs typeface="Georgia"/>
              </a:rPr>
              <a:t>factors </a:t>
            </a:r>
            <a:r>
              <a:rPr lang="en-US" spc="-5" dirty="0">
                <a:latin typeface="Georgia"/>
                <a:cs typeface="Georgia"/>
              </a:rPr>
              <a:t>thought to </a:t>
            </a:r>
            <a:r>
              <a:rPr lang="en-US" spc="-10" dirty="0">
                <a:latin typeface="Georgia"/>
                <a:cs typeface="Georgia"/>
              </a:rPr>
              <a:t>cause </a:t>
            </a:r>
            <a:r>
              <a:rPr lang="en-US" spc="-5" dirty="0">
                <a:latin typeface="Georgia"/>
                <a:cs typeface="Georgia"/>
              </a:rPr>
              <a:t>a  change in </a:t>
            </a:r>
            <a:r>
              <a:rPr lang="en-US" spc="-10" dirty="0">
                <a:latin typeface="Georgia"/>
                <a:cs typeface="Georgia"/>
              </a:rPr>
              <a:t>product</a:t>
            </a:r>
            <a:r>
              <a:rPr lang="en-US" dirty="0">
                <a:latin typeface="Georgia"/>
                <a:cs typeface="Georgia"/>
              </a:rPr>
              <a:t> </a:t>
            </a:r>
            <a:r>
              <a:rPr lang="en-US" spc="-10" dirty="0">
                <a:latin typeface="Georgia"/>
                <a:cs typeface="Georgia"/>
              </a:rPr>
              <a:t>sales</a:t>
            </a:r>
            <a:endParaRPr lang="en-US" dirty="0">
              <a:latin typeface="Georgia"/>
              <a:cs typeface="Georgia"/>
            </a:endParaRPr>
          </a:p>
          <a:p>
            <a:pPr marL="268605" indent="-255904">
              <a:spcBef>
                <a:spcPts val="300"/>
              </a:spcBef>
              <a:buClr>
                <a:srgbClr val="9F4DA2"/>
              </a:buClr>
              <a:buChar char="•"/>
              <a:tabLst>
                <a:tab pos="269240" algn="l"/>
              </a:tabLst>
            </a:pPr>
            <a:r>
              <a:rPr lang="en-US" spc="-5" dirty="0">
                <a:latin typeface="Georgia"/>
                <a:cs typeface="Georgia"/>
              </a:rPr>
              <a:t>4 </a:t>
            </a:r>
            <a:r>
              <a:rPr lang="en-US" spc="-10" dirty="0">
                <a:latin typeface="Georgia"/>
                <a:cs typeface="Georgia"/>
              </a:rPr>
              <a:t>causal </a:t>
            </a:r>
            <a:r>
              <a:rPr lang="en-US" spc="-5" dirty="0">
                <a:latin typeface="Georgia"/>
                <a:cs typeface="Georgia"/>
              </a:rPr>
              <a:t>mechanisms</a:t>
            </a:r>
          </a:p>
          <a:p>
            <a:pPr marL="2129790">
              <a:spcBef>
                <a:spcPts val="285"/>
              </a:spcBef>
            </a:pPr>
            <a:r>
              <a:rPr lang="en-US" spc="-5" dirty="0">
                <a:latin typeface="Georgia"/>
                <a:cs typeface="Georgia"/>
              </a:rPr>
              <a:t> </a:t>
            </a:r>
            <a:r>
              <a:rPr lang="en-US" sz="2800" dirty="0">
                <a:solidFill>
                  <a:srgbClr val="FF0000"/>
                </a:solidFill>
                <a:latin typeface="Georgia"/>
                <a:cs typeface="Georgia"/>
              </a:rPr>
              <a:t>-&gt; </a:t>
            </a:r>
            <a:r>
              <a:rPr lang="en-US" sz="2800" dirty="0">
                <a:solidFill>
                  <a:srgbClr val="9F4DA2"/>
                </a:solidFill>
                <a:latin typeface="Georgia"/>
                <a:cs typeface="Georgia"/>
              </a:rPr>
              <a:t>Temporary</a:t>
            </a:r>
            <a:r>
              <a:rPr lang="en-US" sz="2800" dirty="0">
                <a:solidFill>
                  <a:srgbClr val="FF0000"/>
                </a:solidFill>
                <a:latin typeface="Georgia"/>
                <a:cs typeface="Georgia"/>
              </a:rPr>
              <a:t> </a:t>
            </a:r>
            <a:r>
              <a:rPr lang="en-US" sz="2800" dirty="0">
                <a:solidFill>
                  <a:srgbClr val="9F4DA2"/>
                </a:solidFill>
                <a:latin typeface="Georgia"/>
                <a:cs typeface="Georgia"/>
              </a:rPr>
              <a:t>Price reductions</a:t>
            </a:r>
          </a:p>
          <a:p>
            <a:pPr marL="2129790">
              <a:spcBef>
                <a:spcPts val="285"/>
              </a:spcBef>
            </a:pPr>
            <a:r>
              <a:rPr lang="en-US" sz="2800" dirty="0">
                <a:solidFill>
                  <a:srgbClr val="FF0000"/>
                </a:solidFill>
                <a:latin typeface="Georgia"/>
                <a:cs typeface="Georgia"/>
              </a:rPr>
              <a:t>-&gt;</a:t>
            </a:r>
            <a:r>
              <a:rPr lang="en-US" sz="2800" spc="5" dirty="0">
                <a:solidFill>
                  <a:srgbClr val="FF0000"/>
                </a:solidFill>
                <a:latin typeface="Georgia"/>
                <a:cs typeface="Georgia"/>
              </a:rPr>
              <a:t> </a:t>
            </a:r>
            <a:r>
              <a:rPr lang="en-US" sz="2800" dirty="0">
                <a:solidFill>
                  <a:srgbClr val="9F4DA2"/>
                </a:solidFill>
                <a:latin typeface="Georgia"/>
                <a:cs typeface="Georgia"/>
              </a:rPr>
              <a:t>Newspaper</a:t>
            </a:r>
            <a:r>
              <a:rPr lang="en-US" sz="2800" spc="5" dirty="0">
                <a:solidFill>
                  <a:srgbClr val="FF0000"/>
                </a:solidFill>
                <a:latin typeface="Georgia"/>
                <a:cs typeface="Georgia"/>
              </a:rPr>
              <a:t> </a:t>
            </a:r>
            <a:r>
              <a:rPr lang="en-US" sz="2800" dirty="0">
                <a:solidFill>
                  <a:srgbClr val="9F4DA2"/>
                </a:solidFill>
                <a:latin typeface="Georgia"/>
                <a:cs typeface="Georgia"/>
              </a:rPr>
              <a:t>Ads</a:t>
            </a:r>
            <a:endParaRPr lang="en-US" sz="2800" dirty="0">
              <a:latin typeface="Georgia"/>
              <a:cs typeface="Georgia"/>
            </a:endParaRPr>
          </a:p>
          <a:p>
            <a:pPr marL="2155190">
              <a:spcBef>
                <a:spcPts val="305"/>
              </a:spcBef>
            </a:pPr>
            <a:r>
              <a:rPr lang="en-US" sz="2800" dirty="0">
                <a:solidFill>
                  <a:srgbClr val="FF0000"/>
                </a:solidFill>
                <a:latin typeface="Georgia"/>
                <a:cs typeface="Georgia"/>
              </a:rPr>
              <a:t>-&gt;</a:t>
            </a:r>
            <a:r>
              <a:rPr lang="en-US" sz="2800" spc="5" dirty="0">
                <a:solidFill>
                  <a:srgbClr val="FF0000"/>
                </a:solidFill>
                <a:latin typeface="Georgia"/>
                <a:cs typeface="Georgia"/>
              </a:rPr>
              <a:t> </a:t>
            </a:r>
            <a:r>
              <a:rPr lang="en-US" sz="2800" spc="-5" dirty="0">
                <a:solidFill>
                  <a:srgbClr val="9F4DA2"/>
                </a:solidFill>
                <a:latin typeface="Georgia"/>
                <a:cs typeface="Georgia"/>
              </a:rPr>
              <a:t>End-Aisle</a:t>
            </a:r>
            <a:r>
              <a:rPr lang="en-US" sz="2800" spc="5" dirty="0">
                <a:solidFill>
                  <a:srgbClr val="FF0000"/>
                </a:solidFill>
                <a:latin typeface="Georgia"/>
                <a:cs typeface="Georgia"/>
              </a:rPr>
              <a:t> </a:t>
            </a:r>
            <a:r>
              <a:rPr lang="en-US" sz="2800" spc="-5" dirty="0">
                <a:solidFill>
                  <a:srgbClr val="9F4DA2"/>
                </a:solidFill>
                <a:latin typeface="Georgia"/>
                <a:cs typeface="Georgia"/>
              </a:rPr>
              <a:t>Displays</a:t>
            </a:r>
            <a:endParaRPr lang="en-US" sz="2800" dirty="0">
              <a:latin typeface="Georgia"/>
              <a:cs typeface="Georgia"/>
            </a:endParaRPr>
          </a:p>
          <a:p>
            <a:pPr marL="2155190">
              <a:spcBef>
                <a:spcPts val="300"/>
              </a:spcBef>
            </a:pPr>
            <a:r>
              <a:rPr lang="en-US" sz="2800" dirty="0">
                <a:solidFill>
                  <a:srgbClr val="FF0000"/>
                </a:solidFill>
                <a:latin typeface="Georgia"/>
                <a:cs typeface="Georgia"/>
              </a:rPr>
              <a:t>-&gt;</a:t>
            </a:r>
            <a:r>
              <a:rPr lang="en-US" sz="2800" spc="5" dirty="0">
                <a:solidFill>
                  <a:srgbClr val="FF0000"/>
                </a:solidFill>
                <a:latin typeface="Georgia"/>
                <a:cs typeface="Georgia"/>
              </a:rPr>
              <a:t> </a:t>
            </a:r>
            <a:r>
              <a:rPr lang="en-US" sz="2800" spc="-5" dirty="0">
                <a:solidFill>
                  <a:srgbClr val="9F4DA2"/>
                </a:solidFill>
                <a:latin typeface="Georgia"/>
                <a:cs typeface="Georgia"/>
              </a:rPr>
              <a:t>Coupons</a:t>
            </a:r>
            <a:endParaRPr lang="en-US" sz="2800"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Promotion Dimension</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48</a:t>
            </a:fld>
            <a:endParaRPr lang="en-US" dirty="0"/>
          </a:p>
        </p:txBody>
      </p:sp>
    </p:spTree>
    <p:extLst>
      <p:ext uri="{BB962C8B-B14F-4D97-AF65-F5344CB8AC3E}">
        <p14:creationId xmlns:p14="http://schemas.microsoft.com/office/powerpoint/2010/main" val="80280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49</a:t>
            </a:fld>
            <a:endParaRPr lang="en-US" dirty="0"/>
          </a:p>
        </p:txBody>
      </p:sp>
      <p:sp>
        <p:nvSpPr>
          <p:cNvPr id="6" name="object 2"/>
          <p:cNvSpPr txBox="1">
            <a:spLocks/>
          </p:cNvSpPr>
          <p:nvPr/>
        </p:nvSpPr>
        <p:spPr>
          <a:xfrm>
            <a:off x="383540" y="395681"/>
            <a:ext cx="5529580" cy="697230"/>
          </a:xfrm>
          <a:prstGeom prst="rect">
            <a:avLst/>
          </a:prstGeom>
        </p:spPr>
        <p:txBody>
          <a:bodyPr vert="horz" wrap="square" lIns="0" tIns="13335" rIns="0" bIns="0" rtlCol="0">
            <a:sp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marL="12700">
              <a:spcBef>
                <a:spcPts val="105"/>
              </a:spcBef>
            </a:pPr>
            <a:r>
              <a:rPr lang="en-US" dirty="0"/>
              <a:t>Promotion</a:t>
            </a:r>
            <a:r>
              <a:rPr lang="en-US" spc="-65" dirty="0"/>
              <a:t> </a:t>
            </a:r>
            <a:r>
              <a:rPr lang="en-US" spc="-5" dirty="0"/>
              <a:t>Dimension</a:t>
            </a:r>
          </a:p>
        </p:txBody>
      </p:sp>
      <p:sp>
        <p:nvSpPr>
          <p:cNvPr id="7" name="object 3"/>
          <p:cNvSpPr/>
          <p:nvPr/>
        </p:nvSpPr>
        <p:spPr>
          <a:xfrm>
            <a:off x="746021" y="3367548"/>
            <a:ext cx="7306140" cy="265266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0392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buFont typeface="Arial" panose="020B0604020202020204" pitchFamily="34" charset="0"/>
              <a:buChar char="•"/>
            </a:pPr>
            <a:r>
              <a:rPr lang="en-US" dirty="0"/>
              <a:t>OLTP Systems are Data Capture Systems</a:t>
            </a:r>
          </a:p>
          <a:p>
            <a:pPr eaLnBrk="1" hangingPunct="1">
              <a:buFont typeface="Arial" panose="020B0604020202020204" pitchFamily="34" charset="0"/>
              <a:buChar char="•"/>
            </a:pPr>
            <a:r>
              <a:rPr lang="en-US" dirty="0"/>
              <a:t>“DATA IN” systems</a:t>
            </a:r>
          </a:p>
          <a:p>
            <a:pPr eaLnBrk="1" hangingPunct="1">
              <a:buFont typeface="Arial" panose="020B0604020202020204" pitchFamily="34" charset="0"/>
              <a:buChar char="•"/>
            </a:pPr>
            <a:r>
              <a:rPr lang="en-US" dirty="0"/>
              <a:t>DW are “DATA OUT” systems</a:t>
            </a:r>
            <a:r>
              <a:rPr lang="en-US" b="1" dirty="0"/>
              <a:t>	</a:t>
            </a:r>
          </a:p>
          <a:p>
            <a:pPr eaLnBrk="1" hangingPunct="1"/>
            <a:endParaRPr lang="en-US" b="1" dirty="0"/>
          </a:p>
        </p:txBody>
      </p:sp>
      <p:sp>
        <p:nvSpPr>
          <p:cNvPr id="4098" name="Rectangle 2"/>
          <p:cNvSpPr>
            <a:spLocks noGrp="1" noChangeArrowheads="1"/>
          </p:cNvSpPr>
          <p:nvPr>
            <p:ph type="title" idx="4294967295"/>
          </p:nvPr>
        </p:nvSpPr>
        <p:spPr>
          <a:xfrm>
            <a:off x="228600" y="228600"/>
            <a:ext cx="8162925" cy="762000"/>
          </a:xfrm>
        </p:spPr>
        <p:txBody>
          <a:bodyPr/>
          <a:lstStyle/>
          <a:p>
            <a:pPr eaLnBrk="1" hangingPunct="1"/>
            <a:r>
              <a:rPr lang="en-US" b="1" dirty="0">
                <a:solidFill>
                  <a:schemeClr val="tx1"/>
                </a:solidFill>
              </a:rPr>
              <a:t>Data Warehouse Design</a:t>
            </a:r>
          </a:p>
        </p:txBody>
      </p:sp>
      <p:sp>
        <p:nvSpPr>
          <p:cNvPr id="4100" name="AutoShape 4"/>
          <p:cNvSpPr>
            <a:spLocks noChangeArrowheads="1"/>
          </p:cNvSpPr>
          <p:nvPr/>
        </p:nvSpPr>
        <p:spPr bwMode="auto">
          <a:xfrm>
            <a:off x="1905000" y="5257800"/>
            <a:ext cx="914400" cy="990600"/>
          </a:xfrm>
          <a:prstGeom prst="flowChartMagneticDisk">
            <a:avLst/>
          </a:prstGeom>
          <a:solidFill>
            <a:srgbClr val="99CCFF"/>
          </a:solidFill>
          <a:ln w="9525">
            <a:solidFill>
              <a:srgbClr val="0000FF"/>
            </a:solidFill>
            <a:round/>
            <a:headEnd/>
            <a:tailEnd/>
          </a:ln>
        </p:spPr>
        <p:txBody>
          <a:bodyPr wrap="none" anchor="ctr"/>
          <a:lstStyle/>
          <a:p>
            <a:pPr algn="ctr"/>
            <a:r>
              <a:rPr lang="en-US" sz="2000">
                <a:solidFill>
                  <a:srgbClr val="000000"/>
                </a:solidFill>
                <a:latin typeface="Tahoma" pitchFamily="34" charset="0"/>
              </a:rPr>
              <a:t>OLTP</a:t>
            </a:r>
          </a:p>
        </p:txBody>
      </p:sp>
      <p:sp>
        <p:nvSpPr>
          <p:cNvPr id="4101" name="AutoShape 5"/>
          <p:cNvSpPr>
            <a:spLocks noChangeArrowheads="1"/>
          </p:cNvSpPr>
          <p:nvPr/>
        </p:nvSpPr>
        <p:spPr bwMode="auto">
          <a:xfrm>
            <a:off x="5257800" y="5257800"/>
            <a:ext cx="838200" cy="990600"/>
          </a:xfrm>
          <a:prstGeom prst="flowChartMagneticDisk">
            <a:avLst/>
          </a:prstGeom>
          <a:solidFill>
            <a:srgbClr val="99CCFF"/>
          </a:solidFill>
          <a:ln w="9525">
            <a:solidFill>
              <a:srgbClr val="0000FF"/>
            </a:solidFill>
            <a:round/>
            <a:headEnd/>
            <a:tailEnd/>
          </a:ln>
        </p:spPr>
        <p:txBody>
          <a:bodyPr wrap="none" anchor="ctr"/>
          <a:lstStyle/>
          <a:p>
            <a:pPr algn="ctr"/>
            <a:r>
              <a:rPr lang="en-US" sz="2000">
                <a:solidFill>
                  <a:srgbClr val="000000"/>
                </a:solidFill>
                <a:latin typeface="Tahoma" pitchFamily="34" charset="0"/>
              </a:rPr>
              <a:t>DW</a:t>
            </a:r>
          </a:p>
        </p:txBody>
      </p:sp>
      <p:sp>
        <p:nvSpPr>
          <p:cNvPr id="4102" name="Line 6"/>
          <p:cNvSpPr>
            <a:spLocks noChangeShapeType="1"/>
          </p:cNvSpPr>
          <p:nvPr/>
        </p:nvSpPr>
        <p:spPr bwMode="auto">
          <a:xfrm>
            <a:off x="2316163" y="4405313"/>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103" name="Line 7"/>
          <p:cNvSpPr>
            <a:spLocks noChangeShapeType="1"/>
          </p:cNvSpPr>
          <p:nvPr/>
        </p:nvSpPr>
        <p:spPr bwMode="auto">
          <a:xfrm flipV="1">
            <a:off x="5683250" y="4418013"/>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104" name="Line 8"/>
          <p:cNvSpPr>
            <a:spLocks noChangeShapeType="1"/>
          </p:cNvSpPr>
          <p:nvPr/>
        </p:nvSpPr>
        <p:spPr bwMode="auto">
          <a:xfrm>
            <a:off x="1981200" y="4572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105" name="Line 9"/>
          <p:cNvSpPr>
            <a:spLocks noChangeShapeType="1"/>
          </p:cNvSpPr>
          <p:nvPr/>
        </p:nvSpPr>
        <p:spPr bwMode="auto">
          <a:xfrm>
            <a:off x="2695575" y="451485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106" name="Line 10"/>
          <p:cNvSpPr>
            <a:spLocks noChangeShapeType="1"/>
          </p:cNvSpPr>
          <p:nvPr/>
        </p:nvSpPr>
        <p:spPr bwMode="auto">
          <a:xfrm flipV="1">
            <a:off x="5334000" y="4572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4107" name="Line 11"/>
          <p:cNvSpPr>
            <a:spLocks noChangeShapeType="1"/>
          </p:cNvSpPr>
          <p:nvPr/>
        </p:nvSpPr>
        <p:spPr bwMode="auto">
          <a:xfrm flipV="1">
            <a:off x="6037263" y="4513263"/>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extLst>
      <p:ext uri="{BB962C8B-B14F-4D97-AF65-F5344CB8AC3E}">
        <p14:creationId xmlns:p14="http://schemas.microsoft.com/office/powerpoint/2010/main" val="335057924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95275" y="304800"/>
            <a:ext cx="8162925" cy="701675"/>
          </a:xfrm>
        </p:spPr>
        <p:txBody>
          <a:bodyPr/>
          <a:lstStyle/>
          <a:p>
            <a:r>
              <a:rPr lang="en-IN" dirty="0"/>
              <a:t>Retail Store </a:t>
            </a:r>
            <a:r>
              <a:rPr lang="en-US" sz="4000" b="1" dirty="0"/>
              <a:t>DW</a:t>
            </a:r>
          </a:p>
        </p:txBody>
      </p:sp>
      <p:sp>
        <p:nvSpPr>
          <p:cNvPr id="19459" name="Rectangle 3"/>
          <p:cNvSpPr>
            <a:spLocks noChangeArrowheads="1"/>
          </p:cNvSpPr>
          <p:nvPr/>
        </p:nvSpPr>
        <p:spPr bwMode="auto">
          <a:xfrm>
            <a:off x="685800" y="4724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endParaRPr lang="en-US" sz="3600">
              <a:solidFill>
                <a:schemeClr val="tx2"/>
              </a:solidFill>
              <a:latin typeface="Tahoma" pitchFamily="34" charset="0"/>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l="15514" t="11980" r="41843" b="22391"/>
          <a:stretch>
            <a:fillRect/>
          </a:stretch>
        </p:blipFill>
        <p:spPr bwMode="auto">
          <a:xfrm>
            <a:off x="163300" y="1371600"/>
            <a:ext cx="8599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22467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68605" marR="115570" indent="-255904" algn="just">
              <a:lnSpc>
                <a:spcPct val="80000"/>
              </a:lnSpc>
              <a:spcBef>
                <a:spcPts val="675"/>
              </a:spcBef>
              <a:buClr>
                <a:srgbClr val="9F4DA2"/>
              </a:buClr>
              <a:buChar char="•"/>
              <a:tabLst>
                <a:tab pos="268605" algn="l"/>
                <a:tab pos="269240" algn="l"/>
              </a:tabLst>
            </a:pPr>
            <a:r>
              <a:rPr lang="en-US" spc="-5" dirty="0">
                <a:latin typeface="+mj-lt"/>
                <a:cs typeface="Georgia"/>
              </a:rPr>
              <a:t>Degenerate dimensions often play </a:t>
            </a:r>
            <a:r>
              <a:rPr lang="en-US" dirty="0">
                <a:latin typeface="+mj-lt"/>
                <a:cs typeface="Georgia"/>
              </a:rPr>
              <a:t>an integral role in </a:t>
            </a:r>
            <a:r>
              <a:rPr lang="en-US" spc="-5" dirty="0">
                <a:latin typeface="+mj-lt"/>
                <a:cs typeface="Georgia"/>
              </a:rPr>
              <a:t>the  fact table’s primary</a:t>
            </a:r>
            <a:r>
              <a:rPr lang="en-US" spc="-15" dirty="0">
                <a:latin typeface="+mj-lt"/>
                <a:cs typeface="Georgia"/>
              </a:rPr>
              <a:t> </a:t>
            </a:r>
            <a:r>
              <a:rPr lang="en-US" spc="-5" dirty="0">
                <a:latin typeface="+mj-lt"/>
                <a:cs typeface="Georgia"/>
              </a:rPr>
              <a:t>key.</a:t>
            </a:r>
            <a:endParaRPr lang="en-US" dirty="0">
              <a:latin typeface="+mj-lt"/>
              <a:cs typeface="Georgia"/>
            </a:endParaRPr>
          </a:p>
          <a:p>
            <a:pPr marL="268605" marR="5080" indent="-255904" algn="just">
              <a:lnSpc>
                <a:spcPct val="80000"/>
              </a:lnSpc>
              <a:spcBef>
                <a:spcPts val="300"/>
              </a:spcBef>
              <a:buClr>
                <a:srgbClr val="9F4DA2"/>
              </a:buClr>
              <a:buChar char="•"/>
              <a:tabLst>
                <a:tab pos="268605" algn="l"/>
                <a:tab pos="269240" algn="l"/>
              </a:tabLst>
            </a:pPr>
            <a:r>
              <a:rPr lang="en-US" spc="-5" dirty="0">
                <a:latin typeface="+mj-lt"/>
                <a:cs typeface="Georgia"/>
              </a:rPr>
              <a:t>Degenerate dimensions </a:t>
            </a:r>
            <a:r>
              <a:rPr lang="en-US" dirty="0">
                <a:latin typeface="+mj-lt"/>
                <a:cs typeface="Georgia"/>
              </a:rPr>
              <a:t>are </a:t>
            </a:r>
            <a:r>
              <a:rPr lang="en-US" spc="-5" dirty="0">
                <a:latin typeface="+mj-lt"/>
                <a:cs typeface="Georgia"/>
              </a:rPr>
              <a:t>very common </a:t>
            </a:r>
            <a:r>
              <a:rPr lang="en-US" spc="-10" dirty="0">
                <a:latin typeface="+mj-lt"/>
                <a:cs typeface="Georgia"/>
              </a:rPr>
              <a:t>when </a:t>
            </a:r>
            <a:r>
              <a:rPr lang="en-US" spc="-5" dirty="0">
                <a:latin typeface="+mj-lt"/>
                <a:cs typeface="Georgia"/>
              </a:rPr>
              <a:t>the grain  of </a:t>
            </a:r>
            <a:r>
              <a:rPr lang="en-US" dirty="0">
                <a:latin typeface="+mj-lt"/>
                <a:cs typeface="Georgia"/>
              </a:rPr>
              <a:t>a </a:t>
            </a:r>
            <a:r>
              <a:rPr lang="en-US" spc="-5" dirty="0">
                <a:latin typeface="+mj-lt"/>
                <a:cs typeface="Georgia"/>
              </a:rPr>
              <a:t>fact table represents </a:t>
            </a:r>
            <a:r>
              <a:rPr lang="en-US" dirty="0">
                <a:latin typeface="+mj-lt"/>
                <a:cs typeface="Georgia"/>
              </a:rPr>
              <a:t>a </a:t>
            </a:r>
            <a:r>
              <a:rPr lang="en-US" spc="-5" dirty="0">
                <a:latin typeface="+mj-lt"/>
                <a:cs typeface="Georgia"/>
              </a:rPr>
              <a:t>single transaction or  transaction line </a:t>
            </a:r>
            <a:r>
              <a:rPr lang="en-US" dirty="0">
                <a:latin typeface="+mj-lt"/>
                <a:cs typeface="Georgia"/>
              </a:rPr>
              <a:t>item </a:t>
            </a:r>
            <a:r>
              <a:rPr lang="en-US" spc="-5" dirty="0">
                <a:latin typeface="+mj-lt"/>
                <a:cs typeface="Georgia"/>
              </a:rPr>
              <a:t>because the degenerate dimension  </a:t>
            </a:r>
            <a:r>
              <a:rPr lang="en-US" dirty="0">
                <a:latin typeface="+mj-lt"/>
                <a:cs typeface="Georgia"/>
              </a:rPr>
              <a:t>represents </a:t>
            </a:r>
            <a:r>
              <a:rPr lang="en-US" spc="-10" dirty="0">
                <a:latin typeface="+mj-lt"/>
                <a:cs typeface="Georgia"/>
              </a:rPr>
              <a:t>the </a:t>
            </a:r>
            <a:r>
              <a:rPr lang="en-US" spc="-5" dirty="0">
                <a:latin typeface="+mj-lt"/>
                <a:cs typeface="Georgia"/>
              </a:rPr>
              <a:t>unique </a:t>
            </a:r>
            <a:r>
              <a:rPr lang="en-US" dirty="0">
                <a:latin typeface="+mj-lt"/>
                <a:cs typeface="Georgia"/>
              </a:rPr>
              <a:t>identifier </a:t>
            </a:r>
            <a:r>
              <a:rPr lang="en-US" spc="-5" dirty="0">
                <a:latin typeface="+mj-lt"/>
                <a:cs typeface="Georgia"/>
              </a:rPr>
              <a:t>of </a:t>
            </a:r>
            <a:r>
              <a:rPr lang="en-US" spc="-10" dirty="0">
                <a:latin typeface="+mj-lt"/>
                <a:cs typeface="Georgia"/>
              </a:rPr>
              <a:t>the</a:t>
            </a:r>
            <a:r>
              <a:rPr lang="en-US" spc="-90" dirty="0">
                <a:latin typeface="+mj-lt"/>
                <a:cs typeface="Georgia"/>
              </a:rPr>
              <a:t> </a:t>
            </a:r>
            <a:r>
              <a:rPr lang="en-US" spc="-5" dirty="0">
                <a:latin typeface="+mj-lt"/>
                <a:cs typeface="Georgia"/>
              </a:rPr>
              <a:t>parent.</a:t>
            </a:r>
            <a:endParaRPr lang="en-US" dirty="0">
              <a:latin typeface="+mj-lt"/>
              <a:cs typeface="Georgia"/>
            </a:endParaRPr>
          </a:p>
          <a:p>
            <a:pPr marL="268605" marR="48260" indent="-255904" algn="just">
              <a:lnSpc>
                <a:spcPct val="80000"/>
              </a:lnSpc>
              <a:spcBef>
                <a:spcPts val="300"/>
              </a:spcBef>
              <a:buClr>
                <a:srgbClr val="9F4DA2"/>
              </a:buClr>
              <a:buChar char="•"/>
              <a:tabLst>
                <a:tab pos="268605" algn="l"/>
                <a:tab pos="269240" algn="l"/>
              </a:tabLst>
            </a:pPr>
            <a:r>
              <a:rPr lang="en-US" spc="-5" dirty="0">
                <a:latin typeface="+mj-lt"/>
                <a:cs typeface="Georgia"/>
              </a:rPr>
              <a:t>Operational control </a:t>
            </a:r>
            <a:r>
              <a:rPr lang="en-US" dirty="0">
                <a:latin typeface="+mj-lt"/>
                <a:cs typeface="Georgia"/>
              </a:rPr>
              <a:t>numbers </a:t>
            </a:r>
            <a:r>
              <a:rPr lang="en-US" spc="-5" dirty="0">
                <a:latin typeface="+mj-lt"/>
                <a:cs typeface="Georgia"/>
              </a:rPr>
              <a:t>such </a:t>
            </a:r>
            <a:r>
              <a:rPr lang="en-US" dirty="0">
                <a:latin typeface="+mj-lt"/>
                <a:cs typeface="Georgia"/>
              </a:rPr>
              <a:t>as </a:t>
            </a:r>
            <a:r>
              <a:rPr lang="en-US" spc="-5" dirty="0">
                <a:latin typeface="+mj-lt"/>
                <a:cs typeface="Georgia"/>
              </a:rPr>
              <a:t>order </a:t>
            </a:r>
            <a:r>
              <a:rPr lang="en-US" dirty="0">
                <a:latin typeface="+mj-lt"/>
                <a:cs typeface="Georgia"/>
              </a:rPr>
              <a:t>numbers,  invoice numbers, </a:t>
            </a:r>
            <a:r>
              <a:rPr lang="en-US" spc="-10" dirty="0">
                <a:latin typeface="+mj-lt"/>
                <a:cs typeface="Georgia"/>
              </a:rPr>
              <a:t>usually  </a:t>
            </a:r>
            <a:r>
              <a:rPr lang="en-US" spc="-5" dirty="0">
                <a:latin typeface="+mj-lt"/>
                <a:cs typeface="Georgia"/>
              </a:rPr>
              <a:t>give </a:t>
            </a:r>
            <a:r>
              <a:rPr lang="en-US" dirty="0">
                <a:latin typeface="+mj-lt"/>
                <a:cs typeface="Georgia"/>
              </a:rPr>
              <a:t>rise </a:t>
            </a:r>
            <a:r>
              <a:rPr lang="en-US" spc="-5" dirty="0">
                <a:latin typeface="+mj-lt"/>
                <a:cs typeface="Georgia"/>
              </a:rPr>
              <a:t>to empty dimensions </a:t>
            </a:r>
            <a:r>
              <a:rPr lang="en-US" dirty="0">
                <a:latin typeface="+mj-lt"/>
                <a:cs typeface="Georgia"/>
              </a:rPr>
              <a:t>and are represented as  </a:t>
            </a:r>
            <a:r>
              <a:rPr lang="en-US" spc="-5" dirty="0">
                <a:latin typeface="+mj-lt"/>
                <a:cs typeface="Georgia"/>
              </a:rPr>
              <a:t>degenerate dimensions </a:t>
            </a:r>
            <a:r>
              <a:rPr lang="en-US" dirty="0">
                <a:latin typeface="+mj-lt"/>
                <a:cs typeface="Georgia"/>
              </a:rPr>
              <a:t>(that is, </a:t>
            </a:r>
            <a:r>
              <a:rPr lang="en-US" spc="-5" dirty="0">
                <a:latin typeface="+mj-lt"/>
                <a:cs typeface="Georgia"/>
              </a:rPr>
              <a:t>dimension </a:t>
            </a:r>
            <a:r>
              <a:rPr lang="en-US" dirty="0">
                <a:latin typeface="+mj-lt"/>
                <a:cs typeface="Georgia"/>
              </a:rPr>
              <a:t>keys </a:t>
            </a:r>
            <a:r>
              <a:rPr lang="en-US" spc="-5" dirty="0">
                <a:latin typeface="+mj-lt"/>
                <a:cs typeface="Georgia"/>
              </a:rPr>
              <a:t>without  corresponding dimension tables) </a:t>
            </a:r>
            <a:r>
              <a:rPr lang="en-US" dirty="0">
                <a:latin typeface="+mj-lt"/>
                <a:cs typeface="Georgia"/>
              </a:rPr>
              <a:t>in </a:t>
            </a:r>
            <a:r>
              <a:rPr lang="en-US" spc="-5" dirty="0">
                <a:latin typeface="+mj-lt"/>
                <a:cs typeface="Georgia"/>
              </a:rPr>
              <a:t>fact tables where the  grain of the table </a:t>
            </a:r>
            <a:r>
              <a:rPr lang="en-US" dirty="0">
                <a:latin typeface="+mj-lt"/>
                <a:cs typeface="Georgia"/>
              </a:rPr>
              <a:t>is </a:t>
            </a:r>
            <a:r>
              <a:rPr lang="en-US" spc="-5" dirty="0">
                <a:latin typeface="+mj-lt"/>
                <a:cs typeface="Georgia"/>
              </a:rPr>
              <a:t>the document </a:t>
            </a:r>
            <a:r>
              <a:rPr lang="en-US" dirty="0">
                <a:latin typeface="+mj-lt"/>
                <a:cs typeface="Georgia"/>
              </a:rPr>
              <a:t>itself </a:t>
            </a:r>
            <a:r>
              <a:rPr lang="en-US" spc="-5" dirty="0">
                <a:latin typeface="+mj-lt"/>
                <a:cs typeface="Georgia"/>
              </a:rPr>
              <a:t>or </a:t>
            </a:r>
            <a:r>
              <a:rPr lang="en-US" dirty="0">
                <a:latin typeface="+mj-lt"/>
                <a:cs typeface="Georgia"/>
              </a:rPr>
              <a:t>a </a:t>
            </a:r>
            <a:r>
              <a:rPr lang="en-US" spc="-5" dirty="0">
                <a:latin typeface="+mj-lt"/>
                <a:cs typeface="Georgia"/>
              </a:rPr>
              <a:t>line </a:t>
            </a:r>
            <a:r>
              <a:rPr lang="en-US" dirty="0">
                <a:latin typeface="+mj-lt"/>
                <a:cs typeface="Georgia"/>
              </a:rPr>
              <a:t>item in  </a:t>
            </a:r>
            <a:r>
              <a:rPr lang="en-US" spc="-5" dirty="0">
                <a:latin typeface="+mj-lt"/>
                <a:cs typeface="Georgia"/>
              </a:rPr>
              <a:t>the</a:t>
            </a:r>
            <a:r>
              <a:rPr lang="en-US" spc="-25" dirty="0">
                <a:latin typeface="+mj-lt"/>
                <a:cs typeface="Georgia"/>
              </a:rPr>
              <a:t> </a:t>
            </a:r>
            <a:r>
              <a:rPr lang="en-US" spc="-5" dirty="0">
                <a:latin typeface="+mj-lt"/>
                <a:cs typeface="Georgia"/>
              </a:rPr>
              <a:t>document.</a:t>
            </a:r>
            <a:endParaRPr lang="en-US" dirty="0">
              <a:latin typeface="+mj-lt"/>
              <a:cs typeface="Georgia"/>
            </a:endParaRPr>
          </a:p>
        </p:txBody>
      </p:sp>
      <p:sp>
        <p:nvSpPr>
          <p:cNvPr id="3" name="Content Placeholder 2"/>
          <p:cNvSpPr>
            <a:spLocks noGrp="1"/>
          </p:cNvSpPr>
          <p:nvPr>
            <p:ph sz="quarter" idx="10"/>
          </p:nvPr>
        </p:nvSpPr>
        <p:spPr/>
        <p:txBody>
          <a:bodyPr/>
          <a:lstStyle/>
          <a:p>
            <a:r>
              <a:rPr lang="en-US" dirty="0"/>
              <a:t>Degenerate Dimension</a:t>
            </a:r>
          </a:p>
        </p:txBody>
      </p:sp>
      <p:sp>
        <p:nvSpPr>
          <p:cNvPr id="5" name="Slide Number Placeholder 4"/>
          <p:cNvSpPr>
            <a:spLocks noGrp="1"/>
          </p:cNvSpPr>
          <p:nvPr>
            <p:ph type="sldNum" sz="quarter" idx="14"/>
          </p:nvPr>
        </p:nvSpPr>
        <p:spPr/>
        <p:txBody>
          <a:bodyPr/>
          <a:lstStyle/>
          <a:p>
            <a:fld id="{BC8D7E44-7D4F-4942-A8C9-2DF6BF8399E8}" type="slidenum">
              <a:rPr lang="en-US" smtClean="0"/>
              <a:pPr/>
              <a:t>51</a:t>
            </a:fld>
            <a:endParaRPr lang="en-US" dirty="0"/>
          </a:p>
        </p:txBody>
      </p:sp>
    </p:spTree>
    <p:extLst>
      <p:ext uri="{BB962C8B-B14F-4D97-AF65-F5344CB8AC3E}">
        <p14:creationId xmlns:p14="http://schemas.microsoft.com/office/powerpoint/2010/main" val="927023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5080" indent="-255904">
              <a:spcBef>
                <a:spcPts val="95"/>
              </a:spcBef>
              <a:buClr>
                <a:srgbClr val="9F4DA2"/>
              </a:buClr>
              <a:buChar char="•"/>
              <a:tabLst>
                <a:tab pos="269240" algn="l"/>
              </a:tabLst>
            </a:pPr>
            <a:r>
              <a:rPr lang="en-US" spc="-5" dirty="0">
                <a:latin typeface="Georgia"/>
                <a:cs typeface="Georgia"/>
              </a:rPr>
              <a:t>Original schema extends </a:t>
            </a:r>
            <a:r>
              <a:rPr lang="en-US" spc="-10" dirty="0">
                <a:latin typeface="Georgia"/>
                <a:cs typeface="Georgia"/>
              </a:rPr>
              <a:t>gracefully because </a:t>
            </a:r>
            <a:r>
              <a:rPr lang="en-US" spc="-5" dirty="0">
                <a:latin typeface="Georgia"/>
                <a:cs typeface="Georgia"/>
              </a:rPr>
              <a:t>POS  transaction </a:t>
            </a:r>
            <a:r>
              <a:rPr lang="en-US" spc="-10" dirty="0">
                <a:latin typeface="Georgia"/>
                <a:cs typeface="Georgia"/>
              </a:rPr>
              <a:t>data was </a:t>
            </a:r>
            <a:r>
              <a:rPr lang="en-US" spc="-5" dirty="0">
                <a:latin typeface="Georgia"/>
                <a:cs typeface="Georgia"/>
              </a:rPr>
              <a:t>modeled at its most  </a:t>
            </a:r>
            <a:r>
              <a:rPr lang="en-US" spc="-10" dirty="0">
                <a:latin typeface="Georgia"/>
                <a:cs typeface="Georgia"/>
              </a:rPr>
              <a:t>granular</a:t>
            </a:r>
            <a:r>
              <a:rPr lang="en-US" dirty="0">
                <a:latin typeface="Georgia"/>
                <a:cs typeface="Georgia"/>
              </a:rPr>
              <a:t> </a:t>
            </a:r>
            <a:r>
              <a:rPr lang="en-US" spc="-5" dirty="0">
                <a:latin typeface="Georgia"/>
                <a:cs typeface="Georgia"/>
              </a:rPr>
              <a:t>level.</a:t>
            </a:r>
            <a:endParaRPr lang="en-US" dirty="0">
              <a:latin typeface="Georgia"/>
              <a:cs typeface="Georgia"/>
            </a:endParaRPr>
          </a:p>
          <a:p>
            <a:pPr marL="268605" marR="71755" indent="-255904">
              <a:spcBef>
                <a:spcPts val="300"/>
              </a:spcBef>
              <a:buClr>
                <a:srgbClr val="9F4DA2"/>
              </a:buClr>
              <a:buChar char="•"/>
              <a:tabLst>
                <a:tab pos="269240" algn="l"/>
              </a:tabLst>
            </a:pPr>
            <a:r>
              <a:rPr lang="en-US" spc="-10" dirty="0">
                <a:latin typeface="Georgia"/>
                <a:cs typeface="Georgia"/>
              </a:rPr>
              <a:t>Premature </a:t>
            </a:r>
            <a:r>
              <a:rPr lang="en-US" spc="-5" dirty="0">
                <a:latin typeface="Georgia"/>
                <a:cs typeface="Georgia"/>
              </a:rPr>
              <a:t>aggregation </a:t>
            </a:r>
            <a:r>
              <a:rPr lang="en-US" spc="-10" dirty="0">
                <a:latin typeface="Georgia"/>
                <a:cs typeface="Georgia"/>
              </a:rPr>
              <a:t>limits </a:t>
            </a:r>
            <a:r>
              <a:rPr lang="en-US" spc="-5" dirty="0">
                <a:latin typeface="Georgia"/>
                <a:cs typeface="Georgia"/>
              </a:rPr>
              <a:t>ability to extend if  new dimensions do not </a:t>
            </a:r>
            <a:r>
              <a:rPr lang="en-US" spc="-10" dirty="0">
                <a:latin typeface="Georgia"/>
                <a:cs typeface="Georgia"/>
              </a:rPr>
              <a:t>apply </a:t>
            </a:r>
            <a:r>
              <a:rPr lang="en-US" spc="-5" dirty="0">
                <a:latin typeface="Georgia"/>
                <a:cs typeface="Georgia"/>
              </a:rPr>
              <a:t>to higher</a:t>
            </a:r>
            <a:r>
              <a:rPr lang="en-US" spc="5" dirty="0">
                <a:latin typeface="Georgia"/>
                <a:cs typeface="Georgia"/>
              </a:rPr>
              <a:t> </a:t>
            </a:r>
            <a:r>
              <a:rPr lang="en-US" spc="-10" dirty="0">
                <a:latin typeface="Georgia"/>
                <a:cs typeface="Georgia"/>
              </a:rPr>
              <a:t>grain</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spc="-35" dirty="0">
                <a:solidFill>
                  <a:srgbClr val="424455"/>
                </a:solidFill>
                <a:latin typeface="Trebuchet MS"/>
                <a:cs typeface="Trebuchet MS"/>
              </a:rPr>
              <a:t>Retail </a:t>
            </a:r>
            <a:r>
              <a:rPr lang="en-US" spc="-5" dirty="0">
                <a:solidFill>
                  <a:srgbClr val="424455"/>
                </a:solidFill>
                <a:latin typeface="Trebuchet MS"/>
                <a:cs typeface="Trebuchet MS"/>
              </a:rPr>
              <a:t>Schema Extensibility</a:t>
            </a:r>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52</a:t>
            </a:fld>
            <a:endParaRPr lang="en-US" dirty="0"/>
          </a:p>
        </p:txBody>
      </p:sp>
    </p:spTree>
    <p:extLst>
      <p:ext uri="{BB962C8B-B14F-4D97-AF65-F5344CB8AC3E}">
        <p14:creationId xmlns:p14="http://schemas.microsoft.com/office/powerpoint/2010/main" val="3620433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8605" marR="5080" indent="-255904">
              <a:spcBef>
                <a:spcPts val="95"/>
              </a:spcBef>
              <a:buClr>
                <a:srgbClr val="9F4DA2"/>
              </a:buClr>
              <a:buChar char="•"/>
              <a:tabLst>
                <a:tab pos="269240" algn="l"/>
              </a:tabLst>
            </a:pPr>
            <a:r>
              <a:rPr lang="en-US" spc="-5" dirty="0">
                <a:latin typeface="Georgia"/>
                <a:cs typeface="Georgia"/>
              </a:rPr>
              <a:t>We strongly </a:t>
            </a:r>
            <a:r>
              <a:rPr lang="en-US" spc="-10" dirty="0">
                <a:latin typeface="Georgia"/>
                <a:cs typeface="Georgia"/>
              </a:rPr>
              <a:t>encourage the use </a:t>
            </a:r>
            <a:r>
              <a:rPr lang="en-US" dirty="0">
                <a:latin typeface="Georgia"/>
                <a:cs typeface="Georgia"/>
              </a:rPr>
              <a:t>of </a:t>
            </a:r>
            <a:r>
              <a:rPr lang="en-US" spc="-10" dirty="0">
                <a:latin typeface="Georgia"/>
                <a:cs typeface="Georgia"/>
              </a:rPr>
              <a:t>surrogate </a:t>
            </a:r>
            <a:r>
              <a:rPr lang="en-US" spc="-5" dirty="0">
                <a:latin typeface="Georgia"/>
                <a:cs typeface="Georgia"/>
              </a:rPr>
              <a:t>keys  in dimensional models </a:t>
            </a:r>
            <a:r>
              <a:rPr lang="en-US" spc="-10" dirty="0">
                <a:latin typeface="Georgia"/>
                <a:cs typeface="Georgia"/>
              </a:rPr>
              <a:t>rather than relying on  operational production</a:t>
            </a:r>
            <a:r>
              <a:rPr lang="en-US" spc="50" dirty="0">
                <a:latin typeface="Georgia"/>
                <a:cs typeface="Georgia"/>
              </a:rPr>
              <a:t> </a:t>
            </a:r>
            <a:r>
              <a:rPr lang="en-US" spc="-5" dirty="0">
                <a:latin typeface="Georgia"/>
                <a:cs typeface="Georgia"/>
              </a:rPr>
              <a:t>codes.</a:t>
            </a:r>
            <a:endParaRPr lang="en-US" dirty="0">
              <a:latin typeface="Georgia"/>
              <a:cs typeface="Georgia"/>
            </a:endParaRPr>
          </a:p>
          <a:p>
            <a:pPr marL="268605" marR="45085" indent="-255904">
              <a:spcBef>
                <a:spcPts val="300"/>
              </a:spcBef>
              <a:buClr>
                <a:srgbClr val="9F4DA2"/>
              </a:buClr>
              <a:buChar char="•"/>
              <a:tabLst>
                <a:tab pos="269240" algn="l"/>
              </a:tabLst>
            </a:pPr>
            <a:r>
              <a:rPr lang="en-US" spc="-10" dirty="0">
                <a:latin typeface="Georgia"/>
                <a:cs typeface="Georgia"/>
              </a:rPr>
              <a:t>surrogate </a:t>
            </a:r>
            <a:r>
              <a:rPr lang="en-US" spc="-5" dirty="0">
                <a:latin typeface="Georgia"/>
                <a:cs typeface="Georgia"/>
              </a:rPr>
              <a:t>keys </a:t>
            </a:r>
            <a:r>
              <a:rPr lang="en-US" spc="-10" dirty="0">
                <a:latin typeface="Georgia"/>
                <a:cs typeface="Georgia"/>
              </a:rPr>
              <a:t>are </a:t>
            </a:r>
            <a:r>
              <a:rPr lang="en-US" spc="-5" dirty="0">
                <a:latin typeface="Georgia"/>
                <a:cs typeface="Georgia"/>
              </a:rPr>
              <a:t>integers </a:t>
            </a:r>
            <a:r>
              <a:rPr lang="en-US" spc="-10" dirty="0">
                <a:latin typeface="Georgia"/>
                <a:cs typeface="Georgia"/>
              </a:rPr>
              <a:t>that are </a:t>
            </a:r>
            <a:r>
              <a:rPr lang="en-US" spc="-5" dirty="0">
                <a:latin typeface="Georgia"/>
                <a:cs typeface="Georgia"/>
              </a:rPr>
              <a:t>assigned  sequentially as needed to </a:t>
            </a:r>
            <a:r>
              <a:rPr lang="en-US" spc="-10" dirty="0">
                <a:latin typeface="Georgia"/>
                <a:cs typeface="Georgia"/>
              </a:rPr>
              <a:t>populate </a:t>
            </a:r>
            <a:r>
              <a:rPr lang="en-US" spc="-5" dirty="0">
                <a:latin typeface="Georgia"/>
                <a:cs typeface="Georgia"/>
              </a:rPr>
              <a:t>a</a:t>
            </a:r>
            <a:r>
              <a:rPr lang="en-US" spc="-10" dirty="0">
                <a:latin typeface="Georgia"/>
                <a:cs typeface="Georgia"/>
              </a:rPr>
              <a:t> </a:t>
            </a:r>
            <a:r>
              <a:rPr lang="en-US" spc="-5" dirty="0">
                <a:latin typeface="Georgia"/>
                <a:cs typeface="Georgia"/>
              </a:rPr>
              <a:t>dimension.</a:t>
            </a:r>
            <a:endParaRPr lang="en-US" dirty="0">
              <a:latin typeface="Georgia"/>
              <a:cs typeface="Georgia"/>
            </a:endParaRPr>
          </a:p>
          <a:p>
            <a:pPr marL="268605" marR="839469" indent="-255904">
              <a:spcBef>
                <a:spcPts val="300"/>
              </a:spcBef>
              <a:buClr>
                <a:srgbClr val="9F4DA2"/>
              </a:buClr>
              <a:buChar char="•"/>
              <a:tabLst>
                <a:tab pos="269240" algn="l"/>
              </a:tabLst>
            </a:pPr>
            <a:r>
              <a:rPr lang="en-US" spc="-5" dirty="0">
                <a:latin typeface="Georgia"/>
                <a:cs typeface="Georgia"/>
              </a:rPr>
              <a:t>The </a:t>
            </a:r>
            <a:r>
              <a:rPr lang="en-US" spc="-10" dirty="0">
                <a:latin typeface="Georgia"/>
                <a:cs typeface="Georgia"/>
              </a:rPr>
              <a:t>surrogate </a:t>
            </a:r>
            <a:r>
              <a:rPr lang="en-US" spc="-5" dirty="0">
                <a:latin typeface="Georgia"/>
                <a:cs typeface="Georgia"/>
              </a:rPr>
              <a:t>keys merely serve to join </a:t>
            </a:r>
            <a:r>
              <a:rPr lang="en-US" spc="-10" dirty="0">
                <a:latin typeface="Georgia"/>
                <a:cs typeface="Georgia"/>
              </a:rPr>
              <a:t>the  </a:t>
            </a:r>
            <a:r>
              <a:rPr lang="en-US" spc="-5" dirty="0">
                <a:latin typeface="Georgia"/>
                <a:cs typeface="Georgia"/>
              </a:rPr>
              <a:t>dimension </a:t>
            </a:r>
            <a:r>
              <a:rPr lang="en-US" spc="-10" dirty="0">
                <a:latin typeface="Georgia"/>
                <a:cs typeface="Georgia"/>
              </a:rPr>
              <a:t>tables </a:t>
            </a:r>
            <a:r>
              <a:rPr lang="en-US" spc="-5" dirty="0">
                <a:latin typeface="Georgia"/>
                <a:cs typeface="Georgia"/>
              </a:rPr>
              <a:t>to </a:t>
            </a:r>
            <a:r>
              <a:rPr lang="en-US" spc="-10" dirty="0">
                <a:latin typeface="Georgia"/>
                <a:cs typeface="Georgia"/>
              </a:rPr>
              <a:t>the fact</a:t>
            </a:r>
            <a:r>
              <a:rPr lang="en-US" spc="10" dirty="0">
                <a:latin typeface="Georgia"/>
                <a:cs typeface="Georgia"/>
              </a:rPr>
              <a:t> </a:t>
            </a:r>
            <a:r>
              <a:rPr lang="en-US" spc="-10" dirty="0">
                <a:latin typeface="Georgia"/>
                <a:cs typeface="Georgia"/>
              </a:rPr>
              <a:t>table.</a:t>
            </a:r>
            <a:endParaRPr lang="en-US"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a:t>Surrogate keys</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53</a:t>
            </a:fld>
            <a:endParaRPr lang="en-US" dirty="0"/>
          </a:p>
        </p:txBody>
      </p:sp>
    </p:spTree>
    <p:extLst>
      <p:ext uri="{BB962C8B-B14F-4D97-AF65-F5344CB8AC3E}">
        <p14:creationId xmlns:p14="http://schemas.microsoft.com/office/powerpoint/2010/main" val="252428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268605" marR="271780" indent="-255904" algn="just">
              <a:lnSpc>
                <a:spcPts val="2810"/>
              </a:lnSpc>
              <a:spcBef>
                <a:spcPts val="455"/>
              </a:spcBef>
              <a:buClr>
                <a:srgbClr val="9F4DA2"/>
              </a:buClr>
              <a:buChar char="•"/>
              <a:tabLst>
                <a:tab pos="269240" algn="l"/>
              </a:tabLst>
            </a:pPr>
            <a:r>
              <a:rPr lang="en-US" sz="2600" spc="-5" dirty="0">
                <a:latin typeface="Georgia"/>
                <a:cs typeface="Georgia"/>
              </a:rPr>
              <a:t>Q: </a:t>
            </a:r>
            <a:r>
              <a:rPr lang="en-US" sz="2600" dirty="0">
                <a:latin typeface="Georgia"/>
                <a:cs typeface="Georgia"/>
              </a:rPr>
              <a:t>Which </a:t>
            </a:r>
            <a:r>
              <a:rPr lang="en-US" sz="2600" spc="-5" dirty="0">
                <a:latin typeface="Georgia"/>
                <a:cs typeface="Georgia"/>
              </a:rPr>
              <a:t>products were </a:t>
            </a:r>
            <a:r>
              <a:rPr lang="en-US" sz="2600" dirty="0">
                <a:latin typeface="Georgia"/>
                <a:cs typeface="Georgia"/>
              </a:rPr>
              <a:t>under </a:t>
            </a:r>
            <a:r>
              <a:rPr lang="en-US" sz="2600" spc="-5" dirty="0">
                <a:latin typeface="Georgia"/>
                <a:cs typeface="Georgia"/>
              </a:rPr>
              <a:t>promotion </a:t>
            </a:r>
            <a:r>
              <a:rPr lang="en-US" sz="2600" dirty="0">
                <a:latin typeface="Georgia"/>
                <a:cs typeface="Georgia"/>
              </a:rPr>
              <a:t>but did</a:t>
            </a:r>
            <a:r>
              <a:rPr lang="en-US" sz="2600" spc="-165" dirty="0">
                <a:latin typeface="Georgia"/>
                <a:cs typeface="Georgia"/>
              </a:rPr>
              <a:t> </a:t>
            </a:r>
            <a:r>
              <a:rPr lang="en-US" sz="2600" dirty="0">
                <a:latin typeface="Georgia"/>
                <a:cs typeface="Georgia"/>
              </a:rPr>
              <a:t>not  </a:t>
            </a:r>
            <a:r>
              <a:rPr lang="en-US" sz="2600" spc="-5" dirty="0">
                <a:latin typeface="Georgia"/>
                <a:cs typeface="Georgia"/>
              </a:rPr>
              <a:t>sell?</a:t>
            </a:r>
            <a:endParaRPr lang="en-US" sz="2600" dirty="0">
              <a:latin typeface="Georgia"/>
              <a:cs typeface="Georgia"/>
            </a:endParaRPr>
          </a:p>
          <a:p>
            <a:pPr marL="268605" marR="1008380" indent="138430">
              <a:lnSpc>
                <a:spcPts val="2810"/>
              </a:lnSpc>
              <a:spcBef>
                <a:spcPts val="295"/>
              </a:spcBef>
            </a:pPr>
            <a:r>
              <a:rPr lang="en-US" sz="2600" spc="-5" dirty="0">
                <a:latin typeface="Georgia"/>
                <a:cs typeface="Georgia"/>
              </a:rPr>
              <a:t>Cannot </a:t>
            </a:r>
            <a:r>
              <a:rPr lang="en-US" sz="2600" dirty="0">
                <a:latin typeface="Georgia"/>
                <a:cs typeface="Georgia"/>
              </a:rPr>
              <a:t>answer! </a:t>
            </a:r>
            <a:r>
              <a:rPr lang="en-US" sz="2600" spc="-5" dirty="0">
                <a:solidFill>
                  <a:srgbClr val="FF0000"/>
                </a:solidFill>
                <a:latin typeface="Georgia"/>
                <a:cs typeface="Georgia"/>
              </a:rPr>
              <a:t>-&gt; </a:t>
            </a:r>
            <a:r>
              <a:rPr lang="en-US" sz="2600" spc="-5" dirty="0">
                <a:latin typeface="Georgia"/>
                <a:cs typeface="Georgia"/>
              </a:rPr>
              <a:t>POS sales fact table has </a:t>
            </a:r>
            <a:r>
              <a:rPr lang="en-US" sz="2600" spc="-10" dirty="0">
                <a:latin typeface="Georgia"/>
                <a:cs typeface="Georgia"/>
              </a:rPr>
              <a:t>only  </a:t>
            </a:r>
            <a:r>
              <a:rPr lang="en-US" sz="2600" spc="-5" dirty="0">
                <a:latin typeface="Georgia"/>
                <a:cs typeface="Georgia"/>
              </a:rPr>
              <a:t>products that were</a:t>
            </a:r>
            <a:r>
              <a:rPr lang="en-US" sz="2600" spc="-55" dirty="0">
                <a:latin typeface="Georgia"/>
                <a:cs typeface="Georgia"/>
              </a:rPr>
              <a:t> </a:t>
            </a:r>
            <a:r>
              <a:rPr lang="en-US" sz="2600" spc="-5" dirty="0">
                <a:latin typeface="Georgia"/>
                <a:cs typeface="Georgia"/>
              </a:rPr>
              <a:t>sold</a:t>
            </a:r>
            <a:endParaRPr lang="en-US" sz="2600" dirty="0">
              <a:latin typeface="Georgia"/>
              <a:cs typeface="Georgia"/>
            </a:endParaRPr>
          </a:p>
          <a:p>
            <a:pPr>
              <a:spcBef>
                <a:spcPts val="30"/>
              </a:spcBef>
            </a:pPr>
            <a:endParaRPr lang="en-US" sz="2900" dirty="0">
              <a:latin typeface="Times New Roman"/>
              <a:cs typeface="Times New Roman"/>
            </a:endParaRPr>
          </a:p>
          <a:p>
            <a:pPr marL="268605" marR="300355" indent="-255904" algn="just">
              <a:lnSpc>
                <a:spcPct val="90000"/>
              </a:lnSpc>
              <a:buClr>
                <a:srgbClr val="9F4DA2"/>
              </a:buClr>
              <a:buChar char="•"/>
              <a:tabLst>
                <a:tab pos="269240" algn="l"/>
              </a:tabLst>
            </a:pPr>
            <a:r>
              <a:rPr lang="en-US" sz="2600" spc="-5" dirty="0" err="1">
                <a:latin typeface="Georgia"/>
                <a:cs typeface="Georgia"/>
              </a:rPr>
              <a:t>Factless</a:t>
            </a:r>
            <a:r>
              <a:rPr lang="en-US" sz="2600" spc="-5" dirty="0">
                <a:latin typeface="Georgia"/>
                <a:cs typeface="Georgia"/>
              </a:rPr>
              <a:t> Fact </a:t>
            </a:r>
            <a:r>
              <a:rPr lang="en-US" sz="2600" dirty="0">
                <a:latin typeface="Georgia"/>
                <a:cs typeface="Georgia"/>
              </a:rPr>
              <a:t>Table </a:t>
            </a:r>
            <a:r>
              <a:rPr lang="en-US" sz="2600" dirty="0">
                <a:solidFill>
                  <a:srgbClr val="FF0000"/>
                </a:solidFill>
                <a:latin typeface="Georgia"/>
                <a:cs typeface="Georgia"/>
              </a:rPr>
              <a:t>= </a:t>
            </a:r>
            <a:r>
              <a:rPr lang="en-US" sz="2600" spc="-5" dirty="0">
                <a:latin typeface="Georgia"/>
                <a:cs typeface="Georgia"/>
              </a:rPr>
              <a:t>has </a:t>
            </a:r>
            <a:r>
              <a:rPr lang="en-US" sz="2600" dirty="0">
                <a:latin typeface="Georgia"/>
                <a:cs typeface="Georgia"/>
              </a:rPr>
              <a:t>no </a:t>
            </a:r>
            <a:r>
              <a:rPr lang="en-US" sz="2600" spc="-5" dirty="0">
                <a:latin typeface="Georgia"/>
                <a:cs typeface="Georgia"/>
              </a:rPr>
              <a:t>measurement </a:t>
            </a:r>
            <a:r>
              <a:rPr lang="en-US" sz="2600" dirty="0">
                <a:latin typeface="Georgia"/>
                <a:cs typeface="Georgia"/>
              </a:rPr>
              <a:t>metrics </a:t>
            </a:r>
            <a:r>
              <a:rPr lang="en-US" sz="2600" spc="-5" dirty="0">
                <a:latin typeface="Georgia"/>
                <a:cs typeface="Georgia"/>
              </a:rPr>
              <a:t>-&gt;  determine what product where on promotion </a:t>
            </a:r>
            <a:r>
              <a:rPr lang="en-US" sz="2600" dirty="0">
                <a:latin typeface="Georgia"/>
                <a:cs typeface="Georgia"/>
              </a:rPr>
              <a:t>but did  not</a:t>
            </a:r>
            <a:r>
              <a:rPr lang="en-US" sz="2600" spc="-20" dirty="0">
                <a:latin typeface="Georgia"/>
                <a:cs typeface="Georgia"/>
              </a:rPr>
              <a:t> </a:t>
            </a:r>
            <a:r>
              <a:rPr lang="en-US" sz="2600" spc="-5" dirty="0">
                <a:latin typeface="Georgia"/>
                <a:cs typeface="Georgia"/>
              </a:rPr>
              <a:t>sell</a:t>
            </a:r>
            <a:endParaRPr lang="en-US" sz="2600" dirty="0">
              <a:latin typeface="Georgia"/>
              <a:cs typeface="Georgia"/>
            </a:endParaRPr>
          </a:p>
          <a:p>
            <a:pPr>
              <a:spcBef>
                <a:spcPts val="50"/>
              </a:spcBef>
              <a:buClr>
                <a:srgbClr val="9F4DA2"/>
              </a:buClr>
              <a:buFont typeface="Georgia"/>
              <a:buChar char="•"/>
            </a:pPr>
            <a:endParaRPr lang="en-US" sz="2650" dirty="0">
              <a:latin typeface="Times New Roman"/>
              <a:cs typeface="Times New Roman"/>
            </a:endParaRPr>
          </a:p>
          <a:p>
            <a:pPr marL="268605" indent="-255904">
              <a:lnSpc>
                <a:spcPts val="3115"/>
              </a:lnSpc>
              <a:buClr>
                <a:srgbClr val="9F4DA2"/>
              </a:buClr>
              <a:buChar char="•"/>
              <a:tabLst>
                <a:tab pos="269240" algn="l"/>
              </a:tabLst>
            </a:pPr>
            <a:r>
              <a:rPr lang="en-US" sz="2600" dirty="0">
                <a:latin typeface="Georgia"/>
                <a:cs typeface="Georgia"/>
              </a:rPr>
              <a:t>2 </a:t>
            </a:r>
            <a:r>
              <a:rPr lang="en-US" sz="2600" spc="-5" dirty="0">
                <a:latin typeface="Georgia"/>
                <a:cs typeface="Georgia"/>
              </a:rPr>
              <a:t>step processes to answer</a:t>
            </a:r>
            <a:r>
              <a:rPr lang="en-US" sz="2600" spc="-45" dirty="0">
                <a:latin typeface="Georgia"/>
                <a:cs typeface="Georgia"/>
              </a:rPr>
              <a:t> </a:t>
            </a:r>
            <a:r>
              <a:rPr lang="en-US" sz="2600" dirty="0">
                <a:latin typeface="Georgia"/>
                <a:cs typeface="Georgia"/>
              </a:rPr>
              <a:t>Q</a:t>
            </a:r>
          </a:p>
          <a:p>
            <a:pPr marL="268605" lvl="1">
              <a:lnSpc>
                <a:spcPts val="3110"/>
              </a:lnSpc>
              <a:buChar char="-"/>
              <a:tabLst>
                <a:tab pos="470534" algn="l"/>
              </a:tabLst>
            </a:pPr>
            <a:r>
              <a:rPr lang="en-US" sz="2600" spc="-5" dirty="0">
                <a:latin typeface="Georgia"/>
                <a:cs typeface="Georgia"/>
              </a:rPr>
              <a:t>Query the promotion coverage</a:t>
            </a:r>
            <a:r>
              <a:rPr lang="en-US" sz="2600" spc="-60" dirty="0">
                <a:latin typeface="Georgia"/>
                <a:cs typeface="Georgia"/>
              </a:rPr>
              <a:t> </a:t>
            </a:r>
            <a:r>
              <a:rPr lang="en-US" sz="2600" spc="-5" dirty="0">
                <a:latin typeface="Georgia"/>
                <a:cs typeface="Georgia"/>
              </a:rPr>
              <a:t>table</a:t>
            </a:r>
            <a:endParaRPr lang="en-US" sz="2600" dirty="0">
              <a:latin typeface="Georgia"/>
              <a:cs typeface="Georgia"/>
            </a:endParaRPr>
          </a:p>
          <a:p>
            <a:pPr marL="268605" marR="5080" lvl="1">
              <a:lnSpc>
                <a:spcPts val="2810"/>
              </a:lnSpc>
              <a:spcBef>
                <a:spcPts val="345"/>
              </a:spcBef>
              <a:buChar char="-"/>
              <a:tabLst>
                <a:tab pos="470534" algn="l"/>
              </a:tabLst>
            </a:pPr>
            <a:r>
              <a:rPr lang="en-US" sz="2600" spc="-5" dirty="0">
                <a:latin typeface="Georgia"/>
                <a:cs typeface="Georgia"/>
              </a:rPr>
              <a:t>Determine what products sold from the POS sales fact  table</a:t>
            </a:r>
            <a:endParaRPr lang="en-US" sz="2600" dirty="0">
              <a:latin typeface="Georgia"/>
              <a:cs typeface="Georgia"/>
            </a:endParaRPr>
          </a:p>
          <a:p>
            <a:pPr marL="268605" marR="167640" indent="138430">
              <a:lnSpc>
                <a:spcPts val="2810"/>
              </a:lnSpc>
              <a:spcBef>
                <a:spcPts val="300"/>
              </a:spcBef>
            </a:pPr>
            <a:r>
              <a:rPr lang="en-US" sz="2600" spc="-5" dirty="0">
                <a:latin typeface="Georgia"/>
                <a:cs typeface="Georgia"/>
              </a:rPr>
              <a:t>So </a:t>
            </a:r>
            <a:r>
              <a:rPr lang="en-US" sz="2600" spc="-5" dirty="0">
                <a:solidFill>
                  <a:srgbClr val="FF0000"/>
                </a:solidFill>
                <a:latin typeface="Georgia"/>
                <a:cs typeface="Georgia"/>
              </a:rPr>
              <a:t>-&gt; </a:t>
            </a:r>
            <a:r>
              <a:rPr lang="en-US" sz="2600" spc="-5" dirty="0">
                <a:latin typeface="Georgia"/>
                <a:cs typeface="Georgia"/>
              </a:rPr>
              <a:t>the answer </a:t>
            </a:r>
            <a:r>
              <a:rPr lang="en-US" sz="2600" dirty="0">
                <a:latin typeface="Georgia"/>
                <a:cs typeface="Georgia"/>
              </a:rPr>
              <a:t>is </a:t>
            </a:r>
            <a:r>
              <a:rPr lang="en-US" sz="2600" spc="-5" dirty="0">
                <a:latin typeface="Georgia"/>
                <a:cs typeface="Georgia"/>
              </a:rPr>
              <a:t>the set difference between these </a:t>
            </a:r>
            <a:r>
              <a:rPr lang="en-US" sz="2600" dirty="0">
                <a:latin typeface="Georgia"/>
                <a:cs typeface="Georgia"/>
              </a:rPr>
              <a:t>2  </a:t>
            </a:r>
            <a:r>
              <a:rPr lang="en-US" sz="2600" spc="-5" dirty="0">
                <a:latin typeface="Georgia"/>
                <a:cs typeface="Georgia"/>
              </a:rPr>
              <a:t>lists </a:t>
            </a:r>
            <a:r>
              <a:rPr lang="en-US" sz="2600" dirty="0">
                <a:latin typeface="Georgia"/>
                <a:cs typeface="Georgia"/>
              </a:rPr>
              <a:t>of</a:t>
            </a:r>
            <a:r>
              <a:rPr lang="en-US" sz="2600" spc="-25" dirty="0">
                <a:latin typeface="Georgia"/>
                <a:cs typeface="Georgia"/>
              </a:rPr>
              <a:t> </a:t>
            </a:r>
            <a:r>
              <a:rPr lang="en-US" sz="2600" spc="-5" dirty="0">
                <a:latin typeface="Georgia"/>
                <a:cs typeface="Georgia"/>
              </a:rPr>
              <a:t>products.</a:t>
            </a:r>
            <a:endParaRPr lang="en-US" sz="2600" dirty="0">
              <a:latin typeface="Georgia"/>
              <a:cs typeface="Georgia"/>
            </a:endParaRPr>
          </a:p>
          <a:p>
            <a:endParaRPr lang="en-US" dirty="0"/>
          </a:p>
        </p:txBody>
      </p:sp>
      <p:sp>
        <p:nvSpPr>
          <p:cNvPr id="3" name="Content Placeholder 2"/>
          <p:cNvSpPr>
            <a:spLocks noGrp="1"/>
          </p:cNvSpPr>
          <p:nvPr>
            <p:ph sz="quarter" idx="10"/>
          </p:nvPr>
        </p:nvSpPr>
        <p:spPr/>
        <p:txBody>
          <a:bodyPr/>
          <a:lstStyle/>
          <a:p>
            <a:r>
              <a:rPr lang="en-US" dirty="0" err="1"/>
              <a:t>Factless</a:t>
            </a:r>
            <a:r>
              <a:rPr lang="en-US" dirty="0"/>
              <a:t> Fact Table</a:t>
            </a:r>
          </a:p>
          <a:p>
            <a:endParaRPr lang="en-US" dirty="0"/>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54</a:t>
            </a:fld>
            <a:endParaRPr lang="en-US" dirty="0"/>
          </a:p>
        </p:txBody>
      </p:sp>
    </p:spTree>
    <p:extLst>
      <p:ext uri="{BB962C8B-B14F-4D97-AF65-F5344CB8AC3E}">
        <p14:creationId xmlns:p14="http://schemas.microsoft.com/office/powerpoint/2010/main" val="2198077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err="1"/>
              <a:t>Factless</a:t>
            </a:r>
            <a:r>
              <a:rPr lang="en-US" dirty="0"/>
              <a:t> table</a:t>
            </a:r>
          </a:p>
        </p:txBody>
      </p:sp>
      <p:sp>
        <p:nvSpPr>
          <p:cNvPr id="4" name="Content Placeholder 3"/>
          <p:cNvSpPr>
            <a:spLocks noGrp="1"/>
          </p:cNvSpPr>
          <p:nvPr>
            <p:ph sz="quarter" idx="11"/>
          </p:nvPr>
        </p:nvSpPr>
        <p:spPr/>
        <p:txBody>
          <a:bodyPr/>
          <a:lstStyle/>
          <a:p>
            <a:endParaRPr lang="en-US"/>
          </a:p>
        </p:txBody>
      </p:sp>
      <p:sp>
        <p:nvSpPr>
          <p:cNvPr id="5" name="Slide Number Placeholder 4"/>
          <p:cNvSpPr>
            <a:spLocks noGrp="1"/>
          </p:cNvSpPr>
          <p:nvPr>
            <p:ph type="sldNum" sz="quarter" idx="14"/>
          </p:nvPr>
        </p:nvSpPr>
        <p:spPr/>
        <p:txBody>
          <a:bodyPr/>
          <a:lstStyle/>
          <a:p>
            <a:fld id="{BC8D7E44-7D4F-4942-A8C9-2DF6BF8399E8}" type="slidenum">
              <a:rPr lang="en-US" smtClean="0"/>
              <a:pPr/>
              <a:t>55</a:t>
            </a:fld>
            <a:endParaRPr lang="en-US" dirty="0"/>
          </a:p>
        </p:txBody>
      </p:sp>
      <p:sp>
        <p:nvSpPr>
          <p:cNvPr id="6" name="TextBox 5"/>
          <p:cNvSpPr txBox="1"/>
          <p:nvPr/>
        </p:nvSpPr>
        <p:spPr>
          <a:xfrm>
            <a:off x="735273" y="2413525"/>
            <a:ext cx="2133600" cy="369332"/>
          </a:xfrm>
          <a:prstGeom prst="rect">
            <a:avLst/>
          </a:prstGeom>
          <a:noFill/>
          <a:ln>
            <a:solidFill>
              <a:schemeClr val="tx1"/>
            </a:solidFill>
          </a:ln>
        </p:spPr>
        <p:txBody>
          <a:bodyPr wrap="square" rtlCol="0">
            <a:spAutoFit/>
          </a:bodyPr>
          <a:lstStyle/>
          <a:p>
            <a:r>
              <a:rPr lang="en-US" b="1" dirty="0"/>
              <a:t>Date Dimension</a:t>
            </a:r>
          </a:p>
        </p:txBody>
      </p:sp>
      <p:sp>
        <p:nvSpPr>
          <p:cNvPr id="7" name="TextBox 6"/>
          <p:cNvSpPr txBox="1"/>
          <p:nvPr/>
        </p:nvSpPr>
        <p:spPr>
          <a:xfrm>
            <a:off x="3124200" y="1859527"/>
            <a:ext cx="2286000" cy="1477328"/>
          </a:xfrm>
          <a:prstGeom prst="rect">
            <a:avLst/>
          </a:prstGeom>
          <a:noFill/>
          <a:ln>
            <a:solidFill>
              <a:schemeClr val="tx1"/>
            </a:solidFill>
          </a:ln>
        </p:spPr>
        <p:txBody>
          <a:bodyPr wrap="square" rtlCol="0">
            <a:spAutoFit/>
          </a:bodyPr>
          <a:lstStyle/>
          <a:p>
            <a:r>
              <a:rPr lang="en-US" dirty="0" err="1"/>
              <a:t>Date_key</a:t>
            </a:r>
            <a:endParaRPr lang="en-US" dirty="0"/>
          </a:p>
          <a:p>
            <a:r>
              <a:rPr lang="en-US" dirty="0" err="1"/>
              <a:t>Product_key</a:t>
            </a:r>
            <a:endParaRPr lang="en-US" dirty="0"/>
          </a:p>
          <a:p>
            <a:r>
              <a:rPr lang="en-US" dirty="0" err="1"/>
              <a:t>Store_key</a:t>
            </a:r>
            <a:endParaRPr lang="en-US" dirty="0"/>
          </a:p>
          <a:p>
            <a:r>
              <a:rPr lang="en-US" dirty="0" err="1"/>
              <a:t>Promotion_key</a:t>
            </a:r>
            <a:endParaRPr lang="en-US" dirty="0"/>
          </a:p>
          <a:p>
            <a:r>
              <a:rPr lang="en-US" dirty="0"/>
              <a:t>Promotion Count (=1)</a:t>
            </a:r>
          </a:p>
        </p:txBody>
      </p:sp>
      <p:sp>
        <p:nvSpPr>
          <p:cNvPr id="8" name="TextBox 7"/>
          <p:cNvSpPr txBox="1"/>
          <p:nvPr/>
        </p:nvSpPr>
        <p:spPr>
          <a:xfrm>
            <a:off x="3200400" y="3756818"/>
            <a:ext cx="2133600" cy="369332"/>
          </a:xfrm>
          <a:prstGeom prst="rect">
            <a:avLst/>
          </a:prstGeom>
          <a:noFill/>
          <a:ln>
            <a:solidFill>
              <a:schemeClr val="tx1"/>
            </a:solidFill>
          </a:ln>
        </p:spPr>
        <p:txBody>
          <a:bodyPr wrap="square" rtlCol="0">
            <a:spAutoFit/>
          </a:bodyPr>
          <a:lstStyle/>
          <a:p>
            <a:r>
              <a:rPr lang="en-US" b="1" dirty="0"/>
              <a:t>Store Dimension</a:t>
            </a:r>
          </a:p>
        </p:txBody>
      </p:sp>
      <p:sp>
        <p:nvSpPr>
          <p:cNvPr id="9" name="TextBox 8"/>
          <p:cNvSpPr txBox="1"/>
          <p:nvPr/>
        </p:nvSpPr>
        <p:spPr>
          <a:xfrm>
            <a:off x="5725804" y="2398740"/>
            <a:ext cx="2286000" cy="369332"/>
          </a:xfrm>
          <a:prstGeom prst="rect">
            <a:avLst/>
          </a:prstGeom>
          <a:noFill/>
          <a:ln>
            <a:solidFill>
              <a:schemeClr val="tx1"/>
            </a:solidFill>
          </a:ln>
        </p:spPr>
        <p:txBody>
          <a:bodyPr wrap="square" rtlCol="0">
            <a:spAutoFit/>
          </a:bodyPr>
          <a:lstStyle/>
          <a:p>
            <a:r>
              <a:rPr lang="en-US" b="1" dirty="0"/>
              <a:t>Promotion Dimension</a:t>
            </a:r>
          </a:p>
        </p:txBody>
      </p:sp>
      <p:sp>
        <p:nvSpPr>
          <p:cNvPr id="10" name="TextBox 9"/>
          <p:cNvSpPr txBox="1"/>
          <p:nvPr/>
        </p:nvSpPr>
        <p:spPr>
          <a:xfrm>
            <a:off x="3256128" y="1390977"/>
            <a:ext cx="2133600" cy="369332"/>
          </a:xfrm>
          <a:prstGeom prst="rect">
            <a:avLst/>
          </a:prstGeom>
          <a:noFill/>
          <a:ln>
            <a:solidFill>
              <a:schemeClr val="tx1"/>
            </a:solidFill>
          </a:ln>
        </p:spPr>
        <p:txBody>
          <a:bodyPr wrap="square" rtlCol="0">
            <a:spAutoFit/>
          </a:bodyPr>
          <a:lstStyle/>
          <a:p>
            <a:r>
              <a:rPr lang="en-US" b="1" dirty="0"/>
              <a:t>Product Dimension</a:t>
            </a:r>
          </a:p>
        </p:txBody>
      </p:sp>
      <p:cxnSp>
        <p:nvCxnSpPr>
          <p:cNvPr id="12" name="Straight Connector 11"/>
          <p:cNvCxnSpPr>
            <a:stCxn id="6" idx="3"/>
            <a:endCxn id="7" idx="1"/>
          </p:cNvCxnSpPr>
          <p:nvPr/>
        </p:nvCxnSpPr>
        <p:spPr>
          <a:xfrm>
            <a:off x="2868873" y="2598191"/>
            <a:ext cx="255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8" idx="0"/>
          </p:cNvCxnSpPr>
          <p:nvPr/>
        </p:nvCxnSpPr>
        <p:spPr>
          <a:xfrm>
            <a:off x="4267200" y="3336855"/>
            <a:ext cx="0" cy="419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3"/>
            <a:endCxn id="9" idx="1"/>
          </p:cNvCxnSpPr>
          <p:nvPr/>
        </p:nvCxnSpPr>
        <p:spPr>
          <a:xfrm flipV="1">
            <a:off x="5410200" y="2583406"/>
            <a:ext cx="315604" cy="14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211472" y="1760309"/>
            <a:ext cx="55728" cy="99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419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7410" name="Rectangle 2"/>
          <p:cNvSpPr>
            <a:spLocks noGrp="1" noChangeArrowheads="1"/>
          </p:cNvSpPr>
          <p:nvPr>
            <p:ph type="ctrTitle" idx="4294967295"/>
          </p:nvPr>
        </p:nvSpPr>
        <p:spPr>
          <a:xfrm>
            <a:off x="838200" y="2590800"/>
            <a:ext cx="7467600" cy="1143000"/>
          </a:xfrm>
        </p:spPr>
        <p:txBody>
          <a:bodyPr/>
          <a:lstStyle/>
          <a:p>
            <a:pPr eaLnBrk="1" hangingPunct="1">
              <a:defRPr/>
            </a:pPr>
            <a:r>
              <a:rPr lang="en-US" sz="6900" b="1" dirty="0">
                <a:solidFill>
                  <a:srgbClr val="000000"/>
                </a:solidFill>
              </a:rPr>
              <a:t>Q &amp; A</a:t>
            </a:r>
          </a:p>
        </p:txBody>
      </p:sp>
    </p:spTree>
    <p:extLst>
      <p:ext uri="{BB962C8B-B14F-4D97-AF65-F5344CB8AC3E}">
        <p14:creationId xmlns:p14="http://schemas.microsoft.com/office/powerpoint/2010/main" val="1125831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8434" name="Rectangle 2"/>
          <p:cNvSpPr>
            <a:spLocks noGrp="1" noChangeArrowheads="1"/>
          </p:cNvSpPr>
          <p:nvPr>
            <p:ph type="ctrTitle" idx="4294967295"/>
          </p:nvPr>
        </p:nvSpPr>
        <p:spPr>
          <a:xfrm>
            <a:off x="1371600" y="2743200"/>
            <a:ext cx="7467600" cy="1143000"/>
          </a:xfrm>
        </p:spPr>
        <p:txBody>
          <a:bodyPr/>
          <a:lstStyle/>
          <a:p>
            <a:pPr eaLnBrk="1" hangingPunct="1">
              <a:defRPr/>
            </a:pPr>
            <a:r>
              <a:rPr lang="en-US" sz="6900" b="1" dirty="0">
                <a:solidFill>
                  <a:srgbClr val="000000"/>
                </a:solidFill>
              </a:rPr>
              <a:t>Thank You</a:t>
            </a:r>
          </a:p>
        </p:txBody>
      </p:sp>
    </p:spTree>
    <p:extLst>
      <p:ext uri="{BB962C8B-B14F-4D97-AF65-F5344CB8AC3E}">
        <p14:creationId xmlns:p14="http://schemas.microsoft.com/office/powerpoint/2010/main" val="9945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38734487"/>
              </p:ext>
            </p:extLst>
          </p:nvPr>
        </p:nvGraphicFramePr>
        <p:xfrm>
          <a:off x="533400" y="1493839"/>
          <a:ext cx="7467600" cy="4383074"/>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244657">
                <a:tc>
                  <a:txBody>
                    <a:bodyPr/>
                    <a:lstStyle/>
                    <a:p>
                      <a:pPr algn="l" fontAlgn="base"/>
                      <a:r>
                        <a:rPr lang="en-US" sz="1200" dirty="0">
                          <a:effectLst/>
                          <a:latin typeface="Verdana" panose="020B0604030504040204" pitchFamily="34" charset="0"/>
                        </a:rPr>
                        <a:t>OLTP Systems</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B5C5DD"/>
                    </a:solidFill>
                  </a:tcPr>
                </a:tc>
                <a:tc>
                  <a:txBody>
                    <a:bodyPr/>
                    <a:lstStyle/>
                    <a:p>
                      <a:pPr algn="l" fontAlgn="base"/>
                      <a:r>
                        <a:rPr lang="en-US" sz="1200" dirty="0">
                          <a:effectLst/>
                          <a:latin typeface="Verdana" panose="020B0604030504040204" pitchFamily="34" charset="0"/>
                        </a:rPr>
                        <a:t>OLAP Systems</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B5C5DD"/>
                    </a:solidFill>
                  </a:tcPr>
                </a:tc>
                <a:extLst>
                  <a:ext uri="{0D108BD9-81ED-4DB2-BD59-A6C34878D82A}">
                    <a16:rowId xmlns:a16="http://schemas.microsoft.com/office/drawing/2014/main" val="10000"/>
                  </a:ext>
                </a:extLst>
              </a:tr>
              <a:tr h="607860">
                <a:tc>
                  <a:txBody>
                    <a:bodyPr/>
                    <a:lstStyle/>
                    <a:p>
                      <a:pPr fontAlgn="base"/>
                      <a:r>
                        <a:rPr lang="en-US" sz="1200" b="1" dirty="0">
                          <a:effectLst/>
                          <a:latin typeface="Verdana" panose="020B0604030504040204" pitchFamily="34" charset="0"/>
                        </a:rPr>
                        <a:t>Application orientated</a:t>
                      </a:r>
                      <a:r>
                        <a:rPr lang="en-US" sz="1200" dirty="0">
                          <a:effectLst/>
                          <a:latin typeface="Verdana" panose="020B0604030504040204" pitchFamily="34" charset="0"/>
                        </a:rPr>
                        <a:t>. Stores</a:t>
                      </a:r>
                      <a:r>
                        <a:rPr lang="en-US" sz="1200" baseline="0" dirty="0">
                          <a:effectLst/>
                          <a:latin typeface="Verdana" panose="020B0604030504040204" pitchFamily="34" charset="0"/>
                        </a:rPr>
                        <a:t> data about a particular business process/application</a:t>
                      </a:r>
                      <a:endParaRPr lang="en-US" sz="1200" dirty="0">
                        <a:effectLst/>
                        <a:latin typeface="Verdana" panose="020B0604030504040204" pitchFamily="34" charset="0"/>
                      </a:endParaRP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base"/>
                      <a:r>
                        <a:rPr lang="en-US" sz="1200" b="1" dirty="0">
                          <a:effectLst/>
                          <a:latin typeface="Verdana" panose="020B0604030504040204" pitchFamily="34" charset="0"/>
                        </a:rPr>
                        <a:t>Subject orientated</a:t>
                      </a:r>
                      <a:r>
                        <a:rPr lang="en-US" sz="1200" dirty="0">
                          <a:effectLst/>
                          <a:latin typeface="Verdana" panose="020B0604030504040204" pitchFamily="34" charset="0"/>
                        </a:rPr>
                        <a:t>.</a:t>
                      </a:r>
                      <a:r>
                        <a:rPr lang="en-US" sz="1800" b="0" i="0" kern="1200" dirty="0">
                          <a:solidFill>
                            <a:schemeClr val="tx1"/>
                          </a:solidFill>
                          <a:effectLst/>
                          <a:latin typeface="+mn-lt"/>
                          <a:ea typeface="+mn-ea"/>
                          <a:cs typeface="+mn-cs"/>
                        </a:rPr>
                        <a:t> </a:t>
                      </a:r>
                      <a:r>
                        <a:rPr lang="en-US" sz="1200" kern="1200" dirty="0">
                          <a:solidFill>
                            <a:schemeClr val="tx1"/>
                          </a:solidFill>
                          <a:effectLst/>
                          <a:latin typeface="Verdana" panose="020B0604030504040204" pitchFamily="34" charset="0"/>
                          <a:ea typeface="+mn-ea"/>
                          <a:cs typeface="+mn-cs"/>
                        </a:rPr>
                        <a:t>data warehouse provide data about a particular subject</a:t>
                      </a:r>
                      <a:r>
                        <a:rPr lang="en-US" sz="1200" kern="1200" baseline="0" dirty="0">
                          <a:solidFill>
                            <a:schemeClr val="tx1"/>
                          </a:solidFill>
                          <a:effectLst/>
                          <a:latin typeface="Verdana" panose="020B0604030504040204" pitchFamily="34" charset="0"/>
                          <a:ea typeface="+mn-ea"/>
                          <a:cs typeface="+mn-cs"/>
                        </a:rPr>
                        <a:t> area.</a:t>
                      </a:r>
                      <a:endParaRPr lang="en-US" sz="1200" kern="1200" dirty="0">
                        <a:solidFill>
                          <a:schemeClr val="tx1"/>
                        </a:solidFill>
                        <a:effectLst/>
                        <a:latin typeface="Verdana" panose="020B0604030504040204" pitchFamily="34" charset="0"/>
                        <a:ea typeface="+mn-ea"/>
                        <a:cs typeface="+mn-cs"/>
                      </a:endParaRP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71062">
                <a:tc>
                  <a:txBody>
                    <a:bodyPr/>
                    <a:lstStyle/>
                    <a:p>
                      <a:pPr fontAlgn="base"/>
                      <a:r>
                        <a:rPr lang="en-US" sz="1200" b="1">
                          <a:effectLst/>
                          <a:latin typeface="Verdana" panose="020B0604030504040204" pitchFamily="34" charset="0"/>
                        </a:rPr>
                        <a:t>Non integrated</a:t>
                      </a:r>
                      <a:r>
                        <a:rPr lang="en-US" sz="1200">
                          <a:effectLst/>
                          <a:latin typeface="Verdana" panose="020B0604030504040204" pitchFamily="34" charset="0"/>
                        </a:rPr>
                        <a:t>. Data for different business applications (like finance versus marketing) is often stored across multiple systems.</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base"/>
                      <a:r>
                        <a:rPr lang="en-US" sz="1200" b="1">
                          <a:effectLst/>
                          <a:latin typeface="Verdana" panose="020B0604030504040204" pitchFamily="34" charset="0"/>
                        </a:rPr>
                        <a:t>Integrated</a:t>
                      </a:r>
                      <a:r>
                        <a:rPr lang="en-US" sz="1200">
                          <a:effectLst/>
                          <a:latin typeface="Verdana" panose="020B0604030504040204" pitchFamily="34" charset="0"/>
                        </a:rPr>
                        <a:t>. All data relating to a specific subject (like Customers) is stored together.</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89461">
                <a:tc>
                  <a:txBody>
                    <a:bodyPr/>
                    <a:lstStyle/>
                    <a:p>
                      <a:pPr fontAlgn="base"/>
                      <a:r>
                        <a:rPr lang="en-US" sz="1200" b="1">
                          <a:effectLst/>
                          <a:latin typeface="Verdana" panose="020B0604030504040204" pitchFamily="34" charset="0"/>
                        </a:rPr>
                        <a:t>Volatile</a:t>
                      </a:r>
                      <a:r>
                        <a:rPr lang="en-US" sz="1200">
                          <a:effectLst/>
                          <a:latin typeface="Verdana" panose="020B0604030504040204" pitchFamily="34" charset="0"/>
                        </a:rPr>
                        <a:t>. Data is updated each time a transaction occurs. Records are edited in place in the database.</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base"/>
                      <a:r>
                        <a:rPr lang="en-US" sz="1200" b="1">
                          <a:effectLst/>
                          <a:latin typeface="Verdana" panose="020B0604030504040204" pitchFamily="34" charset="0"/>
                        </a:rPr>
                        <a:t>Non-volatile</a:t>
                      </a:r>
                      <a:r>
                        <a:rPr lang="en-US" sz="1200">
                          <a:effectLst/>
                          <a:latin typeface="Verdana" panose="020B0604030504040204" pitchFamily="34" charset="0"/>
                        </a:rPr>
                        <a:t>. Records are rarely updated or deleted. They are almost always only added.</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52663">
                <a:tc>
                  <a:txBody>
                    <a:bodyPr/>
                    <a:lstStyle/>
                    <a:p>
                      <a:pPr fontAlgn="base"/>
                      <a:r>
                        <a:rPr lang="en-US" sz="1200" b="1">
                          <a:effectLst/>
                          <a:latin typeface="Verdana" panose="020B0604030504040204" pitchFamily="34" charset="0"/>
                        </a:rPr>
                        <a:t>Little summary data</a:t>
                      </a:r>
                      <a:r>
                        <a:rPr lang="en-US" sz="1200">
                          <a:effectLst/>
                          <a:latin typeface="Verdana" panose="020B0604030504040204" pitchFamily="34" charset="0"/>
                        </a:rPr>
                        <a:t>. Data is normalized to optimize for performance. There is no storage of rolled-up values.</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base"/>
                      <a:r>
                        <a:rPr lang="en-US" sz="1200" b="1">
                          <a:effectLst/>
                          <a:latin typeface="Verdana" panose="020B0604030504040204" pitchFamily="34" charset="0"/>
                        </a:rPr>
                        <a:t>Multiple granularity with summaries</a:t>
                      </a:r>
                      <a:r>
                        <a:rPr lang="en-US" sz="1200">
                          <a:effectLst/>
                          <a:latin typeface="Verdana" panose="020B0604030504040204" pitchFamily="34" charset="0"/>
                        </a:rPr>
                        <a:t>. Data is summarized at various levels of granularity to provide appropriate response times for large volumes of transaction data.</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07860">
                <a:tc>
                  <a:txBody>
                    <a:bodyPr/>
                    <a:lstStyle/>
                    <a:p>
                      <a:pPr fontAlgn="base"/>
                      <a:r>
                        <a:rPr lang="en-US" sz="1200" b="1">
                          <a:effectLst/>
                          <a:latin typeface="Verdana" panose="020B0604030504040204" pitchFamily="34" charset="0"/>
                        </a:rPr>
                        <a:t>Non-time variant</a:t>
                      </a:r>
                      <a:r>
                        <a:rPr lang="en-US" sz="1200">
                          <a:effectLst/>
                          <a:latin typeface="Verdana" panose="020B0604030504040204" pitchFamily="34" charset="0"/>
                        </a:rPr>
                        <a:t>. Holds data that represents the current state of the enterprise.</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base"/>
                      <a:r>
                        <a:rPr lang="en-US" sz="1200" b="1" dirty="0">
                          <a:effectLst/>
                          <a:latin typeface="Verdana" panose="020B0604030504040204" pitchFamily="34" charset="0"/>
                        </a:rPr>
                        <a:t>Time variant</a:t>
                      </a:r>
                      <a:r>
                        <a:rPr lang="en-US" sz="1200" dirty="0">
                          <a:effectLst/>
                          <a:latin typeface="Verdana" panose="020B0604030504040204" pitchFamily="34" charset="0"/>
                        </a:rPr>
                        <a:t>. Holds data for several time periods so that useful growth comparisons can be made.</a:t>
                      </a:r>
                    </a:p>
                  </a:txBody>
                  <a:tcPr marL="32627" marR="32627" marT="32627" marB="32627">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Content Placeholder 2"/>
          <p:cNvSpPr>
            <a:spLocks noGrp="1"/>
          </p:cNvSpPr>
          <p:nvPr>
            <p:ph sz="quarter" idx="10"/>
          </p:nvPr>
        </p:nvSpPr>
        <p:spPr/>
        <p:txBody>
          <a:bodyPr/>
          <a:lstStyle/>
          <a:p>
            <a:r>
              <a:rPr lang="en-US" dirty="0"/>
              <a:t>OLTP vs OLAP systems</a:t>
            </a:r>
          </a:p>
        </p:txBody>
      </p:sp>
      <p:sp>
        <p:nvSpPr>
          <p:cNvPr id="5" name="Slide Number Placeholder 4"/>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163244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normAutofit/>
          </a:bodyPr>
          <a:lstStyle/>
          <a:p>
            <a:pPr>
              <a:lnSpc>
                <a:spcPct val="150000"/>
              </a:lnSpc>
              <a:spcBef>
                <a:spcPts val="0"/>
              </a:spcBef>
              <a:buClr>
                <a:schemeClr val="folHlink"/>
              </a:buClr>
              <a:buSzPct val="80000"/>
              <a:buFont typeface="Wingdings" pitchFamily="2" charset="2"/>
              <a:buChar char="n"/>
            </a:pPr>
            <a:r>
              <a:rPr lang="en-US" dirty="0">
                <a:latin typeface="Tahoma" pitchFamily="34" charset="0"/>
                <a:cs typeface="+mn-cs"/>
              </a:rPr>
              <a:t>Design of the DW must directly reflect the way the managers look at the business</a:t>
            </a:r>
          </a:p>
          <a:p>
            <a:pPr>
              <a:lnSpc>
                <a:spcPct val="150000"/>
              </a:lnSpc>
              <a:spcBef>
                <a:spcPts val="0"/>
              </a:spcBef>
              <a:buClr>
                <a:schemeClr val="folHlink"/>
              </a:buClr>
              <a:buSzPct val="80000"/>
              <a:buFont typeface="Wingdings" pitchFamily="2" charset="2"/>
              <a:buChar char="n"/>
            </a:pPr>
            <a:r>
              <a:rPr lang="en-US" dirty="0">
                <a:latin typeface="Tahoma" pitchFamily="34" charset="0"/>
              </a:rPr>
              <a:t>Should capture the measurements of importance along with parameters by which these parameters are viewed</a:t>
            </a:r>
          </a:p>
          <a:p>
            <a:pPr>
              <a:lnSpc>
                <a:spcPct val="150000"/>
              </a:lnSpc>
              <a:spcBef>
                <a:spcPts val="0"/>
              </a:spcBef>
              <a:buClr>
                <a:schemeClr val="folHlink"/>
              </a:buClr>
              <a:buSzPct val="80000"/>
              <a:buFont typeface="Wingdings" pitchFamily="2" charset="2"/>
              <a:buChar char="n"/>
            </a:pPr>
            <a:r>
              <a:rPr lang="en-US" dirty="0">
                <a:latin typeface="Tahoma" pitchFamily="34" charset="0"/>
              </a:rPr>
              <a:t>It must facilitate data analysis, i.e., answering business questions</a:t>
            </a:r>
          </a:p>
          <a:p>
            <a:pPr>
              <a:lnSpc>
                <a:spcPct val="150000"/>
              </a:lnSpc>
              <a:spcBef>
                <a:spcPts val="0"/>
              </a:spcBef>
              <a:buClr>
                <a:schemeClr val="folHlink"/>
              </a:buClr>
              <a:buSzPct val="80000"/>
              <a:buFont typeface="Wingdings" pitchFamily="2" charset="2"/>
              <a:buChar char="n"/>
            </a:pPr>
            <a:endParaRPr lang="en-US" dirty="0">
              <a:latin typeface="Tahoma" pitchFamily="34" charset="0"/>
            </a:endParaRPr>
          </a:p>
          <a:p>
            <a:pPr>
              <a:lnSpc>
                <a:spcPct val="150000"/>
              </a:lnSpc>
              <a:spcBef>
                <a:spcPts val="0"/>
              </a:spcBef>
              <a:buClr>
                <a:schemeClr val="folHlink"/>
              </a:buClr>
              <a:buSzPct val="80000"/>
              <a:buFont typeface="Wingdings" pitchFamily="2" charset="2"/>
              <a:buChar char="n"/>
            </a:pPr>
            <a:endParaRPr lang="en-US" dirty="0">
              <a:latin typeface="Tahoma" pitchFamily="34" charset="0"/>
              <a:cs typeface="+mn-cs"/>
            </a:endParaRPr>
          </a:p>
        </p:txBody>
      </p:sp>
      <p:sp>
        <p:nvSpPr>
          <p:cNvPr id="5122" name="Rectangle 2"/>
          <p:cNvSpPr>
            <a:spLocks noGrp="1" noChangeArrowheads="1"/>
          </p:cNvSpPr>
          <p:nvPr>
            <p:ph type="title" idx="4294967295"/>
          </p:nvPr>
        </p:nvSpPr>
        <p:spPr>
          <a:xfrm>
            <a:off x="152400" y="152400"/>
            <a:ext cx="8162925" cy="701675"/>
          </a:xfrm>
        </p:spPr>
        <p:txBody>
          <a:bodyPr/>
          <a:lstStyle/>
          <a:p>
            <a:pPr eaLnBrk="1" hangingPunct="1"/>
            <a:r>
              <a:rPr lang="en-US" sz="4000" b="1" dirty="0"/>
              <a:t>Design Requirements</a:t>
            </a:r>
          </a:p>
        </p:txBody>
      </p:sp>
      <p:sp>
        <p:nvSpPr>
          <p:cNvPr id="72708" name="Rectangle 4"/>
          <p:cNvSpPr>
            <a:spLocks noChangeArrowheads="1"/>
          </p:cNvSpPr>
          <p:nvPr/>
        </p:nvSpPr>
        <p:spPr bwMode="auto">
          <a:xfrm>
            <a:off x="0" y="2553269"/>
            <a:ext cx="845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80000"/>
              <a:buFont typeface="Wingdings" pitchFamily="2" charset="2"/>
              <a:buNone/>
            </a:pPr>
            <a:endParaRPr lang="en-US" sz="3200" b="1" dirty="0">
              <a:solidFill>
                <a:schemeClr val="tx2"/>
              </a:solidFill>
              <a:latin typeface="Tahoma" pitchFamily="34" charset="0"/>
            </a:endParaRPr>
          </a:p>
        </p:txBody>
      </p:sp>
      <p:sp>
        <p:nvSpPr>
          <p:cNvPr id="72709" name="Rectangle 5"/>
          <p:cNvSpPr>
            <a:spLocks noChangeArrowheads="1"/>
          </p:cNvSpPr>
          <p:nvPr/>
        </p:nvSpPr>
        <p:spPr bwMode="auto">
          <a:xfrm>
            <a:off x="381000" y="4419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80000"/>
              <a:buFont typeface="Wingdings" pitchFamily="2" charset="2"/>
              <a:buChar char="n"/>
            </a:pPr>
            <a:endParaRPr lang="en-US" sz="3200" b="1" dirty="0">
              <a:latin typeface="Tahoma" pitchFamily="34" charset="0"/>
            </a:endParaRPr>
          </a:p>
        </p:txBody>
      </p:sp>
    </p:spTree>
    <p:extLst>
      <p:ext uri="{BB962C8B-B14F-4D97-AF65-F5344CB8AC3E}">
        <p14:creationId xmlns:p14="http://schemas.microsoft.com/office/powerpoint/2010/main" val="1536663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72708"/>
                                        </p:tgtEl>
                                        <p:attrNameLst>
                                          <p:attrName>style.visibility</p:attrName>
                                        </p:attrNameLst>
                                      </p:cBhvr>
                                      <p:to>
                                        <p:strVal val="visible"/>
                                      </p:to>
                                    </p:set>
                                    <p:anim calcmode="lin" valueType="num">
                                      <p:cBhvr additive="base">
                                        <p:cTn id="25" dur="500" fill="hold"/>
                                        <p:tgtEl>
                                          <p:spTgt spid="72708"/>
                                        </p:tgtEl>
                                        <p:attrNameLst>
                                          <p:attrName>ppt_x</p:attrName>
                                        </p:attrNameLst>
                                      </p:cBhvr>
                                      <p:tavLst>
                                        <p:tav tm="0">
                                          <p:val>
                                            <p:strVal val="0-#ppt_w/2"/>
                                          </p:val>
                                        </p:tav>
                                        <p:tav tm="100000">
                                          <p:val>
                                            <p:strVal val="#ppt_x"/>
                                          </p:val>
                                        </p:tav>
                                      </p:tavLst>
                                    </p:anim>
                                    <p:anim calcmode="lin" valueType="num">
                                      <p:cBhvr additive="base">
                                        <p:cTn id="26" dur="500" fill="hold"/>
                                        <p:tgtEl>
                                          <p:spTgt spid="727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72709"/>
                                        </p:tgtEl>
                                        <p:attrNameLst>
                                          <p:attrName>style.visibility</p:attrName>
                                        </p:attrNameLst>
                                      </p:cBhvr>
                                      <p:to>
                                        <p:strVal val="visible"/>
                                      </p:to>
                                    </p:set>
                                    <p:anim calcmode="lin" valueType="num">
                                      <p:cBhvr additive="base">
                                        <p:cTn id="31" dur="500" fill="hold"/>
                                        <p:tgtEl>
                                          <p:spTgt spid="72709"/>
                                        </p:tgtEl>
                                        <p:attrNameLst>
                                          <p:attrName>ppt_x</p:attrName>
                                        </p:attrNameLst>
                                      </p:cBhvr>
                                      <p:tavLst>
                                        <p:tav tm="0">
                                          <p:val>
                                            <p:strVal val="0-#ppt_w/2"/>
                                          </p:val>
                                        </p:tav>
                                        <p:tav tm="100000">
                                          <p:val>
                                            <p:strVal val="#ppt_x"/>
                                          </p:val>
                                        </p:tav>
                                      </p:tavLst>
                                    </p:anim>
                                    <p:anim calcmode="lin" valueType="num">
                                      <p:cBhvr additive="base">
                                        <p:cTn id="32"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P spid="72708" grpId="0" autoUpdateAnimBg="0"/>
      <p:bldP spid="7270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marL="457200" indent="-457200" eaLnBrk="1" hangingPunct="1">
              <a:lnSpc>
                <a:spcPct val="90000"/>
              </a:lnSpc>
              <a:buFont typeface="Arial" panose="020B0604020202020204" pitchFamily="34" charset="0"/>
              <a:buChar char="•"/>
            </a:pPr>
            <a:r>
              <a:rPr lang="en-US" sz="3000" dirty="0"/>
              <a:t>Represents data in a standard framework</a:t>
            </a:r>
          </a:p>
          <a:p>
            <a:pPr marL="457200" indent="-457200" eaLnBrk="1" hangingPunct="1">
              <a:lnSpc>
                <a:spcPct val="90000"/>
              </a:lnSpc>
              <a:buFont typeface="Arial" panose="020B0604020202020204" pitchFamily="34" charset="0"/>
              <a:buChar char="•"/>
            </a:pPr>
            <a:r>
              <a:rPr lang="en-US" sz="3000" dirty="0"/>
              <a:t>Framework is easily understandable by end users</a:t>
            </a:r>
          </a:p>
          <a:p>
            <a:pPr marL="457200" indent="-457200" eaLnBrk="1" hangingPunct="1">
              <a:lnSpc>
                <a:spcPct val="90000"/>
              </a:lnSpc>
              <a:buFont typeface="Arial" panose="020B0604020202020204" pitchFamily="34" charset="0"/>
              <a:buChar char="•"/>
            </a:pPr>
            <a:r>
              <a:rPr lang="en-US" sz="3000" dirty="0"/>
              <a:t>Contains same information as ER model</a:t>
            </a:r>
          </a:p>
          <a:p>
            <a:pPr marL="457200" indent="-457200" eaLnBrk="1" hangingPunct="1">
              <a:lnSpc>
                <a:spcPct val="90000"/>
              </a:lnSpc>
              <a:buFont typeface="Arial" panose="020B0604020202020204" pitchFamily="34" charset="0"/>
              <a:buChar char="•"/>
            </a:pPr>
            <a:r>
              <a:rPr lang="en-US" sz="3000" dirty="0"/>
              <a:t>Resilient to change</a:t>
            </a:r>
          </a:p>
          <a:p>
            <a:pPr marL="457200" indent="-457200" eaLnBrk="1" hangingPunct="1">
              <a:lnSpc>
                <a:spcPct val="90000"/>
              </a:lnSpc>
              <a:buFont typeface="Arial" panose="020B0604020202020204" pitchFamily="34" charset="0"/>
              <a:buChar char="•"/>
            </a:pPr>
            <a:r>
              <a:rPr lang="en-US" sz="3000" dirty="0"/>
              <a:t>Facilitates data retrieval/analysis</a:t>
            </a:r>
          </a:p>
        </p:txBody>
      </p:sp>
      <p:sp>
        <p:nvSpPr>
          <p:cNvPr id="9218" name="Rectangle 2"/>
          <p:cNvSpPr>
            <a:spLocks noGrp="1" noChangeArrowheads="1"/>
          </p:cNvSpPr>
          <p:nvPr>
            <p:ph type="title" idx="4294967295"/>
          </p:nvPr>
        </p:nvSpPr>
        <p:spPr>
          <a:xfrm>
            <a:off x="228600" y="-13855"/>
            <a:ext cx="8162925" cy="1311275"/>
          </a:xfrm>
        </p:spPr>
        <p:txBody>
          <a:bodyPr>
            <a:normAutofit/>
          </a:bodyPr>
          <a:lstStyle/>
          <a:p>
            <a:pPr eaLnBrk="1" hangingPunct="1"/>
            <a:r>
              <a:rPr lang="en-US" sz="3200" b="1" dirty="0"/>
              <a:t>Dimensional Modeling:</a:t>
            </a:r>
            <a:br>
              <a:rPr lang="en-US" sz="3200" b="1" dirty="0"/>
            </a:br>
            <a:r>
              <a:rPr lang="en-US" sz="3200" b="1" dirty="0"/>
              <a:t>Salient Features	</a:t>
            </a:r>
          </a:p>
        </p:txBody>
      </p:sp>
    </p:spTree>
    <p:extLst>
      <p:ext uri="{BB962C8B-B14F-4D97-AF65-F5344CB8AC3E}">
        <p14:creationId xmlns:p14="http://schemas.microsoft.com/office/powerpoint/2010/main" val="30319960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marL="457200" indent="-457200" eaLnBrk="1" hangingPunct="1">
              <a:lnSpc>
                <a:spcPct val="90000"/>
              </a:lnSpc>
              <a:buFont typeface="Arial" panose="020B0604020202020204" pitchFamily="34" charset="0"/>
              <a:buChar char="•"/>
            </a:pPr>
            <a:r>
              <a:rPr lang="en-US" b="1" dirty="0">
                <a:latin typeface="+mj-lt"/>
              </a:rPr>
              <a:t>Measures or </a:t>
            </a:r>
            <a:r>
              <a:rPr lang="en-US" b="1" i="1" dirty="0">
                <a:solidFill>
                  <a:schemeClr val="folHlink"/>
                </a:solidFill>
                <a:latin typeface="+mj-lt"/>
              </a:rPr>
              <a:t>facts</a:t>
            </a:r>
          </a:p>
          <a:p>
            <a:pPr marL="457200" indent="-457200" eaLnBrk="1" hangingPunct="1">
              <a:lnSpc>
                <a:spcPct val="90000"/>
              </a:lnSpc>
              <a:buFont typeface="Arial" panose="020B0604020202020204" pitchFamily="34" charset="0"/>
              <a:buChar char="•"/>
            </a:pPr>
            <a:r>
              <a:rPr lang="en-US" b="1" dirty="0">
                <a:latin typeface="+mj-lt"/>
              </a:rPr>
              <a:t>Facts are “numeric” &amp; “additive”</a:t>
            </a:r>
          </a:p>
          <a:p>
            <a:pPr marL="457200" indent="-457200" eaLnBrk="1" hangingPunct="1">
              <a:lnSpc>
                <a:spcPct val="90000"/>
              </a:lnSpc>
              <a:buFont typeface="Arial" panose="020B0604020202020204" pitchFamily="34" charset="0"/>
              <a:buChar char="•"/>
            </a:pPr>
            <a:r>
              <a:rPr lang="en-US" b="1" dirty="0">
                <a:latin typeface="+mj-lt"/>
              </a:rPr>
              <a:t>For example; Sale Amount, Sale Units </a:t>
            </a:r>
          </a:p>
          <a:p>
            <a:pPr marL="457200" indent="-457200">
              <a:lnSpc>
                <a:spcPct val="90000"/>
              </a:lnSpc>
              <a:buFont typeface="Arial" panose="020B0604020202020204" pitchFamily="34" charset="0"/>
              <a:buChar char="•"/>
            </a:pPr>
            <a:r>
              <a:rPr lang="en-US" b="1" dirty="0">
                <a:latin typeface="+mj-lt"/>
              </a:rPr>
              <a:t>Factors or </a:t>
            </a:r>
            <a:r>
              <a:rPr lang="en-US" b="1" i="1" dirty="0">
                <a:solidFill>
                  <a:schemeClr val="folHlink"/>
                </a:solidFill>
                <a:latin typeface="+mj-lt"/>
              </a:rPr>
              <a:t>dimensions, </a:t>
            </a:r>
            <a:r>
              <a:rPr lang="en-US" b="1" dirty="0">
                <a:latin typeface="+mj-lt"/>
              </a:rPr>
              <a:t>Dimension tables contains textual descriptors of business</a:t>
            </a:r>
            <a:endParaRPr lang="en-US" b="1" i="1" dirty="0">
              <a:solidFill>
                <a:schemeClr val="folHlink"/>
              </a:solidFill>
              <a:latin typeface="+mj-lt"/>
            </a:endParaRPr>
          </a:p>
          <a:p>
            <a:pPr marL="457200" indent="-457200" eaLnBrk="1" hangingPunct="1">
              <a:lnSpc>
                <a:spcPct val="90000"/>
              </a:lnSpc>
              <a:buFont typeface="Arial" panose="020B0604020202020204" pitchFamily="34" charset="0"/>
              <a:buChar char="•"/>
            </a:pPr>
            <a:r>
              <a:rPr lang="en-US" b="1" dirty="0">
                <a:latin typeface="+mj-lt"/>
              </a:rPr>
              <a:t>Star Schemas</a:t>
            </a:r>
          </a:p>
          <a:p>
            <a:pPr marL="457200" indent="-457200" eaLnBrk="1" hangingPunct="1">
              <a:lnSpc>
                <a:spcPct val="90000"/>
              </a:lnSpc>
              <a:buFont typeface="Arial" panose="020B0604020202020204" pitchFamily="34" charset="0"/>
              <a:buChar char="•"/>
            </a:pPr>
            <a:r>
              <a:rPr lang="en-US" b="1" dirty="0">
                <a:latin typeface="+mj-lt"/>
              </a:rPr>
              <a:t>Snowflake &amp; </a:t>
            </a:r>
            <a:r>
              <a:rPr lang="en-US" b="1" dirty="0" err="1">
                <a:latin typeface="+mj-lt"/>
              </a:rPr>
              <a:t>Starflake</a:t>
            </a:r>
            <a:r>
              <a:rPr lang="en-US" b="1" dirty="0">
                <a:latin typeface="+mj-lt"/>
              </a:rPr>
              <a:t> Schemas</a:t>
            </a:r>
          </a:p>
          <a:p>
            <a:pPr marL="457200" indent="-457200">
              <a:lnSpc>
                <a:spcPct val="90000"/>
              </a:lnSpc>
              <a:buFont typeface="Arial" panose="020B0604020202020204" pitchFamily="34" charset="0"/>
              <a:buChar char="•"/>
            </a:pPr>
            <a:r>
              <a:rPr lang="en-US" b="1" dirty="0">
                <a:latin typeface="+mj-lt"/>
              </a:rPr>
              <a:t>“BIG” fact table in center surrounded by “SMALL” dimension tables</a:t>
            </a:r>
          </a:p>
          <a:p>
            <a:pPr marL="457200" indent="-457200" eaLnBrk="1" hangingPunct="1">
              <a:lnSpc>
                <a:spcPct val="90000"/>
              </a:lnSpc>
              <a:buFont typeface="Arial" panose="020B0604020202020204" pitchFamily="34" charset="0"/>
              <a:buChar char="•"/>
            </a:pPr>
            <a:endParaRPr lang="en-US" b="1" dirty="0">
              <a:latin typeface="+mj-lt"/>
            </a:endParaRPr>
          </a:p>
        </p:txBody>
      </p:sp>
      <p:sp>
        <p:nvSpPr>
          <p:cNvPr id="10242" name="Rectangle 2"/>
          <p:cNvSpPr>
            <a:spLocks noGrp="1" noChangeArrowheads="1"/>
          </p:cNvSpPr>
          <p:nvPr>
            <p:ph type="title" idx="4294967295"/>
          </p:nvPr>
        </p:nvSpPr>
        <p:spPr>
          <a:xfrm>
            <a:off x="261937" y="13855"/>
            <a:ext cx="8162925" cy="1311275"/>
          </a:xfrm>
        </p:spPr>
        <p:txBody>
          <a:bodyPr>
            <a:normAutofit/>
          </a:bodyPr>
          <a:lstStyle/>
          <a:p>
            <a:pPr eaLnBrk="1" hangingPunct="1"/>
            <a:r>
              <a:rPr lang="en-US" sz="3200" b="1" dirty="0"/>
              <a:t>Dimensional Modeling:</a:t>
            </a:r>
            <a:br>
              <a:rPr lang="en-US" sz="3200" b="1" dirty="0"/>
            </a:br>
            <a:r>
              <a:rPr lang="en-US" sz="3200" b="1" dirty="0"/>
              <a:t>Vocabulary</a:t>
            </a:r>
          </a:p>
        </p:txBody>
      </p:sp>
      <p:sp>
        <p:nvSpPr>
          <p:cNvPr id="60420" name="Rectangle 4"/>
          <p:cNvSpPr>
            <a:spLocks noChangeArrowheads="1"/>
          </p:cNvSpPr>
          <p:nvPr/>
        </p:nvSpPr>
        <p:spPr bwMode="auto">
          <a:xfrm>
            <a:off x="533400" y="5334000"/>
            <a:ext cx="220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p>
            <a:pPr algn="ctr"/>
            <a:r>
              <a:rPr lang="en-US" sz="3200" b="1">
                <a:latin typeface="Tahoma" pitchFamily="34" charset="0"/>
              </a:rPr>
              <a:t>Sales Amt = f</a:t>
            </a:r>
            <a:r>
              <a:rPr lang="en-US" sz="3200" b="1">
                <a:solidFill>
                  <a:schemeClr val="accent1"/>
                </a:solidFill>
                <a:latin typeface="Tahoma" pitchFamily="34" charset="0"/>
              </a:rPr>
              <a:t> </a:t>
            </a:r>
            <a:r>
              <a:rPr lang="en-US" sz="3200" b="1">
                <a:latin typeface="Tahoma" pitchFamily="34" charset="0"/>
              </a:rPr>
              <a:t>(</a:t>
            </a:r>
          </a:p>
        </p:txBody>
      </p:sp>
      <p:sp>
        <p:nvSpPr>
          <p:cNvPr id="60421" name="Rectangle 5"/>
          <p:cNvSpPr>
            <a:spLocks noChangeArrowheads="1"/>
          </p:cNvSpPr>
          <p:nvPr/>
        </p:nvSpPr>
        <p:spPr bwMode="auto">
          <a:xfrm>
            <a:off x="3124200" y="5334000"/>
            <a:ext cx="1752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a:latin typeface="Tahoma" pitchFamily="34" charset="0"/>
              </a:rPr>
              <a:t>Product,</a:t>
            </a:r>
          </a:p>
        </p:txBody>
      </p:sp>
      <p:sp>
        <p:nvSpPr>
          <p:cNvPr id="60422" name="Rectangle 6"/>
          <p:cNvSpPr>
            <a:spLocks noChangeArrowheads="1"/>
          </p:cNvSpPr>
          <p:nvPr/>
        </p:nvSpPr>
        <p:spPr bwMode="auto">
          <a:xfrm>
            <a:off x="4800600" y="5334000"/>
            <a:ext cx="18716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a:solidFill>
                  <a:srgbClr val="000000"/>
                </a:solidFill>
                <a:latin typeface="Tahoma" pitchFamily="34" charset="0"/>
              </a:rPr>
              <a:t> </a:t>
            </a:r>
            <a:r>
              <a:rPr lang="en-US" sz="3200" b="1">
                <a:latin typeface="Tahoma" pitchFamily="34" charset="0"/>
              </a:rPr>
              <a:t>Location,</a:t>
            </a:r>
          </a:p>
        </p:txBody>
      </p:sp>
      <p:sp>
        <p:nvSpPr>
          <p:cNvPr id="60423" name="Rectangle 7"/>
          <p:cNvSpPr>
            <a:spLocks noChangeArrowheads="1"/>
          </p:cNvSpPr>
          <p:nvPr/>
        </p:nvSpPr>
        <p:spPr bwMode="auto">
          <a:xfrm>
            <a:off x="6553200" y="5334000"/>
            <a:ext cx="129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a:solidFill>
                  <a:srgbClr val="000000"/>
                </a:solidFill>
                <a:latin typeface="Tahoma" pitchFamily="34" charset="0"/>
              </a:rPr>
              <a:t> </a:t>
            </a:r>
            <a:r>
              <a:rPr lang="en-US" sz="3200" b="1">
                <a:latin typeface="Tahoma" pitchFamily="34" charset="0"/>
              </a:rPr>
              <a:t>Time)</a:t>
            </a:r>
          </a:p>
        </p:txBody>
      </p:sp>
      <p:sp>
        <p:nvSpPr>
          <p:cNvPr id="60424" name="Rectangle 8"/>
          <p:cNvSpPr>
            <a:spLocks noChangeArrowheads="1"/>
          </p:cNvSpPr>
          <p:nvPr/>
        </p:nvSpPr>
        <p:spPr bwMode="auto">
          <a:xfrm>
            <a:off x="457200" y="59436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p>
            <a:pPr algn="ctr"/>
            <a:r>
              <a:rPr lang="en-US" b="1" i="1">
                <a:solidFill>
                  <a:schemeClr val="folHlink"/>
                </a:solidFill>
                <a:latin typeface="Times New Roman" pitchFamily="18" charset="0"/>
              </a:rPr>
              <a:t>Fact</a:t>
            </a:r>
          </a:p>
        </p:txBody>
      </p:sp>
      <p:sp>
        <p:nvSpPr>
          <p:cNvPr id="60425" name="Rectangle 9"/>
          <p:cNvSpPr>
            <a:spLocks noChangeArrowheads="1"/>
          </p:cNvSpPr>
          <p:nvPr/>
        </p:nvSpPr>
        <p:spPr bwMode="auto">
          <a:xfrm>
            <a:off x="4343400" y="59436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p>
            <a:pPr algn="ctr"/>
            <a:r>
              <a:rPr lang="en-US" b="1" i="1">
                <a:solidFill>
                  <a:schemeClr val="folHlink"/>
                </a:solidFill>
                <a:latin typeface="Times New Roman" pitchFamily="18" charset="0"/>
              </a:rPr>
              <a:t>Dimensions</a:t>
            </a:r>
          </a:p>
        </p:txBody>
      </p:sp>
    </p:spTree>
    <p:extLst>
      <p:ext uri="{BB962C8B-B14F-4D97-AF65-F5344CB8AC3E}">
        <p14:creationId xmlns:p14="http://schemas.microsoft.com/office/powerpoint/2010/main" val="2644798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292000"/>
                                  </p:stCondLst>
                                  <p:iterate type="wd">
                                    <p:tmAbs val="300"/>
                                  </p:iterate>
                                  <p:childTnLst>
                                    <p:set>
                                      <p:cBhvr>
                                        <p:cTn id="6" dur="1" fill="hold">
                                          <p:stCondLst>
                                            <p:cond delay="299"/>
                                          </p:stCondLst>
                                        </p:cTn>
                                        <p:tgtEl>
                                          <p:spTgt spid="60420"/>
                                        </p:tgtEl>
                                        <p:attrNameLst>
                                          <p:attrName>style.visibility</p:attrName>
                                        </p:attrNameLst>
                                      </p:cBhvr>
                                      <p:to>
                                        <p:strVal val="visible"/>
                                      </p:to>
                                    </p:set>
                                  </p:childTnLst>
                                </p:cTn>
                              </p:par>
                            </p:childTnLst>
                          </p:cTn>
                        </p:par>
                        <p:par>
                          <p:cTn id="7" fill="hold" nodeType="afterGroup">
                            <p:stCondLst>
                              <p:cond delay="293500"/>
                            </p:stCondLst>
                            <p:childTnLst>
                              <p:par>
                                <p:cTn id="8" presetID="1" presetClass="entr" presetSubtype="0" fill="hold" grpId="0" nodeType="afterEffect">
                                  <p:stCondLst>
                                    <p:cond delay="292000"/>
                                  </p:stCondLst>
                                  <p:iterate type="wd">
                                    <p:tmAbs val="300"/>
                                  </p:iterate>
                                  <p:childTnLst>
                                    <p:set>
                                      <p:cBhvr>
                                        <p:cTn id="9" dur="1" fill="hold">
                                          <p:stCondLst>
                                            <p:cond delay="299"/>
                                          </p:stCondLst>
                                        </p:cTn>
                                        <p:tgtEl>
                                          <p:spTgt spid="60421"/>
                                        </p:tgtEl>
                                        <p:attrNameLst>
                                          <p:attrName>style.visibility</p:attrName>
                                        </p:attrNameLst>
                                      </p:cBhvr>
                                      <p:to>
                                        <p:strVal val="visible"/>
                                      </p:to>
                                    </p:set>
                                  </p:childTnLst>
                                </p:cTn>
                              </p:par>
                            </p:childTnLst>
                          </p:cTn>
                        </p:par>
                        <p:par>
                          <p:cTn id="10" fill="hold" nodeType="afterGroup">
                            <p:stCondLst>
                              <p:cond delay="586100"/>
                            </p:stCondLst>
                            <p:childTnLst>
                              <p:par>
                                <p:cTn id="11" presetID="1" presetClass="entr" presetSubtype="0" fill="hold" grpId="0" nodeType="afterEffect">
                                  <p:stCondLst>
                                    <p:cond delay="292000"/>
                                  </p:stCondLst>
                                  <p:iterate type="wd">
                                    <p:tmAbs val="300"/>
                                  </p:iterate>
                                  <p:childTnLst>
                                    <p:set>
                                      <p:cBhvr>
                                        <p:cTn id="12" dur="1" fill="hold">
                                          <p:stCondLst>
                                            <p:cond delay="299"/>
                                          </p:stCondLst>
                                        </p:cTn>
                                        <p:tgtEl>
                                          <p:spTgt spid="60422"/>
                                        </p:tgtEl>
                                        <p:attrNameLst>
                                          <p:attrName>style.visibility</p:attrName>
                                        </p:attrNameLst>
                                      </p:cBhvr>
                                      <p:to>
                                        <p:strVal val="visible"/>
                                      </p:to>
                                    </p:set>
                                  </p:childTnLst>
                                </p:cTn>
                              </p:par>
                            </p:childTnLst>
                          </p:cTn>
                        </p:par>
                        <p:par>
                          <p:cTn id="13" fill="hold" nodeType="afterGroup">
                            <p:stCondLst>
                              <p:cond delay="878700"/>
                            </p:stCondLst>
                            <p:childTnLst>
                              <p:par>
                                <p:cTn id="14" presetID="1" presetClass="entr" presetSubtype="0" fill="hold" grpId="0" nodeType="afterEffect">
                                  <p:stCondLst>
                                    <p:cond delay="292000"/>
                                  </p:stCondLst>
                                  <p:iterate type="wd">
                                    <p:tmAbs val="300"/>
                                  </p:iterate>
                                  <p:childTnLst>
                                    <p:set>
                                      <p:cBhvr>
                                        <p:cTn id="15" dur="1" fill="hold">
                                          <p:stCondLst>
                                            <p:cond delay="299"/>
                                          </p:stCondLst>
                                        </p:cTn>
                                        <p:tgtEl>
                                          <p:spTgt spid="60423"/>
                                        </p:tgtEl>
                                        <p:attrNameLst>
                                          <p:attrName>style.visibility</p:attrName>
                                        </p:attrNameLst>
                                      </p:cBhvr>
                                      <p:to>
                                        <p:strVal val="visible"/>
                                      </p:to>
                                    </p:set>
                                  </p:childTnLst>
                                </p:cTn>
                              </p:par>
                            </p:childTnLst>
                          </p:cTn>
                        </p:par>
                        <p:par>
                          <p:cTn id="16" fill="hold" nodeType="afterGroup">
                            <p:stCondLst>
                              <p:cond delay="1171300"/>
                            </p:stCondLst>
                            <p:childTnLst>
                              <p:par>
                                <p:cTn id="17" presetID="1" presetClass="entr" presetSubtype="0" fill="hold" grpId="0" nodeType="afterEffect">
                                  <p:stCondLst>
                                    <p:cond delay="292000"/>
                                  </p:stCondLst>
                                  <p:iterate type="wd">
                                    <p:tmAbs val="300"/>
                                  </p:iterate>
                                  <p:childTnLst>
                                    <p:set>
                                      <p:cBhvr>
                                        <p:cTn id="18" dur="1" fill="hold">
                                          <p:stCondLst>
                                            <p:cond delay="299"/>
                                          </p:stCondLst>
                                        </p:cTn>
                                        <p:tgtEl>
                                          <p:spTgt spid="60424"/>
                                        </p:tgtEl>
                                        <p:attrNameLst>
                                          <p:attrName>style.visibility</p:attrName>
                                        </p:attrNameLst>
                                      </p:cBhvr>
                                      <p:to>
                                        <p:strVal val="visible"/>
                                      </p:to>
                                    </p:set>
                                  </p:childTnLst>
                                </p:cTn>
                              </p:par>
                            </p:childTnLst>
                          </p:cTn>
                        </p:par>
                        <p:par>
                          <p:cTn id="19" fill="hold" nodeType="afterGroup">
                            <p:stCondLst>
                              <p:cond delay="1463600"/>
                            </p:stCondLst>
                            <p:childTnLst>
                              <p:par>
                                <p:cTn id="20" presetID="1" presetClass="entr" presetSubtype="0" fill="hold" grpId="0" nodeType="afterEffect">
                                  <p:stCondLst>
                                    <p:cond delay="292000"/>
                                  </p:stCondLst>
                                  <p:iterate type="wd">
                                    <p:tmAbs val="300"/>
                                  </p:iterate>
                                  <p:childTnLst>
                                    <p:set>
                                      <p:cBhvr>
                                        <p:cTn id="21" dur="1" fill="hold">
                                          <p:stCondLst>
                                            <p:cond delay="299"/>
                                          </p:stCondLst>
                                        </p:cTn>
                                        <p:tgtEl>
                                          <p:spTgt spid="60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utoUpdateAnimBg="0"/>
      <p:bldP spid="60422" grpId="0" autoUpdateAnimBg="0"/>
      <p:bldP spid="60423" grpId="0" autoUpdateAnimBg="0"/>
      <p:bldP spid="60424" grpId="0" autoUpdateAnimBg="0"/>
      <p:bldP spid="60425"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2115</TotalTime>
  <Words>2544</Words>
  <Application>Microsoft Office PowerPoint</Application>
  <PresentationFormat>On-screen Show (4:3)</PresentationFormat>
  <Paragraphs>571</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Century Gothic</vt:lpstr>
      <vt:lpstr>Georgia</vt:lpstr>
      <vt:lpstr>Tahoma</vt:lpstr>
      <vt:lpstr>Times New Roman</vt:lpstr>
      <vt:lpstr>Trebuchet MS</vt:lpstr>
      <vt:lpstr>Verdana</vt:lpstr>
      <vt:lpstr>Wingdings</vt:lpstr>
      <vt:lpstr>Office Theme</vt:lpstr>
      <vt:lpstr>CSI ZG515/ SS ZG515 Data Warehousing</vt:lpstr>
      <vt:lpstr>PowerPoint Presentation</vt:lpstr>
      <vt:lpstr>PowerPoint Presentation</vt:lpstr>
      <vt:lpstr>PowerPoint Presentation</vt:lpstr>
      <vt:lpstr>Data Warehouse Design</vt:lpstr>
      <vt:lpstr>PowerPoint Presentation</vt:lpstr>
      <vt:lpstr>Design Requirements</vt:lpstr>
      <vt:lpstr>Dimensional Modeling: Salient Features </vt:lpstr>
      <vt:lpstr>Dimensional Modeling: Vocabulary</vt:lpstr>
      <vt:lpstr>Dimension Tables</vt:lpstr>
      <vt:lpstr>Fact Tables</vt:lpstr>
      <vt:lpstr>Types of Facts</vt:lpstr>
      <vt:lpstr>PowerPoint Presentation</vt:lpstr>
      <vt:lpstr>PowerPoint Presentation</vt:lpstr>
      <vt:lpstr>PowerPoint Presentation</vt:lpstr>
      <vt:lpstr>Star Schema</vt:lpstr>
      <vt:lpstr>PowerPoint Presentation</vt:lpstr>
      <vt:lpstr>Data Warehouse: Design Steps</vt:lpstr>
      <vt:lpstr>Fact Table Granularity</vt:lpstr>
      <vt:lpstr>PowerPoint Presentation</vt:lpstr>
      <vt:lpstr>PowerPoint Presentation</vt:lpstr>
      <vt:lpstr>PowerPoint Presentation</vt:lpstr>
      <vt:lpstr>ER Modeling</vt:lpstr>
      <vt:lpstr>Problems with ER Model</vt:lpstr>
      <vt:lpstr>PowerPoint Presentation</vt:lpstr>
      <vt:lpstr>PowerPoint Presentation</vt:lpstr>
      <vt:lpstr>PowerPoint Presentation</vt:lpstr>
      <vt:lpstr>PowerPoint Presentation</vt:lpstr>
      <vt:lpstr>PowerPoint Presentation</vt:lpstr>
      <vt:lpstr>PowerPoint Presentation</vt:lpstr>
      <vt:lpstr>Retail Store </vt:lpstr>
      <vt:lpstr>Retail Store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Retail Store DW</vt:lpstr>
      <vt:lpstr>PowerPoint Presentation</vt:lpstr>
      <vt:lpstr>PowerPoint Presentation</vt:lpstr>
      <vt:lpstr>PowerPoint Presentation</vt:lpstr>
      <vt:lpstr>PowerPoint Presentation</vt:lpstr>
      <vt:lpstr>PowerPoint Presentation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205</cp:revision>
  <dcterms:created xsi:type="dcterms:W3CDTF">2011-09-14T09:42:05Z</dcterms:created>
  <dcterms:modified xsi:type="dcterms:W3CDTF">2019-01-19T12:34:43Z</dcterms:modified>
</cp:coreProperties>
</file>