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598" r:id="rId2"/>
    <p:sldId id="600" r:id="rId3"/>
    <p:sldId id="601" r:id="rId4"/>
    <p:sldId id="602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615" r:id="rId18"/>
    <p:sldId id="616" r:id="rId19"/>
    <p:sldId id="617" r:id="rId20"/>
    <p:sldId id="618" r:id="rId21"/>
    <p:sldId id="619" r:id="rId22"/>
    <p:sldId id="620" r:id="rId23"/>
    <p:sldId id="621" r:id="rId24"/>
    <p:sldId id="622" r:id="rId25"/>
    <p:sldId id="623" r:id="rId26"/>
    <p:sldId id="624" r:id="rId27"/>
    <p:sldId id="625" r:id="rId28"/>
    <p:sldId id="627" r:id="rId29"/>
    <p:sldId id="628" r:id="rId30"/>
    <p:sldId id="629" r:id="rId31"/>
    <p:sldId id="626" r:id="rId32"/>
    <p:sldId id="630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80049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684" autoAdjust="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8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50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209361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A8A92B6C-31FC-4DD6-B69A-A5A0FA17BF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3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A9B3A6-52C5-4F05-BF8E-2DB3372973FE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796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0D3DCF-3350-449C-A447-E7ADC1297FA2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481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6F8C4B-8456-4B77-B2C2-2D0075417430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086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711124-B3C6-4541-8129-49002A2F5995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68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5ACC7E-259A-4953-B2FF-917AE3F37101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66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F31FAF-045C-49D7-A2D0-B42610601C21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3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BD2429-6F13-47B3-B62A-DC3EF2BB6970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93" tIns="0" rIns="18693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28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37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338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8" tIns="45174" rIns="90348" bIns="45174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4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C79EDD-AE2F-43C7-9E1F-F5FB543D0717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93" tIns="0" rIns="18693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28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891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389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8" tIns="45174" rIns="90348" bIns="45174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22F709-C507-424C-B0AC-1DFD9694DC67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93" tIns="0" rIns="18693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28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4096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4096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8" tIns="45174" rIns="90348" bIns="45174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26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D41DC7-6F57-4EDA-A9C5-D89E1206A35B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93" tIns="0" rIns="18693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28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430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430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8" tIns="45174" rIns="90348" bIns="45174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8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057DE8-D17C-43AD-A035-7E65C2F0E2AC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93" tIns="0" rIns="18693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28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4506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450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8" tIns="45174" rIns="90348" bIns="45174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38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A13A86-4C65-4168-90DB-3619E4561FD3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110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E28389-0E9C-4B3E-B059-978A2AE852C9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93" tIns="0" rIns="18693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28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530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5530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8" tIns="45174" rIns="90348" bIns="45174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2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4A7E1F-4895-4081-B49E-FECC899CF91D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3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191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1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1B107-1615-411F-88A7-CAEE36DEC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9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99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6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13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43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0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45525" y="6488113"/>
            <a:ext cx="406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97CEBB6C-8700-4EDB-904E-9D3B9E272399}" type="slidenum">
              <a:rPr lang="en-US" sz="1400" smtClean="0">
                <a:latin typeface="Book Antiqua" panose="02040602050305030304" pitchFamily="18" charset="0"/>
              </a:rPr>
              <a:pPr algn="r">
                <a:defRPr/>
              </a:pPr>
              <a:t>‹#›</a:t>
            </a:fld>
            <a:endParaRPr lang="en-US" sz="1400" smtClean="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42950" y="2228850"/>
            <a:ext cx="5829300" cy="8572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500"/>
              <a:t>Today’s Class</a:t>
            </a:r>
            <a:endParaRPr lang="en-US" altLang="en-US" sz="45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3520678"/>
            <a:ext cx="5753100" cy="1965722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altLang="en-US" dirty="0" smtClean="0"/>
              <a:t>Normalization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930031"/>
            <a:ext cx="6858000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700" kern="0" dirty="0" smtClean="0">
                <a:solidFill>
                  <a:srgbClr val="FF0000"/>
                </a:solidFill>
              </a:rPr>
              <a:t>SSZG 518: Database Design and Applications</a:t>
            </a:r>
            <a:endParaRPr lang="en-US" altLang="en-US" sz="27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8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162925" cy="1431925"/>
          </a:xfrm>
          <a:noFill/>
        </p:spPr>
        <p:txBody>
          <a:bodyPr lIns="90488" tIns="44450" rIns="90488" bIns="44450"/>
          <a:lstStyle/>
          <a:p>
            <a:r>
              <a:rPr lang="en-US" altLang="en-US" b="1" smtClean="0">
                <a:solidFill>
                  <a:schemeClr val="tx1"/>
                </a:solidFill>
              </a:rPr>
              <a:t>Lossy Decomposition</a:t>
            </a:r>
          </a:p>
        </p:txBody>
      </p:sp>
      <p:graphicFrame>
        <p:nvGraphicFramePr>
          <p:cNvPr id="112644" name="Object 2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3352800" y="3733800"/>
          <a:ext cx="1939925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4" imgW="1941513" imgH="2776538" progId="Word.Document.8">
                  <p:embed/>
                </p:oleObj>
              </mc:Choice>
              <mc:Fallback>
                <p:oleObj name="Document" r:id="rId4" imgW="1941513" imgH="2776538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33800"/>
                        <a:ext cx="1939925" cy="277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00400" y="1981200"/>
          <a:ext cx="1939925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6" imgW="1938148" imgH="1938148" progId="Word.Document.8">
                  <p:embed/>
                </p:oleObj>
              </mc:Choice>
              <mc:Fallback>
                <p:oleObj name="Document" r:id="rId6" imgW="1938148" imgH="1938148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81200"/>
                        <a:ext cx="1939925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15000" y="2057400"/>
          <a:ext cx="1330325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8" imgW="1329604" imgH="1938148" progId="Word.Document.8">
                  <p:embed/>
                </p:oleObj>
              </mc:Choice>
              <mc:Fallback>
                <p:oleObj name="Document" r:id="rId8" imgW="1329604" imgH="1938148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057400"/>
                        <a:ext cx="1330325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15000" y="3886200"/>
          <a:ext cx="1347788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10" imgW="1347036" imgH="2011046" progId="Word.Document.8">
                  <p:embed/>
                </p:oleObj>
              </mc:Choice>
              <mc:Fallback>
                <p:oleObj name="Document" r:id="rId10" imgW="1347036" imgH="2011046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886200"/>
                        <a:ext cx="1347788" cy="201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5105400" y="2971800"/>
            <a:ext cx="444500" cy="596900"/>
          </a:xfrm>
          <a:prstGeom prst="rightArrow">
            <a:avLst>
              <a:gd name="adj1" fmla="val 50000"/>
              <a:gd name="adj2" fmla="val 5005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 rot="-2820000">
            <a:off x="4959350" y="5251450"/>
            <a:ext cx="944563" cy="163513"/>
          </a:xfrm>
          <a:prstGeom prst="leftArrow">
            <a:avLst>
              <a:gd name="adj1" fmla="val 50000"/>
              <a:gd name="adj2" fmla="val 28875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257800" y="5715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Verdana" panose="020B0604030504040204" pitchFamily="34" charset="0"/>
              </a:rPr>
              <a:t>JOIN</a:t>
            </a:r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2209800" y="5638800"/>
            <a:ext cx="990600" cy="0"/>
          </a:xfrm>
          <a:prstGeom prst="line">
            <a:avLst/>
          </a:prstGeom>
          <a:noFill/>
          <a:ln w="317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2209800" y="5638800"/>
            <a:ext cx="990600" cy="457200"/>
          </a:xfrm>
          <a:prstGeom prst="line">
            <a:avLst/>
          </a:prstGeom>
          <a:noFill/>
          <a:ln w="317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28600" y="5410200"/>
            <a:ext cx="1828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Verdana" panose="020B0604030504040204" pitchFamily="34" charset="0"/>
              </a:rPr>
              <a:t>Spurious Tuples</a:t>
            </a:r>
          </a:p>
        </p:txBody>
      </p:sp>
    </p:spTree>
    <p:extLst>
      <p:ext uri="{BB962C8B-B14F-4D97-AF65-F5344CB8AC3E}">
        <p14:creationId xmlns:p14="http://schemas.microsoft.com/office/powerpoint/2010/main" val="310922865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9953FA-71EC-4390-8355-2AAFA7CA182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31838"/>
          </a:xfrm>
        </p:spPr>
        <p:txBody>
          <a:bodyPr/>
          <a:lstStyle/>
          <a:p>
            <a:r>
              <a:rPr lang="en-US" altLang="en-US" sz="3600" smtClean="0"/>
              <a:t>Dependency Goal #1: lossless joins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558800" y="942975"/>
            <a:ext cx="244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A bad decomposition: </a:t>
            </a:r>
          </a:p>
        </p:txBody>
      </p:sp>
      <p:graphicFrame>
        <p:nvGraphicFramePr>
          <p:cNvPr id="34821" name="Object 2"/>
          <p:cNvGraphicFramePr>
            <a:graphicFrameLocks/>
          </p:cNvGraphicFramePr>
          <p:nvPr/>
        </p:nvGraphicFramePr>
        <p:xfrm>
          <a:off x="1554163" y="1247775"/>
          <a:ext cx="3687762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6619751" imgH="2533769" progId="Word.Document.8">
                  <p:embed/>
                </p:oleObj>
              </mc:Choice>
              <mc:Fallback>
                <p:oleObj name="Document" r:id="rId3" imgW="6619751" imgH="2533769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1247775"/>
                        <a:ext cx="3687762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3"/>
          <p:cNvGraphicFramePr>
            <a:graphicFrameLocks/>
          </p:cNvGraphicFramePr>
          <p:nvPr/>
        </p:nvGraphicFramePr>
        <p:xfrm>
          <a:off x="6024563" y="1238250"/>
          <a:ext cx="2417762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5" imgW="4333931" imgH="2495477" progId="Word.Document.8">
                  <p:embed/>
                </p:oleObj>
              </mc:Choice>
              <mc:Fallback>
                <p:oleObj name="Document" r:id="rId5" imgW="4333931" imgH="2495477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1238250"/>
                        <a:ext cx="2417762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3" name="Group 6"/>
          <p:cNvGrpSpPr>
            <a:grpSpLocks/>
          </p:cNvGrpSpPr>
          <p:nvPr/>
        </p:nvGrpSpPr>
        <p:grpSpPr bwMode="auto">
          <a:xfrm>
            <a:off x="5538788" y="1816100"/>
            <a:ext cx="284162" cy="180975"/>
            <a:chOff x="2226" y="2065"/>
            <a:chExt cx="1148" cy="671"/>
          </a:xfrm>
        </p:grpSpPr>
        <p:sp>
          <p:nvSpPr>
            <p:cNvPr id="34829" name="AutoShape 7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830" name="AutoShape 8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3962400" y="26289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=</a:t>
            </a:r>
          </a:p>
        </p:txBody>
      </p:sp>
      <p:graphicFrame>
        <p:nvGraphicFramePr>
          <p:cNvPr id="34825" name="Object 4"/>
          <p:cNvGraphicFramePr>
            <a:graphicFrameLocks/>
          </p:cNvGraphicFramePr>
          <p:nvPr/>
        </p:nvGraphicFramePr>
        <p:xfrm>
          <a:off x="1503363" y="3078163"/>
          <a:ext cx="5283200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7" imgW="9648994" imgH="3391002" progId="Word.Document.8">
                  <p:embed/>
                </p:oleObj>
              </mc:Choice>
              <mc:Fallback>
                <p:oleObj name="Document" r:id="rId7" imgW="9648994" imgH="3391002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3078163"/>
                        <a:ext cx="5283200" cy="187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762000" y="5116513"/>
            <a:ext cx="71612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Problem:      join adds meaningless tuples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   “lossy join”: by adding noise, have lost meaningful information as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                       result of the decomposition</a:t>
            </a:r>
          </a:p>
        </p:txBody>
      </p:sp>
      <p:sp>
        <p:nvSpPr>
          <p:cNvPr id="34827" name="Line 12"/>
          <p:cNvSpPr>
            <a:spLocks noChangeShapeType="1"/>
          </p:cNvSpPr>
          <p:nvPr/>
        </p:nvSpPr>
        <p:spPr bwMode="auto">
          <a:xfrm>
            <a:off x="1157288" y="3698875"/>
            <a:ext cx="3651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8" name="Line 13"/>
          <p:cNvSpPr>
            <a:spLocks noChangeShapeType="1"/>
          </p:cNvSpPr>
          <p:nvPr/>
        </p:nvSpPr>
        <p:spPr bwMode="auto">
          <a:xfrm>
            <a:off x="1117600" y="4175125"/>
            <a:ext cx="3651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2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795974-7441-4076-A202-2140E50BDB4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467600" cy="808038"/>
          </a:xfrm>
        </p:spPr>
        <p:txBody>
          <a:bodyPr/>
          <a:lstStyle/>
          <a:p>
            <a:r>
              <a:rPr lang="en-US" altLang="en-US" sz="3600" smtClean="0"/>
              <a:t>Dependency Goal #1: lossless joins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792163" y="982663"/>
            <a:ext cx="514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Is the following decomposition lossless or lossy? </a:t>
            </a:r>
          </a:p>
        </p:txBody>
      </p:sp>
      <p:graphicFrame>
        <p:nvGraphicFramePr>
          <p:cNvPr id="35845" name="Object 2"/>
          <p:cNvGraphicFramePr>
            <a:graphicFrameLocks/>
          </p:cNvGraphicFramePr>
          <p:nvPr/>
        </p:nvGraphicFramePr>
        <p:xfrm>
          <a:off x="884238" y="1524000"/>
          <a:ext cx="3687762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3" imgW="6562759" imgH="2495477" progId="Word.Document.8">
                  <p:embed/>
                </p:oleObj>
              </mc:Choice>
              <mc:Fallback>
                <p:oleObj name="Document" r:id="rId3" imgW="6562759" imgH="2495477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1524000"/>
                        <a:ext cx="3687762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3"/>
          <p:cNvGraphicFramePr>
            <a:graphicFrameLocks/>
          </p:cNvGraphicFramePr>
          <p:nvPr/>
        </p:nvGraphicFramePr>
        <p:xfrm>
          <a:off x="5556250" y="1516063"/>
          <a:ext cx="2408238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5" imgW="4333931" imgH="2495477" progId="Word.Document.8">
                  <p:embed/>
                </p:oleObj>
              </mc:Choice>
              <mc:Fallback>
                <p:oleObj name="Document" r:id="rId5" imgW="4333931" imgH="2495477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1516063"/>
                        <a:ext cx="2408238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1117600" y="3644900"/>
            <a:ext cx="515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Ans: Lossless:    R = R1          R2,  it has 4 tuples</a:t>
            </a:r>
          </a:p>
        </p:txBody>
      </p:sp>
      <p:grpSp>
        <p:nvGrpSpPr>
          <p:cNvPr id="35848" name="Group 7"/>
          <p:cNvGrpSpPr>
            <a:grpSpLocks/>
          </p:cNvGrpSpPr>
          <p:nvPr/>
        </p:nvGrpSpPr>
        <p:grpSpPr bwMode="auto">
          <a:xfrm>
            <a:off x="3781425" y="3744913"/>
            <a:ext cx="284163" cy="180975"/>
            <a:chOff x="2226" y="2065"/>
            <a:chExt cx="1148" cy="671"/>
          </a:xfrm>
        </p:grpSpPr>
        <p:sp>
          <p:nvSpPr>
            <p:cNvPr id="35849" name="AutoShape 8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850" name="AutoShape 9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907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9F3860-C3D7-4426-B7BE-69CBC5F5C53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Ensuring Lossless Joins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0924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smtClean="0"/>
              <a:t>A decomposition of R  :   R = R1 U R2</a:t>
            </a:r>
          </a:p>
          <a:p>
            <a:pPr>
              <a:buFontTx/>
              <a:buNone/>
            </a:pPr>
            <a:r>
              <a:rPr lang="en-US" altLang="en-US" sz="2800" smtClean="0"/>
              <a:t>Is lossless  iff</a:t>
            </a:r>
          </a:p>
          <a:p>
            <a:pPr>
              <a:buFontTx/>
              <a:buNone/>
            </a:pPr>
            <a:r>
              <a:rPr lang="en-US" altLang="en-US" sz="2800" smtClean="0"/>
              <a:t>          R1 </a:t>
            </a:r>
            <a:r>
              <a:rPr lang="en-US" altLang="en-US" smtClean="0">
                <a:sym typeface="Symbol" panose="05050102010706020507" pitchFamily="18" charset="2"/>
              </a:rPr>
              <a:t></a:t>
            </a:r>
            <a:r>
              <a:rPr lang="en-US" altLang="en-US" sz="2800" smtClean="0"/>
              <a:t> R2  </a:t>
            </a:r>
            <a:r>
              <a:rPr lang="en-US" altLang="en-US" sz="2800" smtClean="0">
                <a:sym typeface="Wingdings" panose="05000000000000000000" pitchFamily="2" charset="2"/>
              </a:rPr>
              <a:t>  R1,   or</a:t>
            </a:r>
          </a:p>
          <a:p>
            <a:pPr>
              <a:buFontTx/>
              <a:buNone/>
            </a:pPr>
            <a:r>
              <a:rPr lang="en-US" altLang="en-US" sz="2800" smtClean="0">
                <a:sym typeface="Wingdings" panose="05000000000000000000" pitchFamily="2" charset="2"/>
              </a:rPr>
              <a:t>          R1 </a:t>
            </a:r>
            <a:r>
              <a:rPr lang="en-US" altLang="en-US" smtClean="0">
                <a:sym typeface="Symbol" panose="05050102010706020507" pitchFamily="18" charset="2"/>
              </a:rPr>
              <a:t></a:t>
            </a:r>
            <a:r>
              <a:rPr lang="en-US" altLang="en-US" sz="2800" smtClean="0">
                <a:sym typeface="Wingdings" panose="05000000000000000000" pitchFamily="2" charset="2"/>
              </a:rPr>
              <a:t> R2   R2</a:t>
            </a:r>
          </a:p>
          <a:p>
            <a:pPr>
              <a:buFontTx/>
              <a:buNone/>
            </a:pPr>
            <a:r>
              <a:rPr lang="en-US" altLang="en-US" sz="2800" smtClean="0">
                <a:sym typeface="Wingdings" panose="05000000000000000000" pitchFamily="2" charset="2"/>
              </a:rPr>
              <a:t>(i.e., intersecting attributes must for a superkey for one of the resulting smaller relations)</a:t>
            </a:r>
          </a:p>
        </p:txBody>
      </p:sp>
    </p:spTree>
    <p:extLst>
      <p:ext uri="{BB962C8B-B14F-4D97-AF65-F5344CB8AC3E}">
        <p14:creationId xmlns:p14="http://schemas.microsoft.com/office/powerpoint/2010/main" val="39004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 sz="3600" smtClean="0">
                <a:solidFill>
                  <a:schemeClr val="tx1"/>
                </a:solidFill>
              </a:rPr>
              <a:t>Lossless Decomposition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533400" y="1752600"/>
            <a:ext cx="8077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en-US" sz="2400" i="1">
                <a:solidFill>
                  <a:srgbClr val="FF0000"/>
                </a:solidFill>
                <a:latin typeface="Times New Roman" panose="02020603050405020304" pitchFamily="18" charset="0"/>
              </a:rPr>
              <a:t>Theorem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en-US" sz="2400">
                <a:latin typeface="Verdana" panose="020B0604030504040204" pitchFamily="34" charset="0"/>
              </a:rPr>
              <a:t>A decomposition of </a:t>
            </a:r>
            <a:r>
              <a:rPr kumimoji="1" lang="en-US" altLang="en-US" sz="2400" i="1">
                <a:latin typeface="Verdana" panose="020B0604030504040204" pitchFamily="34" charset="0"/>
              </a:rPr>
              <a:t>R</a:t>
            </a:r>
            <a:r>
              <a:rPr kumimoji="1" lang="en-US" altLang="en-US" sz="2400">
                <a:latin typeface="Verdana" panose="020B0604030504040204" pitchFamily="34" charset="0"/>
              </a:rPr>
              <a:t> into </a:t>
            </a:r>
            <a:r>
              <a:rPr lang="en-US" altLang="en-US" sz="2400" i="1">
                <a:latin typeface="Verdana" panose="020B0604030504040204" pitchFamily="34" charset="0"/>
              </a:rPr>
              <a:t>R</a:t>
            </a:r>
            <a:r>
              <a:rPr lang="en-US" altLang="en-US" sz="2400">
                <a:latin typeface="Verdana" panose="020B0604030504040204" pitchFamily="34" charset="0"/>
              </a:rPr>
              <a:t>1 and </a:t>
            </a:r>
            <a:r>
              <a:rPr lang="en-US" altLang="en-US" sz="2400" i="1">
                <a:latin typeface="Verdana" panose="020B0604030504040204" pitchFamily="34" charset="0"/>
              </a:rPr>
              <a:t>R</a:t>
            </a:r>
            <a:r>
              <a:rPr lang="en-US" altLang="en-US" sz="2400">
                <a:latin typeface="Verdana" panose="020B0604030504040204" pitchFamily="34" charset="0"/>
              </a:rPr>
              <a:t>2 is lossless join wrt FDs F, if and only if at</a:t>
            </a:r>
            <a:r>
              <a:rPr kumimoji="1" lang="en-US" altLang="en-US" sz="2400">
                <a:latin typeface="Verdana" panose="020B0604030504040204" pitchFamily="34" charset="0"/>
              </a:rPr>
              <a:t> least one of the following dependencies is in </a:t>
            </a:r>
            <a:r>
              <a:rPr kumimoji="1" lang="en-US" altLang="en-US" sz="2400" i="1">
                <a:latin typeface="Verdana" panose="020B0604030504040204" pitchFamily="34" charset="0"/>
              </a:rPr>
              <a:t>F</a:t>
            </a:r>
            <a:r>
              <a:rPr kumimoji="1" lang="en-US" altLang="en-US" sz="2400" baseline="30000">
                <a:latin typeface="Verdana" panose="020B0604030504040204" pitchFamily="34" charset="0"/>
              </a:rPr>
              <a:t>+</a:t>
            </a:r>
            <a:r>
              <a:rPr kumimoji="1" lang="en-US" altLang="en-US" sz="2400">
                <a:latin typeface="Verdana" panose="020B0604030504040204" pitchFamily="34" charset="0"/>
              </a:rPr>
              <a:t>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kumimoji="1" lang="en-US" altLang="en-US" sz="2400" i="1">
                <a:latin typeface="Verdana" panose="020B0604030504040204" pitchFamily="34" charset="0"/>
              </a:rPr>
              <a:t>	R</a:t>
            </a:r>
            <a:r>
              <a:rPr kumimoji="1" lang="en-US" altLang="en-US" sz="2400">
                <a:latin typeface="Verdana" panose="020B0604030504040204" pitchFamily="34" charset="0"/>
              </a:rPr>
              <a:t>1 </a:t>
            </a:r>
            <a:r>
              <a:rPr kumimoji="1" lang="en-US" altLang="en-US" sz="2400">
                <a:latin typeface="Verdana" panose="020B0604030504040204" pitchFamily="34" charset="0"/>
                <a:sym typeface="Symbol" panose="05050102010706020507" pitchFamily="18" charset="2"/>
              </a:rPr>
              <a:t> </a:t>
            </a:r>
            <a:r>
              <a:rPr kumimoji="1" lang="en-US" altLang="en-US" sz="2400" i="1">
                <a:latin typeface="Verdana" panose="020B0604030504040204" pitchFamily="34" charset="0"/>
              </a:rPr>
              <a:t>R</a:t>
            </a:r>
            <a:r>
              <a:rPr kumimoji="1" lang="en-US" altLang="en-US" sz="2400">
                <a:latin typeface="Verdana" panose="020B0604030504040204" pitchFamily="34" charset="0"/>
              </a:rPr>
              <a:t>2 </a:t>
            </a:r>
            <a:r>
              <a:rPr kumimoji="1" lang="en-US" altLang="en-US" sz="2400"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en-US" altLang="en-US" sz="2400">
                <a:latin typeface="Verdana" panose="020B0604030504040204" pitchFamily="34" charset="0"/>
                <a:sym typeface="Monotype Sorts" pitchFamily="2" charset="2"/>
              </a:rPr>
              <a:t> </a:t>
            </a:r>
            <a:r>
              <a:rPr kumimoji="1" lang="en-US" altLang="en-US" sz="2400" i="1">
                <a:latin typeface="Verdana" panose="020B0604030504040204" pitchFamily="34" charset="0"/>
              </a:rPr>
              <a:t>R</a:t>
            </a:r>
            <a:r>
              <a:rPr kumimoji="1" lang="en-US" altLang="en-US" sz="2400">
                <a:latin typeface="Verdana" panose="020B0604030504040204" pitchFamily="34" charset="0"/>
              </a:rPr>
              <a:t>1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kumimoji="1" lang="en-US" altLang="en-US" sz="2400" i="1">
                <a:latin typeface="Verdana" panose="020B0604030504040204" pitchFamily="34" charset="0"/>
              </a:rPr>
              <a:t>	R</a:t>
            </a:r>
            <a:r>
              <a:rPr kumimoji="1" lang="en-US" altLang="en-US" sz="2400">
                <a:latin typeface="Verdana" panose="020B0604030504040204" pitchFamily="34" charset="0"/>
              </a:rPr>
              <a:t>1 </a:t>
            </a:r>
            <a:r>
              <a:rPr kumimoji="1" lang="en-US" altLang="en-US" sz="2400">
                <a:latin typeface="Verdana" panose="020B0604030504040204" pitchFamily="34" charset="0"/>
                <a:sym typeface="Symbol" panose="05050102010706020507" pitchFamily="18" charset="2"/>
              </a:rPr>
              <a:t> </a:t>
            </a:r>
            <a:r>
              <a:rPr kumimoji="1" lang="en-US" altLang="en-US" sz="2400" i="1">
                <a:latin typeface="Verdana" panose="020B0604030504040204" pitchFamily="34" charset="0"/>
              </a:rPr>
              <a:t>R</a:t>
            </a:r>
            <a:r>
              <a:rPr kumimoji="1" lang="en-US" altLang="en-US" sz="2400">
                <a:latin typeface="Verdana" panose="020B0604030504040204" pitchFamily="34" charset="0"/>
              </a:rPr>
              <a:t>2 </a:t>
            </a:r>
            <a:r>
              <a:rPr kumimoji="1" lang="en-US" altLang="en-US" sz="2400"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en-US" altLang="en-US" sz="2400">
                <a:latin typeface="Verdana" panose="020B0604030504040204" pitchFamily="34" charset="0"/>
                <a:sym typeface="Monotype Sorts" pitchFamily="2" charset="2"/>
              </a:rPr>
              <a:t> </a:t>
            </a:r>
            <a:r>
              <a:rPr kumimoji="1" lang="en-US" altLang="en-US" sz="2400" i="1">
                <a:latin typeface="Verdana" panose="020B0604030504040204" pitchFamily="34" charset="0"/>
              </a:rPr>
              <a:t>R</a:t>
            </a:r>
            <a:r>
              <a:rPr kumimoji="1" lang="en-US" altLang="en-US" sz="2400">
                <a:latin typeface="Verdana" panose="020B0604030504040204" pitchFamily="34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en-US" sz="2400">
                <a:latin typeface="Verdana" panose="020B0604030504040204" pitchFamily="34" charset="0"/>
              </a:rPr>
              <a:t>In other words, </a:t>
            </a:r>
            <a:r>
              <a:rPr kumimoji="1" lang="en-US" altLang="en-US" sz="2400" i="1">
                <a:latin typeface="Verdana" panose="020B0604030504040204" pitchFamily="34" charset="0"/>
              </a:rPr>
              <a:t>R</a:t>
            </a:r>
            <a:r>
              <a:rPr kumimoji="1" lang="en-US" altLang="en-US" sz="2400">
                <a:latin typeface="Verdana" panose="020B0604030504040204" pitchFamily="34" charset="0"/>
              </a:rPr>
              <a:t>1 </a:t>
            </a:r>
            <a:r>
              <a:rPr kumimoji="1" lang="en-US" altLang="en-US" sz="2400">
                <a:latin typeface="Verdana" panose="020B0604030504040204" pitchFamily="34" charset="0"/>
                <a:sym typeface="Symbol" panose="05050102010706020507" pitchFamily="18" charset="2"/>
              </a:rPr>
              <a:t> </a:t>
            </a:r>
            <a:r>
              <a:rPr kumimoji="1" lang="en-US" altLang="en-US" sz="2400" i="1">
                <a:latin typeface="Verdana" panose="020B0604030504040204" pitchFamily="34" charset="0"/>
              </a:rPr>
              <a:t>R</a:t>
            </a:r>
            <a:r>
              <a:rPr kumimoji="1" lang="en-US" altLang="en-US" sz="2400">
                <a:latin typeface="Verdana" panose="020B0604030504040204" pitchFamily="34" charset="0"/>
              </a:rPr>
              <a:t>2 forms a superkey of either R1 or R2</a:t>
            </a:r>
          </a:p>
        </p:txBody>
      </p:sp>
    </p:spTree>
    <p:extLst>
      <p:ext uri="{BB962C8B-B14F-4D97-AF65-F5344CB8AC3E}">
        <p14:creationId xmlns:p14="http://schemas.microsoft.com/office/powerpoint/2010/main" val="37598347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 sz="quarter"/>
          </p:nvPr>
        </p:nvSpPr>
        <p:spPr>
          <a:xfrm>
            <a:off x="762000" y="457200"/>
            <a:ext cx="8162925" cy="1431925"/>
          </a:xfrm>
          <a:noFill/>
        </p:spPr>
        <p:txBody>
          <a:bodyPr lIns="90488" tIns="44450" rIns="90488" bIns="44450"/>
          <a:lstStyle/>
          <a:p>
            <a:r>
              <a:rPr lang="en-US" altLang="en-US" b="1" smtClean="0">
                <a:solidFill>
                  <a:schemeClr val="tx1"/>
                </a:solidFill>
              </a:rPr>
              <a:t>Lossy Decomposition</a:t>
            </a:r>
          </a:p>
        </p:txBody>
      </p:sp>
      <p:graphicFrame>
        <p:nvGraphicFramePr>
          <p:cNvPr id="81924" name="Group 4"/>
          <p:cNvGraphicFramePr>
            <a:graphicFrameLocks noGrp="1"/>
          </p:cNvGraphicFramePr>
          <p:nvPr>
            <p:ph sz="quarter" idx="1"/>
          </p:nvPr>
        </p:nvGraphicFramePr>
        <p:xfrm>
          <a:off x="2005013" y="3328988"/>
          <a:ext cx="2165350" cy="1189038"/>
        </p:xfrm>
        <a:graphic>
          <a:graphicData uri="http://schemas.openxmlformats.org/drawingml/2006/table">
            <a:tbl>
              <a:tblPr/>
              <a:tblGrid>
                <a:gridCol w="1081087"/>
                <a:gridCol w="1084263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S#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Status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S3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S5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38" name="Group 18"/>
          <p:cNvGraphicFramePr>
            <a:graphicFrameLocks noGrp="1"/>
          </p:cNvGraphicFramePr>
          <p:nvPr>
            <p:ph sz="quarter" idx="2"/>
          </p:nvPr>
        </p:nvGraphicFramePr>
        <p:xfrm>
          <a:off x="5253038" y="3409950"/>
          <a:ext cx="2319337" cy="1189038"/>
        </p:xfrm>
        <a:graphic>
          <a:graphicData uri="http://schemas.openxmlformats.org/drawingml/2006/table">
            <a:tbl>
              <a:tblPr/>
              <a:tblGrid>
                <a:gridCol w="1160462"/>
                <a:gridCol w="1158875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S#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City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S3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Paris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S5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Athens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52" name="Group 32"/>
          <p:cNvGraphicFramePr>
            <a:graphicFrameLocks noGrp="1"/>
          </p:cNvGraphicFramePr>
          <p:nvPr>
            <p:ph sz="quarter" idx="3"/>
          </p:nvPr>
        </p:nvGraphicFramePr>
        <p:xfrm>
          <a:off x="2362200" y="5029200"/>
          <a:ext cx="2057400" cy="1189038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S#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Status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S3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S5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66" name="Group 46"/>
          <p:cNvGraphicFramePr>
            <a:graphicFrameLocks noGrp="1"/>
          </p:cNvGraphicFramePr>
          <p:nvPr>
            <p:ph sz="quarter" idx="4"/>
          </p:nvPr>
        </p:nvGraphicFramePr>
        <p:xfrm>
          <a:off x="5638800" y="5029200"/>
          <a:ext cx="2286000" cy="1189038"/>
        </p:xfrm>
        <a:graphic>
          <a:graphicData uri="http://schemas.openxmlformats.org/drawingml/2006/table">
            <a:tbl>
              <a:tblPr/>
              <a:tblGrid>
                <a:gridCol w="1144588"/>
                <a:gridCol w="1141412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Status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City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Paris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Athens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80" name="Group 60"/>
          <p:cNvGraphicFramePr>
            <a:graphicFrameLocks noGrp="1"/>
          </p:cNvGraphicFramePr>
          <p:nvPr/>
        </p:nvGraphicFramePr>
        <p:xfrm>
          <a:off x="3505200" y="1752600"/>
          <a:ext cx="3429000" cy="1189038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S#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Status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City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S3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Paris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S5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Athens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47750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010400" cy="639762"/>
          </a:xfrm>
          <a:noFill/>
        </p:spPr>
        <p:txBody>
          <a:bodyPr lIns="90488" tIns="44450" rIns="90488" bIns="44450"/>
          <a:lstStyle/>
          <a:p>
            <a:r>
              <a:rPr lang="en-US" altLang="en-US" sz="3600" smtClean="0">
                <a:solidFill>
                  <a:schemeClr val="tx1"/>
                </a:solidFill>
              </a:rPr>
              <a:t>Lossless Decomposition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257800"/>
          </a:xfrm>
          <a:noFill/>
        </p:spPr>
        <p:txBody>
          <a:bodyPr lIns="90488" tIns="44450" rIns="90488" bIns="44450"/>
          <a:lstStyle/>
          <a:p>
            <a:pPr marL="533400" indent="-533400"/>
            <a:r>
              <a:rPr lang="en-US" altLang="en-US" sz="2800" smtClean="0"/>
              <a:t>Observe that S satisfies the FDs:</a:t>
            </a:r>
          </a:p>
          <a:p>
            <a:pPr marL="914400" lvl="1" indent="-266700"/>
            <a:r>
              <a:rPr lang="en-US" altLang="en-US" smtClean="0"/>
              <a:t>S# </a:t>
            </a:r>
            <a:r>
              <a:rPr lang="en-US" altLang="en-US" smtClean="0">
                <a:sym typeface="Wingdings" panose="05000000000000000000" pitchFamily="2" charset="2"/>
              </a:rPr>
              <a:t> Status &amp; S#  City</a:t>
            </a:r>
          </a:p>
          <a:p>
            <a:pPr marL="533400" indent="-533400"/>
            <a:r>
              <a:rPr lang="en-US" altLang="en-US" sz="2800" smtClean="0"/>
              <a:t>It can not be a coincidence that S is equal to the join of its projections on {S#, Status} &amp; {S#, City}</a:t>
            </a:r>
          </a:p>
          <a:p>
            <a:pPr marL="533400" indent="-533400"/>
            <a:r>
              <a:rPr lang="en-US" altLang="en-US" sz="2800" smtClean="0"/>
              <a:t>Heaths’ Theorem:</a:t>
            </a:r>
          </a:p>
          <a:p>
            <a:pPr marL="533400" indent="-533400">
              <a:buFontTx/>
              <a:buNone/>
            </a:pPr>
            <a:r>
              <a:rPr lang="en-US" altLang="en-US" sz="2800" smtClean="0"/>
              <a:t>	Let R{A,B,C} be a relation, where A, B, &amp; C are sets of attributes. If R satisfies A</a:t>
            </a:r>
            <a:r>
              <a:rPr lang="en-US" altLang="en-US" sz="2800" smtClean="0">
                <a:sym typeface="Wingdings" panose="05000000000000000000" pitchFamily="2" charset="2"/>
              </a:rPr>
              <a:t>B &amp; AC, then R is equal to the join of its projections on {A,B} &amp; {A,C}</a:t>
            </a:r>
          </a:p>
          <a:p>
            <a:pPr marL="533400" indent="-533400"/>
            <a:r>
              <a:rPr lang="en-US" altLang="en-US" sz="2800" smtClean="0"/>
              <a:t>Observe that in the second decomposition of S the FD, </a:t>
            </a:r>
            <a:r>
              <a:rPr lang="en-US" altLang="en-US" sz="2800" smtClean="0">
                <a:sym typeface="Wingdings" panose="05000000000000000000" pitchFamily="2" charset="2"/>
              </a:rPr>
              <a:t>S#  City is lost</a:t>
            </a:r>
          </a:p>
        </p:txBody>
      </p:sp>
    </p:spTree>
    <p:extLst>
      <p:ext uri="{BB962C8B-B14F-4D97-AF65-F5344CB8AC3E}">
        <p14:creationId xmlns:p14="http://schemas.microsoft.com/office/powerpoint/2010/main" val="379218522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010400" cy="715962"/>
          </a:xfrm>
          <a:noFill/>
        </p:spPr>
        <p:txBody>
          <a:bodyPr lIns="90488" tIns="44450" rIns="90488" bIns="44450"/>
          <a:lstStyle/>
          <a:p>
            <a:r>
              <a:rPr lang="en-US" altLang="en-US" sz="3600" smtClean="0">
                <a:solidFill>
                  <a:schemeClr val="tx1"/>
                </a:solidFill>
              </a:rPr>
              <a:t>Lossless Decomposition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839200" cy="5181600"/>
          </a:xfrm>
          <a:noFill/>
        </p:spPr>
        <p:txBody>
          <a:bodyPr lIns="90488" tIns="44450" rIns="90488" bIns="44450"/>
          <a:lstStyle/>
          <a:p>
            <a:pPr marL="533400" indent="-533400"/>
            <a:r>
              <a:rPr lang="en-US" altLang="en-US" sz="2400" smtClean="0"/>
              <a:t>The decomposition of R into R1, R2, …Rn is lossless if for any instance r of R</a:t>
            </a:r>
          </a:p>
          <a:p>
            <a:pPr marL="533400" indent="-533400">
              <a:buFontTx/>
              <a:buNone/>
            </a:pPr>
            <a:r>
              <a:rPr lang="en-US" altLang="en-US" sz="2400" smtClean="0"/>
              <a:t>	 </a:t>
            </a:r>
            <a:r>
              <a:rPr lang="en-US" altLang="en-US" sz="2800" i="1" smtClean="0"/>
              <a:t>r = </a:t>
            </a:r>
            <a:r>
              <a:rPr lang="en-US" altLang="en-US" sz="2800" smtClean="0">
                <a:sym typeface="Symbol" panose="05050102010706020507" pitchFamily="18" charset="2"/>
              </a:rPr>
              <a:t></a:t>
            </a:r>
            <a:r>
              <a:rPr lang="en-US" altLang="en-US" sz="2800" i="1" baseline="-25000" smtClean="0">
                <a:sym typeface="Symbol" panose="05050102010706020507" pitchFamily="18" charset="2"/>
              </a:rPr>
              <a:t>R1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(</a:t>
            </a:r>
            <a:r>
              <a:rPr lang="en-US" altLang="en-US" sz="2800" i="1" smtClean="0">
                <a:sym typeface="Symbol" panose="05050102010706020507" pitchFamily="18" charset="2"/>
              </a:rPr>
              <a:t>r </a:t>
            </a:r>
            <a:r>
              <a:rPr lang="en-US" altLang="en-US" sz="2800" smtClean="0">
                <a:sym typeface="Symbol" panose="05050102010706020507" pitchFamily="18" charset="2"/>
              </a:rPr>
              <a:t>)    </a:t>
            </a:r>
            <a:r>
              <a:rPr lang="en-US" altLang="en-US" sz="2800" i="1" baseline="-25000" smtClean="0">
                <a:sym typeface="Symbol" panose="05050102010706020507" pitchFamily="18" charset="2"/>
              </a:rPr>
              <a:t>R2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(</a:t>
            </a:r>
            <a:r>
              <a:rPr lang="en-US" altLang="en-US" sz="2800" i="1" smtClean="0">
                <a:sym typeface="Symbol" panose="05050102010706020507" pitchFamily="18" charset="2"/>
              </a:rPr>
              <a:t>r </a:t>
            </a:r>
            <a:r>
              <a:rPr lang="en-US" altLang="en-US" sz="2800" smtClean="0">
                <a:sym typeface="Symbol" panose="05050102010706020507" pitchFamily="18" charset="2"/>
              </a:rPr>
              <a:t>)    ……    </a:t>
            </a:r>
            <a:r>
              <a:rPr lang="en-US" altLang="en-US" sz="2800" i="1" baseline="-25000" smtClean="0">
                <a:sym typeface="Symbol" panose="05050102010706020507" pitchFamily="18" charset="2"/>
              </a:rPr>
              <a:t>Rn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(</a:t>
            </a:r>
            <a:r>
              <a:rPr lang="en-US" altLang="en-US" sz="2800" i="1" smtClean="0">
                <a:sym typeface="Symbol" panose="05050102010706020507" pitchFamily="18" charset="2"/>
              </a:rPr>
              <a:t>r </a:t>
            </a:r>
            <a:r>
              <a:rPr lang="en-US" altLang="en-US" sz="2800" smtClean="0">
                <a:sym typeface="Symbol" panose="05050102010706020507" pitchFamily="18" charset="2"/>
              </a:rPr>
              <a:t>)</a:t>
            </a:r>
          </a:p>
          <a:p>
            <a:pPr marL="533400" indent="-533400"/>
            <a:r>
              <a:rPr lang="en-US" altLang="en-US" sz="2400" smtClean="0">
                <a:sym typeface="Symbol" panose="05050102010706020507" pitchFamily="18" charset="2"/>
              </a:rPr>
              <a:t>We can replace R by R1 &amp; R2, knowing that the instance of R can be recovered from the instances of R1 &amp; R2</a:t>
            </a:r>
          </a:p>
          <a:p>
            <a:pPr marL="533400" indent="-533400"/>
            <a:r>
              <a:rPr lang="en-US" altLang="en-US" sz="2400" smtClean="0">
                <a:sym typeface="Symbol" panose="05050102010706020507" pitchFamily="18" charset="2"/>
              </a:rPr>
              <a:t>We can use FDs to show that decompositions are lossless</a:t>
            </a:r>
          </a:p>
          <a:p>
            <a:pPr marL="533400" indent="-533400"/>
            <a:endParaRPr lang="en-US" altLang="en-US" sz="2400" smtClean="0">
              <a:sym typeface="Symbol" panose="05050102010706020507" pitchFamily="18" charset="2"/>
            </a:endParaRPr>
          </a:p>
          <a:p>
            <a:pPr marL="533400" indent="-533400">
              <a:buFontTx/>
              <a:buNone/>
            </a:pPr>
            <a:endParaRPr lang="en-US" altLang="en-US" sz="2400" b="1" smtClean="0">
              <a:sym typeface="Wingdings" panose="05000000000000000000" pitchFamily="2" charset="2"/>
            </a:endParaRPr>
          </a:p>
        </p:txBody>
      </p:sp>
      <p:sp>
        <p:nvSpPr>
          <p:cNvPr id="44038" name="Freeform 6"/>
          <p:cNvSpPr>
            <a:spLocks/>
          </p:cNvSpPr>
          <p:nvPr/>
        </p:nvSpPr>
        <p:spPr bwMode="auto">
          <a:xfrm>
            <a:off x="2667000" y="2286000"/>
            <a:ext cx="381000" cy="228600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6 h 182"/>
              <a:gd name="T4" fmla="*/ 2147483646 w 182"/>
              <a:gd name="T5" fmla="*/ 0 h 182"/>
              <a:gd name="T6" fmla="*/ 2147483646 w 182"/>
              <a:gd name="T7" fmla="*/ 2147483646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Freeform 7"/>
          <p:cNvSpPr>
            <a:spLocks/>
          </p:cNvSpPr>
          <p:nvPr/>
        </p:nvSpPr>
        <p:spPr bwMode="auto">
          <a:xfrm>
            <a:off x="4191000" y="2362200"/>
            <a:ext cx="381000" cy="228600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6 h 182"/>
              <a:gd name="T4" fmla="*/ 2147483646 w 182"/>
              <a:gd name="T5" fmla="*/ 0 h 182"/>
              <a:gd name="T6" fmla="*/ 2147483646 w 182"/>
              <a:gd name="T7" fmla="*/ 2147483646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Freeform 8"/>
          <p:cNvSpPr>
            <a:spLocks/>
          </p:cNvSpPr>
          <p:nvPr/>
        </p:nvSpPr>
        <p:spPr bwMode="auto">
          <a:xfrm>
            <a:off x="5257800" y="2362200"/>
            <a:ext cx="381000" cy="228600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6 h 182"/>
              <a:gd name="T4" fmla="*/ 2147483646 w 182"/>
              <a:gd name="T5" fmla="*/ 0 h 182"/>
              <a:gd name="T6" fmla="*/ 2147483646 w 182"/>
              <a:gd name="T7" fmla="*/ 2147483646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205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E01EEF-B4C2-43A2-BF16-4F3E29EA329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077200" cy="609600"/>
          </a:xfrm>
        </p:spPr>
        <p:txBody>
          <a:bodyPr/>
          <a:lstStyle/>
          <a:p>
            <a:r>
              <a:rPr lang="en-US" altLang="en-US" sz="3600" smtClean="0"/>
              <a:t>Decomposition Goal #2: Dependency preservation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55626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Goal: efficient integrity checks of FD’s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An example w/ no DP: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R = ( bname, bcity, assets, cname, lno, amt)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               bname </a:t>
            </a:r>
            <a:r>
              <a:rPr lang="en-US" altLang="en-US" sz="2000">
                <a:latin typeface="Helvetica" panose="020B0604020202020204" pitchFamily="34" charset="0"/>
                <a:sym typeface="Wingdings" panose="05000000000000000000" pitchFamily="2" charset="2"/>
              </a:rPr>
              <a:t> bcity  assets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  <a:sym typeface="Wingdings" panose="05000000000000000000" pitchFamily="2" charset="2"/>
              </a:rPr>
              <a:t>               lno   amt bname</a:t>
            </a:r>
            <a:endParaRPr lang="en-US" altLang="en-US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   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838200" y="3711575"/>
            <a:ext cx="43005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Decomposition: R = R1 U R2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    R1 = (bname, assets, cname, lno)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    R2 = (lno, bcity, amt)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Lossless but not DP. Why?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3733800" y="5538788"/>
            <a:ext cx="5175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Ans: bname </a:t>
            </a:r>
            <a:r>
              <a:rPr lang="en-US" altLang="en-US" sz="2000">
                <a:latin typeface="Helvetica" panose="020B0604020202020204" pitchFamily="34" charset="0"/>
                <a:sym typeface="Wingdings" panose="05000000000000000000" pitchFamily="2" charset="2"/>
              </a:rPr>
              <a:t>bcity assets  crosses 2 tables</a:t>
            </a:r>
            <a:endParaRPr lang="en-US" altLang="en-US" sz="200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47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8BCC09-6386-4FBC-B09B-A90E4EB3B13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077200" cy="609600"/>
          </a:xfrm>
        </p:spPr>
        <p:txBody>
          <a:bodyPr/>
          <a:lstStyle/>
          <a:p>
            <a:r>
              <a:rPr lang="en-US" altLang="en-US" sz="3600" smtClean="0"/>
              <a:t>Decomposition Goal #2: Dependency preservation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669925" y="1458913"/>
            <a:ext cx="84232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To ensure best possible efficiency of FD checks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    ensure that only a SINGLE table is needed in order to check each FD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i.e. ensure that:   A1 A2 ... An </a:t>
            </a:r>
            <a:r>
              <a:rPr lang="en-US" altLang="en-US" sz="2000">
                <a:latin typeface="Helvetica" panose="020B0604020202020204" pitchFamily="34" charset="0"/>
                <a:sym typeface="Wingdings" panose="05000000000000000000" pitchFamily="2" charset="2"/>
              </a:rPr>
              <a:t> B1 B2 ... Bm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Helvetica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  <a:sym typeface="Wingdings" panose="05000000000000000000" pitchFamily="2" charset="2"/>
              </a:rPr>
              <a:t>Can be checked by examining Ri = ( ..., A1, A2, ..., An, ..., B1, ..., Bm, ...)</a:t>
            </a:r>
            <a:endParaRPr lang="en-US" altLang="en-US" sz="2000">
              <a:latin typeface="Helvetica" panose="020B0604020202020204" pitchFamily="34" charset="0"/>
            </a:endParaRP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143000" y="4343400"/>
            <a:ext cx="70596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To test if the decomposition  R = R1 U R2 U ... U Rn     is DP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  (1)   see which FD’s of R are covered by R1, R2, ..., Rn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  (2) compare the closure of (1) with the closure of FD’s of R</a:t>
            </a:r>
          </a:p>
        </p:txBody>
      </p:sp>
    </p:spTree>
    <p:extLst>
      <p:ext uri="{BB962C8B-B14F-4D97-AF65-F5344CB8AC3E}">
        <p14:creationId xmlns:p14="http://schemas.microsoft.com/office/powerpoint/2010/main" val="14160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3750C8-D2DC-4720-9D90-8166A0E3A28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Cannonical</a:t>
            </a:r>
            <a:r>
              <a:rPr lang="en-US" altLang="en-US" dirty="0" smtClean="0"/>
              <a:t> Cover</a:t>
            </a:r>
          </a:p>
          <a:p>
            <a:pPr eaLnBrk="1" hangingPunct="1"/>
            <a:r>
              <a:rPr lang="en-US" altLang="en-US" dirty="0" smtClean="0"/>
              <a:t>Goals of Decomposition</a:t>
            </a:r>
            <a:endParaRPr lang="en-US" altLang="en-US" dirty="0" smtClean="0"/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dirty="0" smtClean="0">
                <a:latin typeface="Helvetica" panose="020B0604020202020204" pitchFamily="34" charset="0"/>
              </a:rPr>
              <a:t>1. Lossless Joins  </a:t>
            </a:r>
            <a:endParaRPr lang="en-US" altLang="en-US" dirty="0">
              <a:latin typeface="Helvetica" panose="020B0604020202020204" pitchFamily="34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Helvetica" panose="020B0604020202020204" pitchFamily="34" charset="0"/>
              </a:rPr>
              <a:t>2. Dependency preservation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dirty="0" smtClean="0">
                <a:latin typeface="Helvetica" panose="020B0604020202020204" pitchFamily="34" charset="0"/>
              </a:rPr>
              <a:t>3</a:t>
            </a:r>
            <a:r>
              <a:rPr lang="en-US" altLang="en-US" dirty="0">
                <a:latin typeface="Helvetica" panose="020B0604020202020204" pitchFamily="34" charset="0"/>
              </a:rPr>
              <a:t>. Redundancy </a:t>
            </a:r>
            <a:r>
              <a:rPr lang="en-US" altLang="en-US" dirty="0" smtClean="0">
                <a:latin typeface="Helvetica" panose="020B0604020202020204" pitchFamily="34" charset="0"/>
              </a:rPr>
              <a:t>Avoidance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Helvetica" panose="020B0604020202020204" pitchFamily="34" charset="0"/>
              </a:rPr>
              <a:t>Testing for 3NF and BCNF</a:t>
            </a:r>
            <a:endParaRPr lang="en-US" altLang="en-US" dirty="0">
              <a:latin typeface="Helvetica" panose="020B0604020202020204" pitchFamily="34" charset="0"/>
            </a:endParaRP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284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BFA721-072B-42B7-838C-D50EFDE3A76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077200" cy="609600"/>
          </a:xfrm>
        </p:spPr>
        <p:txBody>
          <a:bodyPr/>
          <a:lstStyle/>
          <a:p>
            <a:r>
              <a:rPr lang="en-US" altLang="en-US" sz="3600" smtClean="0"/>
              <a:t>Decomposition Goal #2: Dependency preservation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1219200" y="2033588"/>
            <a:ext cx="57959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Example:      Given    F = { A</a:t>
            </a:r>
            <a:r>
              <a:rPr lang="en-US" altLang="en-US" sz="2000">
                <a:latin typeface="Helvetica" panose="020B0604020202020204" pitchFamily="34" charset="0"/>
                <a:sym typeface="Wingdings" panose="05000000000000000000" pitchFamily="2" charset="2"/>
              </a:rPr>
              <a:t>B,  AB D, C D}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Helvetica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  <a:sym typeface="Wingdings" panose="05000000000000000000" pitchFamily="2" charset="2"/>
              </a:rPr>
              <a:t>consider   R  = R1  U  R2 s.t.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  <a:sym typeface="Wingdings" panose="05000000000000000000" pitchFamily="2" charset="2"/>
              </a:rPr>
              <a:t>            R1 = (A, B, D)    ,  R2 = (C, D)</a:t>
            </a:r>
            <a:endParaRPr lang="en-US" altLang="en-US" sz="2000">
              <a:latin typeface="Helvetica" panose="020B0604020202020204" pitchFamily="34" charset="0"/>
            </a:endParaRP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990600" y="3938588"/>
            <a:ext cx="59848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(1)   F+ = { A</a:t>
            </a:r>
            <a:r>
              <a:rPr lang="en-US" altLang="en-US" sz="2000">
                <a:latin typeface="Helvetica" panose="020B0604020202020204" pitchFamily="34" charset="0"/>
                <a:sym typeface="Wingdings" panose="05000000000000000000" pitchFamily="2" charset="2"/>
              </a:rPr>
              <a:t>BD,  CD}+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  <a:sym typeface="Wingdings" panose="05000000000000000000" pitchFamily="2" charset="2"/>
              </a:rPr>
              <a:t>(2)   G = {ABD, CD, ...} +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Helvetica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  <a:sym typeface="Wingdings" panose="05000000000000000000" pitchFamily="2" charset="2"/>
              </a:rPr>
              <a:t>(3)  F+ = G+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  <a:sym typeface="Wingdings" panose="05000000000000000000" pitchFamily="2" charset="2"/>
              </a:rPr>
              <a:t>          note: G+ cannot introduce new FDs not in F+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Helvetica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  <a:sym typeface="Wingdings" panose="05000000000000000000" pitchFamily="2" charset="2"/>
              </a:rPr>
              <a:t>Decomposition is DP</a:t>
            </a:r>
            <a:endParaRPr lang="en-US" altLang="en-US" sz="200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6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21EA71-88C4-41E0-9B34-47D0F48F682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7772400" cy="701675"/>
          </a:xfrm>
        </p:spPr>
        <p:txBody>
          <a:bodyPr/>
          <a:lstStyle/>
          <a:p>
            <a:r>
              <a:rPr lang="en-US" altLang="en-US" sz="4000" smtClean="0">
                <a:solidFill>
                  <a:schemeClr val="tx1"/>
                </a:solidFill>
              </a:rPr>
              <a:t>Dependency Preservation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31188" cy="4030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 Let </a:t>
            </a:r>
            <a:r>
              <a:rPr lang="en-US" altLang="en-US" i="1" smtClean="0"/>
              <a:t>F</a:t>
            </a:r>
            <a:r>
              <a:rPr lang="en-US" altLang="en-US" i="1" baseline="-25000" smtClean="0"/>
              <a:t>i</a:t>
            </a:r>
            <a:r>
              <a:rPr lang="en-US" altLang="en-US" i="1" smtClean="0"/>
              <a:t> </a:t>
            </a:r>
            <a:r>
              <a:rPr lang="en-US" altLang="en-US" smtClean="0"/>
              <a:t>be the set of dependencies </a:t>
            </a:r>
            <a:r>
              <a:rPr lang="en-US" altLang="en-US" i="1" smtClean="0"/>
              <a:t>F </a:t>
            </a:r>
            <a:r>
              <a:rPr lang="en-US" altLang="en-US" sz="3600" i="1" baseline="30000" smtClean="0"/>
              <a:t>+</a:t>
            </a:r>
            <a:r>
              <a:rPr lang="en-US" altLang="en-US" smtClean="0"/>
              <a:t> that include only attributes in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i</a:t>
            </a:r>
            <a:r>
              <a:rPr lang="en-US" altLang="en-US" i="1" smtClean="0"/>
              <a:t>.</a:t>
            </a:r>
            <a:r>
              <a:rPr lang="en-US" altLang="en-US" b="1" i="1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 b="1" smtClean="0"/>
              <a:t> </a:t>
            </a:r>
            <a:r>
              <a:rPr lang="en-US" altLang="en-US" sz="2800" smtClean="0"/>
              <a:t>A  decomposition is  </a:t>
            </a:r>
            <a:r>
              <a:rPr lang="en-US" altLang="en-US" sz="2800" smtClean="0">
                <a:solidFill>
                  <a:schemeClr val="tx2"/>
                </a:solidFill>
              </a:rPr>
              <a:t>dependency preserving</a:t>
            </a:r>
            <a:r>
              <a:rPr lang="en-US" altLang="en-US" sz="2800" smtClean="0"/>
              <a:t>,  if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     (</a:t>
            </a:r>
            <a:r>
              <a:rPr lang="en-US" altLang="en-US" sz="2800" i="1" smtClean="0"/>
              <a:t>F</a:t>
            </a:r>
            <a:r>
              <a:rPr lang="en-US" altLang="en-US" sz="2800" baseline="-25000" smtClean="0"/>
              <a:t>1</a:t>
            </a:r>
            <a:r>
              <a:rPr lang="en-US" altLang="en-US" sz="2800" i="1" smtClean="0"/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</a:t>
            </a:r>
            <a:r>
              <a:rPr lang="en-US" altLang="en-US" sz="2800" i="1" smtClean="0">
                <a:sym typeface="Symbol" panose="05050102010706020507" pitchFamily="18" charset="2"/>
              </a:rPr>
              <a:t> F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 </a:t>
            </a:r>
            <a:r>
              <a:rPr lang="en-US" altLang="en-US" sz="2800" smtClean="0">
                <a:sym typeface="Symbol" panose="05050102010706020507" pitchFamily="18" charset="2"/>
              </a:rPr>
              <a:t></a:t>
            </a:r>
            <a:r>
              <a:rPr lang="en-US" altLang="en-US" sz="2800" i="1" smtClean="0">
                <a:sym typeface="Symbol" panose="05050102010706020507" pitchFamily="18" charset="2"/>
              </a:rPr>
              <a:t> …</a:t>
            </a:r>
            <a:r>
              <a:rPr lang="en-US" altLang="en-US" sz="2800" smtClean="0">
                <a:sym typeface="Symbol" panose="05050102010706020507" pitchFamily="18" charset="2"/>
              </a:rPr>
              <a:t> </a:t>
            </a:r>
            <a:r>
              <a:rPr lang="en-US" altLang="en-US" sz="2800" i="1" smtClean="0">
                <a:sym typeface="Symbol" panose="05050102010706020507" pitchFamily="18" charset="2"/>
              </a:rPr>
              <a:t> F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 </a:t>
            </a:r>
            <a:r>
              <a:rPr lang="en-US" altLang="en-US" sz="2800" smtClean="0">
                <a:sym typeface="Symbol" panose="05050102010706020507" pitchFamily="18" charset="2"/>
              </a:rPr>
              <a:t>)</a:t>
            </a:r>
            <a:r>
              <a:rPr lang="en-US" altLang="en-US" sz="2800" baseline="30000" smtClean="0">
                <a:sym typeface="Symbol" panose="05050102010706020507" pitchFamily="18" charset="2"/>
              </a:rPr>
              <a:t>+</a:t>
            </a:r>
            <a:r>
              <a:rPr lang="en-US" altLang="en-US" sz="2800" smtClean="0">
                <a:sym typeface="Symbol" panose="05050102010706020507" pitchFamily="18" charset="2"/>
              </a:rPr>
              <a:t> = </a:t>
            </a:r>
            <a:r>
              <a:rPr lang="en-US" altLang="en-US" sz="2800" i="1" smtClean="0">
                <a:sym typeface="Symbol" panose="05050102010706020507" pitchFamily="18" charset="2"/>
              </a:rPr>
              <a:t>F </a:t>
            </a:r>
            <a:r>
              <a:rPr lang="en-US" altLang="en-US" sz="2800" i="1" baseline="30000" smtClean="0">
                <a:sym typeface="Symbol" panose="05050102010706020507" pitchFamily="18" charset="2"/>
              </a:rPr>
              <a:t>+</a:t>
            </a:r>
          </a:p>
          <a:p>
            <a:pPr lvl="2">
              <a:lnSpc>
                <a:spcPct val="90000"/>
              </a:lnSpc>
            </a:pPr>
            <a:r>
              <a:rPr lang="en-US" altLang="en-US" sz="2800" smtClean="0"/>
              <a:t>If it is not, then checking updates for violation of functional dependencies may require computing joins, which is expensive.</a:t>
            </a:r>
          </a:p>
        </p:txBody>
      </p:sp>
    </p:spTree>
    <p:extLst>
      <p:ext uri="{BB962C8B-B14F-4D97-AF65-F5344CB8AC3E}">
        <p14:creationId xmlns:p14="http://schemas.microsoft.com/office/powerpoint/2010/main" val="425197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1874EA-C178-4677-B2F0-0D8184CABBF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086600" cy="898525"/>
          </a:xfrm>
        </p:spPr>
        <p:txBody>
          <a:bodyPr/>
          <a:lstStyle/>
          <a:p>
            <a:r>
              <a:rPr lang="en-US" altLang="en-US" sz="3200" smtClean="0">
                <a:solidFill>
                  <a:schemeClr val="tx1"/>
                </a:solidFill>
              </a:rPr>
              <a:t>Testing for Dependency Preservation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0"/>
            <a:ext cx="9144000" cy="5883275"/>
          </a:xfrm>
        </p:spPr>
        <p:txBody>
          <a:bodyPr/>
          <a:lstStyle/>
          <a:p>
            <a:r>
              <a:rPr lang="en-US" altLang="en-US" sz="2400" smtClean="0">
                <a:sym typeface="Symbol" panose="05050102010706020507" pitchFamily="18" charset="2"/>
              </a:rPr>
              <a:t>To check if a dependency    is preserved in a decomposition of </a:t>
            </a:r>
            <a:r>
              <a:rPr lang="en-US" altLang="en-US" sz="2400" i="1" smtClean="0">
                <a:sym typeface="Symbol" panose="05050102010706020507" pitchFamily="18" charset="2"/>
              </a:rPr>
              <a:t>R</a:t>
            </a:r>
            <a:r>
              <a:rPr lang="en-US" altLang="en-US" sz="2400" smtClean="0">
                <a:sym typeface="Symbol" panose="05050102010706020507" pitchFamily="18" charset="2"/>
              </a:rPr>
              <a:t> into </a:t>
            </a:r>
            <a:r>
              <a:rPr lang="en-US" altLang="en-US" sz="2400" i="1" smtClean="0">
                <a:sym typeface="Symbol" panose="05050102010706020507" pitchFamily="18" charset="2"/>
              </a:rPr>
              <a:t>R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400" smtClean="0">
                <a:sym typeface="Symbol" panose="05050102010706020507" pitchFamily="18" charset="2"/>
              </a:rPr>
              <a:t>, </a:t>
            </a:r>
            <a:r>
              <a:rPr lang="en-US" altLang="en-US" sz="2400" i="1" smtClean="0">
                <a:sym typeface="Symbol" panose="05050102010706020507" pitchFamily="18" charset="2"/>
              </a:rPr>
              <a:t>R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400" smtClean="0">
                <a:sym typeface="Symbol" panose="05050102010706020507" pitchFamily="18" charset="2"/>
              </a:rPr>
              <a:t>, …, </a:t>
            </a:r>
            <a:r>
              <a:rPr lang="en-US" altLang="en-US" sz="2400" i="1" smtClean="0">
                <a:sym typeface="Symbol" panose="05050102010706020507" pitchFamily="18" charset="2"/>
              </a:rPr>
              <a:t>R</a:t>
            </a:r>
            <a:r>
              <a:rPr lang="en-US" altLang="en-US" sz="28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400" smtClean="0">
                <a:sym typeface="Symbol" panose="05050102010706020507" pitchFamily="18" charset="2"/>
              </a:rPr>
              <a:t> we apply the following test (with attribute closure done with respect to </a:t>
            </a:r>
            <a:r>
              <a:rPr lang="en-US" altLang="en-US" sz="2400" i="1" smtClean="0">
                <a:sym typeface="Symbol" panose="05050102010706020507" pitchFamily="18" charset="2"/>
              </a:rPr>
              <a:t>F</a:t>
            </a:r>
            <a:r>
              <a:rPr lang="en-US" altLang="en-US" sz="2400" smtClean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2000" i="1" smtClean="0"/>
              <a:t>result </a:t>
            </a:r>
            <a:r>
              <a:rPr lang="en-US" altLang="en-US" sz="2000" smtClean="0"/>
              <a:t>= </a:t>
            </a:r>
            <a:r>
              <a:rPr lang="en-US" altLang="en-US" sz="2000" smtClean="0">
                <a:sym typeface="Symbol" panose="05050102010706020507" pitchFamily="18" charset="2"/>
              </a:rPr>
              <a:t></a:t>
            </a:r>
            <a:br>
              <a:rPr lang="en-US" altLang="en-US" sz="2000" smtClean="0">
                <a:sym typeface="Symbol" panose="05050102010706020507" pitchFamily="18" charset="2"/>
              </a:rPr>
            </a:br>
            <a:r>
              <a:rPr lang="en-US" altLang="en-US" sz="2000" b="1" smtClean="0">
                <a:sym typeface="Symbol" panose="05050102010706020507" pitchFamily="18" charset="2"/>
              </a:rPr>
              <a:t>while</a:t>
            </a:r>
            <a:r>
              <a:rPr lang="en-US" altLang="en-US" sz="2000" smtClean="0">
                <a:sym typeface="Symbol" panose="05050102010706020507" pitchFamily="18" charset="2"/>
              </a:rPr>
              <a:t> (changes to </a:t>
            </a:r>
            <a:r>
              <a:rPr lang="en-US" altLang="en-US" sz="2000" i="1" smtClean="0">
                <a:sym typeface="Symbol" panose="05050102010706020507" pitchFamily="18" charset="2"/>
              </a:rPr>
              <a:t>result</a:t>
            </a:r>
            <a:r>
              <a:rPr lang="en-US" altLang="en-US" sz="2000" smtClean="0">
                <a:sym typeface="Symbol" panose="05050102010706020507" pitchFamily="18" charset="2"/>
              </a:rPr>
              <a:t>) do</a:t>
            </a:r>
            <a:br>
              <a:rPr lang="en-US" altLang="en-US" sz="2000" smtClean="0">
                <a:sym typeface="Symbol" panose="05050102010706020507" pitchFamily="18" charset="2"/>
              </a:rPr>
            </a:br>
            <a:r>
              <a:rPr lang="en-US" altLang="en-US" sz="2000" smtClean="0">
                <a:sym typeface="Symbol" panose="05050102010706020507" pitchFamily="18" charset="2"/>
              </a:rPr>
              <a:t>	</a:t>
            </a:r>
            <a:r>
              <a:rPr lang="en-US" altLang="en-US" sz="2000" b="1" smtClean="0">
                <a:sym typeface="Symbol" panose="05050102010706020507" pitchFamily="18" charset="2"/>
              </a:rPr>
              <a:t>for each</a:t>
            </a:r>
            <a:r>
              <a:rPr lang="en-US" altLang="en-US" sz="2000" smtClean="0">
                <a:sym typeface="Symbol" panose="05050102010706020507" pitchFamily="18" charset="2"/>
              </a:rPr>
              <a:t> </a:t>
            </a:r>
            <a:r>
              <a:rPr lang="en-US" altLang="en-US" sz="2000" i="1" smtClean="0">
                <a:sym typeface="Symbol" panose="05050102010706020507" pitchFamily="18" charset="2"/>
              </a:rPr>
              <a:t>R</a:t>
            </a:r>
            <a:r>
              <a:rPr lang="en-US" altLang="en-US" sz="2000" i="1" baseline="-25000" smtClean="0">
                <a:sym typeface="Symbol" panose="05050102010706020507" pitchFamily="18" charset="2"/>
              </a:rPr>
              <a:t>i</a:t>
            </a:r>
            <a:r>
              <a:rPr lang="en-US" altLang="en-US" sz="2000" i="1" smtClean="0">
                <a:sym typeface="Symbol" panose="05050102010706020507" pitchFamily="18" charset="2"/>
              </a:rPr>
              <a:t> </a:t>
            </a:r>
            <a:r>
              <a:rPr lang="en-US" altLang="en-US" sz="2000" smtClean="0">
                <a:sym typeface="Symbol" panose="05050102010706020507" pitchFamily="18" charset="2"/>
              </a:rPr>
              <a:t>in the decomposition</a:t>
            </a:r>
            <a:br>
              <a:rPr lang="en-US" altLang="en-US" sz="2000" smtClean="0">
                <a:sym typeface="Symbol" panose="05050102010706020507" pitchFamily="18" charset="2"/>
              </a:rPr>
            </a:br>
            <a:r>
              <a:rPr lang="en-US" altLang="en-US" sz="2000" smtClean="0">
                <a:sym typeface="Symbol" panose="05050102010706020507" pitchFamily="18" charset="2"/>
              </a:rPr>
              <a:t>		</a:t>
            </a:r>
            <a:r>
              <a:rPr lang="en-US" altLang="en-US" sz="2000" i="1" smtClean="0">
                <a:sym typeface="Symbol" panose="05050102010706020507" pitchFamily="18" charset="2"/>
              </a:rPr>
              <a:t>t</a:t>
            </a:r>
            <a:r>
              <a:rPr lang="en-US" altLang="en-US" sz="2000" smtClean="0">
                <a:sym typeface="Symbol" panose="05050102010706020507" pitchFamily="18" charset="2"/>
              </a:rPr>
              <a:t> = (</a:t>
            </a:r>
            <a:r>
              <a:rPr lang="en-US" altLang="en-US" sz="2000" i="1" smtClean="0">
                <a:sym typeface="Symbol" panose="05050102010706020507" pitchFamily="18" charset="2"/>
              </a:rPr>
              <a:t>result </a:t>
            </a:r>
            <a:r>
              <a:rPr lang="en-US" altLang="en-US" sz="2000" smtClean="0">
                <a:sym typeface="Symbol" panose="05050102010706020507" pitchFamily="18" charset="2"/>
              </a:rPr>
              <a:t> </a:t>
            </a:r>
            <a:r>
              <a:rPr lang="en-US" altLang="en-US" sz="2000" i="1" smtClean="0">
                <a:sym typeface="Symbol" panose="05050102010706020507" pitchFamily="18" charset="2"/>
              </a:rPr>
              <a:t>R</a:t>
            </a:r>
            <a:r>
              <a:rPr lang="en-US" altLang="en-US" sz="2000" i="1" baseline="-25000" smtClean="0">
                <a:sym typeface="Symbol" panose="05050102010706020507" pitchFamily="18" charset="2"/>
              </a:rPr>
              <a:t>i</a:t>
            </a:r>
            <a:r>
              <a:rPr lang="en-US" altLang="en-US" sz="2000" smtClean="0">
                <a:sym typeface="Symbol" panose="05050102010706020507" pitchFamily="18" charset="2"/>
              </a:rPr>
              <a:t>)</a:t>
            </a:r>
            <a:r>
              <a:rPr lang="en-US" altLang="en-US" sz="2000" baseline="30000" smtClean="0">
                <a:sym typeface="Symbol" panose="05050102010706020507" pitchFamily="18" charset="2"/>
              </a:rPr>
              <a:t>+ </a:t>
            </a:r>
            <a:r>
              <a:rPr lang="en-US" altLang="en-US" sz="2000" smtClean="0">
                <a:sym typeface="Symbol" panose="05050102010706020507" pitchFamily="18" charset="2"/>
              </a:rPr>
              <a:t> </a:t>
            </a:r>
            <a:r>
              <a:rPr lang="en-US" altLang="en-US" sz="2000" i="1" smtClean="0">
                <a:sym typeface="Symbol" panose="05050102010706020507" pitchFamily="18" charset="2"/>
              </a:rPr>
              <a:t>R</a:t>
            </a:r>
            <a:r>
              <a:rPr lang="en-US" altLang="en-US" sz="2000" i="1" baseline="-25000" smtClean="0">
                <a:sym typeface="Symbol" panose="05050102010706020507" pitchFamily="18" charset="2"/>
              </a:rPr>
              <a:t>i</a:t>
            </a:r>
            <a:br>
              <a:rPr lang="en-US" altLang="en-US" sz="2000" i="1" baseline="-25000" smtClean="0">
                <a:sym typeface="Symbol" panose="05050102010706020507" pitchFamily="18" charset="2"/>
              </a:rPr>
            </a:br>
            <a:r>
              <a:rPr lang="en-US" altLang="en-US" sz="2000" i="1" baseline="-25000" smtClean="0">
                <a:sym typeface="Symbol" panose="05050102010706020507" pitchFamily="18" charset="2"/>
              </a:rPr>
              <a:t>		</a:t>
            </a:r>
            <a:r>
              <a:rPr lang="en-US" altLang="en-US" sz="2000" i="1" smtClean="0">
                <a:sym typeface="Symbol" panose="05050102010706020507" pitchFamily="18" charset="2"/>
              </a:rPr>
              <a:t>result  =  result  </a:t>
            </a:r>
            <a:r>
              <a:rPr lang="en-US" altLang="en-US" sz="2000" smtClean="0">
                <a:sym typeface="Symbol" panose="05050102010706020507" pitchFamily="18" charset="2"/>
              </a:rPr>
              <a:t> </a:t>
            </a:r>
            <a:r>
              <a:rPr lang="en-US" altLang="en-US" sz="2000" i="1" smtClean="0">
                <a:sym typeface="Symbol" panose="05050102010706020507" pitchFamily="18" charset="2"/>
              </a:rPr>
              <a:t>t</a:t>
            </a:r>
          </a:p>
          <a:p>
            <a:pPr lvl="1"/>
            <a:r>
              <a:rPr lang="en-US" altLang="en-US" sz="2000" smtClean="0">
                <a:sym typeface="Symbol" panose="05050102010706020507" pitchFamily="18" charset="2"/>
              </a:rPr>
              <a:t>If </a:t>
            </a:r>
            <a:r>
              <a:rPr lang="en-US" altLang="en-US" sz="2000" i="1" smtClean="0">
                <a:sym typeface="Symbol" panose="05050102010706020507" pitchFamily="18" charset="2"/>
              </a:rPr>
              <a:t>result</a:t>
            </a:r>
            <a:r>
              <a:rPr lang="en-US" altLang="en-US" sz="2000" smtClean="0">
                <a:sym typeface="Symbol" panose="05050102010706020507" pitchFamily="18" charset="2"/>
              </a:rPr>
              <a:t> contains all attributes in , then the functional dependency </a:t>
            </a:r>
            <a:br>
              <a:rPr lang="en-US" altLang="en-US" sz="2000" smtClean="0">
                <a:sym typeface="Symbol" panose="05050102010706020507" pitchFamily="18" charset="2"/>
              </a:rPr>
            </a:br>
            <a:r>
              <a:rPr lang="en-US" altLang="en-US" sz="2000" smtClean="0">
                <a:sym typeface="Symbol" panose="05050102010706020507" pitchFamily="18" charset="2"/>
              </a:rPr>
              <a:t>   is preserved.</a:t>
            </a:r>
          </a:p>
          <a:p>
            <a:r>
              <a:rPr lang="en-US" altLang="en-US" sz="2400" smtClean="0">
                <a:sym typeface="Symbol" panose="05050102010706020507" pitchFamily="18" charset="2"/>
              </a:rPr>
              <a:t>We apply the test on all dependencies in </a:t>
            </a:r>
            <a:r>
              <a:rPr lang="en-US" altLang="en-US" sz="2400" i="1" smtClean="0">
                <a:sym typeface="Symbol" panose="05050102010706020507" pitchFamily="18" charset="2"/>
              </a:rPr>
              <a:t>F</a:t>
            </a:r>
            <a:r>
              <a:rPr lang="en-US" altLang="en-US" sz="2400" smtClean="0">
                <a:sym typeface="Symbol" panose="05050102010706020507" pitchFamily="18" charset="2"/>
              </a:rPr>
              <a:t>  to check if a decomposition is dependency preserving</a:t>
            </a:r>
          </a:p>
          <a:p>
            <a:r>
              <a:rPr lang="en-US" altLang="en-US" sz="2400" smtClean="0">
                <a:sym typeface="Symbol" panose="05050102010706020507" pitchFamily="18" charset="2"/>
              </a:rPr>
              <a:t>This procedure takes polynomial time, instead of the exponential time required to compute </a:t>
            </a:r>
            <a:r>
              <a:rPr lang="en-US" altLang="en-US" sz="2400" i="1" smtClean="0">
                <a:sym typeface="Symbol" panose="05050102010706020507" pitchFamily="18" charset="2"/>
              </a:rPr>
              <a:t>F</a:t>
            </a:r>
            <a:r>
              <a:rPr lang="en-US" altLang="en-US" sz="2400" i="1" baseline="30000" smtClean="0">
                <a:sym typeface="Symbol" panose="05050102010706020507" pitchFamily="18" charset="2"/>
              </a:rPr>
              <a:t>+</a:t>
            </a:r>
            <a:r>
              <a:rPr lang="en-US" altLang="en-US" sz="2400" i="1" smtClean="0">
                <a:sym typeface="Symbol" panose="05050102010706020507" pitchFamily="18" charset="2"/>
              </a:rPr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and</a:t>
            </a:r>
            <a:r>
              <a:rPr lang="en-US" altLang="en-US" sz="2400" i="1" smtClean="0">
                <a:sym typeface="Symbol" panose="05050102010706020507" pitchFamily="18" charset="2"/>
              </a:rPr>
              <a:t> 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F</a:t>
            </a:r>
            <a:r>
              <a:rPr lang="en-US" altLang="en-US" sz="2400" baseline="-25000" smtClean="0"/>
              <a:t>1</a:t>
            </a:r>
            <a:r>
              <a:rPr lang="en-US" altLang="en-US" sz="2400" i="1" smtClean="0"/>
              <a:t> </a:t>
            </a:r>
            <a:r>
              <a:rPr lang="en-US" altLang="en-US" sz="2000" smtClean="0">
                <a:sym typeface="Symbol" panose="05050102010706020507" pitchFamily="18" charset="2"/>
              </a:rPr>
              <a:t></a:t>
            </a:r>
            <a:r>
              <a:rPr lang="en-US" altLang="en-US" sz="2400" i="1" smtClean="0">
                <a:sym typeface="Symbol" panose="05050102010706020507" pitchFamily="18" charset="2"/>
              </a:rPr>
              <a:t> F</a:t>
            </a:r>
            <a:r>
              <a:rPr lang="en-US" altLang="en-US" sz="24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000" smtClean="0">
                <a:sym typeface="Symbol" panose="05050102010706020507" pitchFamily="18" charset="2"/>
              </a:rPr>
              <a:t> </a:t>
            </a:r>
            <a:r>
              <a:rPr lang="en-US" altLang="en-US" sz="2400" i="1" smtClean="0">
                <a:sym typeface="Symbol" panose="05050102010706020507" pitchFamily="18" charset="2"/>
              </a:rPr>
              <a:t> … </a:t>
            </a:r>
            <a:r>
              <a:rPr lang="en-US" altLang="en-US" sz="2000" smtClean="0">
                <a:sym typeface="Symbol" panose="05050102010706020507" pitchFamily="18" charset="2"/>
              </a:rPr>
              <a:t></a:t>
            </a:r>
            <a:r>
              <a:rPr lang="en-US" altLang="en-US" sz="2400" i="1" smtClean="0">
                <a:sym typeface="Symbol" panose="05050102010706020507" pitchFamily="18" charset="2"/>
              </a:rPr>
              <a:t> F</a:t>
            </a:r>
            <a:r>
              <a:rPr lang="en-US" altLang="en-US" sz="2400" baseline="-25000" smtClean="0">
                <a:sym typeface="Symbol" panose="05050102010706020507" pitchFamily="18" charset="2"/>
              </a:rPr>
              <a:t>n</a:t>
            </a:r>
            <a:r>
              <a:rPr lang="en-US" altLang="en-US" sz="2400" smtClean="0">
                <a:sym typeface="Symbol" panose="05050102010706020507" pitchFamily="18" charset="2"/>
              </a:rPr>
              <a:t>)</a:t>
            </a:r>
            <a:r>
              <a:rPr lang="en-US" altLang="en-US" sz="2800" baseline="30000" smtClean="0">
                <a:sym typeface="Symbol" panose="05050102010706020507" pitchFamily="18" charset="2"/>
              </a:rPr>
              <a:t>+</a:t>
            </a:r>
            <a:r>
              <a:rPr lang="en-US" altLang="en-US" sz="2400" smtClean="0"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64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796212" cy="4697412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2400" i="1" smtClean="0"/>
              <a:t>R = (A, B, C)</a:t>
            </a:r>
            <a:br>
              <a:rPr lang="en-US" altLang="en-US" sz="2400" i="1" smtClean="0"/>
            </a:br>
            <a:r>
              <a:rPr lang="en-US" altLang="en-US" sz="2400" i="1" smtClean="0"/>
              <a:t>F = {A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B, B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2400" smtClean="0">
                <a:sym typeface="Monotype Sorts" pitchFamily="2" charset="2"/>
              </a:rPr>
              <a:t>Can be decomposed in two different ways</a:t>
            </a:r>
          </a:p>
          <a:p>
            <a:pPr>
              <a:tabLst>
                <a:tab pos="2054225" algn="l"/>
              </a:tabLst>
            </a:pPr>
            <a:r>
              <a:rPr lang="en-US" altLang="en-US" sz="2400" i="1" smtClean="0">
                <a:sym typeface="Monotype Sorts" pitchFamily="2" charset="2"/>
              </a:rPr>
              <a:t>R</a:t>
            </a:r>
            <a:r>
              <a:rPr lang="en-US" altLang="en-US" sz="2400" baseline="-25000" smtClean="0">
                <a:sym typeface="Monotype Sorts" pitchFamily="2" charset="2"/>
              </a:rPr>
              <a:t>1</a:t>
            </a:r>
            <a:r>
              <a:rPr lang="en-US" altLang="en-US" sz="2400" i="1" smtClean="0">
                <a:sym typeface="Monotype Sorts" pitchFamily="2" charset="2"/>
              </a:rPr>
              <a:t> = (A, B),   R</a:t>
            </a:r>
            <a:r>
              <a:rPr lang="en-US" altLang="en-US" sz="2400" baseline="-25000" smtClean="0">
                <a:sym typeface="Monotype Sorts" pitchFamily="2" charset="2"/>
              </a:rPr>
              <a:t>2</a:t>
            </a:r>
            <a:r>
              <a:rPr lang="en-US" altLang="en-US" sz="2400" i="1" smtClean="0">
                <a:sym typeface="Monotype Sorts" pitchFamily="2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2400" smtClean="0">
                <a:sym typeface="Monotype Sorts" pitchFamily="2" charset="2"/>
              </a:rPr>
              <a:t>Lossless-join decomposition:</a:t>
            </a:r>
          </a:p>
          <a:p>
            <a:pPr lvl="1">
              <a:buFont typeface="Monotype Sorts" pitchFamily="2" charset="2"/>
              <a:buNone/>
              <a:tabLst>
                <a:tab pos="2054225" algn="l"/>
              </a:tabLst>
            </a:pPr>
            <a:r>
              <a:rPr lang="en-US" altLang="en-US" sz="2400" smtClean="0">
                <a:sym typeface="Monotype Sorts" pitchFamily="2" charset="2"/>
              </a:rPr>
              <a:t>		 </a:t>
            </a:r>
            <a:r>
              <a:rPr lang="en-US" altLang="en-US" sz="2400" i="1" smtClean="0">
                <a:sym typeface="Monotype Sorts" pitchFamily="2" charset="2"/>
              </a:rPr>
              <a:t>R</a:t>
            </a:r>
            <a:r>
              <a:rPr lang="en-US" altLang="en-US" sz="2400" baseline="-25000" smtClean="0">
                <a:sym typeface="Monotype Sorts" pitchFamily="2" charset="2"/>
              </a:rPr>
              <a:t>1  </a:t>
            </a:r>
            <a:r>
              <a:rPr lang="en-US" altLang="en-US" sz="2400" smtClean="0">
                <a:sym typeface="Symbol" panose="05050102010706020507" pitchFamily="18" charset="2"/>
              </a:rPr>
              <a:t> </a:t>
            </a:r>
            <a:r>
              <a:rPr lang="en-US" altLang="en-US" sz="2400" i="1" smtClean="0">
                <a:sym typeface="Monotype Sorts" pitchFamily="2" charset="2"/>
              </a:rPr>
              <a:t>R</a:t>
            </a:r>
            <a:r>
              <a:rPr lang="en-US" altLang="en-US" sz="2400" baseline="-25000" smtClean="0">
                <a:sym typeface="Monotype Sorts" pitchFamily="2" charset="2"/>
              </a:rPr>
              <a:t>2</a:t>
            </a:r>
            <a:r>
              <a:rPr lang="en-US" altLang="en-US" sz="2400" i="1" smtClean="0">
                <a:sym typeface="Monotype Sorts" pitchFamily="2" charset="2"/>
              </a:rPr>
              <a:t> = </a:t>
            </a:r>
            <a:r>
              <a:rPr lang="en-US" altLang="en-US" sz="2400" smtClean="0">
                <a:sym typeface="Monotype Sorts" pitchFamily="2" charset="2"/>
              </a:rPr>
              <a:t>{</a:t>
            </a:r>
            <a:r>
              <a:rPr lang="en-US" altLang="en-US" sz="2400" i="1" smtClean="0">
                <a:sym typeface="Monotype Sorts" pitchFamily="2" charset="2"/>
              </a:rPr>
              <a:t>B</a:t>
            </a:r>
            <a:r>
              <a:rPr lang="en-US" altLang="en-US" sz="2400" smtClean="0">
                <a:sym typeface="Monotype Sorts" pitchFamily="2" charset="2"/>
              </a:rPr>
              <a:t>}</a:t>
            </a:r>
            <a:r>
              <a:rPr lang="en-US" altLang="en-US" sz="2400" i="1" smtClean="0">
                <a:sym typeface="Monotype Sorts" pitchFamily="2" charset="2"/>
              </a:rPr>
              <a:t> </a:t>
            </a:r>
            <a:r>
              <a:rPr lang="en-US" altLang="en-US" sz="2400" smtClean="0">
                <a:sym typeface="Monotype Sorts" pitchFamily="2" charset="2"/>
              </a:rPr>
              <a:t>and </a:t>
            </a:r>
            <a:r>
              <a:rPr lang="en-US" altLang="en-US" sz="2400" i="1" smtClean="0">
                <a:sym typeface="Monotype Sorts" pitchFamily="2" charset="2"/>
              </a:rPr>
              <a:t>B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BC</a:t>
            </a:r>
          </a:p>
          <a:p>
            <a:pPr lvl="1">
              <a:tabLst>
                <a:tab pos="2054225" algn="l"/>
              </a:tabLst>
            </a:pPr>
            <a:r>
              <a:rPr lang="en-US" altLang="en-US" sz="2400" smtClean="0">
                <a:sym typeface="Monotype Sorts" pitchFamily="2" charset="2"/>
              </a:rPr>
              <a:t>Dependency preserving</a:t>
            </a:r>
          </a:p>
          <a:p>
            <a:pPr>
              <a:tabLst>
                <a:tab pos="2054225" algn="l"/>
              </a:tabLst>
            </a:pPr>
            <a:r>
              <a:rPr lang="en-US" altLang="en-US" sz="2400" i="1" smtClean="0">
                <a:sym typeface="Monotype Sorts" pitchFamily="2" charset="2"/>
              </a:rPr>
              <a:t>R</a:t>
            </a:r>
            <a:r>
              <a:rPr lang="en-US" altLang="en-US" sz="2400" i="1" baseline="-25000" smtClean="0">
                <a:sym typeface="Monotype Sorts" pitchFamily="2" charset="2"/>
              </a:rPr>
              <a:t>1 </a:t>
            </a:r>
            <a:r>
              <a:rPr lang="en-US" altLang="en-US" sz="2400" i="1" smtClean="0">
                <a:sym typeface="Monotype Sorts" pitchFamily="2" charset="2"/>
              </a:rPr>
              <a:t>= (A, B),   R</a:t>
            </a:r>
            <a:r>
              <a:rPr lang="en-US" altLang="en-US" sz="2400" baseline="-25000" smtClean="0">
                <a:sym typeface="Monotype Sorts" pitchFamily="2" charset="2"/>
              </a:rPr>
              <a:t>2</a:t>
            </a:r>
            <a:r>
              <a:rPr lang="en-US" altLang="en-US" sz="2400" i="1" smtClean="0">
                <a:sym typeface="Monotype Sorts" pitchFamily="2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2400" smtClean="0">
                <a:sym typeface="Monotype Sorts" pitchFamily="2" charset="2"/>
              </a:rPr>
              <a:t>Lossless-join decomposition:</a:t>
            </a:r>
          </a:p>
          <a:p>
            <a:pPr lvl="1">
              <a:buFont typeface="Monotype Sorts" pitchFamily="2" charset="2"/>
              <a:buNone/>
              <a:tabLst>
                <a:tab pos="2054225" algn="l"/>
              </a:tabLst>
            </a:pPr>
            <a:r>
              <a:rPr lang="en-US" altLang="en-US" sz="2400" smtClean="0">
                <a:sym typeface="Monotype Sorts" pitchFamily="2" charset="2"/>
              </a:rPr>
              <a:t>		 </a:t>
            </a:r>
            <a:r>
              <a:rPr lang="en-US" altLang="en-US" sz="2400" i="1" smtClean="0">
                <a:sym typeface="Monotype Sorts" pitchFamily="2" charset="2"/>
              </a:rPr>
              <a:t>R</a:t>
            </a:r>
            <a:r>
              <a:rPr lang="en-US" altLang="en-US" sz="2400" baseline="-25000" smtClean="0">
                <a:sym typeface="Monotype Sorts" pitchFamily="2" charset="2"/>
              </a:rPr>
              <a:t>1  </a:t>
            </a:r>
            <a:r>
              <a:rPr lang="en-US" altLang="en-US" sz="2400" smtClean="0">
                <a:sym typeface="Symbol" panose="05050102010706020507" pitchFamily="18" charset="2"/>
              </a:rPr>
              <a:t> </a:t>
            </a:r>
            <a:r>
              <a:rPr lang="en-US" altLang="en-US" sz="2400" i="1" smtClean="0">
                <a:sym typeface="Monotype Sorts" pitchFamily="2" charset="2"/>
              </a:rPr>
              <a:t>R</a:t>
            </a:r>
            <a:r>
              <a:rPr lang="en-US" altLang="en-US" sz="2400" baseline="-25000" smtClean="0">
                <a:sym typeface="Monotype Sorts" pitchFamily="2" charset="2"/>
              </a:rPr>
              <a:t>2</a:t>
            </a:r>
            <a:r>
              <a:rPr lang="en-US" altLang="en-US" sz="2400" i="1" smtClean="0">
                <a:sym typeface="Monotype Sorts" pitchFamily="2" charset="2"/>
              </a:rPr>
              <a:t> =</a:t>
            </a:r>
            <a:r>
              <a:rPr lang="en-US" altLang="en-US" sz="2400" smtClean="0">
                <a:sym typeface="Monotype Sorts" pitchFamily="2" charset="2"/>
              </a:rPr>
              <a:t> {</a:t>
            </a:r>
            <a:r>
              <a:rPr lang="en-US" altLang="en-US" sz="2400" i="1" smtClean="0">
                <a:sym typeface="Monotype Sorts" pitchFamily="2" charset="2"/>
              </a:rPr>
              <a:t>A</a:t>
            </a:r>
            <a:r>
              <a:rPr lang="en-US" altLang="en-US" sz="2400" smtClean="0">
                <a:sym typeface="Monotype Sorts" pitchFamily="2" charset="2"/>
              </a:rPr>
              <a:t>}</a:t>
            </a:r>
            <a:r>
              <a:rPr lang="en-US" altLang="en-US" sz="2400" i="1" smtClean="0">
                <a:sym typeface="Monotype Sorts" pitchFamily="2" charset="2"/>
              </a:rPr>
              <a:t> </a:t>
            </a:r>
            <a:r>
              <a:rPr lang="en-US" altLang="en-US" sz="2400" smtClean="0">
                <a:sym typeface="Monotype Sorts" pitchFamily="2" charset="2"/>
              </a:rPr>
              <a:t>and </a:t>
            </a:r>
            <a:r>
              <a:rPr lang="en-US" altLang="en-US" sz="2400" i="1" smtClean="0">
                <a:sym typeface="Monotype Sorts" pitchFamily="2" charset="2"/>
              </a:rPr>
              <a:t>A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A</a:t>
            </a:r>
            <a:r>
              <a:rPr lang="en-US" altLang="en-US" sz="2400" i="1" smtClean="0">
                <a:sym typeface="Monotype Sorts" pitchFamily="2" charset="2"/>
              </a:rPr>
              <a:t>B</a:t>
            </a:r>
          </a:p>
          <a:p>
            <a:pPr lvl="1">
              <a:tabLst>
                <a:tab pos="2054225" algn="l"/>
              </a:tabLst>
            </a:pPr>
            <a:r>
              <a:rPr lang="en-US" altLang="en-US" sz="2400" smtClean="0">
                <a:sym typeface="Monotype Sorts" pitchFamily="2" charset="2"/>
              </a:rPr>
              <a:t>Not dependency preserving </a:t>
            </a:r>
            <a:br>
              <a:rPr lang="en-US" altLang="en-US" sz="2400" smtClean="0">
                <a:sym typeface="Monotype Sorts" pitchFamily="2" charset="2"/>
              </a:rPr>
            </a:br>
            <a:r>
              <a:rPr lang="en-US" altLang="en-US" sz="2400" smtClean="0">
                <a:sym typeface="Monotype Sorts" pitchFamily="2" charset="2"/>
              </a:rPr>
              <a:t>(cannot check </a:t>
            </a:r>
            <a:r>
              <a:rPr lang="en-US" altLang="en-US" sz="2400" i="1" smtClean="0">
                <a:sym typeface="Monotype Sorts" pitchFamily="2" charset="2"/>
              </a:rPr>
              <a:t>B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C </a:t>
            </a:r>
            <a:r>
              <a:rPr lang="en-US" altLang="en-US" sz="2400" smtClean="0">
                <a:sym typeface="Monotype Sorts" pitchFamily="2" charset="2"/>
              </a:rPr>
              <a:t>without computing </a:t>
            </a:r>
            <a:r>
              <a:rPr lang="en-US" altLang="en-US" sz="2400" i="1" smtClean="0">
                <a:sym typeface="Monotype Sorts" pitchFamily="2" charset="2"/>
              </a:rPr>
              <a:t>R</a:t>
            </a:r>
            <a:r>
              <a:rPr lang="en-US" altLang="en-US" sz="2400" i="1" baseline="-25000" smtClean="0">
                <a:sym typeface="Monotype Sorts" pitchFamily="2" charset="2"/>
              </a:rPr>
              <a:t>1 </a:t>
            </a:r>
            <a:r>
              <a:rPr lang="en-US" altLang="en-US" sz="2400" smtClean="0">
                <a:sym typeface="Monotype Sorts" pitchFamily="2" charset="2"/>
              </a:rPr>
              <a:t>    </a:t>
            </a:r>
            <a:r>
              <a:rPr lang="en-US" altLang="en-US" sz="2400" i="1" smtClean="0">
                <a:sym typeface="Monotype Sorts" pitchFamily="2" charset="2"/>
              </a:rPr>
              <a:t>R</a:t>
            </a:r>
            <a:r>
              <a:rPr lang="en-US" altLang="en-US" sz="2400" baseline="-25000" smtClean="0">
                <a:sym typeface="Monotype Sorts" pitchFamily="2" charset="2"/>
              </a:rPr>
              <a:t>2</a:t>
            </a:r>
            <a:r>
              <a:rPr lang="en-US" altLang="en-US" sz="2400" smtClean="0">
                <a:sym typeface="Monotype Sorts" pitchFamily="2" charset="2"/>
              </a:rPr>
              <a:t>)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867400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21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D699D-3260-4D79-9E3D-F365633C88A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77200" cy="609600"/>
          </a:xfrm>
        </p:spPr>
        <p:txBody>
          <a:bodyPr/>
          <a:lstStyle/>
          <a:p>
            <a:r>
              <a:rPr lang="en-US" altLang="en-US" sz="3600" smtClean="0"/>
              <a:t>Decomposition Goal #3: Redudancy Avoidance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6629400" y="1806575"/>
            <a:ext cx="2033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Redundancy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for B=x , y and z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1289050" y="1420813"/>
            <a:ext cx="120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Example: </a:t>
            </a:r>
          </a:p>
        </p:txBody>
      </p:sp>
      <p:graphicFrame>
        <p:nvGraphicFramePr>
          <p:cNvPr id="53254" name="Object 2"/>
          <p:cNvGraphicFramePr>
            <a:graphicFrameLocks/>
          </p:cNvGraphicFramePr>
          <p:nvPr/>
        </p:nvGraphicFramePr>
        <p:xfrm>
          <a:off x="2763838" y="1431925"/>
          <a:ext cx="4024312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3" imgW="6152992" imgH="4038713" progId="Word.Document.8">
                  <p:embed/>
                </p:oleObj>
              </mc:Choice>
              <mc:Fallback>
                <p:oleObj name="Document" r:id="rId3" imgW="6152992" imgH="40387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1431925"/>
                        <a:ext cx="4024312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1016000" y="3692525"/>
            <a:ext cx="76009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(1)  An FD that exists in the above relation is:    B </a:t>
            </a:r>
            <a:r>
              <a:rPr lang="en-US" altLang="en-US" sz="2000">
                <a:latin typeface="Helvetica" panose="020B0604020202020204" pitchFamily="34" charset="0"/>
                <a:sym typeface="Wingdings" panose="05000000000000000000" pitchFamily="2" charset="2"/>
              </a:rPr>
              <a:t> C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Helvetica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  <a:sym typeface="Wingdings" panose="05000000000000000000" pitchFamily="2" charset="2"/>
              </a:rPr>
              <a:t>(2) A superkey in the above relation is A, (or any set containing A)</a:t>
            </a:r>
            <a:endParaRPr lang="en-US" altLang="en-US" sz="2000">
              <a:latin typeface="Helvetica" panose="020B0604020202020204" pitchFamily="34" charset="0"/>
            </a:endParaRP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990600" y="5235575"/>
            <a:ext cx="70500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When do you have redundancy?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   Ans:  when there is some FD, X</a:t>
            </a:r>
            <a:r>
              <a:rPr lang="en-US" altLang="en-US" sz="2000">
                <a:latin typeface="Helvetica" panose="020B0604020202020204" pitchFamily="34" charset="0"/>
                <a:sym typeface="Wingdings" panose="05000000000000000000" pitchFamily="2" charset="2"/>
              </a:rPr>
              <a:t>Y   covered by a relation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  <a:sym typeface="Wingdings" panose="05000000000000000000" pitchFamily="2" charset="2"/>
              </a:rPr>
              <a:t>           and X is not a superkey</a:t>
            </a:r>
            <a:endParaRPr lang="en-US" altLang="en-US" sz="200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7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noFill/>
        </p:spPr>
        <p:txBody>
          <a:bodyPr lIns="90488" tIns="44450" rIns="90488" bIns="44450"/>
          <a:lstStyle/>
          <a:p>
            <a:r>
              <a:rPr lang="en-US" altLang="en-US" sz="3600" smtClean="0">
                <a:solidFill>
                  <a:schemeClr val="tx1"/>
                </a:solidFill>
              </a:rPr>
              <a:t>Problems with Decompositions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458200" cy="4876800"/>
          </a:xfrm>
          <a:noFill/>
        </p:spPr>
        <p:txBody>
          <a:bodyPr lIns="90488" tIns="44450" rIns="90488" bIns="44450"/>
          <a:lstStyle/>
          <a:p>
            <a:pPr marL="533400" indent="-533400">
              <a:buFontTx/>
              <a:buNone/>
            </a:pPr>
            <a:r>
              <a:rPr lang="en-US" altLang="en-US" sz="2400" smtClean="0"/>
              <a:t>	There are three potential problems to consider:</a:t>
            </a:r>
          </a:p>
          <a:p>
            <a:pPr marL="914400" lvl="1" indent="-266700">
              <a:buSzPct val="110000"/>
            </a:pPr>
            <a:r>
              <a:rPr lang="en-US" altLang="en-US" sz="2400" smtClean="0">
                <a:solidFill>
                  <a:schemeClr val="accent2"/>
                </a:solidFill>
              </a:rPr>
              <a:t> </a:t>
            </a:r>
            <a:r>
              <a:rPr lang="en-US" altLang="en-US" sz="2400" smtClean="0"/>
              <a:t>Some queries become more expensive </a:t>
            </a:r>
          </a:p>
          <a:p>
            <a:pPr marL="1371600" lvl="2" indent="-342900"/>
            <a:r>
              <a:rPr lang="en-US" altLang="en-US" sz="2000" smtClean="0"/>
              <a:t>e.g.,  What is the price of prop# 1?</a:t>
            </a:r>
          </a:p>
          <a:p>
            <a:pPr marL="914400" lvl="1" indent="-266700">
              <a:buSzPct val="110000"/>
            </a:pPr>
            <a:r>
              <a:rPr lang="en-US" altLang="en-US" sz="2400" smtClean="0">
                <a:solidFill>
                  <a:schemeClr val="accent2"/>
                </a:solidFill>
              </a:rPr>
              <a:t> </a:t>
            </a:r>
            <a:r>
              <a:rPr lang="en-US" altLang="en-US" sz="2400" smtClean="0"/>
              <a:t>Given instances of the decomposed relations, we may not be able to reconstruct the corresponding instance of the original relation!  </a:t>
            </a:r>
          </a:p>
          <a:p>
            <a:pPr marL="1371600" lvl="2" indent="-342900"/>
            <a:r>
              <a:rPr lang="en-US" altLang="en-US" sz="2000" smtClean="0"/>
              <a:t>Fortunately, not in the PLOTS example</a:t>
            </a:r>
          </a:p>
          <a:p>
            <a:pPr marL="1371600" lvl="2" indent="-342900"/>
            <a:endParaRPr lang="en-US" altLang="en-US" sz="2000" smtClean="0"/>
          </a:p>
          <a:p>
            <a:pPr marL="914400" lvl="1" indent="-266700">
              <a:buSzPct val="110000"/>
            </a:pPr>
            <a:r>
              <a:rPr lang="en-US" altLang="en-US" sz="2400" smtClean="0">
                <a:solidFill>
                  <a:schemeClr val="accent2"/>
                </a:solidFill>
              </a:rPr>
              <a:t> </a:t>
            </a:r>
            <a:r>
              <a:rPr lang="en-US" altLang="en-US" sz="2400" smtClean="0"/>
              <a:t>Checking some dependencies may require joining the instances of the decomposed relations.</a:t>
            </a:r>
          </a:p>
          <a:p>
            <a:pPr marL="1371600" lvl="2" indent="-342900"/>
            <a:r>
              <a:rPr lang="en-US" altLang="en-US" sz="2000" smtClean="0"/>
              <a:t>Fortunately, not in the PLOTS example</a:t>
            </a:r>
          </a:p>
          <a:p>
            <a:pPr marL="533400" indent="-533400">
              <a:buFontTx/>
              <a:buNone/>
            </a:pPr>
            <a:r>
              <a:rPr lang="en-US" altLang="en-US" sz="2400" i="1" smtClean="0">
                <a:solidFill>
                  <a:srgbClr val="FF0000"/>
                </a:solidFill>
              </a:rPr>
              <a:t>	</a:t>
            </a:r>
            <a:r>
              <a:rPr lang="en-US" altLang="en-US" sz="2400" i="1" u="sng" smtClean="0">
                <a:solidFill>
                  <a:srgbClr val="FF0000"/>
                </a:solidFill>
              </a:rPr>
              <a:t>Tradeoff</a:t>
            </a:r>
            <a:r>
              <a:rPr lang="en-US" altLang="en-US" sz="2400" smtClean="0">
                <a:solidFill>
                  <a:srgbClr val="FF0000"/>
                </a:solidFill>
              </a:rPr>
              <a:t>:</a:t>
            </a:r>
            <a:r>
              <a:rPr lang="en-US" altLang="en-US" sz="2400" smtClean="0">
                <a:solidFill>
                  <a:schemeClr val="accent2"/>
                </a:solidFill>
              </a:rPr>
              <a:t>   </a:t>
            </a:r>
            <a:r>
              <a:rPr lang="en-US" altLang="en-US" sz="2400" smtClean="0"/>
              <a:t>Must consider these issues vs. redundancy</a:t>
            </a:r>
          </a:p>
        </p:txBody>
      </p:sp>
    </p:spTree>
    <p:extLst>
      <p:ext uri="{BB962C8B-B14F-4D97-AF65-F5344CB8AC3E}">
        <p14:creationId xmlns:p14="http://schemas.microsoft.com/office/powerpoint/2010/main" val="187745850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848600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i="1" smtClean="0"/>
              <a:t>R = </a:t>
            </a:r>
            <a:r>
              <a:rPr lang="en-US" altLang="en-US" smtClean="0"/>
              <a:t>(</a:t>
            </a:r>
            <a:r>
              <a:rPr lang="en-US" altLang="en-US" i="1" smtClean="0"/>
              <a:t>A, B, C </a:t>
            </a:r>
            <a:r>
              <a:rPr lang="en-US" altLang="en-US" smtClean="0"/>
              <a:t>)</a:t>
            </a:r>
            <a:r>
              <a:rPr lang="en-US" altLang="en-US" i="1" smtClean="0"/>
              <a:t/>
            </a:r>
            <a:br>
              <a:rPr lang="en-US" altLang="en-US" i="1" smtClean="0"/>
            </a:br>
            <a:r>
              <a:rPr lang="en-US" altLang="en-US" i="1" smtClean="0"/>
              <a:t>F = </a:t>
            </a:r>
            <a:r>
              <a:rPr lang="en-US" altLang="en-US" smtClean="0"/>
              <a:t>{</a:t>
            </a: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2" charset="2"/>
              </a:rPr>
              <a:t> </a:t>
            </a:r>
            <a:r>
              <a:rPr lang="en-US" altLang="en-US" i="1" smtClean="0">
                <a:sym typeface="Monotype Sorts" pitchFamily="2" charset="2"/>
              </a:rPr>
              <a:t>B</a:t>
            </a:r>
            <a:br>
              <a:rPr lang="en-US" altLang="en-US" i="1" smtClean="0">
                <a:sym typeface="Monotype Sorts" pitchFamily="2" charset="2"/>
              </a:rPr>
            </a:br>
            <a:r>
              <a:rPr lang="en-US" altLang="en-US" i="1" smtClean="0">
                <a:sym typeface="Monotype Sorts" pitchFamily="2" charset="2"/>
              </a:rPr>
              <a:t>	 B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i="1" smtClean="0">
                <a:sym typeface="Monotype Sorts" pitchFamily="2" charset="2"/>
              </a:rPr>
              <a:t> C</a:t>
            </a:r>
            <a:r>
              <a:rPr lang="en-US" altLang="en-US" smtClean="0">
                <a:sym typeface="Monotype Sorts" pitchFamily="2" charset="2"/>
              </a:rPr>
              <a:t>}</a:t>
            </a:r>
            <a:br>
              <a:rPr lang="en-US" altLang="en-US" smtClean="0">
                <a:sym typeface="Monotype Sorts" pitchFamily="2" charset="2"/>
              </a:rPr>
            </a:br>
            <a:r>
              <a:rPr lang="en-US" altLang="en-US" smtClean="0">
                <a:sym typeface="Monotype Sorts" pitchFamily="2" charset="2"/>
              </a:rPr>
              <a:t>Key = {</a:t>
            </a:r>
            <a:r>
              <a:rPr lang="en-US" altLang="en-US" i="1" smtClean="0">
                <a:sym typeface="Monotype Sorts" pitchFamily="2" charset="2"/>
              </a:rPr>
              <a:t>A</a:t>
            </a:r>
            <a:r>
              <a:rPr lang="en-US" altLang="en-US" smtClean="0">
                <a:sym typeface="Monotype Sorts" pitchFamily="2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altLang="en-US" i="1" smtClean="0">
                <a:sym typeface="Monotype Sorts" pitchFamily="2" charset="2"/>
              </a:rPr>
              <a:t>R</a:t>
            </a:r>
            <a:r>
              <a:rPr lang="en-US" altLang="en-US" smtClean="0">
                <a:sym typeface="Monotype Sorts" pitchFamily="2" charset="2"/>
              </a:rPr>
              <a:t> is not in BCNF (</a:t>
            </a:r>
            <a:r>
              <a:rPr lang="en-US" altLang="en-US" i="1" smtClean="0">
                <a:sym typeface="Monotype Sorts" pitchFamily="2" charset="2"/>
              </a:rPr>
              <a:t>B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i="1" smtClean="0">
                <a:sym typeface="Monotype Sorts" pitchFamily="2" charset="2"/>
              </a:rPr>
              <a:t> C </a:t>
            </a:r>
            <a:r>
              <a:rPr lang="en-US" altLang="en-US" smtClean="0">
                <a:sym typeface="Monotype Sorts" pitchFamily="2" charset="2"/>
              </a:rPr>
              <a:t>but</a:t>
            </a:r>
            <a:r>
              <a:rPr lang="en-US" altLang="en-US" i="1" smtClean="0">
                <a:sym typeface="Monotype Sorts" pitchFamily="2" charset="2"/>
              </a:rPr>
              <a:t> B </a:t>
            </a:r>
            <a:r>
              <a:rPr lang="en-US" altLang="en-US" smtClean="0">
                <a:sym typeface="Monotype Sorts" pitchFamily="2" charset="2"/>
              </a:rPr>
              <a:t>is not  superkey)</a:t>
            </a:r>
          </a:p>
          <a:p>
            <a:pPr>
              <a:tabLst>
                <a:tab pos="744538" algn="l"/>
              </a:tabLst>
            </a:pPr>
            <a:r>
              <a:rPr lang="en-US" altLang="en-US" smtClean="0">
                <a:sym typeface="Monotype Sorts" pitchFamily="2" charset="2"/>
              </a:rPr>
              <a:t>Decomposition </a:t>
            </a:r>
            <a:r>
              <a:rPr lang="en-US" altLang="en-US" i="1" smtClean="0">
                <a:sym typeface="Monotype Sorts" pitchFamily="2" charset="2"/>
              </a:rPr>
              <a:t>R</a:t>
            </a:r>
            <a:r>
              <a:rPr lang="en-US" altLang="en-US" baseline="-25000" smtClean="0">
                <a:sym typeface="Monotype Sorts" pitchFamily="2" charset="2"/>
              </a:rPr>
              <a:t>1</a:t>
            </a:r>
            <a:r>
              <a:rPr lang="en-US" altLang="en-US" smtClean="0">
                <a:sym typeface="Monotype Sorts" pitchFamily="2" charset="2"/>
              </a:rPr>
              <a:t> = (</a:t>
            </a:r>
            <a:r>
              <a:rPr lang="en-US" altLang="en-US" i="1" smtClean="0">
                <a:sym typeface="Monotype Sorts" pitchFamily="2" charset="2"/>
              </a:rPr>
              <a:t>A, B),  R</a:t>
            </a:r>
            <a:r>
              <a:rPr lang="en-US" altLang="en-US" baseline="-25000" smtClean="0">
                <a:sym typeface="Monotype Sorts" pitchFamily="2" charset="2"/>
              </a:rPr>
              <a:t>2</a:t>
            </a:r>
            <a:r>
              <a:rPr lang="en-US" altLang="en-US" smtClean="0">
                <a:sym typeface="Monotype Sorts" pitchFamily="2" charset="2"/>
              </a:rPr>
              <a:t> = </a:t>
            </a:r>
            <a:r>
              <a:rPr lang="en-US" altLang="en-US" i="1" smtClean="0">
                <a:sym typeface="Monotype Sorts" pitchFamily="2" charset="2"/>
              </a:rPr>
              <a:t>(B, C)</a:t>
            </a:r>
          </a:p>
          <a:p>
            <a:pPr lvl="1">
              <a:tabLst>
                <a:tab pos="744538" algn="l"/>
              </a:tabLst>
            </a:pPr>
            <a:r>
              <a:rPr lang="en-US" altLang="en-US" i="1" smtClean="0">
                <a:sym typeface="Monotype Sorts" pitchFamily="2" charset="2"/>
              </a:rPr>
              <a:t>R</a:t>
            </a:r>
            <a:r>
              <a:rPr lang="en-US" altLang="en-US" baseline="-25000" smtClean="0">
                <a:sym typeface="Monotype Sorts" pitchFamily="2" charset="2"/>
              </a:rPr>
              <a:t>1</a:t>
            </a:r>
            <a:r>
              <a:rPr lang="en-US" altLang="en-US" i="1" baseline="-25000" smtClean="0">
                <a:sym typeface="Monotype Sorts" pitchFamily="2" charset="2"/>
              </a:rPr>
              <a:t> </a:t>
            </a:r>
            <a:r>
              <a:rPr lang="en-US" altLang="en-US" smtClean="0">
                <a:sym typeface="Monotype Sorts" pitchFamily="2" charset="2"/>
              </a:rPr>
              <a:t>and </a:t>
            </a:r>
            <a:r>
              <a:rPr lang="en-US" altLang="en-US" i="1" smtClean="0">
                <a:sym typeface="Monotype Sorts" pitchFamily="2" charset="2"/>
              </a:rPr>
              <a:t>R</a:t>
            </a:r>
            <a:r>
              <a:rPr lang="en-US" altLang="en-US" baseline="-25000" smtClean="0">
                <a:sym typeface="Monotype Sorts" pitchFamily="2" charset="2"/>
              </a:rPr>
              <a:t>2</a:t>
            </a:r>
            <a:r>
              <a:rPr lang="en-US" altLang="en-US" smtClean="0">
                <a:sym typeface="Monotype Sorts" pitchFamily="2" charset="2"/>
              </a:rPr>
              <a:t> in BCNF</a:t>
            </a:r>
          </a:p>
          <a:p>
            <a:pPr lvl="1">
              <a:tabLst>
                <a:tab pos="744538" algn="l"/>
              </a:tabLst>
            </a:pPr>
            <a:r>
              <a:rPr lang="en-US" altLang="en-US" smtClean="0">
                <a:sym typeface="Monotype Sorts" pitchFamily="2" charset="2"/>
              </a:rPr>
              <a:t>Lossless-join decomposition</a:t>
            </a:r>
          </a:p>
          <a:p>
            <a:pPr lvl="1">
              <a:tabLst>
                <a:tab pos="744538" algn="l"/>
              </a:tabLst>
            </a:pPr>
            <a:r>
              <a:rPr lang="en-US" altLang="en-US" smtClean="0">
                <a:sym typeface="Monotype Sorts" pitchFamily="2" charset="2"/>
              </a:rPr>
              <a:t>Dependency preserving</a:t>
            </a:r>
          </a:p>
        </p:txBody>
      </p:sp>
    </p:spTree>
    <p:extLst>
      <p:ext uri="{BB962C8B-B14F-4D97-AF65-F5344CB8AC3E}">
        <p14:creationId xmlns:p14="http://schemas.microsoft.com/office/powerpoint/2010/main" val="25466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altLang="en-US" sz="3600" smtClean="0"/>
              <a:t>Testing for BCNF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5344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To check if a non-trivial dependency </a:t>
            </a:r>
            <a:r>
              <a:rPr lang="en-US" altLang="en-US" sz="2000" smtClean="0">
                <a:sym typeface="Symbol" panose="05050102010706020507" pitchFamily="18" charset="2"/>
              </a:rPr>
              <a:t></a:t>
            </a:r>
            <a:r>
              <a:rPr lang="en-US" altLang="en-US" sz="2000" smtClean="0">
                <a:sym typeface="Greek Symbols"/>
              </a:rPr>
              <a:t></a:t>
            </a:r>
            <a:r>
              <a:rPr lang="en-US" altLang="en-US" sz="2000" smtClean="0">
                <a:sym typeface="Symbol" panose="05050102010706020507" pitchFamily="18" charset="2"/>
              </a:rPr>
              <a:t></a:t>
            </a:r>
            <a:r>
              <a:rPr lang="en-US" altLang="en-US" sz="2000" i="1" smtClean="0">
                <a:sym typeface="Symbol" panose="05050102010706020507" pitchFamily="18" charset="2"/>
              </a:rPr>
              <a:t></a:t>
            </a:r>
            <a:r>
              <a:rPr lang="en-US" altLang="en-US" sz="2000" i="1" smtClean="0">
                <a:sym typeface="Greek Symbols"/>
              </a:rPr>
              <a:t>  </a:t>
            </a:r>
            <a:r>
              <a:rPr lang="en-US" altLang="en-US" sz="2000" smtClean="0"/>
              <a:t>causes a violation of BCNF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smtClean="0"/>
              <a:t>1.  compute </a:t>
            </a:r>
            <a:r>
              <a:rPr lang="en-US" altLang="en-US" sz="2000" smtClean="0">
                <a:sym typeface="Symbol" panose="05050102010706020507" pitchFamily="18" charset="2"/>
              </a:rPr>
              <a:t></a:t>
            </a:r>
            <a:r>
              <a:rPr lang="en-US" altLang="en-US" sz="2000" baseline="30000" smtClean="0"/>
              <a:t>+</a:t>
            </a:r>
            <a:r>
              <a:rPr lang="en-US" altLang="en-US" sz="2000" smtClean="0"/>
              <a:t> (the attribute closure of </a:t>
            </a:r>
            <a:r>
              <a:rPr lang="en-US" altLang="en-US" sz="2000" smtClean="0">
                <a:sym typeface="Symbol" panose="05050102010706020507" pitchFamily="18" charset="2"/>
              </a:rPr>
              <a:t></a:t>
            </a:r>
            <a:r>
              <a:rPr lang="en-US" altLang="en-US" sz="2000" smtClean="0"/>
              <a:t>), and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smtClean="0"/>
              <a:t>2.  verify that it includes all attributes of </a:t>
            </a:r>
            <a:r>
              <a:rPr lang="en-US" altLang="en-US" sz="2000" i="1" smtClean="0"/>
              <a:t>R</a:t>
            </a:r>
            <a:r>
              <a:rPr lang="en-US" altLang="en-US" sz="2000" smtClean="0"/>
              <a:t>, that is, it is a superkey of </a:t>
            </a:r>
            <a:r>
              <a:rPr lang="en-US" altLang="en-US" sz="2000" i="1" smtClean="0"/>
              <a:t>R</a:t>
            </a:r>
            <a:r>
              <a:rPr lang="en-US" altLang="en-US" sz="200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000" b="1" smtClean="0">
                <a:solidFill>
                  <a:srgbClr val="000099"/>
                </a:solidFill>
              </a:rPr>
              <a:t>Simplified test</a:t>
            </a:r>
            <a:r>
              <a:rPr lang="en-US" altLang="en-US" sz="2000" smtClean="0"/>
              <a:t>: To check if a relation schema </a:t>
            </a:r>
            <a:r>
              <a:rPr lang="en-US" altLang="en-US" sz="2000" i="1" smtClean="0"/>
              <a:t>R</a:t>
            </a:r>
            <a:r>
              <a:rPr lang="en-US" altLang="en-US" sz="2000" smtClean="0"/>
              <a:t> is in BCNF, it suffices to check only the dependencies in the given set </a:t>
            </a:r>
            <a:r>
              <a:rPr lang="en-US" altLang="en-US" sz="2000" i="1" smtClean="0"/>
              <a:t>F</a:t>
            </a:r>
            <a:r>
              <a:rPr lang="en-US" altLang="en-US" sz="2000" smtClean="0"/>
              <a:t> for violation of BCNF, rather than checking all dependencies in </a:t>
            </a:r>
            <a:r>
              <a:rPr lang="en-US" altLang="en-US" sz="2000" i="1" smtClean="0"/>
              <a:t>F</a:t>
            </a:r>
            <a:r>
              <a:rPr lang="en-US" altLang="en-US" sz="2000" baseline="30000" smtClean="0"/>
              <a:t>+</a:t>
            </a:r>
            <a:r>
              <a:rPr lang="en-US" altLang="en-US" sz="200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If none of the dependencies in </a:t>
            </a:r>
            <a:r>
              <a:rPr lang="en-US" altLang="en-US" sz="2000" i="1" smtClean="0"/>
              <a:t>F</a:t>
            </a:r>
            <a:r>
              <a:rPr lang="en-US" altLang="en-US" sz="2000" smtClean="0"/>
              <a:t> causes a violation of BCNF, then none of the dependencies in </a:t>
            </a:r>
            <a:r>
              <a:rPr lang="en-US" altLang="en-US" sz="2000" i="1" smtClean="0"/>
              <a:t>F</a:t>
            </a:r>
            <a:r>
              <a:rPr lang="en-US" altLang="en-US" sz="2000" baseline="30000" smtClean="0"/>
              <a:t>+</a:t>
            </a:r>
            <a:r>
              <a:rPr lang="en-US" altLang="en-US" sz="2000" smtClean="0"/>
              <a:t> will cause a violation of BCNF either.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However, </a:t>
            </a:r>
            <a:r>
              <a:rPr lang="en-US" altLang="en-US" sz="2000" b="1" smtClean="0">
                <a:solidFill>
                  <a:srgbClr val="000099"/>
                </a:solidFill>
              </a:rPr>
              <a:t>simplified test using only </a:t>
            </a:r>
            <a:r>
              <a:rPr lang="en-US" altLang="en-US" sz="2000" b="1" i="1" smtClean="0">
                <a:solidFill>
                  <a:srgbClr val="000099"/>
                </a:solidFill>
              </a:rPr>
              <a:t>F</a:t>
            </a:r>
            <a:r>
              <a:rPr lang="en-US" altLang="en-US" sz="2000" b="1" smtClean="0">
                <a:solidFill>
                  <a:srgbClr val="000099"/>
                </a:solidFill>
              </a:rPr>
              <a:t> is</a:t>
            </a:r>
            <a:r>
              <a:rPr lang="en-US" altLang="en-US" sz="2000" smtClean="0"/>
              <a:t> </a:t>
            </a:r>
            <a:r>
              <a:rPr lang="en-US" altLang="en-US" sz="2000" b="1" smtClean="0">
                <a:solidFill>
                  <a:srgbClr val="000099"/>
                </a:solidFill>
              </a:rPr>
              <a:t>incorrect</a:t>
            </a:r>
            <a:r>
              <a:rPr lang="en-US" altLang="en-US" sz="2000" smtClean="0"/>
              <a:t> </a:t>
            </a:r>
            <a:r>
              <a:rPr lang="en-US" altLang="en-US" sz="2000" b="1" smtClean="0">
                <a:solidFill>
                  <a:srgbClr val="000099"/>
                </a:solidFill>
              </a:rPr>
              <a:t>when testing a relation in a decomposition of R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Consider </a:t>
            </a:r>
            <a:r>
              <a:rPr lang="en-US" altLang="en-US" sz="2000" i="1" smtClean="0"/>
              <a:t>R =</a:t>
            </a:r>
            <a:r>
              <a:rPr lang="en-US" altLang="en-US" sz="2000" smtClean="0"/>
              <a:t> (</a:t>
            </a:r>
            <a:r>
              <a:rPr lang="en-US" altLang="en-US" sz="2000" i="1" smtClean="0"/>
              <a:t>A, B, C, D, E</a:t>
            </a:r>
            <a:r>
              <a:rPr lang="en-US" altLang="en-US" sz="2000" smtClean="0"/>
              <a:t>), with </a:t>
            </a:r>
            <a:r>
              <a:rPr lang="en-US" altLang="en-US" sz="2000" i="1" smtClean="0"/>
              <a:t>F</a:t>
            </a:r>
            <a:r>
              <a:rPr lang="en-US" altLang="en-US" sz="2000" smtClean="0"/>
              <a:t> = { </a:t>
            </a:r>
            <a:r>
              <a:rPr lang="en-US" altLang="en-US" sz="2000" i="1" smtClean="0"/>
              <a:t>A </a:t>
            </a:r>
            <a:r>
              <a:rPr lang="en-US" altLang="en-US" sz="2000" i="1" smtClean="0">
                <a:sym typeface="Symbol" panose="05050102010706020507" pitchFamily="18" charset="2"/>
              </a:rPr>
              <a:t> </a:t>
            </a:r>
            <a:r>
              <a:rPr lang="en-US" altLang="en-US" sz="2000" i="1" smtClean="0"/>
              <a:t>B, BC </a:t>
            </a:r>
            <a:r>
              <a:rPr lang="en-US" altLang="en-US" sz="2000" i="1" smtClean="0">
                <a:sym typeface="Symbol" panose="05050102010706020507" pitchFamily="18" charset="2"/>
              </a:rPr>
              <a:t> D</a:t>
            </a:r>
            <a:r>
              <a:rPr lang="en-US" altLang="en-US" sz="2000" smtClean="0"/>
              <a:t>}</a:t>
            </a:r>
          </a:p>
          <a:p>
            <a:pPr lvl="2">
              <a:lnSpc>
                <a:spcPct val="90000"/>
              </a:lnSpc>
            </a:pPr>
            <a:r>
              <a:rPr lang="en-US" altLang="en-US" sz="2000" smtClean="0"/>
              <a:t>Decompose </a:t>
            </a:r>
            <a:r>
              <a:rPr lang="en-US" altLang="en-US" sz="2000" i="1" smtClean="0"/>
              <a:t>R</a:t>
            </a:r>
            <a:r>
              <a:rPr lang="en-US" altLang="en-US" sz="2000" smtClean="0"/>
              <a:t> into </a:t>
            </a:r>
            <a:r>
              <a:rPr lang="en-US" altLang="en-US" sz="2000" i="1" smtClean="0"/>
              <a:t>R</a:t>
            </a:r>
            <a:r>
              <a:rPr lang="en-US" altLang="en-US" sz="2000" baseline="-25000" smtClean="0"/>
              <a:t>1 </a:t>
            </a:r>
            <a:r>
              <a:rPr lang="en-US" altLang="en-US" sz="2000" smtClean="0"/>
              <a:t>=</a:t>
            </a:r>
            <a:r>
              <a:rPr lang="en-US" altLang="en-US" sz="2000" baseline="-25000" smtClean="0"/>
              <a:t> 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A,B</a:t>
            </a:r>
            <a:r>
              <a:rPr lang="en-US" altLang="en-US" sz="2000" smtClean="0"/>
              <a:t>) and </a:t>
            </a:r>
            <a:r>
              <a:rPr lang="en-US" altLang="en-US" sz="2000" i="1" smtClean="0"/>
              <a:t>R</a:t>
            </a:r>
            <a:r>
              <a:rPr lang="en-US" altLang="en-US" sz="2000" baseline="-25000" smtClean="0"/>
              <a:t>2 </a:t>
            </a:r>
            <a:r>
              <a:rPr lang="en-US" altLang="en-US" sz="2000" smtClean="0"/>
              <a:t>=</a:t>
            </a:r>
            <a:r>
              <a:rPr lang="en-US" altLang="en-US" sz="2000" baseline="-25000" smtClean="0"/>
              <a:t> 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A,C,D, E</a:t>
            </a:r>
            <a:r>
              <a:rPr lang="en-US" altLang="en-US" sz="2000" smtClean="0"/>
              <a:t>) </a:t>
            </a:r>
          </a:p>
          <a:p>
            <a:pPr lvl="2">
              <a:lnSpc>
                <a:spcPct val="90000"/>
              </a:lnSpc>
            </a:pPr>
            <a:r>
              <a:rPr lang="en-US" altLang="en-US" sz="2000" smtClean="0"/>
              <a:t>Neither of the dependencies in </a:t>
            </a:r>
            <a:r>
              <a:rPr lang="en-US" altLang="en-US" sz="2000" i="1" smtClean="0"/>
              <a:t>F</a:t>
            </a:r>
            <a:r>
              <a:rPr lang="en-US" altLang="en-US" sz="2000" smtClean="0"/>
              <a:t> contain only attributes from</a:t>
            </a:r>
            <a:br>
              <a:rPr lang="en-US" altLang="en-US" sz="2000" smtClean="0"/>
            </a:br>
            <a:r>
              <a:rPr lang="en-US" altLang="en-US" sz="2000" smtClean="0"/>
              <a:t> (</a:t>
            </a:r>
            <a:r>
              <a:rPr lang="en-US" altLang="en-US" sz="2000" i="1" smtClean="0"/>
              <a:t>A,C,D,E</a:t>
            </a:r>
            <a:r>
              <a:rPr lang="en-US" altLang="en-US" sz="2000" smtClean="0"/>
              <a:t>) so we might be mislead into thinking </a:t>
            </a:r>
            <a:r>
              <a:rPr lang="en-US" altLang="en-US" sz="2000" i="1" smtClean="0"/>
              <a:t>R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satisfies BCNF.  </a:t>
            </a:r>
          </a:p>
          <a:p>
            <a:pPr lvl="2">
              <a:lnSpc>
                <a:spcPct val="90000"/>
              </a:lnSpc>
            </a:pPr>
            <a:r>
              <a:rPr lang="en-US" altLang="en-US" sz="2000" smtClean="0"/>
              <a:t>In fact, dependency </a:t>
            </a:r>
            <a:r>
              <a:rPr lang="en-US" altLang="en-US" sz="2000" i="1" smtClean="0"/>
              <a:t>AC</a:t>
            </a:r>
            <a:r>
              <a:rPr lang="en-US" altLang="en-US" sz="2000" smtClean="0"/>
              <a:t> </a:t>
            </a:r>
            <a:r>
              <a:rPr lang="en-US" altLang="en-US" sz="2000" smtClean="0">
                <a:sym typeface="Symbol" panose="05050102010706020507" pitchFamily="18" charset="2"/>
              </a:rPr>
              <a:t>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D</a:t>
            </a:r>
            <a:r>
              <a:rPr lang="en-US" altLang="en-US" sz="2000" smtClean="0"/>
              <a:t> in </a:t>
            </a:r>
            <a:r>
              <a:rPr lang="en-US" altLang="en-US" sz="2000" i="1" smtClean="0"/>
              <a:t>F</a:t>
            </a:r>
            <a:r>
              <a:rPr lang="en-US" altLang="en-US" sz="2000" baseline="30000" smtClean="0"/>
              <a:t>+</a:t>
            </a:r>
            <a:r>
              <a:rPr lang="en-US" altLang="en-US" sz="2000" smtClean="0"/>
              <a:t> shows </a:t>
            </a:r>
            <a:r>
              <a:rPr lang="en-US" altLang="en-US" sz="2000" i="1" smtClean="0"/>
              <a:t>R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is not in BCNF. </a:t>
            </a:r>
          </a:p>
        </p:txBody>
      </p:sp>
    </p:spTree>
    <p:extLst>
      <p:ext uri="{BB962C8B-B14F-4D97-AF65-F5344CB8AC3E}">
        <p14:creationId xmlns:p14="http://schemas.microsoft.com/office/powerpoint/2010/main" val="329962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6675"/>
            <a:ext cx="7831138" cy="623888"/>
          </a:xfrm>
        </p:spPr>
        <p:txBody>
          <a:bodyPr/>
          <a:lstStyle/>
          <a:p>
            <a:r>
              <a:rPr lang="en-US" altLang="en-US" sz="3600" smtClean="0"/>
              <a:t>BCNF and Dependency Preservation</a:t>
            </a:r>
          </a:p>
        </p:txBody>
      </p:sp>
      <p:sp>
        <p:nvSpPr>
          <p:cNvPr id="60419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42975" y="2035175"/>
            <a:ext cx="6724650" cy="4114800"/>
          </a:xfrm>
          <a:noFill/>
        </p:spPr>
        <p:txBody>
          <a:bodyPr/>
          <a:lstStyle/>
          <a:p>
            <a:pPr>
              <a:tabLst>
                <a:tab pos="744538" algn="l"/>
                <a:tab pos="2679700" algn="l"/>
              </a:tabLst>
            </a:pPr>
            <a:r>
              <a:rPr lang="en-US" altLang="en-US" sz="2200" i="1" smtClean="0"/>
              <a:t>R = </a:t>
            </a:r>
            <a:r>
              <a:rPr lang="en-US" altLang="en-US" sz="2200" smtClean="0"/>
              <a:t>(</a:t>
            </a:r>
            <a:r>
              <a:rPr lang="en-US" altLang="en-US" sz="2200" i="1" smtClean="0"/>
              <a:t>J, K, L </a:t>
            </a:r>
            <a:r>
              <a:rPr lang="en-US" altLang="en-US" sz="2200" smtClean="0"/>
              <a:t>)</a:t>
            </a:r>
            <a:r>
              <a:rPr lang="en-US" altLang="en-US" sz="2200" i="1" smtClean="0"/>
              <a:t/>
            </a:r>
            <a:br>
              <a:rPr lang="en-US" altLang="en-US" sz="2200" i="1" smtClean="0"/>
            </a:br>
            <a:r>
              <a:rPr lang="en-US" altLang="en-US" sz="2200" i="1" smtClean="0"/>
              <a:t>F = </a:t>
            </a:r>
            <a:r>
              <a:rPr lang="en-US" altLang="en-US" sz="2200" smtClean="0"/>
              <a:t>{</a:t>
            </a:r>
            <a:r>
              <a:rPr lang="en-US" altLang="en-US" sz="2200" i="1" smtClean="0"/>
              <a:t>JK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>
                <a:sym typeface="Monotype Sorts" pitchFamily="2" charset="2"/>
              </a:rPr>
              <a:t> </a:t>
            </a:r>
            <a:r>
              <a:rPr lang="en-US" altLang="en-US" sz="2200" i="1" smtClean="0">
                <a:sym typeface="Monotype Sorts" pitchFamily="2" charset="2"/>
              </a:rPr>
              <a:t>L</a:t>
            </a:r>
            <a:br>
              <a:rPr lang="en-US" altLang="en-US" sz="2200" i="1" smtClean="0">
                <a:sym typeface="Monotype Sorts" pitchFamily="2" charset="2"/>
              </a:rPr>
            </a:br>
            <a:r>
              <a:rPr lang="en-US" altLang="en-US" sz="2200" i="1" smtClean="0">
                <a:sym typeface="Monotype Sorts" pitchFamily="2" charset="2"/>
              </a:rPr>
              <a:t>	  L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>
                <a:sym typeface="Monotype Sorts" pitchFamily="2" charset="2"/>
              </a:rPr>
              <a:t> </a:t>
            </a:r>
            <a:r>
              <a:rPr lang="en-US" altLang="en-US" sz="2200" i="1" smtClean="0">
                <a:sym typeface="Monotype Sorts" pitchFamily="2" charset="2"/>
              </a:rPr>
              <a:t>K </a:t>
            </a:r>
            <a:r>
              <a:rPr lang="en-US" altLang="en-US" sz="2200" smtClean="0">
                <a:sym typeface="Monotype Sorts" pitchFamily="2" charset="2"/>
              </a:rPr>
              <a:t>}</a:t>
            </a:r>
            <a:br>
              <a:rPr lang="en-US" altLang="en-US" sz="2200" smtClean="0">
                <a:sym typeface="Monotype Sorts" pitchFamily="2" charset="2"/>
              </a:rPr>
            </a:br>
            <a:r>
              <a:rPr lang="en-US" altLang="en-US" sz="2200" smtClean="0">
                <a:sym typeface="Monotype Sorts" pitchFamily="2" charset="2"/>
              </a:rPr>
              <a:t>Two candidate keys = </a:t>
            </a:r>
            <a:r>
              <a:rPr lang="en-US" altLang="en-US" sz="2200" i="1" smtClean="0">
                <a:sym typeface="Monotype Sorts" pitchFamily="2" charset="2"/>
              </a:rPr>
              <a:t>JK </a:t>
            </a:r>
            <a:r>
              <a:rPr lang="en-US" altLang="en-US" sz="2200" smtClean="0">
                <a:sym typeface="Monotype Sorts" pitchFamily="2" charset="2"/>
              </a:rPr>
              <a:t>and </a:t>
            </a:r>
            <a:r>
              <a:rPr lang="en-US" altLang="en-US" sz="2200" i="1" smtClean="0">
                <a:sym typeface="Monotype Sorts" pitchFamily="2" charset="2"/>
              </a:rPr>
              <a:t>JL</a:t>
            </a:r>
          </a:p>
          <a:p>
            <a:pPr>
              <a:tabLst>
                <a:tab pos="744538" algn="l"/>
                <a:tab pos="2679700" algn="l"/>
              </a:tabLst>
            </a:pPr>
            <a:r>
              <a:rPr lang="en-US" altLang="en-US" sz="2200" i="1" smtClean="0">
                <a:sym typeface="Monotype Sorts" pitchFamily="2" charset="2"/>
              </a:rPr>
              <a:t>R </a:t>
            </a:r>
            <a:r>
              <a:rPr lang="en-US" altLang="en-US" sz="2200" smtClean="0">
                <a:sym typeface="Monotype Sorts" pitchFamily="2" charset="2"/>
              </a:rPr>
              <a:t>is not in BCNF</a:t>
            </a:r>
          </a:p>
          <a:p>
            <a:pPr>
              <a:tabLst>
                <a:tab pos="744538" algn="l"/>
                <a:tab pos="2679700" algn="l"/>
              </a:tabLst>
            </a:pPr>
            <a:r>
              <a:rPr lang="en-US" altLang="en-US" sz="2200" smtClean="0">
                <a:sym typeface="Monotype Sorts" pitchFamily="2" charset="2"/>
              </a:rPr>
              <a:t>Any decomposition of </a:t>
            </a:r>
            <a:r>
              <a:rPr lang="en-US" altLang="en-US" sz="2200" i="1" smtClean="0">
                <a:sym typeface="Monotype Sorts" pitchFamily="2" charset="2"/>
              </a:rPr>
              <a:t>R</a:t>
            </a:r>
            <a:r>
              <a:rPr lang="en-US" altLang="en-US" sz="2200" smtClean="0">
                <a:sym typeface="Monotype Sorts" pitchFamily="2" charset="2"/>
              </a:rPr>
              <a:t> will fail to preserve</a:t>
            </a:r>
          </a:p>
          <a:p>
            <a:pPr>
              <a:buFont typeface="Monotype Sorts" pitchFamily="2" charset="2"/>
              <a:buNone/>
              <a:tabLst>
                <a:tab pos="744538" algn="l"/>
                <a:tab pos="2679700" algn="l"/>
              </a:tabLst>
            </a:pPr>
            <a:r>
              <a:rPr lang="en-US" altLang="en-US" sz="2200" smtClean="0"/>
              <a:t>			</a:t>
            </a:r>
            <a:r>
              <a:rPr lang="en-US" altLang="en-US" sz="2200" i="1" smtClean="0"/>
              <a:t>JK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>
                <a:sym typeface="Monotype Sorts" pitchFamily="2" charset="2"/>
              </a:rPr>
              <a:t> </a:t>
            </a:r>
            <a:r>
              <a:rPr lang="en-US" altLang="en-US" sz="2200" i="1" smtClean="0">
                <a:sym typeface="Monotype Sorts" pitchFamily="2" charset="2"/>
              </a:rPr>
              <a:t>L</a:t>
            </a:r>
          </a:p>
          <a:p>
            <a:pPr>
              <a:buFont typeface="Monotype Sorts" pitchFamily="2" charset="2"/>
              <a:buNone/>
              <a:tabLst>
                <a:tab pos="744538" algn="l"/>
                <a:tab pos="2679700" algn="l"/>
              </a:tabLst>
            </a:pPr>
            <a:r>
              <a:rPr lang="en-US" altLang="en-US" sz="2200" smtClean="0">
                <a:sym typeface="Monotype Sorts" pitchFamily="2" charset="2"/>
              </a:rPr>
              <a:t>      This implies that testing for </a:t>
            </a:r>
            <a:r>
              <a:rPr lang="en-US" altLang="en-US" sz="2200" i="1" smtClean="0"/>
              <a:t>JK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>
                <a:sym typeface="Monotype Sorts" pitchFamily="2" charset="2"/>
              </a:rPr>
              <a:t> </a:t>
            </a:r>
            <a:r>
              <a:rPr lang="en-US" altLang="en-US" sz="2200" i="1" smtClean="0">
                <a:sym typeface="Monotype Sorts" pitchFamily="2" charset="2"/>
              </a:rPr>
              <a:t>L </a:t>
            </a:r>
            <a:r>
              <a:rPr lang="en-US" altLang="en-US" sz="2200" smtClean="0">
                <a:sym typeface="Monotype Sorts" pitchFamily="2" charset="2"/>
              </a:rPr>
              <a:t>requires a join</a:t>
            </a:r>
            <a:endParaRPr lang="en-US" altLang="en-US" sz="2200" smtClean="0"/>
          </a:p>
          <a:p>
            <a:pPr>
              <a:tabLst>
                <a:tab pos="744538" algn="l"/>
                <a:tab pos="2679700" algn="l"/>
              </a:tabLst>
            </a:pPr>
            <a:endParaRPr lang="en-US" altLang="en-US" sz="2200" smtClean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927100" y="1100138"/>
            <a:ext cx="78279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/>
              <a:t>It is not always possible to get a BCNF decomposition that 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/>
              <a:t>dependency preserving</a:t>
            </a:r>
          </a:p>
        </p:txBody>
      </p:sp>
    </p:spTree>
    <p:extLst>
      <p:ext uri="{BB962C8B-B14F-4D97-AF65-F5344CB8AC3E}">
        <p14:creationId xmlns:p14="http://schemas.microsoft.com/office/powerpoint/2010/main" val="349483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en-US" sz="3600" smtClean="0"/>
              <a:t>Third Normal Form: Motivation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720012" cy="5307012"/>
          </a:xfrm>
        </p:spPr>
        <p:txBody>
          <a:bodyPr/>
          <a:lstStyle/>
          <a:p>
            <a:r>
              <a:rPr lang="en-US" altLang="en-US" sz="2200" smtClean="0"/>
              <a:t>There are some situations where </a:t>
            </a:r>
          </a:p>
          <a:p>
            <a:pPr lvl="1"/>
            <a:r>
              <a:rPr lang="en-US" altLang="en-US" sz="2200" smtClean="0"/>
              <a:t>BCNF is not dependency preserving, and </a:t>
            </a:r>
          </a:p>
          <a:p>
            <a:pPr lvl="1"/>
            <a:r>
              <a:rPr lang="en-US" altLang="en-US" sz="2200" smtClean="0"/>
              <a:t>efficient checking for FD violation on updates is important</a:t>
            </a:r>
          </a:p>
          <a:p>
            <a:r>
              <a:rPr lang="en-US" altLang="en-US" sz="2200" smtClean="0"/>
              <a:t>Solution: define a weaker normal form, called Third                    Normal Form (3NF)</a:t>
            </a:r>
          </a:p>
          <a:p>
            <a:pPr lvl="1"/>
            <a:r>
              <a:rPr lang="en-US" altLang="en-US" sz="2200" smtClean="0"/>
              <a:t>Allows some redundancy (with resultant problems; we </a:t>
            </a:r>
            <a:r>
              <a:rPr lang="en-US" altLang="en-US" sz="2200" smtClean="0">
                <a:sym typeface="Greek Symbols"/>
              </a:rPr>
              <a:t>will see examples later)</a:t>
            </a:r>
            <a:endParaRPr lang="en-US" altLang="en-US" sz="2200" smtClean="0"/>
          </a:p>
          <a:p>
            <a:pPr lvl="1"/>
            <a:r>
              <a:rPr lang="en-US" altLang="en-US" sz="2200" smtClean="0"/>
              <a:t>But functional dependencies can be checked on individual relations without computing a join.</a:t>
            </a:r>
          </a:p>
          <a:p>
            <a:pPr lvl="1"/>
            <a:r>
              <a:rPr lang="en-US" altLang="en-US" sz="2200" smtClean="0"/>
              <a:t>There is always a lossless-join, dependency-preserving decomposition into 3NF.</a:t>
            </a:r>
          </a:p>
        </p:txBody>
      </p:sp>
    </p:spTree>
    <p:extLst>
      <p:ext uri="{BB962C8B-B14F-4D97-AF65-F5344CB8AC3E}">
        <p14:creationId xmlns:p14="http://schemas.microsoft.com/office/powerpoint/2010/main" val="247599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97C1FF-C491-4C2C-9C90-76DB8B04114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08013"/>
          </a:xfrm>
        </p:spPr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Canonical Cover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15338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smtClean="0"/>
              <a:t>Sets of functional dependencies may have redundant dependencies that can be inferred from the others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For example:  </a:t>
            </a:r>
            <a:r>
              <a:rPr lang="en-US" altLang="en-US" sz="2400" i="1" smtClean="0"/>
              <a:t>A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i="1" smtClean="0"/>
              <a:t> C</a:t>
            </a:r>
            <a:r>
              <a:rPr lang="en-US" altLang="en-US" sz="2400" smtClean="0"/>
              <a:t> is redundant in:   {</a:t>
            </a:r>
            <a:r>
              <a:rPr lang="en-US" altLang="en-US" sz="2400" i="1" smtClean="0"/>
              <a:t>A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B</a:t>
            </a:r>
            <a:r>
              <a:rPr lang="en-US" altLang="en-US" sz="2400" smtClean="0"/>
              <a:t>,   </a:t>
            </a:r>
            <a:r>
              <a:rPr lang="en-US" altLang="en-US" sz="2400" i="1" smtClean="0"/>
              <a:t>B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C</a:t>
            </a:r>
            <a:r>
              <a:rPr lang="en-US" altLang="en-US" sz="2400" smtClean="0"/>
              <a:t>}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Parts of a functional dependency may be redundant</a:t>
            </a:r>
          </a:p>
          <a:p>
            <a:pPr lvl="2">
              <a:lnSpc>
                <a:spcPct val="80000"/>
              </a:lnSpc>
            </a:pPr>
            <a:r>
              <a:rPr lang="en-US" altLang="en-US" smtClean="0"/>
              <a:t>E.g.: on RHS:   {</a:t>
            </a: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</a:t>
            </a:r>
            <a:r>
              <a:rPr lang="en-US" altLang="en-US" i="1" smtClean="0"/>
              <a:t>B</a:t>
            </a:r>
            <a:r>
              <a:rPr lang="en-US" altLang="en-US" smtClean="0"/>
              <a:t>,   </a:t>
            </a:r>
            <a:r>
              <a:rPr lang="en-US" altLang="en-US" i="1" smtClean="0"/>
              <a:t>B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</a:t>
            </a:r>
            <a:r>
              <a:rPr lang="en-US" altLang="en-US" i="1" smtClean="0"/>
              <a:t>C</a:t>
            </a:r>
            <a:r>
              <a:rPr lang="en-US" altLang="en-US" smtClean="0"/>
              <a:t>,   </a:t>
            </a: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</a:t>
            </a:r>
            <a:r>
              <a:rPr lang="en-US" altLang="en-US" i="1" smtClean="0"/>
              <a:t>CD</a:t>
            </a:r>
            <a:r>
              <a:rPr lang="en-US" altLang="en-US" smtClean="0"/>
              <a:t>}  can be simplified to </a:t>
            </a:r>
            <a:br>
              <a:rPr lang="en-US" altLang="en-US" smtClean="0"/>
            </a:br>
            <a:r>
              <a:rPr lang="en-US" altLang="en-US" smtClean="0"/>
              <a:t>                         {</a:t>
            </a: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i="1" smtClean="0"/>
              <a:t> B</a:t>
            </a:r>
            <a:r>
              <a:rPr lang="en-US" altLang="en-US" smtClean="0"/>
              <a:t>,   </a:t>
            </a:r>
            <a:r>
              <a:rPr lang="en-US" altLang="en-US" i="1" smtClean="0"/>
              <a:t>B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</a:t>
            </a:r>
            <a:r>
              <a:rPr lang="en-US" altLang="en-US" i="1" smtClean="0"/>
              <a:t>C</a:t>
            </a:r>
            <a:r>
              <a:rPr lang="en-US" altLang="en-US" smtClean="0"/>
              <a:t>,   </a:t>
            </a: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</a:t>
            </a:r>
            <a:r>
              <a:rPr lang="en-US" altLang="en-US" i="1" smtClean="0"/>
              <a:t>D</a:t>
            </a:r>
            <a:r>
              <a:rPr lang="en-US" altLang="en-US" smtClean="0"/>
              <a:t>} </a:t>
            </a:r>
          </a:p>
          <a:p>
            <a:pPr lvl="2">
              <a:lnSpc>
                <a:spcPct val="80000"/>
              </a:lnSpc>
            </a:pPr>
            <a:r>
              <a:rPr lang="en-US" altLang="en-US" smtClean="0"/>
              <a:t>E.g.: on LHS:    {A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</a:t>
            </a:r>
            <a:r>
              <a:rPr lang="en-US" altLang="en-US" i="1" smtClean="0"/>
              <a:t>B</a:t>
            </a:r>
            <a:r>
              <a:rPr lang="en-US" altLang="en-US" smtClean="0"/>
              <a:t>,   </a:t>
            </a:r>
            <a:r>
              <a:rPr lang="en-US" altLang="en-US" i="1" smtClean="0"/>
              <a:t>B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</a:t>
            </a:r>
            <a:r>
              <a:rPr lang="en-US" altLang="en-US" i="1" smtClean="0"/>
              <a:t>C</a:t>
            </a:r>
            <a:r>
              <a:rPr lang="en-US" altLang="en-US" smtClean="0"/>
              <a:t>,   </a:t>
            </a:r>
            <a:r>
              <a:rPr lang="en-US" altLang="en-US" i="1" smtClean="0"/>
              <a:t>AC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</a:t>
            </a:r>
            <a:r>
              <a:rPr lang="en-US" altLang="en-US" i="1" smtClean="0"/>
              <a:t>D</a:t>
            </a:r>
            <a:r>
              <a:rPr lang="en-US" altLang="en-US" smtClean="0"/>
              <a:t>}  can be simplified to </a:t>
            </a:r>
            <a:br>
              <a:rPr lang="en-US" altLang="en-US" smtClean="0"/>
            </a:br>
            <a:r>
              <a:rPr lang="en-US" altLang="en-US" smtClean="0"/>
              <a:t>                         {A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</a:t>
            </a:r>
            <a:r>
              <a:rPr lang="en-US" altLang="en-US" i="1" smtClean="0"/>
              <a:t>B</a:t>
            </a:r>
            <a:r>
              <a:rPr lang="en-US" altLang="en-US" smtClean="0"/>
              <a:t>,   </a:t>
            </a:r>
            <a:r>
              <a:rPr lang="en-US" altLang="en-US" i="1" smtClean="0"/>
              <a:t>B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</a:t>
            </a:r>
            <a:r>
              <a:rPr lang="en-US" altLang="en-US" i="1" smtClean="0"/>
              <a:t>C</a:t>
            </a:r>
            <a:r>
              <a:rPr lang="en-US" altLang="en-US" smtClean="0"/>
              <a:t>,   </a:t>
            </a: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</a:t>
            </a:r>
            <a:r>
              <a:rPr lang="en-US" altLang="en-US" i="1" smtClean="0"/>
              <a:t>D</a:t>
            </a:r>
            <a:r>
              <a:rPr lang="en-US" altLang="en-US" smtClean="0"/>
              <a:t>} 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Intuitively, a canonical cover of F is a “minimal” set of functional dependencies equivalent to F, having no redundant dependencies or redundant parts of dependencies </a:t>
            </a:r>
          </a:p>
        </p:txBody>
      </p:sp>
    </p:spTree>
    <p:extLst>
      <p:ext uri="{BB962C8B-B14F-4D97-AF65-F5344CB8AC3E}">
        <p14:creationId xmlns:p14="http://schemas.microsoft.com/office/powerpoint/2010/main" val="109786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66675"/>
            <a:ext cx="8077200" cy="609600"/>
          </a:xfrm>
        </p:spPr>
        <p:txBody>
          <a:bodyPr/>
          <a:lstStyle/>
          <a:p>
            <a:r>
              <a:rPr lang="en-US" altLang="en-US" smtClean="0"/>
              <a:t>Redundancy  in 3NF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4760913" y="19875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J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4760913" y="2416175"/>
            <a:ext cx="609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i="1"/>
              <a:t>j</a:t>
            </a:r>
            <a:r>
              <a:rPr lang="en-US" altLang="en-US" sz="1800" baseline="-25000"/>
              <a:t>1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i="1"/>
              <a:t>j</a:t>
            </a:r>
            <a:r>
              <a:rPr lang="en-US" altLang="en-US" sz="1800" baseline="-25000"/>
              <a:t>2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baseline="-25000"/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i="1"/>
              <a:t>j</a:t>
            </a:r>
            <a:r>
              <a:rPr lang="en-US" altLang="en-US" sz="1800" baseline="-25000"/>
              <a:t>3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i="1"/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i="1"/>
              <a:t>null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5370513" y="198755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L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5370513" y="2416175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i="1"/>
              <a:t>l</a:t>
            </a:r>
            <a:r>
              <a:rPr lang="en-US" altLang="en-US" sz="1800" baseline="-25000"/>
              <a:t>1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baseline="-25000"/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i="1"/>
              <a:t>l</a:t>
            </a:r>
            <a:r>
              <a:rPr lang="en-US" altLang="en-US" sz="1800" baseline="-25000"/>
              <a:t>1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baseline="-25000"/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i="1"/>
              <a:t>l</a:t>
            </a:r>
            <a:r>
              <a:rPr lang="en-US" altLang="en-US" sz="1800" baseline="-25000"/>
              <a:t>1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i="1"/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i="1"/>
              <a:t>l</a:t>
            </a:r>
            <a:r>
              <a:rPr lang="en-US" altLang="en-US" sz="1800" baseline="-25000"/>
              <a:t>2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5827713" y="198755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K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5822950" y="2416175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i="1"/>
              <a:t>k</a:t>
            </a:r>
            <a:r>
              <a:rPr lang="en-US" altLang="en-US" sz="1800" baseline="-25000"/>
              <a:t>1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baseline="-25000"/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i="1"/>
              <a:t>k</a:t>
            </a:r>
            <a:r>
              <a:rPr lang="en-US" altLang="en-US" sz="1800" baseline="-25000"/>
              <a:t>1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baseline="-25000"/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i="1"/>
              <a:t>k</a:t>
            </a:r>
            <a:r>
              <a:rPr lang="en-US" altLang="en-US" sz="1800" baseline="-25000"/>
              <a:t>1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i="1"/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i="1"/>
              <a:t>k</a:t>
            </a:r>
            <a:r>
              <a:rPr lang="en-US" altLang="en-US" sz="1800" baseline="-25000"/>
              <a:t>2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782638" y="4262438"/>
            <a:ext cx="7874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altLang="en-US" sz="1800">
                <a:sym typeface="Monotype Sorts" pitchFamily="2" charset="2"/>
              </a:rPr>
              <a:t>repetition of information (e.g., the relationship </a:t>
            </a:r>
            <a:r>
              <a:rPr kumimoji="1" lang="en-US" altLang="en-US" sz="1800" i="1">
                <a:sym typeface="Monotype Sorts" pitchFamily="2" charset="2"/>
              </a:rPr>
              <a:t>l</a:t>
            </a:r>
            <a:r>
              <a:rPr kumimoji="1" lang="en-US" altLang="en-US" sz="1800" baseline="-25000">
                <a:sym typeface="Monotype Sorts" pitchFamily="2" charset="2"/>
              </a:rPr>
              <a:t>1</a:t>
            </a:r>
            <a:r>
              <a:rPr kumimoji="1" lang="en-US" altLang="en-US" sz="1800">
                <a:sym typeface="Monotype Sorts" pitchFamily="2" charset="2"/>
              </a:rPr>
              <a:t>, </a:t>
            </a:r>
            <a:r>
              <a:rPr kumimoji="1" lang="en-US" altLang="en-US" sz="1800" i="1">
                <a:sym typeface="Monotype Sorts" pitchFamily="2" charset="2"/>
              </a:rPr>
              <a:t>k</a:t>
            </a:r>
            <a:r>
              <a:rPr kumimoji="1" lang="en-US" altLang="en-US" sz="1800" baseline="-25000">
                <a:sym typeface="Monotype Sorts" pitchFamily="2" charset="2"/>
              </a:rPr>
              <a:t>1</a:t>
            </a:r>
            <a:r>
              <a:rPr kumimoji="1" lang="en-US" altLang="en-US" sz="1800">
                <a:sym typeface="Monotype Sorts" pitchFamily="2" charset="2"/>
              </a:rPr>
              <a:t>) </a:t>
            </a:r>
          </a:p>
          <a:p>
            <a:pPr lvl="1" eaLnBrk="1" hangingPunct="1">
              <a:spcBef>
                <a:spcPct val="35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en-US" sz="1800">
                <a:sym typeface="Monotype Sorts" pitchFamily="2" charset="2"/>
              </a:rPr>
              <a:t>(</a:t>
            </a:r>
            <a:r>
              <a:rPr kumimoji="1" lang="en-US" altLang="en-US" sz="1800" i="1">
                <a:sym typeface="Monotype Sorts" pitchFamily="2" charset="2"/>
              </a:rPr>
              <a:t>i_ID, dept_name)</a:t>
            </a:r>
            <a:endParaRPr kumimoji="1" lang="en-US" altLang="en-US" sz="1800">
              <a:sym typeface="Monotype Sorts" pitchFamily="2" charset="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altLang="en-US" sz="1800">
                <a:sym typeface="Monotype Sorts" pitchFamily="2" charset="2"/>
              </a:rPr>
              <a:t>need to use null values (e.g., to represent the relationship</a:t>
            </a:r>
            <a:br>
              <a:rPr kumimoji="1" lang="en-US" altLang="en-US" sz="1800">
                <a:sym typeface="Monotype Sorts" pitchFamily="2" charset="2"/>
              </a:rPr>
            </a:br>
            <a:r>
              <a:rPr kumimoji="1" lang="en-US" altLang="en-US" sz="1800">
                <a:sym typeface="Monotype Sorts" pitchFamily="2" charset="2"/>
              </a:rPr>
              <a:t>     </a:t>
            </a:r>
            <a:r>
              <a:rPr kumimoji="1" lang="en-US" altLang="en-US" sz="1800" i="1">
                <a:sym typeface="Monotype Sorts" pitchFamily="2" charset="2"/>
              </a:rPr>
              <a:t>l</a:t>
            </a:r>
            <a:r>
              <a:rPr kumimoji="1" lang="en-US" altLang="en-US" sz="1800" baseline="-25000">
                <a:sym typeface="Monotype Sorts" pitchFamily="2" charset="2"/>
              </a:rPr>
              <a:t>2</a:t>
            </a:r>
            <a:r>
              <a:rPr kumimoji="1" lang="en-US" altLang="en-US" sz="1800">
                <a:sym typeface="Monotype Sorts" pitchFamily="2" charset="2"/>
              </a:rPr>
              <a:t>, </a:t>
            </a:r>
            <a:r>
              <a:rPr kumimoji="1" lang="en-US" altLang="en-US" sz="1800" i="1">
                <a:sym typeface="Monotype Sorts" pitchFamily="2" charset="2"/>
              </a:rPr>
              <a:t>k</a:t>
            </a:r>
            <a:r>
              <a:rPr kumimoji="1" lang="en-US" altLang="en-US" sz="1800" baseline="-25000">
                <a:sym typeface="Monotype Sorts" pitchFamily="2" charset="2"/>
              </a:rPr>
              <a:t>2</a:t>
            </a:r>
            <a:r>
              <a:rPr kumimoji="1" lang="en-US" altLang="en-US" sz="1800">
                <a:sym typeface="Monotype Sorts" pitchFamily="2" charset="2"/>
              </a:rPr>
              <a:t> where there is no corresponding value for </a:t>
            </a:r>
            <a:r>
              <a:rPr kumimoji="1" lang="en-US" altLang="en-US" sz="1800" i="1">
                <a:sym typeface="Monotype Sorts" pitchFamily="2" charset="2"/>
              </a:rPr>
              <a:t>J</a:t>
            </a:r>
            <a:r>
              <a:rPr kumimoji="1" lang="en-US" altLang="en-US" sz="1800">
                <a:sym typeface="Monotype Sorts" pitchFamily="2" charset="2"/>
              </a:rPr>
              <a:t>).</a:t>
            </a:r>
          </a:p>
          <a:p>
            <a:pPr lvl="1" eaLnBrk="1" hangingPunct="1">
              <a:spcBef>
                <a:spcPct val="35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en-US" sz="1800">
                <a:sym typeface="Monotype Sorts" pitchFamily="2" charset="2"/>
              </a:rPr>
              <a:t>(</a:t>
            </a:r>
            <a:r>
              <a:rPr kumimoji="1" lang="en-US" altLang="en-US" sz="1800" i="1">
                <a:sym typeface="Monotype Sorts" pitchFamily="2" charset="2"/>
              </a:rPr>
              <a:t>i_ID, dept_nameI) </a:t>
            </a:r>
            <a:r>
              <a:rPr kumimoji="1" lang="en-US" altLang="en-US" sz="1800">
                <a:sym typeface="Monotype Sorts" pitchFamily="2" charset="2"/>
              </a:rPr>
              <a:t>if there is no separate relation mapping instructors to departments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927100" y="947738"/>
            <a:ext cx="7848600" cy="4876800"/>
          </a:xfrm>
        </p:spPr>
        <p:txBody>
          <a:bodyPr/>
          <a:lstStyle/>
          <a:p>
            <a:r>
              <a:rPr lang="en-US" altLang="en-US" sz="2000" smtClean="0">
                <a:sym typeface="Symbol" panose="05050102010706020507" pitchFamily="18" charset="2"/>
              </a:rPr>
              <a:t>There is some redundancy in this schema</a:t>
            </a:r>
            <a:endParaRPr lang="en-US" altLang="en-US" sz="2000" smtClean="0"/>
          </a:p>
          <a:p>
            <a:r>
              <a:rPr lang="en-US" altLang="en-US" sz="2000" smtClean="0"/>
              <a:t>Example of problems due to redundancy in 3NF</a:t>
            </a:r>
          </a:p>
          <a:p>
            <a:pPr lvl="1"/>
            <a:r>
              <a:rPr lang="en-US" altLang="en-US" sz="2000" i="1" smtClean="0"/>
              <a:t>R = 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J, K, L)</a:t>
            </a:r>
            <a:br>
              <a:rPr lang="en-US" altLang="en-US" sz="2000" i="1" smtClean="0"/>
            </a:br>
            <a:r>
              <a:rPr lang="en-US" altLang="en-US" sz="2000" i="1" smtClean="0"/>
              <a:t>F = </a:t>
            </a:r>
            <a:r>
              <a:rPr lang="en-US" altLang="en-US" sz="2000" smtClean="0"/>
              <a:t>{</a:t>
            </a:r>
            <a:r>
              <a:rPr lang="en-US" altLang="en-US" sz="2000" i="1" smtClean="0"/>
              <a:t>JK </a:t>
            </a:r>
            <a:r>
              <a:rPr lang="en-US" altLang="en-US" sz="2000" smtClean="0">
                <a:sym typeface="Symbol" panose="05050102010706020507" pitchFamily="18" charset="2"/>
              </a:rPr>
              <a:t></a:t>
            </a:r>
            <a:r>
              <a:rPr lang="en-US" altLang="en-US" sz="2000" smtClean="0">
                <a:sym typeface="Monotype Sorts" pitchFamily="2" charset="2"/>
              </a:rPr>
              <a:t> </a:t>
            </a:r>
            <a:r>
              <a:rPr lang="en-US" altLang="en-US" sz="2000" i="1" smtClean="0">
                <a:sym typeface="Monotype Sorts" pitchFamily="2" charset="2"/>
              </a:rPr>
              <a:t>L, L </a:t>
            </a:r>
            <a:r>
              <a:rPr lang="en-US" altLang="en-US" sz="2000" smtClean="0">
                <a:sym typeface="Symbol" panose="05050102010706020507" pitchFamily="18" charset="2"/>
              </a:rPr>
              <a:t></a:t>
            </a:r>
            <a:r>
              <a:rPr lang="en-US" altLang="en-US" sz="2000" smtClean="0">
                <a:sym typeface="Monotype Sorts" pitchFamily="2" charset="2"/>
              </a:rPr>
              <a:t> </a:t>
            </a:r>
            <a:r>
              <a:rPr lang="en-US" altLang="en-US" sz="2000" i="1" smtClean="0">
                <a:sym typeface="Monotype Sorts" pitchFamily="2" charset="2"/>
              </a:rPr>
              <a:t>K </a:t>
            </a:r>
            <a:r>
              <a:rPr lang="en-US" altLang="en-US" sz="2000" smtClean="0">
                <a:sym typeface="Monotype Sorts" pitchFamily="2" charset="2"/>
              </a:rPr>
              <a:t>}</a:t>
            </a: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243372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Testing for 3NF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smtClean="0"/>
              <a:t>Optimization: Need to check only FDs in </a:t>
            </a:r>
            <a:r>
              <a:rPr lang="en-US" altLang="en-US" sz="2000" i="1" smtClean="0"/>
              <a:t>F</a:t>
            </a:r>
            <a:r>
              <a:rPr lang="en-US" altLang="en-US" sz="2000" smtClean="0"/>
              <a:t>, need not check all FDs in </a:t>
            </a:r>
            <a:r>
              <a:rPr lang="en-US" altLang="en-US" sz="2000" i="1" smtClean="0"/>
              <a:t>F</a:t>
            </a:r>
            <a:r>
              <a:rPr lang="en-US" altLang="en-US" sz="2000" i="1" baseline="30000" smtClean="0"/>
              <a:t>+</a:t>
            </a:r>
            <a:r>
              <a:rPr lang="en-US" altLang="en-US" sz="2000" smtClean="0"/>
              <a:t>.</a:t>
            </a:r>
          </a:p>
          <a:p>
            <a:r>
              <a:rPr lang="en-US" altLang="en-US" sz="2000" smtClean="0"/>
              <a:t>Use attribute closure to check for each dependency </a:t>
            </a:r>
            <a:r>
              <a:rPr lang="en-US" altLang="en-US" sz="2000" smtClean="0">
                <a:sym typeface="Symbol" panose="05050102010706020507" pitchFamily="18" charset="2"/>
              </a:rPr>
              <a:t>  , if  </a:t>
            </a:r>
            <a:r>
              <a:rPr lang="en-US" altLang="en-US" sz="2000" smtClean="0"/>
              <a:t>is a superkey.</a:t>
            </a:r>
          </a:p>
          <a:p>
            <a:r>
              <a:rPr lang="en-US" altLang="en-US" sz="2000" smtClean="0"/>
              <a:t>If </a:t>
            </a:r>
            <a:r>
              <a:rPr lang="en-US" altLang="en-US" sz="2000" smtClean="0">
                <a:sym typeface="Symbol" panose="05050102010706020507" pitchFamily="18" charset="2"/>
              </a:rPr>
              <a:t> </a:t>
            </a:r>
            <a:r>
              <a:rPr lang="en-US" altLang="en-US" sz="2000" smtClean="0"/>
              <a:t>is not a superkey, we have to verify if each attribute in </a:t>
            </a:r>
            <a:r>
              <a:rPr lang="en-US" altLang="en-US" sz="2000" smtClean="0">
                <a:sym typeface="Symbol" panose="05050102010706020507" pitchFamily="18" charset="2"/>
              </a:rPr>
              <a:t></a:t>
            </a:r>
            <a:r>
              <a:rPr lang="en-US" altLang="en-US" sz="2000" smtClean="0"/>
              <a:t> is contained in a candidate key of </a:t>
            </a:r>
            <a:r>
              <a:rPr lang="en-US" altLang="en-US" sz="2000" i="1" smtClean="0"/>
              <a:t>R</a:t>
            </a:r>
          </a:p>
          <a:p>
            <a:pPr lvl="1"/>
            <a:r>
              <a:rPr lang="en-US" altLang="en-US" sz="2000" smtClean="0"/>
              <a:t>this test is rather more expensive, since it involve finding candidate keys</a:t>
            </a:r>
          </a:p>
          <a:p>
            <a:pPr lvl="1"/>
            <a:r>
              <a:rPr lang="en-US" altLang="en-US" sz="2000" smtClean="0"/>
              <a:t>testing for 3NF has been shown to be NP-hard</a:t>
            </a:r>
          </a:p>
          <a:p>
            <a:pPr lvl="1"/>
            <a:r>
              <a:rPr lang="en-US" altLang="en-US" sz="2000" smtClean="0"/>
              <a:t>Interestingly, decomposition into third normal form (described shortly) can be done in polynomial time </a:t>
            </a:r>
          </a:p>
        </p:txBody>
      </p:sp>
    </p:spTree>
    <p:extLst>
      <p:ext uri="{BB962C8B-B14F-4D97-AF65-F5344CB8AC3E}">
        <p14:creationId xmlns:p14="http://schemas.microsoft.com/office/powerpoint/2010/main" val="13692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3NF Decomposition Algorithm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956550" cy="5259387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sz="2000" smtClean="0"/>
              <a:t>	Let </a:t>
            </a:r>
            <a:r>
              <a:rPr lang="en-US" altLang="en-US" sz="2000" i="1" smtClean="0"/>
              <a:t>F</a:t>
            </a:r>
            <a:r>
              <a:rPr lang="en-US" altLang="en-US" sz="2000" i="1" baseline="-25000" smtClean="0"/>
              <a:t>c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be a canonical cover for </a:t>
            </a:r>
            <a:r>
              <a:rPr lang="en-US" altLang="en-US" sz="2000" i="1" smtClean="0"/>
              <a:t>F;</a:t>
            </a:r>
            <a:br>
              <a:rPr lang="en-US" altLang="en-US" sz="2000" i="1" smtClean="0"/>
            </a:br>
            <a:r>
              <a:rPr lang="en-US" altLang="en-US" sz="2000" i="1" smtClean="0"/>
              <a:t>i </a:t>
            </a:r>
            <a:r>
              <a:rPr lang="en-US" altLang="en-US" sz="2000" smtClean="0"/>
              <a:t>:= 0;</a:t>
            </a:r>
            <a:br>
              <a:rPr lang="en-US" altLang="en-US" sz="2000" smtClean="0"/>
            </a:br>
            <a:r>
              <a:rPr lang="en-US" altLang="en-US" sz="2000" b="1" smtClean="0"/>
              <a:t>for each </a:t>
            </a:r>
            <a:r>
              <a:rPr lang="en-US" altLang="en-US" sz="2000" smtClean="0"/>
              <a:t> functional dependency </a:t>
            </a:r>
            <a:r>
              <a:rPr lang="en-US" altLang="en-US" sz="2000" smtClean="0">
                <a:sym typeface="Symbol" panose="05050102010706020507" pitchFamily="18" charset="2"/>
              </a:rPr>
              <a:t></a:t>
            </a:r>
            <a:r>
              <a:rPr lang="en-US" altLang="en-US" sz="2000" smtClean="0">
                <a:sym typeface="Greek Symbols"/>
              </a:rPr>
              <a:t> </a:t>
            </a:r>
            <a:r>
              <a:rPr lang="en-US" altLang="en-US" sz="2000" smtClean="0">
                <a:sym typeface="Symbol" panose="05050102010706020507" pitchFamily="18" charset="2"/>
              </a:rPr>
              <a:t></a:t>
            </a:r>
            <a:r>
              <a:rPr lang="en-US" altLang="en-US" sz="2000" smtClean="0">
                <a:sym typeface="Monotype Sorts" pitchFamily="2" charset="2"/>
              </a:rPr>
              <a:t> </a:t>
            </a:r>
            <a:r>
              <a:rPr lang="en-US" altLang="en-US" sz="2000" i="1" smtClean="0">
                <a:sym typeface="Symbol" panose="05050102010706020507" pitchFamily="18" charset="2"/>
              </a:rPr>
              <a:t></a:t>
            </a:r>
            <a:r>
              <a:rPr lang="en-US" altLang="en-US" sz="2000" i="1" smtClean="0">
                <a:sym typeface="Greek Symbols"/>
              </a:rPr>
              <a:t> </a:t>
            </a:r>
            <a:r>
              <a:rPr lang="en-US" altLang="en-US" sz="2000" smtClean="0">
                <a:sym typeface="Greek Symbols"/>
              </a:rPr>
              <a:t>in </a:t>
            </a:r>
            <a:r>
              <a:rPr lang="en-US" altLang="en-US" sz="2000" i="1" smtClean="0">
                <a:sym typeface="Greek Symbols"/>
              </a:rPr>
              <a:t>F</a:t>
            </a:r>
            <a:r>
              <a:rPr lang="en-US" altLang="en-US" sz="2000" i="1" baseline="-25000" smtClean="0">
                <a:sym typeface="Greek Symbols"/>
              </a:rPr>
              <a:t>c</a:t>
            </a:r>
            <a:r>
              <a:rPr lang="en-US" altLang="en-US" sz="2000" i="1" smtClean="0">
                <a:sym typeface="Greek Symbols"/>
              </a:rPr>
              <a:t> </a:t>
            </a:r>
            <a:r>
              <a:rPr lang="en-US" altLang="en-US" sz="2000" b="1" smtClean="0">
                <a:sym typeface="Greek Symbols"/>
              </a:rPr>
              <a:t>do</a:t>
            </a:r>
            <a:br>
              <a:rPr lang="en-US" altLang="en-US" sz="2000" b="1" smtClean="0">
                <a:sym typeface="Greek Symbols"/>
              </a:rPr>
            </a:br>
            <a:r>
              <a:rPr lang="en-US" altLang="en-US" sz="2000" b="1" smtClean="0">
                <a:sym typeface="Greek Symbols"/>
              </a:rPr>
              <a:t>	if </a:t>
            </a:r>
            <a:r>
              <a:rPr lang="en-US" altLang="en-US" sz="2000" smtClean="0">
                <a:sym typeface="Greek Symbols"/>
              </a:rPr>
              <a:t>none of the schemas </a:t>
            </a:r>
            <a:r>
              <a:rPr lang="en-US" altLang="en-US" sz="2000" i="1" smtClean="0">
                <a:sym typeface="Greek Symbols"/>
              </a:rPr>
              <a:t>R</a:t>
            </a:r>
            <a:r>
              <a:rPr lang="en-US" altLang="en-US" sz="2000" i="1" baseline="-25000" smtClean="0">
                <a:sym typeface="Greek Symbols"/>
              </a:rPr>
              <a:t>j</a:t>
            </a:r>
            <a:r>
              <a:rPr lang="en-US" altLang="en-US" sz="2000" i="1" smtClean="0">
                <a:sym typeface="Greek Symbols"/>
              </a:rPr>
              <a:t>, </a:t>
            </a:r>
            <a:r>
              <a:rPr lang="en-US" altLang="en-US" sz="2000" smtClean="0">
                <a:sym typeface="Greek Symbols"/>
              </a:rPr>
              <a:t>1 </a:t>
            </a:r>
            <a:r>
              <a:rPr lang="en-US" altLang="en-US" sz="2000" smtClean="0">
                <a:sym typeface="Symbol" panose="05050102010706020507" pitchFamily="18" charset="2"/>
              </a:rPr>
              <a:t> </a:t>
            </a:r>
            <a:r>
              <a:rPr lang="en-US" altLang="en-US" sz="2000" i="1" smtClean="0">
                <a:sym typeface="Symbol" panose="05050102010706020507" pitchFamily="18" charset="2"/>
              </a:rPr>
              <a:t>j </a:t>
            </a:r>
            <a:r>
              <a:rPr lang="en-US" altLang="en-US" sz="2000" smtClean="0">
                <a:sym typeface="Greek Symbols"/>
              </a:rPr>
              <a:t> </a:t>
            </a:r>
            <a:r>
              <a:rPr lang="en-US" altLang="en-US" sz="2000" smtClean="0">
                <a:sym typeface="Symbol" panose="05050102010706020507" pitchFamily="18" charset="2"/>
              </a:rPr>
              <a:t></a:t>
            </a:r>
            <a:r>
              <a:rPr lang="en-US" altLang="en-US" sz="2000" i="1" smtClean="0">
                <a:sym typeface="Symbol" panose="05050102010706020507" pitchFamily="18" charset="2"/>
              </a:rPr>
              <a:t> i </a:t>
            </a:r>
            <a:r>
              <a:rPr lang="en-US" altLang="en-US" sz="2000" smtClean="0">
                <a:sym typeface="Symbol" panose="05050102010706020507" pitchFamily="18" charset="2"/>
              </a:rPr>
              <a:t>contains  </a:t>
            </a:r>
            <a:r>
              <a:rPr lang="en-US" altLang="en-US" sz="2000" smtClean="0">
                <a:sym typeface="Greek Symbols"/>
              </a:rPr>
              <a:t> </a:t>
            </a:r>
            <a:r>
              <a:rPr lang="en-US" altLang="en-US" sz="2000" i="1" smtClean="0">
                <a:sym typeface="Symbol" panose="05050102010706020507" pitchFamily="18" charset="2"/>
              </a:rPr>
              <a:t></a:t>
            </a:r>
            <a:r>
              <a:rPr lang="en-US" altLang="en-US" sz="2000" i="1" smtClean="0">
                <a:sym typeface="Greek Symbols"/>
              </a:rPr>
              <a:t> </a:t>
            </a:r>
            <a:r>
              <a:rPr lang="en-US" altLang="en-US" sz="2000" smtClean="0">
                <a:sym typeface="Greek Symbols"/>
              </a:rPr>
              <a:t/>
            </a:r>
            <a:br>
              <a:rPr lang="en-US" altLang="en-US" sz="2000" smtClean="0">
                <a:sym typeface="Greek Symbols"/>
              </a:rPr>
            </a:br>
            <a:r>
              <a:rPr lang="en-US" altLang="en-US" sz="2000" smtClean="0">
                <a:sym typeface="Greek Symbols"/>
              </a:rPr>
              <a:t>		</a:t>
            </a:r>
            <a:r>
              <a:rPr lang="en-US" altLang="en-US" sz="2000" b="1" smtClean="0">
                <a:sym typeface="Greek Symbols"/>
              </a:rPr>
              <a:t>then begin</a:t>
            </a:r>
            <a:br>
              <a:rPr lang="en-US" altLang="en-US" sz="2000" b="1" smtClean="0">
                <a:sym typeface="Greek Symbols"/>
              </a:rPr>
            </a:br>
            <a:r>
              <a:rPr lang="en-US" altLang="en-US" sz="2000" b="1" smtClean="0">
                <a:sym typeface="Greek Symbols"/>
              </a:rPr>
              <a:t>				</a:t>
            </a:r>
            <a:r>
              <a:rPr lang="en-US" altLang="en-US" sz="2000" i="1" smtClean="0">
                <a:sym typeface="Greek Symbols"/>
              </a:rPr>
              <a:t>i </a:t>
            </a:r>
            <a:r>
              <a:rPr lang="en-US" altLang="en-US" sz="2000" smtClean="0">
                <a:sym typeface="Greek Symbols"/>
              </a:rPr>
              <a:t>:= </a:t>
            </a:r>
            <a:r>
              <a:rPr lang="en-US" altLang="en-US" sz="2000" i="1" smtClean="0">
                <a:sym typeface="Greek Symbols"/>
              </a:rPr>
              <a:t>i  + </a:t>
            </a:r>
            <a:r>
              <a:rPr lang="en-US" altLang="en-US" sz="2000" smtClean="0">
                <a:sym typeface="Greek Symbols"/>
              </a:rPr>
              <a:t>1;</a:t>
            </a:r>
            <a:br>
              <a:rPr lang="en-US" altLang="en-US" sz="2000" smtClean="0">
                <a:sym typeface="Greek Symbols"/>
              </a:rPr>
            </a:br>
            <a:r>
              <a:rPr lang="en-US" altLang="en-US" sz="2000" smtClean="0">
                <a:sym typeface="Greek Symbols"/>
              </a:rPr>
              <a:t>				</a:t>
            </a:r>
            <a:r>
              <a:rPr lang="en-US" altLang="en-US" sz="2000" i="1" smtClean="0">
                <a:sym typeface="Greek Symbols"/>
              </a:rPr>
              <a:t>R</a:t>
            </a:r>
            <a:r>
              <a:rPr lang="en-US" altLang="en-US" sz="2000" i="1" baseline="-25000" smtClean="0">
                <a:sym typeface="Greek Symbols"/>
              </a:rPr>
              <a:t>i </a:t>
            </a:r>
            <a:r>
              <a:rPr lang="en-US" altLang="en-US" sz="2000" smtClean="0">
                <a:sym typeface="Greek Symbols"/>
              </a:rPr>
              <a:t> := </a:t>
            </a:r>
            <a:r>
              <a:rPr lang="en-US" altLang="en-US" sz="2000" smtClean="0">
                <a:sym typeface="Symbol" panose="05050102010706020507" pitchFamily="18" charset="2"/>
              </a:rPr>
              <a:t></a:t>
            </a:r>
            <a:r>
              <a:rPr lang="en-US" altLang="en-US" sz="2000" smtClean="0">
                <a:sym typeface="Greek Symbols"/>
              </a:rPr>
              <a:t> </a:t>
            </a:r>
            <a:r>
              <a:rPr lang="en-US" altLang="en-US" sz="2000" i="1" smtClean="0">
                <a:sym typeface="Symbol" panose="05050102010706020507" pitchFamily="18" charset="2"/>
              </a:rPr>
              <a:t></a:t>
            </a:r>
            <a:r>
              <a:rPr lang="en-US" altLang="en-US" sz="2000" i="1" smtClean="0">
                <a:sym typeface="Greek Symbols"/>
              </a:rPr>
              <a:t> </a:t>
            </a:r>
            <a:br>
              <a:rPr lang="en-US" altLang="en-US" sz="2000" i="1" smtClean="0">
                <a:sym typeface="Greek Symbols"/>
              </a:rPr>
            </a:br>
            <a:r>
              <a:rPr lang="en-US" altLang="en-US" sz="2000" i="1" smtClean="0">
                <a:sym typeface="Greek Symbols"/>
              </a:rPr>
              <a:t>			</a:t>
            </a:r>
            <a:r>
              <a:rPr lang="en-US" altLang="en-US" sz="2000" b="1" smtClean="0">
                <a:sym typeface="Greek Symbols"/>
              </a:rPr>
              <a:t>end</a:t>
            </a:r>
            <a:br>
              <a:rPr lang="en-US" altLang="en-US" sz="2000" b="1" smtClean="0">
                <a:sym typeface="Greek Symbols"/>
              </a:rPr>
            </a:br>
            <a:r>
              <a:rPr lang="en-US" altLang="en-US" sz="2000" b="1" smtClean="0">
                <a:sym typeface="Greek Symbols"/>
              </a:rPr>
              <a:t>if</a:t>
            </a:r>
            <a:r>
              <a:rPr lang="en-US" altLang="en-US" sz="2000" smtClean="0">
                <a:sym typeface="Greek Symbols"/>
              </a:rPr>
              <a:t> none of the schemas </a:t>
            </a:r>
            <a:r>
              <a:rPr lang="en-US" altLang="en-US" sz="2000" i="1" smtClean="0">
                <a:sym typeface="Greek Symbols"/>
              </a:rPr>
              <a:t>R</a:t>
            </a:r>
            <a:r>
              <a:rPr lang="en-US" altLang="en-US" sz="2000" i="1" baseline="-25000" smtClean="0">
                <a:sym typeface="Greek Symbols"/>
              </a:rPr>
              <a:t>j</a:t>
            </a:r>
            <a:r>
              <a:rPr lang="en-US" altLang="en-US" sz="2000" i="1" smtClean="0">
                <a:sym typeface="Greek Symbols"/>
              </a:rPr>
              <a:t>, </a:t>
            </a:r>
            <a:r>
              <a:rPr lang="en-US" altLang="en-US" sz="2000" smtClean="0">
                <a:sym typeface="Greek Symbols"/>
              </a:rPr>
              <a:t>1 </a:t>
            </a:r>
            <a:r>
              <a:rPr lang="en-US" altLang="en-US" sz="2000" smtClean="0">
                <a:sym typeface="Symbol" panose="05050102010706020507" pitchFamily="18" charset="2"/>
              </a:rPr>
              <a:t> </a:t>
            </a:r>
            <a:r>
              <a:rPr lang="en-US" altLang="en-US" sz="2000" i="1" smtClean="0">
                <a:sym typeface="Symbol" panose="05050102010706020507" pitchFamily="18" charset="2"/>
              </a:rPr>
              <a:t>j </a:t>
            </a:r>
            <a:r>
              <a:rPr lang="en-US" altLang="en-US" sz="2000" smtClean="0">
                <a:sym typeface="Greek Symbols"/>
              </a:rPr>
              <a:t> </a:t>
            </a:r>
            <a:r>
              <a:rPr lang="en-US" altLang="en-US" sz="2000" smtClean="0">
                <a:sym typeface="Symbol" panose="05050102010706020507" pitchFamily="18" charset="2"/>
              </a:rPr>
              <a:t></a:t>
            </a:r>
            <a:r>
              <a:rPr lang="en-US" altLang="en-US" sz="2000" i="1" smtClean="0">
                <a:sym typeface="Symbol" panose="05050102010706020507" pitchFamily="18" charset="2"/>
              </a:rPr>
              <a:t> i </a:t>
            </a:r>
            <a:r>
              <a:rPr lang="en-US" altLang="en-US" sz="2000" smtClean="0">
                <a:sym typeface="Symbol" panose="05050102010706020507" pitchFamily="18" charset="2"/>
              </a:rPr>
              <a:t>contains a candidate key for </a:t>
            </a:r>
            <a:r>
              <a:rPr lang="en-US" altLang="en-US" sz="2000" i="1" smtClean="0">
                <a:sym typeface="Symbol" panose="05050102010706020507" pitchFamily="18" charset="2"/>
              </a:rPr>
              <a:t>R</a:t>
            </a:r>
            <a:br>
              <a:rPr lang="en-US" altLang="en-US" sz="2000" i="1" smtClean="0">
                <a:sym typeface="Symbol" panose="05050102010706020507" pitchFamily="18" charset="2"/>
              </a:rPr>
            </a:br>
            <a:r>
              <a:rPr lang="en-US" altLang="en-US" sz="2000" i="1" smtClean="0">
                <a:sym typeface="Symbol" panose="05050102010706020507" pitchFamily="18" charset="2"/>
              </a:rPr>
              <a:t>	</a:t>
            </a:r>
            <a:r>
              <a:rPr lang="en-US" altLang="en-US" sz="2000" b="1" smtClean="0">
                <a:sym typeface="Symbol" panose="05050102010706020507" pitchFamily="18" charset="2"/>
              </a:rPr>
              <a:t>then begin</a:t>
            </a:r>
            <a:br>
              <a:rPr lang="en-US" altLang="en-US" sz="2000" b="1" smtClean="0">
                <a:sym typeface="Symbol" panose="05050102010706020507" pitchFamily="18" charset="2"/>
              </a:rPr>
            </a:br>
            <a:r>
              <a:rPr lang="en-US" altLang="en-US" sz="2000" b="1" smtClean="0">
                <a:sym typeface="Symbol" panose="05050102010706020507" pitchFamily="18" charset="2"/>
              </a:rPr>
              <a:t>			</a:t>
            </a:r>
            <a:r>
              <a:rPr lang="en-US" altLang="en-US" sz="2000" i="1" smtClean="0">
                <a:sym typeface="Symbol" panose="05050102010706020507" pitchFamily="18" charset="2"/>
              </a:rPr>
              <a:t>i </a:t>
            </a:r>
            <a:r>
              <a:rPr lang="en-US" altLang="en-US" sz="2000" smtClean="0">
                <a:sym typeface="Symbol" panose="05050102010706020507" pitchFamily="18" charset="2"/>
              </a:rPr>
              <a:t>:=</a:t>
            </a:r>
            <a:r>
              <a:rPr lang="en-US" altLang="en-US" sz="2000" i="1" smtClean="0">
                <a:sym typeface="Symbol" panose="05050102010706020507" pitchFamily="18" charset="2"/>
              </a:rPr>
              <a:t> i </a:t>
            </a:r>
            <a:r>
              <a:rPr lang="en-US" altLang="en-US" sz="2000" smtClean="0">
                <a:sym typeface="Symbol" panose="05050102010706020507" pitchFamily="18" charset="2"/>
              </a:rPr>
              <a:t> + 1;</a:t>
            </a:r>
            <a:br>
              <a:rPr lang="en-US" altLang="en-US" sz="2000" smtClean="0">
                <a:sym typeface="Symbol" panose="05050102010706020507" pitchFamily="18" charset="2"/>
              </a:rPr>
            </a:br>
            <a:r>
              <a:rPr lang="en-US" altLang="en-US" sz="2000" smtClean="0">
                <a:sym typeface="Symbol" panose="05050102010706020507" pitchFamily="18" charset="2"/>
              </a:rPr>
              <a:t>			</a:t>
            </a:r>
            <a:r>
              <a:rPr lang="en-US" altLang="en-US" sz="2000" i="1" smtClean="0">
                <a:sym typeface="Symbol" panose="05050102010706020507" pitchFamily="18" charset="2"/>
              </a:rPr>
              <a:t>R</a:t>
            </a:r>
            <a:r>
              <a:rPr lang="en-US" altLang="en-US" sz="2000" i="1" baseline="-25000" smtClean="0">
                <a:sym typeface="Symbol" panose="05050102010706020507" pitchFamily="18" charset="2"/>
              </a:rPr>
              <a:t>i</a:t>
            </a:r>
            <a:r>
              <a:rPr lang="en-US" altLang="en-US" sz="2000" smtClean="0">
                <a:sym typeface="Symbol" panose="05050102010706020507" pitchFamily="18" charset="2"/>
              </a:rPr>
              <a:t> := any candidate key for </a:t>
            </a:r>
            <a:r>
              <a:rPr lang="en-US" altLang="en-US" sz="2000" i="1" smtClean="0">
                <a:sym typeface="Symbol" panose="05050102010706020507" pitchFamily="18" charset="2"/>
              </a:rPr>
              <a:t>R;</a:t>
            </a:r>
            <a:br>
              <a:rPr lang="en-US" altLang="en-US" sz="2000" i="1" smtClean="0">
                <a:sym typeface="Symbol" panose="05050102010706020507" pitchFamily="18" charset="2"/>
              </a:rPr>
            </a:br>
            <a:r>
              <a:rPr lang="en-US" altLang="en-US" sz="2000" i="1" smtClean="0">
                <a:sym typeface="Symbol" panose="05050102010706020507" pitchFamily="18" charset="2"/>
              </a:rPr>
              <a:t>		</a:t>
            </a:r>
            <a:r>
              <a:rPr lang="en-US" altLang="en-US" sz="2000" b="1" smtClean="0">
                <a:sym typeface="Symbol" panose="05050102010706020507" pitchFamily="18" charset="2"/>
              </a:rPr>
              <a:t>end </a:t>
            </a:r>
            <a:br>
              <a:rPr lang="en-US" altLang="en-US" sz="2000" b="1" smtClean="0">
                <a:sym typeface="Symbol" panose="05050102010706020507" pitchFamily="18" charset="2"/>
              </a:rPr>
            </a:br>
            <a:r>
              <a:rPr lang="en-US" altLang="en-US" sz="2000" smtClean="0">
                <a:sym typeface="Symbol" panose="05050102010706020507" pitchFamily="18" charset="2"/>
              </a:rPr>
              <a:t>/* Optionally, remove redundant relations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sz="2000" b="1" smtClean="0">
                <a:sym typeface="Symbol" panose="05050102010706020507" pitchFamily="18" charset="2"/>
              </a:rPr>
              <a:t>      repeat</a:t>
            </a:r>
            <a:br>
              <a:rPr lang="en-US" altLang="en-US" sz="2000" b="1" smtClean="0">
                <a:sym typeface="Symbol" panose="05050102010706020507" pitchFamily="18" charset="2"/>
              </a:rPr>
            </a:br>
            <a:r>
              <a:rPr lang="en-US" altLang="en-US" sz="2000" b="1" smtClean="0">
                <a:sym typeface="Symbol" panose="05050102010706020507" pitchFamily="18" charset="2"/>
              </a:rPr>
              <a:t>if </a:t>
            </a:r>
            <a:r>
              <a:rPr lang="en-US" altLang="en-US" sz="2000" smtClean="0">
                <a:sym typeface="Symbol" panose="05050102010706020507" pitchFamily="18" charset="2"/>
              </a:rPr>
              <a:t>any schema </a:t>
            </a:r>
            <a:r>
              <a:rPr lang="en-US" altLang="en-US" sz="2000" i="1" smtClean="0">
                <a:sym typeface="Symbol" panose="05050102010706020507" pitchFamily="18" charset="2"/>
              </a:rPr>
              <a:t>R</a:t>
            </a:r>
            <a:r>
              <a:rPr lang="en-US" altLang="en-US" sz="2000" i="1" baseline="-25000" smtClean="0">
                <a:sym typeface="Symbol" panose="05050102010706020507" pitchFamily="18" charset="2"/>
              </a:rPr>
              <a:t>j </a:t>
            </a:r>
            <a:r>
              <a:rPr lang="en-US" altLang="en-US" sz="2000" smtClean="0">
                <a:sym typeface="Symbol" panose="05050102010706020507" pitchFamily="18" charset="2"/>
              </a:rPr>
              <a:t>is contained in another schema </a:t>
            </a:r>
            <a:r>
              <a:rPr lang="en-US" altLang="en-US" sz="2000" i="1" smtClean="0">
                <a:sym typeface="Symbol" panose="05050102010706020507" pitchFamily="18" charset="2"/>
              </a:rPr>
              <a:t>R</a:t>
            </a:r>
            <a:r>
              <a:rPr lang="en-US" altLang="en-US" sz="2000" i="1" baseline="-25000" smtClean="0">
                <a:sym typeface="Symbol" panose="05050102010706020507" pitchFamily="18" charset="2"/>
              </a:rPr>
              <a:t>k</a:t>
            </a:r>
            <a:br>
              <a:rPr lang="en-US" altLang="en-US" sz="2000" i="1" baseline="-25000" smtClean="0">
                <a:sym typeface="Symbol" panose="05050102010706020507" pitchFamily="18" charset="2"/>
              </a:rPr>
            </a:br>
            <a:r>
              <a:rPr lang="en-US" altLang="en-US" sz="2000" i="1" baseline="-25000" smtClean="0">
                <a:sym typeface="Symbol" panose="05050102010706020507" pitchFamily="18" charset="2"/>
              </a:rPr>
              <a:t>        </a:t>
            </a:r>
            <a:r>
              <a:rPr lang="en-US" altLang="en-US" sz="2000" b="1" smtClean="0">
                <a:sym typeface="Greek Symbols"/>
              </a:rPr>
              <a:t>then /* </a:t>
            </a:r>
            <a:r>
              <a:rPr lang="en-US" altLang="en-US" sz="2000" smtClean="0">
                <a:sym typeface="Greek Symbols"/>
              </a:rPr>
              <a:t>delete </a:t>
            </a:r>
            <a:r>
              <a:rPr lang="en-US" altLang="en-US" sz="2000" i="1" smtClean="0">
                <a:sym typeface="Symbol" panose="05050102010706020507" pitchFamily="18" charset="2"/>
              </a:rPr>
              <a:t>R</a:t>
            </a:r>
            <a:r>
              <a:rPr lang="en-US" altLang="en-US" sz="2000" i="1" baseline="-25000" smtClean="0">
                <a:sym typeface="Symbol" panose="05050102010706020507" pitchFamily="18" charset="2"/>
              </a:rPr>
              <a:t>j  </a:t>
            </a:r>
            <a:r>
              <a:rPr lang="en-US" altLang="en-US" sz="2000" b="1" smtClean="0">
                <a:sym typeface="Greek Symbols"/>
              </a:rPr>
              <a:t>*/</a:t>
            </a:r>
            <a:br>
              <a:rPr lang="en-US" altLang="en-US" sz="2000" b="1" smtClean="0">
                <a:sym typeface="Greek Symbols"/>
              </a:rPr>
            </a:br>
            <a:r>
              <a:rPr lang="en-US" altLang="en-US" sz="2000" b="1" smtClean="0">
                <a:sym typeface="Greek Symbols"/>
              </a:rPr>
              <a:t>           </a:t>
            </a:r>
            <a:r>
              <a:rPr lang="en-US" altLang="en-US" sz="2000" i="1" smtClean="0">
                <a:sym typeface="Symbol" panose="05050102010706020507" pitchFamily="18" charset="2"/>
              </a:rPr>
              <a:t>R</a:t>
            </a:r>
            <a:r>
              <a:rPr lang="en-US" altLang="en-US" sz="2000" i="1" baseline="-25000" smtClean="0">
                <a:sym typeface="Symbol" panose="05050102010706020507" pitchFamily="18" charset="2"/>
              </a:rPr>
              <a:t>j </a:t>
            </a:r>
            <a:r>
              <a:rPr lang="en-US" altLang="en-US" sz="2000" i="1" smtClean="0">
                <a:sym typeface="Symbol" panose="05050102010706020507" pitchFamily="18" charset="2"/>
              </a:rPr>
              <a:t>= R;;</a:t>
            </a:r>
            <a:br>
              <a:rPr lang="en-US" altLang="en-US" sz="2000" i="1" smtClean="0">
                <a:sym typeface="Symbol" panose="05050102010706020507" pitchFamily="18" charset="2"/>
              </a:rPr>
            </a:br>
            <a:r>
              <a:rPr lang="en-US" altLang="en-US" sz="2000" i="1" smtClean="0">
                <a:sym typeface="Symbol" panose="05050102010706020507" pitchFamily="18" charset="2"/>
              </a:rPr>
              <a:t>           i=i-1;</a:t>
            </a:r>
            <a:r>
              <a:rPr lang="en-US" altLang="en-US" sz="2000" smtClean="0">
                <a:sym typeface="Greek Symbols"/>
              </a:rPr>
              <a:t/>
            </a:r>
            <a:br>
              <a:rPr lang="en-US" altLang="en-US" sz="2000" smtClean="0">
                <a:sym typeface="Greek Symbols"/>
              </a:rPr>
            </a:br>
            <a:r>
              <a:rPr lang="en-US" altLang="en-US" sz="2000" b="1" smtClean="0">
                <a:sym typeface="Symbol" panose="05050102010706020507" pitchFamily="18" charset="2"/>
              </a:rPr>
              <a:t>return </a:t>
            </a:r>
            <a:r>
              <a:rPr lang="en-US" altLang="en-US" sz="2000" i="1" smtClean="0">
                <a:sym typeface="Symbol" panose="05050102010706020507" pitchFamily="18" charset="2"/>
              </a:rPr>
              <a:t>(R</a:t>
            </a:r>
            <a:r>
              <a:rPr lang="en-US" altLang="en-US" sz="2000" baseline="-25000" smtClean="0">
                <a:sym typeface="Symbol" panose="05050102010706020507" pitchFamily="18" charset="2"/>
              </a:rPr>
              <a:t>1</a:t>
            </a:r>
            <a:r>
              <a:rPr lang="en-US" altLang="en-US" sz="2000" smtClean="0">
                <a:sym typeface="Symbol" panose="05050102010706020507" pitchFamily="18" charset="2"/>
              </a:rPr>
              <a:t>, </a:t>
            </a:r>
            <a:r>
              <a:rPr lang="en-US" altLang="en-US" sz="2000" i="1" smtClean="0">
                <a:sym typeface="Symbol" panose="05050102010706020507" pitchFamily="18" charset="2"/>
              </a:rPr>
              <a:t>R</a:t>
            </a:r>
            <a:r>
              <a:rPr lang="en-US" altLang="en-US" sz="2000" baseline="-25000" smtClean="0">
                <a:sym typeface="Symbol" panose="05050102010706020507" pitchFamily="18" charset="2"/>
              </a:rPr>
              <a:t>2</a:t>
            </a:r>
            <a:r>
              <a:rPr lang="en-US" altLang="en-US" sz="2000" smtClean="0">
                <a:sym typeface="Symbol" panose="05050102010706020507" pitchFamily="18" charset="2"/>
              </a:rPr>
              <a:t>, ..., </a:t>
            </a:r>
            <a:r>
              <a:rPr lang="en-US" altLang="en-US" sz="2000" i="1" smtClean="0">
                <a:sym typeface="Symbol" panose="05050102010706020507" pitchFamily="18" charset="2"/>
              </a:rPr>
              <a:t>R</a:t>
            </a:r>
            <a:r>
              <a:rPr lang="en-US" altLang="en-US" sz="2000" i="1" baseline="-25000" smtClean="0">
                <a:sym typeface="Symbol" panose="05050102010706020507" pitchFamily="18" charset="2"/>
              </a:rPr>
              <a:t>i</a:t>
            </a:r>
            <a:r>
              <a:rPr lang="en-US" altLang="en-US" sz="2000" i="1" smtClean="0">
                <a:sym typeface="Symbol" panose="05050102010706020507" pitchFamily="18" charset="2"/>
              </a:rPr>
              <a:t>)</a:t>
            </a:r>
            <a:r>
              <a:rPr lang="en-US" altLang="en-US" sz="2000" i="1" smtClean="0">
                <a:sym typeface="Greek Symbols"/>
              </a:rPr>
              <a:t>		    </a:t>
            </a:r>
          </a:p>
        </p:txBody>
      </p:sp>
    </p:spTree>
    <p:extLst>
      <p:ext uri="{BB962C8B-B14F-4D97-AF65-F5344CB8AC3E}">
        <p14:creationId xmlns:p14="http://schemas.microsoft.com/office/powerpoint/2010/main" val="125143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6E6E8F-9938-4596-9009-00A46C03DBA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531813"/>
          </a:xfrm>
        </p:spPr>
        <p:txBody>
          <a:bodyPr/>
          <a:lstStyle/>
          <a:p>
            <a:r>
              <a:rPr lang="en-US" altLang="en-US" sz="3600" smtClean="0">
                <a:solidFill>
                  <a:schemeClr val="tx1"/>
                </a:solidFill>
              </a:rPr>
              <a:t>Extraneous Attributes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19785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smtClean="0"/>
              <a:t>Consider a set </a:t>
            </a:r>
            <a:r>
              <a:rPr lang="en-US" altLang="en-US" sz="2200" i="1" smtClean="0"/>
              <a:t>F</a:t>
            </a:r>
            <a:r>
              <a:rPr lang="en-US" altLang="en-US" sz="2200" smtClean="0"/>
              <a:t> of functional dependencies and the functional dependency </a:t>
            </a:r>
            <a:r>
              <a:rPr lang="en-US" altLang="en-US" sz="2200" smtClean="0">
                <a:sym typeface="Symbol" panose="05050102010706020507" pitchFamily="18" charset="2"/>
              </a:rPr>
              <a:t> </a:t>
            </a:r>
            <a:r>
              <a:rPr lang="en-US" altLang="en-US" sz="2200" smtClean="0">
                <a:sym typeface="Monotype Sorts" pitchFamily="2" charset="2"/>
              </a:rPr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 </a:t>
            </a:r>
            <a:r>
              <a:rPr lang="en-US" altLang="en-US" sz="2200" smtClean="0">
                <a:sym typeface="Greek Symbols"/>
              </a:rPr>
              <a:t>in </a:t>
            </a:r>
            <a:r>
              <a:rPr lang="en-US" altLang="en-US" sz="2200" i="1" smtClean="0">
                <a:sym typeface="Greek Symbols"/>
              </a:rPr>
              <a:t>F</a:t>
            </a:r>
            <a:r>
              <a:rPr lang="en-US" altLang="en-US" sz="2200" smtClean="0">
                <a:sym typeface="Greek Symbols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200" smtClean="0">
                <a:sym typeface="Monotype Sorts" pitchFamily="2" charset="2"/>
              </a:rPr>
              <a:t>Attribute A is </a:t>
            </a:r>
            <a:r>
              <a:rPr lang="en-US" altLang="en-US" sz="2200" smtClean="0">
                <a:solidFill>
                  <a:schemeClr val="tx2"/>
                </a:solidFill>
                <a:sym typeface="Monotype Sorts" pitchFamily="2" charset="2"/>
              </a:rPr>
              <a:t>extraneous </a:t>
            </a:r>
            <a:r>
              <a:rPr lang="en-US" altLang="en-US" sz="2200" smtClean="0">
                <a:sym typeface="Monotype Sorts" pitchFamily="2" charset="2"/>
              </a:rPr>
              <a:t>in </a:t>
            </a:r>
            <a:r>
              <a:rPr lang="en-US" altLang="en-US" sz="2200" smtClean="0">
                <a:sym typeface="Symbol" panose="05050102010706020507" pitchFamily="18" charset="2"/>
              </a:rPr>
              <a:t></a:t>
            </a:r>
            <a:r>
              <a:rPr lang="en-US" altLang="en-US" sz="2200" smtClean="0">
                <a:sym typeface="Greek Symbols"/>
              </a:rPr>
              <a:t> if </a:t>
            </a:r>
            <a:r>
              <a:rPr lang="en-US" altLang="en-US" sz="2200" i="1" smtClean="0">
                <a:sym typeface="Greek Symbols"/>
              </a:rPr>
              <a:t>A </a:t>
            </a:r>
            <a:r>
              <a:rPr lang="en-US" altLang="en-US" sz="2200" smtClean="0">
                <a:sym typeface="Symbol" panose="05050102010706020507" pitchFamily="18" charset="2"/>
              </a:rPr>
              <a:t> </a:t>
            </a:r>
            <a:r>
              <a:rPr lang="en-US" altLang="en-US" sz="2200" smtClean="0">
                <a:sym typeface="Greek Symbols"/>
              </a:rPr>
              <a:t> </a:t>
            </a:r>
            <a:br>
              <a:rPr lang="en-US" altLang="en-US" sz="2200" smtClean="0">
                <a:sym typeface="Greek Symbols"/>
              </a:rPr>
            </a:br>
            <a:r>
              <a:rPr lang="en-US" altLang="en-US" sz="2200" smtClean="0">
                <a:sym typeface="Greek Symbols"/>
              </a:rPr>
              <a:t>   and </a:t>
            </a:r>
            <a:r>
              <a:rPr lang="en-US" altLang="en-US" sz="2200" i="1" smtClean="0">
                <a:sym typeface="Greek Symbols"/>
              </a:rPr>
              <a:t>F</a:t>
            </a:r>
            <a:r>
              <a:rPr lang="en-US" altLang="en-US" sz="2200" smtClean="0">
                <a:sym typeface="Greek Symbols"/>
              </a:rPr>
              <a:t> logically implies (</a:t>
            </a:r>
            <a:r>
              <a:rPr lang="en-US" altLang="en-US" sz="2200" i="1" smtClean="0">
                <a:sym typeface="Greek Symbols"/>
              </a:rPr>
              <a:t>F</a:t>
            </a:r>
            <a:r>
              <a:rPr lang="en-US" altLang="en-US" sz="2200" smtClean="0">
                <a:sym typeface="Greek Symbols"/>
              </a:rPr>
              <a:t> – {</a:t>
            </a:r>
            <a:r>
              <a:rPr lang="en-US" altLang="en-US" sz="2200" smtClean="0">
                <a:sym typeface="Symbol" panose="05050102010706020507" pitchFamily="18" charset="2"/>
              </a:rPr>
              <a:t></a:t>
            </a:r>
            <a:r>
              <a:rPr lang="en-US" altLang="en-US" sz="2200" smtClean="0">
                <a:sym typeface="Greek Symbols"/>
              </a:rPr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>
                <a:sym typeface="Monotype Sorts" pitchFamily="2" charset="2"/>
              </a:rPr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</a:t>
            </a:r>
            <a:r>
              <a:rPr lang="en-US" altLang="en-US" sz="2200" smtClean="0">
                <a:sym typeface="Greek Symbols"/>
              </a:rPr>
              <a:t>}) </a:t>
            </a:r>
            <a:r>
              <a:rPr lang="en-US" altLang="en-US" sz="2200" smtClean="0">
                <a:sym typeface="Symbol" panose="05050102010706020507" pitchFamily="18" charset="2"/>
              </a:rPr>
              <a:t> {(</a:t>
            </a:r>
            <a:r>
              <a:rPr lang="en-US" altLang="en-US" sz="2200" smtClean="0">
                <a:sym typeface="Greek Symbols"/>
              </a:rPr>
              <a:t>  – </a:t>
            </a:r>
            <a:r>
              <a:rPr lang="en-US" altLang="en-US" sz="2200" i="1" smtClean="0">
                <a:sym typeface="Greek Symbols"/>
              </a:rPr>
              <a:t>A</a:t>
            </a:r>
            <a:r>
              <a:rPr lang="en-US" altLang="en-US" sz="2200" smtClean="0">
                <a:sym typeface="Greek Symbols"/>
              </a:rPr>
              <a:t>)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>
                <a:sym typeface="Monotype Sorts" pitchFamily="2" charset="2"/>
              </a:rPr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</a:t>
            </a:r>
            <a:r>
              <a:rPr lang="en-US" altLang="en-US" sz="2200" smtClean="0">
                <a:sym typeface="Greek Symbols"/>
              </a:rPr>
              <a:t>}.</a:t>
            </a:r>
          </a:p>
          <a:p>
            <a:pPr lvl="1">
              <a:lnSpc>
                <a:spcPct val="90000"/>
              </a:lnSpc>
            </a:pPr>
            <a:r>
              <a:rPr lang="en-US" altLang="en-US" sz="2200" smtClean="0">
                <a:sym typeface="Greek Symbols"/>
              </a:rPr>
              <a:t>Attribute </a:t>
            </a:r>
            <a:r>
              <a:rPr lang="en-US" altLang="en-US" sz="2200" i="1" smtClean="0">
                <a:sym typeface="Greek Symbols"/>
              </a:rPr>
              <a:t>A</a:t>
            </a:r>
            <a:r>
              <a:rPr lang="en-US" altLang="en-US" sz="2200" smtClean="0">
                <a:sym typeface="Greek Symbols"/>
              </a:rPr>
              <a:t> is </a:t>
            </a:r>
            <a:r>
              <a:rPr lang="en-US" altLang="en-US" sz="2200" smtClean="0">
                <a:solidFill>
                  <a:schemeClr val="tx2"/>
                </a:solidFill>
                <a:sym typeface="Greek Symbols"/>
              </a:rPr>
              <a:t>extraneous</a:t>
            </a:r>
            <a:r>
              <a:rPr lang="en-US" altLang="en-US" sz="2200" smtClean="0">
                <a:sym typeface="Greek Symbols"/>
              </a:rPr>
              <a:t> in </a:t>
            </a:r>
            <a:r>
              <a:rPr lang="en-US" altLang="en-US" sz="2200" smtClean="0">
                <a:sym typeface="Symbol" panose="05050102010706020507" pitchFamily="18" charset="2"/>
              </a:rPr>
              <a:t></a:t>
            </a:r>
            <a:r>
              <a:rPr lang="en-US" altLang="en-US" sz="2200" smtClean="0">
                <a:sym typeface="Greek Symbols"/>
              </a:rPr>
              <a:t> if </a:t>
            </a:r>
            <a:r>
              <a:rPr lang="en-US" altLang="en-US" sz="2200" i="1" smtClean="0">
                <a:sym typeface="Greek Symbols"/>
              </a:rPr>
              <a:t>A</a:t>
            </a:r>
            <a:r>
              <a:rPr lang="en-US" altLang="en-US" sz="2200" smtClean="0">
                <a:sym typeface="Greek Symbols"/>
              </a:rPr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 </a:t>
            </a:r>
            <a:r>
              <a:rPr lang="en-US" altLang="en-US" sz="2200" smtClean="0">
                <a:sym typeface="Greek Symbols"/>
              </a:rPr>
              <a:t> </a:t>
            </a:r>
            <a:br>
              <a:rPr lang="en-US" altLang="en-US" sz="2200" smtClean="0">
                <a:sym typeface="Greek Symbols"/>
              </a:rPr>
            </a:br>
            <a:r>
              <a:rPr lang="en-US" altLang="en-US" sz="2200" smtClean="0">
                <a:sym typeface="Greek Symbols"/>
              </a:rPr>
              <a:t>  and the set of functional dependencies </a:t>
            </a:r>
            <a:br>
              <a:rPr lang="en-US" altLang="en-US" sz="2200" smtClean="0">
                <a:sym typeface="Greek Symbols"/>
              </a:rPr>
            </a:br>
            <a:r>
              <a:rPr lang="en-US" altLang="en-US" sz="2200" smtClean="0">
                <a:sym typeface="Greek Symbols"/>
              </a:rPr>
              <a:t>  (</a:t>
            </a:r>
            <a:r>
              <a:rPr lang="en-US" altLang="en-US" sz="2200" i="1" smtClean="0">
                <a:sym typeface="Greek Symbols"/>
              </a:rPr>
              <a:t>F</a:t>
            </a:r>
            <a:r>
              <a:rPr lang="en-US" altLang="en-US" sz="2200" smtClean="0">
                <a:sym typeface="Greek Symbols"/>
              </a:rPr>
              <a:t>  – {</a:t>
            </a:r>
            <a:r>
              <a:rPr lang="en-US" altLang="en-US" sz="2200" smtClean="0">
                <a:sym typeface="Symbol" panose="05050102010706020507" pitchFamily="18" charset="2"/>
              </a:rPr>
              <a:t></a:t>
            </a:r>
            <a:r>
              <a:rPr lang="en-US" altLang="en-US" sz="2200" smtClean="0">
                <a:sym typeface="Greek Symbols"/>
              </a:rPr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>
                <a:sym typeface="Monotype Sorts" pitchFamily="2" charset="2"/>
              </a:rPr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</a:t>
            </a:r>
            <a:r>
              <a:rPr lang="en-US" altLang="en-US" sz="2200" smtClean="0">
                <a:sym typeface="Greek Symbols"/>
              </a:rPr>
              <a:t>}) </a:t>
            </a:r>
            <a:r>
              <a:rPr lang="en-US" altLang="en-US" sz="2200" smtClean="0">
                <a:sym typeface="Symbol" panose="05050102010706020507" pitchFamily="18" charset="2"/>
              </a:rPr>
              <a:t> {</a:t>
            </a:r>
            <a:r>
              <a:rPr lang="en-US" altLang="en-US" sz="2200" smtClean="0">
                <a:sym typeface="Greek Symbols"/>
              </a:rPr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i="1" smtClean="0">
                <a:sym typeface="Greek Symbols"/>
              </a:rPr>
              <a:t>(</a:t>
            </a:r>
            <a:r>
              <a:rPr lang="en-US" altLang="en-US" sz="2200" smtClean="0">
                <a:sym typeface="Symbol" panose="05050102010706020507" pitchFamily="18" charset="2"/>
              </a:rPr>
              <a:t></a:t>
            </a:r>
            <a:r>
              <a:rPr lang="en-US" altLang="en-US" sz="2200" i="1" smtClean="0">
                <a:sym typeface="Greek Symbols"/>
              </a:rPr>
              <a:t> </a:t>
            </a:r>
            <a:r>
              <a:rPr lang="en-US" altLang="en-US" sz="2200" smtClean="0">
                <a:sym typeface="Greek Symbols"/>
              </a:rPr>
              <a:t>– </a:t>
            </a:r>
            <a:r>
              <a:rPr lang="en-US" altLang="en-US" sz="2200" i="1" smtClean="0">
                <a:sym typeface="Greek Symbols"/>
              </a:rPr>
              <a:t>A</a:t>
            </a:r>
            <a:r>
              <a:rPr lang="en-US" altLang="en-US" sz="2200" smtClean="0">
                <a:sym typeface="Greek Symbols"/>
              </a:rPr>
              <a:t>)} logically implies </a:t>
            </a:r>
            <a:r>
              <a:rPr lang="en-US" altLang="en-US" sz="2200" i="1" smtClean="0">
                <a:sym typeface="Greek Symbols"/>
              </a:rPr>
              <a:t>F.</a:t>
            </a:r>
          </a:p>
          <a:p>
            <a:pPr>
              <a:lnSpc>
                <a:spcPct val="90000"/>
              </a:lnSpc>
            </a:pPr>
            <a:r>
              <a:rPr lang="en-US" altLang="en-US" sz="2200" i="1" smtClean="0">
                <a:sym typeface="Greek Symbols"/>
              </a:rPr>
              <a:t>Note: </a:t>
            </a:r>
            <a:r>
              <a:rPr lang="en-US" altLang="en-US" sz="2200" smtClean="0">
                <a:sym typeface="Greek Symbols"/>
              </a:rPr>
              <a:t>implication in the opposite direction is trivial in each of the cases above, since a “stronger” functional dependency always implies a weaker one</a:t>
            </a:r>
          </a:p>
          <a:p>
            <a:pPr>
              <a:lnSpc>
                <a:spcPct val="90000"/>
              </a:lnSpc>
            </a:pPr>
            <a:r>
              <a:rPr lang="en-US" altLang="en-US" sz="2200" smtClean="0"/>
              <a:t>Example: Given </a:t>
            </a:r>
            <a:r>
              <a:rPr lang="en-US" altLang="en-US" sz="2200" i="1" smtClean="0"/>
              <a:t>F</a:t>
            </a:r>
            <a:r>
              <a:rPr lang="en-US" altLang="en-US" sz="2200" smtClean="0"/>
              <a:t> = {</a:t>
            </a:r>
            <a:r>
              <a:rPr lang="en-US" altLang="en-US" sz="2200" i="1" smtClean="0"/>
              <a:t>A</a:t>
            </a:r>
            <a:r>
              <a:rPr lang="en-US" altLang="en-US" sz="2200" smtClean="0"/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/>
              <a:t> </a:t>
            </a:r>
            <a:r>
              <a:rPr lang="en-US" altLang="en-US" sz="2200" i="1" smtClean="0"/>
              <a:t>C</a:t>
            </a:r>
            <a:r>
              <a:rPr lang="en-US" altLang="en-US" sz="2200" smtClean="0"/>
              <a:t>, </a:t>
            </a:r>
            <a:r>
              <a:rPr lang="en-US" altLang="en-US" sz="2200" i="1" smtClean="0"/>
              <a:t>AB</a:t>
            </a:r>
            <a:r>
              <a:rPr lang="en-US" altLang="en-US" sz="2200" smtClean="0"/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/>
              <a:t> </a:t>
            </a:r>
            <a:r>
              <a:rPr lang="en-US" altLang="en-US" sz="2200" i="1" smtClean="0"/>
              <a:t>C</a:t>
            </a:r>
            <a:r>
              <a:rPr lang="en-US" altLang="en-US" sz="2200" smtClean="0"/>
              <a:t> }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 smtClean="0"/>
              <a:t>B</a:t>
            </a:r>
            <a:r>
              <a:rPr lang="en-US" altLang="en-US" sz="2200" smtClean="0"/>
              <a:t> is extraneous in </a:t>
            </a:r>
            <a:r>
              <a:rPr lang="en-US" altLang="en-US" sz="2200" i="1" smtClean="0"/>
              <a:t>AB</a:t>
            </a:r>
            <a:r>
              <a:rPr lang="en-US" altLang="en-US" sz="2200" smtClean="0"/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i="1" smtClean="0"/>
              <a:t> C</a:t>
            </a:r>
            <a:r>
              <a:rPr lang="en-US" altLang="en-US" sz="2200" smtClean="0"/>
              <a:t> because {</a:t>
            </a:r>
            <a:r>
              <a:rPr lang="en-US" altLang="en-US" sz="2200" i="1" smtClean="0"/>
              <a:t>A</a:t>
            </a:r>
            <a:r>
              <a:rPr lang="en-US" altLang="en-US" sz="2200" smtClean="0"/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/>
              <a:t> </a:t>
            </a:r>
            <a:r>
              <a:rPr lang="en-US" altLang="en-US" sz="2200" i="1" smtClean="0"/>
              <a:t>C, AB</a:t>
            </a:r>
            <a:r>
              <a:rPr lang="en-US" altLang="en-US" sz="2200" smtClean="0"/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i="1" smtClean="0"/>
              <a:t> C</a:t>
            </a:r>
            <a:r>
              <a:rPr lang="en-US" altLang="en-US" sz="2200" smtClean="0"/>
              <a:t>} logically implies </a:t>
            </a:r>
            <a:r>
              <a:rPr lang="en-US" altLang="en-US" sz="2200" i="1" smtClean="0"/>
              <a:t>A</a:t>
            </a:r>
            <a:r>
              <a:rPr lang="en-US" altLang="en-US" sz="2200" smtClean="0"/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/>
              <a:t> </a:t>
            </a:r>
            <a:r>
              <a:rPr lang="en-US" altLang="en-US" sz="2200" i="1" smtClean="0"/>
              <a:t>C </a:t>
            </a:r>
            <a:r>
              <a:rPr lang="en-US" altLang="en-US" sz="2200" smtClean="0"/>
              <a:t>(I.e. the result of dropping </a:t>
            </a:r>
            <a:r>
              <a:rPr lang="en-US" altLang="en-US" sz="2200" i="1" smtClean="0"/>
              <a:t>B </a:t>
            </a:r>
            <a:r>
              <a:rPr lang="en-US" altLang="en-US" sz="2200" smtClean="0"/>
              <a:t>from </a:t>
            </a:r>
            <a:r>
              <a:rPr lang="en-US" altLang="en-US" sz="2200" i="1" smtClean="0"/>
              <a:t>AB</a:t>
            </a:r>
            <a:r>
              <a:rPr lang="en-US" altLang="en-US" sz="2200" smtClean="0"/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i="1" smtClean="0"/>
              <a:t> C</a:t>
            </a:r>
            <a:r>
              <a:rPr lang="en-US" altLang="en-US" sz="2200" smtClean="0"/>
              <a:t>).</a:t>
            </a:r>
          </a:p>
          <a:p>
            <a:pPr>
              <a:lnSpc>
                <a:spcPct val="90000"/>
              </a:lnSpc>
            </a:pPr>
            <a:r>
              <a:rPr lang="en-US" altLang="en-US" sz="2200" smtClean="0"/>
              <a:t>Example:  Given </a:t>
            </a:r>
            <a:r>
              <a:rPr lang="en-US" altLang="en-US" sz="2200" i="1" smtClean="0"/>
              <a:t>F</a:t>
            </a:r>
            <a:r>
              <a:rPr lang="en-US" altLang="en-US" sz="2200" smtClean="0"/>
              <a:t> = {</a:t>
            </a:r>
            <a:r>
              <a:rPr lang="en-US" altLang="en-US" sz="2200" i="1" smtClean="0"/>
              <a:t>A</a:t>
            </a:r>
            <a:r>
              <a:rPr lang="en-US" altLang="en-US" sz="2200" smtClean="0"/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/>
              <a:t> </a:t>
            </a:r>
            <a:r>
              <a:rPr lang="en-US" altLang="en-US" sz="2200" i="1" smtClean="0"/>
              <a:t>C</a:t>
            </a:r>
            <a:r>
              <a:rPr lang="en-US" altLang="en-US" sz="2200" smtClean="0"/>
              <a:t>, </a:t>
            </a:r>
            <a:r>
              <a:rPr lang="en-US" altLang="en-US" sz="2200" i="1" smtClean="0"/>
              <a:t>AB</a:t>
            </a:r>
            <a:r>
              <a:rPr lang="en-US" altLang="en-US" sz="2200" smtClean="0"/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/>
              <a:t> </a:t>
            </a:r>
            <a:r>
              <a:rPr lang="en-US" altLang="en-US" sz="2200" i="1" smtClean="0"/>
              <a:t>CD}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 smtClean="0"/>
              <a:t>C</a:t>
            </a:r>
            <a:r>
              <a:rPr lang="en-US" altLang="en-US" sz="2200" smtClean="0"/>
              <a:t> is extraneous in </a:t>
            </a:r>
            <a:r>
              <a:rPr lang="en-US" altLang="en-US" sz="2200" i="1" smtClean="0"/>
              <a:t>AB</a:t>
            </a:r>
            <a:r>
              <a:rPr lang="en-US" altLang="en-US" sz="2200" smtClean="0"/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/>
              <a:t> </a:t>
            </a:r>
            <a:r>
              <a:rPr lang="en-US" altLang="en-US" sz="2200" i="1" smtClean="0"/>
              <a:t>CD</a:t>
            </a:r>
            <a:r>
              <a:rPr lang="en-US" altLang="en-US" sz="2200" smtClean="0"/>
              <a:t> since  </a:t>
            </a:r>
            <a:r>
              <a:rPr lang="en-US" altLang="en-US" sz="2200" i="1" smtClean="0"/>
              <a:t>A</a:t>
            </a:r>
            <a:r>
              <a:rPr lang="en-US" altLang="en-US" sz="2200" smtClean="0"/>
              <a:t>B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/>
              <a:t> </a:t>
            </a:r>
            <a:r>
              <a:rPr lang="en-US" altLang="en-US" sz="2200" i="1" smtClean="0"/>
              <a:t>C</a:t>
            </a:r>
            <a:r>
              <a:rPr lang="en-US" altLang="en-US" sz="2200" smtClean="0"/>
              <a:t> can be inferred even after deleting </a:t>
            </a:r>
            <a:r>
              <a:rPr lang="en-US" altLang="en-US" sz="2200" i="1" smtClean="0"/>
              <a:t>C</a:t>
            </a:r>
            <a:endParaRPr lang="en-US" altLang="en-US" sz="2200" i="1" smtClean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9112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68DC7A-1D1F-4B84-8898-01A58BBC3E2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94688" cy="914400"/>
          </a:xfrm>
        </p:spPr>
        <p:txBody>
          <a:bodyPr/>
          <a:lstStyle/>
          <a:p>
            <a:r>
              <a:rPr lang="en-US" altLang="en-US" sz="4000" smtClean="0">
                <a:solidFill>
                  <a:schemeClr val="tx1"/>
                </a:solidFill>
              </a:rPr>
              <a:t>Testing if an Attribute is Extraneous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39138" cy="4800600"/>
          </a:xfrm>
        </p:spPr>
        <p:txBody>
          <a:bodyPr/>
          <a:lstStyle/>
          <a:p>
            <a:pPr marL="381000" indent="-381000"/>
            <a:r>
              <a:rPr lang="en-US" altLang="en-US" sz="2800" smtClean="0"/>
              <a:t>Consider a set </a:t>
            </a:r>
            <a:r>
              <a:rPr lang="en-US" altLang="en-US" sz="2800" i="1" smtClean="0"/>
              <a:t>F</a:t>
            </a:r>
            <a:r>
              <a:rPr lang="en-US" altLang="en-US" sz="2800" smtClean="0"/>
              <a:t> of functional dependencies and the functional dependency </a:t>
            </a:r>
            <a:r>
              <a:rPr lang="en-US" altLang="en-US" sz="2800" smtClean="0">
                <a:sym typeface="Symbol" panose="05050102010706020507" pitchFamily="18" charset="2"/>
              </a:rPr>
              <a:t> </a:t>
            </a:r>
            <a:r>
              <a:rPr lang="en-US" altLang="en-US" sz="2800" smtClean="0">
                <a:sym typeface="Monotype Sorts" pitchFamily="2" charset="2"/>
              </a:rPr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 </a:t>
            </a:r>
            <a:r>
              <a:rPr lang="en-US" altLang="en-US" sz="2800" smtClean="0">
                <a:sym typeface="Greek Symbols"/>
              </a:rPr>
              <a:t>in </a:t>
            </a:r>
            <a:r>
              <a:rPr lang="en-US" altLang="en-US" sz="2800" i="1" smtClean="0">
                <a:sym typeface="Greek Symbols"/>
              </a:rPr>
              <a:t>F</a:t>
            </a:r>
            <a:r>
              <a:rPr lang="en-US" altLang="en-US" sz="2800" smtClean="0">
                <a:sym typeface="Greek Symbols"/>
              </a:rPr>
              <a:t>.</a:t>
            </a:r>
          </a:p>
          <a:p>
            <a:pPr marL="381000" indent="-381000"/>
            <a:r>
              <a:rPr lang="en-US" altLang="en-US" sz="2800" smtClean="0">
                <a:sym typeface="Monotype Sorts" pitchFamily="2" charset="2"/>
              </a:rPr>
              <a:t>To test if attribute A </a:t>
            </a:r>
            <a:r>
              <a:rPr lang="en-US" altLang="en-US" sz="2800" smtClean="0">
                <a:sym typeface="Symbol" panose="05050102010706020507" pitchFamily="18" charset="2"/>
              </a:rPr>
              <a:t> </a:t>
            </a:r>
            <a:r>
              <a:rPr lang="en-US" altLang="en-US" sz="2800" smtClean="0">
                <a:sym typeface="Monotype Sorts" pitchFamily="2" charset="2"/>
              </a:rPr>
              <a:t> is extraneous</a:t>
            </a:r>
            <a:r>
              <a:rPr lang="en-US" altLang="en-US" sz="2800" smtClean="0">
                <a:solidFill>
                  <a:schemeClr val="tx2"/>
                </a:solidFill>
                <a:sym typeface="Monotype Sorts" pitchFamily="2" charset="2"/>
              </a:rPr>
              <a:t> </a:t>
            </a:r>
            <a:r>
              <a:rPr lang="en-US" altLang="en-US" sz="2800" smtClean="0">
                <a:sym typeface="Monotype Sorts" pitchFamily="2" charset="2"/>
              </a:rPr>
              <a:t>in</a:t>
            </a:r>
            <a:r>
              <a:rPr lang="en-US" altLang="en-US" sz="2800" smtClean="0">
                <a:solidFill>
                  <a:schemeClr val="tx2"/>
                </a:solidFill>
                <a:sym typeface="Monotype Sorts" pitchFamily="2" charset="2"/>
              </a:rPr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</a:t>
            </a:r>
            <a:r>
              <a:rPr lang="en-US" altLang="en-US" sz="2800" smtClean="0">
                <a:solidFill>
                  <a:schemeClr val="tx2"/>
                </a:solidFill>
                <a:sym typeface="Monotype Sorts" pitchFamily="2" charset="2"/>
              </a:rPr>
              <a:t>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2400" smtClean="0">
                <a:sym typeface="Greek Symbols"/>
              </a:rPr>
              <a:t>compute ({</a:t>
            </a:r>
            <a:r>
              <a:rPr lang="en-US" altLang="en-US" sz="2400" smtClean="0">
                <a:sym typeface="Symbol" panose="05050102010706020507" pitchFamily="18" charset="2"/>
              </a:rPr>
              <a:t>} </a:t>
            </a:r>
            <a:r>
              <a:rPr lang="en-US" altLang="en-US" sz="2400" smtClean="0">
                <a:sym typeface="Greek Symbols"/>
              </a:rPr>
              <a:t>– A</a:t>
            </a:r>
            <a:r>
              <a:rPr lang="en-US" altLang="en-US" sz="2400" smtClean="0">
                <a:sym typeface="Symbol" panose="05050102010706020507" pitchFamily="18" charset="2"/>
              </a:rPr>
              <a:t>)</a:t>
            </a:r>
            <a:r>
              <a:rPr lang="en-US" altLang="en-US" baseline="30000" smtClean="0">
                <a:sym typeface="Symbol" panose="05050102010706020507" pitchFamily="18" charset="2"/>
              </a:rPr>
              <a:t>+</a:t>
            </a:r>
            <a:r>
              <a:rPr lang="en-US" altLang="en-US" sz="2400" smtClean="0">
                <a:sym typeface="Symbol" panose="05050102010706020507" pitchFamily="18" charset="2"/>
              </a:rPr>
              <a:t> using the dependencies in </a:t>
            </a:r>
            <a:r>
              <a:rPr lang="en-US" altLang="en-US" sz="2400" i="1" smtClean="0">
                <a:sym typeface="Greek Symbols"/>
              </a:rPr>
              <a:t>F</a:t>
            </a:r>
            <a:r>
              <a:rPr lang="en-US" altLang="en-US" sz="2400" smtClean="0">
                <a:sym typeface="Greek Symbols"/>
              </a:rPr>
              <a:t> </a:t>
            </a:r>
            <a:endParaRPr lang="en-US" altLang="en-US" sz="2400" smtClean="0">
              <a:sym typeface="Symbol" panose="05050102010706020507" pitchFamily="18" charset="2"/>
            </a:endParaRP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2400" smtClean="0">
                <a:sym typeface="Symbol" panose="05050102010706020507" pitchFamily="18" charset="2"/>
              </a:rPr>
              <a:t> check that </a:t>
            </a:r>
            <a:r>
              <a:rPr lang="en-US" altLang="en-US" sz="2400" smtClean="0">
                <a:sym typeface="Greek Symbols"/>
              </a:rPr>
              <a:t>({</a:t>
            </a:r>
            <a:r>
              <a:rPr lang="en-US" altLang="en-US" sz="2400" smtClean="0">
                <a:sym typeface="Symbol" panose="05050102010706020507" pitchFamily="18" charset="2"/>
              </a:rPr>
              <a:t>} </a:t>
            </a:r>
            <a:r>
              <a:rPr lang="en-US" altLang="en-US" sz="2400" smtClean="0">
                <a:sym typeface="Greek Symbols"/>
              </a:rPr>
              <a:t>– A</a:t>
            </a:r>
            <a:r>
              <a:rPr lang="en-US" altLang="en-US" sz="2400" smtClean="0">
                <a:sym typeface="Symbol" panose="05050102010706020507" pitchFamily="18" charset="2"/>
              </a:rPr>
              <a:t>)</a:t>
            </a:r>
            <a:r>
              <a:rPr lang="en-US" altLang="en-US" baseline="30000" smtClean="0">
                <a:sym typeface="Symbol" panose="05050102010706020507" pitchFamily="18" charset="2"/>
              </a:rPr>
              <a:t>+</a:t>
            </a:r>
            <a:r>
              <a:rPr lang="en-US" altLang="en-US" sz="2400" smtClean="0">
                <a:sym typeface="Symbol" panose="05050102010706020507" pitchFamily="18" charset="2"/>
              </a:rPr>
              <a:t> contains </a:t>
            </a:r>
            <a:r>
              <a:rPr lang="en-US" altLang="en-US" sz="2400" smtClean="0">
                <a:sym typeface="Greek Symbols"/>
              </a:rPr>
              <a:t>; if it does, </a:t>
            </a:r>
            <a:r>
              <a:rPr lang="en-US" altLang="en-US" sz="2400" i="1" smtClean="0">
                <a:sym typeface="Greek Symbols"/>
              </a:rPr>
              <a:t>A</a:t>
            </a:r>
            <a:r>
              <a:rPr lang="en-US" altLang="en-US" sz="2400" smtClean="0">
                <a:sym typeface="Greek Symbols"/>
              </a:rPr>
              <a:t> is extraneous</a:t>
            </a:r>
          </a:p>
          <a:p>
            <a:pPr marL="381000" indent="-381000"/>
            <a:r>
              <a:rPr lang="en-US" altLang="en-US" sz="2800" smtClean="0">
                <a:sym typeface="Greek Symbols"/>
              </a:rPr>
              <a:t>To test if attribute </a:t>
            </a:r>
            <a:r>
              <a:rPr lang="en-US" altLang="en-US" sz="2800" i="1" smtClean="0">
                <a:sym typeface="Greek Symbols"/>
              </a:rPr>
              <a:t>A</a:t>
            </a:r>
            <a:r>
              <a:rPr lang="en-US" altLang="en-US" sz="2800" smtClean="0">
                <a:sym typeface="Greek Symbols"/>
              </a:rPr>
              <a:t> </a:t>
            </a:r>
            <a:r>
              <a:rPr lang="en-US" altLang="en-US" sz="2800" smtClean="0">
                <a:sym typeface="Symbol" panose="05050102010706020507" pitchFamily="18" charset="2"/>
              </a:rPr>
              <a:t> </a:t>
            </a:r>
            <a:r>
              <a:rPr lang="en-US" altLang="en-US" sz="2800" smtClean="0">
                <a:sym typeface="Greek Symbols"/>
              </a:rPr>
              <a:t>  is extraneous in </a:t>
            </a:r>
            <a:r>
              <a:rPr lang="en-US" altLang="en-US" sz="2800" smtClean="0">
                <a:sym typeface="Symbol" panose="05050102010706020507" pitchFamily="18" charset="2"/>
              </a:rPr>
              <a:t></a:t>
            </a:r>
            <a:r>
              <a:rPr lang="en-US" altLang="en-US" sz="2800" smtClean="0">
                <a:sym typeface="Greek Symbols"/>
              </a:rPr>
              <a:t>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2400" smtClean="0">
                <a:sym typeface="Greek Symbols"/>
              </a:rPr>
              <a:t>compute </a:t>
            </a:r>
            <a:r>
              <a:rPr lang="en-US" altLang="en-US" sz="2400" smtClean="0">
                <a:sym typeface="Symbol" panose="05050102010706020507" pitchFamily="18" charset="2"/>
              </a:rPr>
              <a:t></a:t>
            </a:r>
            <a:r>
              <a:rPr lang="en-US" altLang="en-US" baseline="30000" smtClean="0">
                <a:sym typeface="Greek Symbols"/>
              </a:rPr>
              <a:t>+ </a:t>
            </a:r>
            <a:r>
              <a:rPr lang="en-US" altLang="en-US" sz="2400" smtClean="0">
                <a:sym typeface="Greek Symbols"/>
              </a:rPr>
              <a:t> using only the dependencies in  </a:t>
            </a:r>
            <a:br>
              <a:rPr lang="en-US" altLang="en-US" sz="2400" smtClean="0">
                <a:sym typeface="Greek Symbols"/>
              </a:rPr>
            </a:br>
            <a:r>
              <a:rPr lang="en-US" altLang="en-US" sz="2400" smtClean="0">
                <a:sym typeface="Greek Symbols"/>
              </a:rPr>
              <a:t>         F’ = (</a:t>
            </a:r>
            <a:r>
              <a:rPr lang="en-US" altLang="en-US" sz="2400" i="1" smtClean="0">
                <a:sym typeface="Greek Symbols"/>
              </a:rPr>
              <a:t>F</a:t>
            </a:r>
            <a:r>
              <a:rPr lang="en-US" altLang="en-US" sz="2400" smtClean="0">
                <a:sym typeface="Greek Symbols"/>
              </a:rPr>
              <a:t>  – {</a:t>
            </a:r>
            <a:r>
              <a:rPr lang="en-US" altLang="en-US" sz="2400" smtClean="0">
                <a:sym typeface="Symbol" panose="05050102010706020507" pitchFamily="18" charset="2"/>
              </a:rPr>
              <a:t></a:t>
            </a:r>
            <a:r>
              <a:rPr lang="en-US" altLang="en-US" sz="2400" smtClean="0">
                <a:sym typeface="Greek Symbols"/>
              </a:rPr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</a:t>
            </a:r>
            <a:r>
              <a:rPr lang="en-US" altLang="en-US" sz="2400" smtClean="0">
                <a:sym typeface="Greek Symbols"/>
              </a:rPr>
              <a:t>}) </a:t>
            </a:r>
            <a:r>
              <a:rPr lang="en-US" altLang="en-US" sz="2400" smtClean="0">
                <a:sym typeface="Symbol" panose="05050102010706020507" pitchFamily="18" charset="2"/>
              </a:rPr>
              <a:t> {</a:t>
            </a:r>
            <a:r>
              <a:rPr lang="en-US" altLang="en-US" sz="2400" smtClean="0">
                <a:sym typeface="Greek Symbols"/>
              </a:rPr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i="1" smtClean="0">
                <a:sym typeface="Greek Symbols"/>
              </a:rPr>
              <a:t>(</a:t>
            </a:r>
            <a:r>
              <a:rPr lang="en-US" altLang="en-US" sz="2400" smtClean="0">
                <a:sym typeface="Symbol" panose="05050102010706020507" pitchFamily="18" charset="2"/>
              </a:rPr>
              <a:t></a:t>
            </a:r>
            <a:r>
              <a:rPr lang="en-US" altLang="en-US" sz="2400" i="1" smtClean="0">
                <a:sym typeface="Greek Symbols"/>
              </a:rPr>
              <a:t> </a:t>
            </a:r>
            <a:r>
              <a:rPr lang="en-US" altLang="en-US" sz="2400" smtClean="0">
                <a:sym typeface="Greek Symbols"/>
              </a:rPr>
              <a:t>– </a:t>
            </a:r>
            <a:r>
              <a:rPr lang="en-US" altLang="en-US" sz="2400" i="1" smtClean="0">
                <a:sym typeface="Greek Symbols"/>
              </a:rPr>
              <a:t>A</a:t>
            </a:r>
            <a:r>
              <a:rPr lang="en-US" altLang="en-US" sz="2400" smtClean="0">
                <a:sym typeface="Greek Symbols"/>
              </a:rPr>
              <a:t>)},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2400" smtClean="0">
                <a:sym typeface="Greek Symbols"/>
              </a:rPr>
              <a:t> check that </a:t>
            </a:r>
            <a:r>
              <a:rPr lang="en-US" altLang="en-US" sz="2400" smtClean="0">
                <a:sym typeface="Symbol" panose="05050102010706020507" pitchFamily="18" charset="2"/>
              </a:rPr>
              <a:t></a:t>
            </a:r>
            <a:r>
              <a:rPr lang="en-US" altLang="en-US" baseline="30000" smtClean="0">
                <a:sym typeface="Greek Symbols"/>
              </a:rPr>
              <a:t>+ </a:t>
            </a:r>
            <a:r>
              <a:rPr lang="en-US" altLang="en-US" sz="2400" smtClean="0">
                <a:sym typeface="Greek Symbols"/>
              </a:rPr>
              <a:t> contains </a:t>
            </a:r>
            <a:r>
              <a:rPr lang="en-US" altLang="en-US" sz="2400" i="1" smtClean="0">
                <a:sym typeface="Greek Symbols"/>
              </a:rPr>
              <a:t>A; </a:t>
            </a:r>
            <a:r>
              <a:rPr lang="en-US" altLang="en-US" sz="2400" smtClean="0">
                <a:sym typeface="Greek Symbols"/>
              </a:rPr>
              <a:t>if it does</a:t>
            </a:r>
            <a:r>
              <a:rPr lang="en-US" altLang="en-US" sz="2400" i="1" smtClean="0">
                <a:sym typeface="Greek Symbols"/>
              </a:rPr>
              <a:t>, A </a:t>
            </a:r>
            <a:r>
              <a:rPr lang="en-US" altLang="en-US" sz="2400" smtClean="0">
                <a:sym typeface="Greek Symbols"/>
              </a:rPr>
              <a:t>is extraneous</a:t>
            </a:r>
          </a:p>
        </p:txBody>
      </p:sp>
    </p:spTree>
    <p:extLst>
      <p:ext uri="{BB962C8B-B14F-4D97-AF65-F5344CB8AC3E}">
        <p14:creationId xmlns:p14="http://schemas.microsoft.com/office/powerpoint/2010/main" val="87084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42D57E-D8B2-478B-878C-7D08BD87684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8013"/>
          </a:xfrm>
        </p:spPr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Canonical Cover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smtClean="0">
                <a:sym typeface="Greek Symbols"/>
              </a:rPr>
              <a:t>A </a:t>
            </a:r>
            <a:r>
              <a:rPr lang="en-US" altLang="en-US" sz="2200" i="1" smtClean="0">
                <a:solidFill>
                  <a:schemeClr val="tx2"/>
                </a:solidFill>
                <a:sym typeface="Greek Symbols"/>
              </a:rPr>
              <a:t>canonical cover</a:t>
            </a:r>
            <a:r>
              <a:rPr lang="en-US" altLang="en-US" sz="2200" i="1" smtClean="0">
                <a:sym typeface="Greek Symbols"/>
              </a:rPr>
              <a:t> </a:t>
            </a:r>
            <a:r>
              <a:rPr lang="en-US" altLang="en-US" sz="2200" smtClean="0">
                <a:sym typeface="Greek Symbols"/>
              </a:rPr>
              <a:t>for </a:t>
            </a:r>
            <a:r>
              <a:rPr lang="en-US" altLang="en-US" sz="2200" i="1" smtClean="0">
                <a:sym typeface="Greek Symbols"/>
              </a:rPr>
              <a:t>F</a:t>
            </a:r>
            <a:r>
              <a:rPr lang="en-US" altLang="en-US" sz="2200" smtClean="0">
                <a:sym typeface="Greek Symbols"/>
              </a:rPr>
              <a:t> is a set of dependencies </a:t>
            </a:r>
            <a:r>
              <a:rPr lang="en-US" altLang="en-US" sz="2200" i="1" smtClean="0">
                <a:sym typeface="Greek Symbols"/>
              </a:rPr>
              <a:t>F</a:t>
            </a:r>
            <a:r>
              <a:rPr lang="en-US" altLang="en-US" sz="2200" i="1" baseline="-25000" smtClean="0">
                <a:sym typeface="Greek Symbols"/>
              </a:rPr>
              <a:t>c </a:t>
            </a:r>
            <a:r>
              <a:rPr lang="en-US" altLang="en-US" sz="2200" smtClean="0">
                <a:sym typeface="Greek Symbols"/>
              </a:rPr>
              <a:t>such that </a:t>
            </a:r>
          </a:p>
          <a:p>
            <a:pPr lvl="1">
              <a:lnSpc>
                <a:spcPct val="80000"/>
              </a:lnSpc>
            </a:pPr>
            <a:r>
              <a:rPr lang="en-US" altLang="en-US" sz="2200" i="1" smtClean="0">
                <a:sym typeface="Greek Symbols"/>
              </a:rPr>
              <a:t>F</a:t>
            </a:r>
            <a:r>
              <a:rPr lang="en-US" altLang="en-US" sz="2200" smtClean="0">
                <a:sym typeface="Greek Symbols"/>
              </a:rPr>
              <a:t> logically implies all dependencies in </a:t>
            </a:r>
            <a:r>
              <a:rPr lang="en-US" altLang="en-US" sz="2200" i="1" smtClean="0">
                <a:sym typeface="Greek Symbols"/>
              </a:rPr>
              <a:t>F</a:t>
            </a:r>
            <a:r>
              <a:rPr lang="en-US" altLang="en-US" sz="2200" i="1" baseline="-25000" smtClean="0">
                <a:sym typeface="Greek Symbols"/>
              </a:rPr>
              <a:t>c,</a:t>
            </a:r>
            <a:r>
              <a:rPr lang="en-US" altLang="en-US" sz="2200" smtClean="0">
                <a:sym typeface="Greek Symbols"/>
              </a:rPr>
              <a:t> and </a:t>
            </a:r>
          </a:p>
          <a:p>
            <a:pPr lvl="1">
              <a:lnSpc>
                <a:spcPct val="80000"/>
              </a:lnSpc>
            </a:pPr>
            <a:r>
              <a:rPr lang="en-US" altLang="en-US" sz="2200" i="1" smtClean="0">
                <a:sym typeface="Greek Symbols"/>
              </a:rPr>
              <a:t>F</a:t>
            </a:r>
            <a:r>
              <a:rPr lang="en-US" altLang="en-US" sz="2200" i="1" baseline="-25000" smtClean="0">
                <a:sym typeface="Greek Symbols"/>
              </a:rPr>
              <a:t>c</a:t>
            </a:r>
            <a:r>
              <a:rPr lang="en-US" altLang="en-US" sz="2200" baseline="-25000" smtClean="0">
                <a:sym typeface="Greek Symbols"/>
              </a:rPr>
              <a:t> </a:t>
            </a:r>
            <a:r>
              <a:rPr lang="en-US" altLang="en-US" sz="2200" smtClean="0">
                <a:sym typeface="Greek Symbols"/>
              </a:rPr>
              <a:t>logically implies all dependencies in </a:t>
            </a:r>
            <a:r>
              <a:rPr lang="en-US" altLang="en-US" sz="2200" i="1" smtClean="0">
                <a:sym typeface="Greek Symbols"/>
              </a:rPr>
              <a:t>F,</a:t>
            </a:r>
            <a:r>
              <a:rPr lang="en-US" altLang="en-US" sz="2200" smtClean="0">
                <a:sym typeface="Greek Symbols"/>
              </a:rPr>
              <a:t> and</a:t>
            </a:r>
          </a:p>
          <a:p>
            <a:pPr lvl="1">
              <a:lnSpc>
                <a:spcPct val="80000"/>
              </a:lnSpc>
            </a:pPr>
            <a:r>
              <a:rPr lang="en-US" altLang="en-US" sz="2200" smtClean="0">
                <a:sym typeface="Greek Symbols"/>
              </a:rPr>
              <a:t>No functional dependency in </a:t>
            </a:r>
            <a:r>
              <a:rPr lang="en-US" altLang="en-US" sz="2200" i="1" smtClean="0">
                <a:sym typeface="Greek Symbols"/>
              </a:rPr>
              <a:t>F</a:t>
            </a:r>
            <a:r>
              <a:rPr lang="en-US" altLang="en-US" sz="2200" i="1" baseline="-25000" smtClean="0">
                <a:sym typeface="Greek Symbols"/>
              </a:rPr>
              <a:t>c</a:t>
            </a:r>
            <a:r>
              <a:rPr lang="en-US" altLang="en-US" sz="2200" smtClean="0">
                <a:sym typeface="Greek Symbols"/>
              </a:rPr>
              <a:t> contains an extraneous attribute, and</a:t>
            </a:r>
          </a:p>
          <a:p>
            <a:pPr lvl="1">
              <a:lnSpc>
                <a:spcPct val="80000"/>
              </a:lnSpc>
            </a:pPr>
            <a:r>
              <a:rPr lang="en-US" altLang="en-US" sz="2200" smtClean="0">
                <a:sym typeface="Greek Symbols"/>
              </a:rPr>
              <a:t>Each left side of functional dependency in </a:t>
            </a:r>
            <a:r>
              <a:rPr lang="en-US" altLang="en-US" sz="2200" i="1" smtClean="0">
                <a:sym typeface="Greek Symbols"/>
              </a:rPr>
              <a:t>F</a:t>
            </a:r>
            <a:r>
              <a:rPr lang="en-US" altLang="en-US" sz="2200" i="1" baseline="-25000" smtClean="0">
                <a:sym typeface="Greek Symbols"/>
              </a:rPr>
              <a:t>c</a:t>
            </a:r>
            <a:r>
              <a:rPr lang="en-US" altLang="en-US" sz="2200" i="1" smtClean="0">
                <a:sym typeface="Greek Symbols"/>
              </a:rPr>
              <a:t> </a:t>
            </a:r>
            <a:r>
              <a:rPr lang="en-US" altLang="en-US" sz="2200" smtClean="0">
                <a:sym typeface="Greek Symbols"/>
              </a:rPr>
              <a:t>is unique.</a:t>
            </a:r>
          </a:p>
          <a:p>
            <a:pPr>
              <a:lnSpc>
                <a:spcPct val="80000"/>
              </a:lnSpc>
            </a:pPr>
            <a:r>
              <a:rPr lang="en-US" altLang="en-US" sz="2200" smtClean="0"/>
              <a:t>To compute a canonical cover for </a:t>
            </a:r>
            <a:r>
              <a:rPr lang="en-US" altLang="en-US" sz="2200" i="1" smtClean="0"/>
              <a:t>F</a:t>
            </a:r>
            <a:r>
              <a:rPr lang="en-US" altLang="en-US" sz="2200" smtClean="0"/>
              <a:t>:</a:t>
            </a:r>
            <a:br>
              <a:rPr lang="en-US" altLang="en-US" sz="2200" smtClean="0"/>
            </a:br>
            <a:r>
              <a:rPr lang="en-US" altLang="en-US" sz="2200" b="1" smtClean="0"/>
              <a:t>repeat</a:t>
            </a:r>
            <a:br>
              <a:rPr lang="en-US" altLang="en-US" sz="2200" b="1" smtClean="0"/>
            </a:br>
            <a:r>
              <a:rPr lang="en-US" altLang="en-US" sz="2200" b="1" smtClean="0"/>
              <a:t>	</a:t>
            </a:r>
            <a:r>
              <a:rPr lang="en-US" altLang="en-US" sz="2200" smtClean="0"/>
              <a:t>Use the union rule to replace any dependencies in </a:t>
            </a:r>
            <a:r>
              <a:rPr lang="en-US" altLang="en-US" sz="2200" i="1" smtClean="0"/>
              <a:t>F</a:t>
            </a:r>
            <a:br>
              <a:rPr lang="en-US" altLang="en-US" sz="2200" i="1" smtClean="0"/>
            </a:br>
            <a:r>
              <a:rPr lang="en-US" altLang="en-US" sz="2200" i="1" smtClean="0"/>
              <a:t>		 </a:t>
            </a:r>
            <a:r>
              <a:rPr lang="en-US" altLang="en-US" sz="2200" smtClean="0">
                <a:sym typeface="Symbol" panose="05050102010706020507" pitchFamily="18" charset="2"/>
              </a:rPr>
              <a:t></a:t>
            </a:r>
            <a:r>
              <a:rPr lang="en-US" altLang="en-US" sz="2200" baseline="-25000" smtClean="0">
                <a:sym typeface="Greek Symbols"/>
              </a:rPr>
              <a:t>1</a:t>
            </a:r>
            <a:r>
              <a:rPr lang="en-US" altLang="en-US" sz="2200" smtClean="0">
                <a:sym typeface="Greek Symbols"/>
              </a:rPr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>
                <a:sym typeface="Monotype Sorts" pitchFamily="2" charset="2"/>
              </a:rPr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</a:t>
            </a:r>
            <a:r>
              <a:rPr lang="en-US" altLang="en-US" sz="2200" baseline="-25000" smtClean="0">
                <a:sym typeface="Greek Symbols"/>
              </a:rPr>
              <a:t>1</a:t>
            </a:r>
            <a:r>
              <a:rPr lang="en-US" altLang="en-US" sz="2200" smtClean="0">
                <a:sym typeface="Greek Symbols"/>
              </a:rPr>
              <a:t> and </a:t>
            </a:r>
            <a:r>
              <a:rPr lang="en-US" altLang="en-US" sz="2200" smtClean="0">
                <a:sym typeface="Symbol" panose="05050102010706020507" pitchFamily="18" charset="2"/>
              </a:rPr>
              <a:t></a:t>
            </a:r>
            <a:r>
              <a:rPr lang="en-US" altLang="en-US" sz="2200" baseline="-25000" smtClean="0">
                <a:sym typeface="Greek Symbols"/>
              </a:rPr>
              <a:t>1</a:t>
            </a:r>
            <a:r>
              <a:rPr lang="en-US" altLang="en-US" sz="2200" smtClean="0">
                <a:sym typeface="Greek Symbols"/>
              </a:rPr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>
                <a:sym typeface="Monotype Sorts" pitchFamily="2" charset="2"/>
              </a:rPr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</a:t>
            </a:r>
            <a:r>
              <a:rPr lang="en-US" altLang="en-US" sz="2200" baseline="-25000" smtClean="0">
                <a:sym typeface="Greek Symbols"/>
              </a:rPr>
              <a:t>2</a:t>
            </a:r>
            <a:r>
              <a:rPr lang="en-US" altLang="en-US" sz="2200" smtClean="0">
                <a:sym typeface="Greek Symbols"/>
              </a:rPr>
              <a:t> with </a:t>
            </a:r>
            <a:r>
              <a:rPr lang="en-US" altLang="en-US" sz="2200" smtClean="0">
                <a:sym typeface="Symbol" panose="05050102010706020507" pitchFamily="18" charset="2"/>
              </a:rPr>
              <a:t></a:t>
            </a:r>
            <a:r>
              <a:rPr lang="en-US" altLang="en-US" sz="2200" baseline="-25000" smtClean="0">
                <a:sym typeface="Greek Symbols"/>
              </a:rPr>
              <a:t>1</a:t>
            </a:r>
            <a:r>
              <a:rPr lang="en-US" altLang="en-US" sz="2200" smtClean="0">
                <a:sym typeface="Greek Symbols"/>
              </a:rPr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>
                <a:sym typeface="Monotype Sorts" pitchFamily="2" charset="2"/>
              </a:rPr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</a:t>
            </a:r>
            <a:r>
              <a:rPr lang="en-US" altLang="en-US" sz="2200" baseline="-25000" smtClean="0">
                <a:sym typeface="Greek Symbols"/>
              </a:rPr>
              <a:t>1</a:t>
            </a:r>
            <a:r>
              <a:rPr lang="en-US" altLang="en-US" sz="2200" smtClean="0">
                <a:sym typeface="Greek Symbols"/>
              </a:rPr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</a:t>
            </a:r>
            <a:r>
              <a:rPr lang="en-US" altLang="en-US" sz="2200" baseline="-25000" smtClean="0">
                <a:sym typeface="Greek Symbols"/>
              </a:rPr>
              <a:t>2</a:t>
            </a:r>
            <a:r>
              <a:rPr lang="en-US" altLang="en-US" sz="2200" smtClean="0">
                <a:sym typeface="Greek Symbols"/>
              </a:rPr>
              <a:t> </a:t>
            </a:r>
            <a:br>
              <a:rPr lang="en-US" altLang="en-US" sz="2200" smtClean="0">
                <a:sym typeface="Greek Symbols"/>
              </a:rPr>
            </a:br>
            <a:r>
              <a:rPr lang="en-US" altLang="en-US" sz="2200" smtClean="0">
                <a:sym typeface="Greek Symbols"/>
              </a:rPr>
              <a:t>	Find a functional dependency </a:t>
            </a:r>
            <a:r>
              <a:rPr lang="en-US" altLang="en-US" sz="2200" smtClean="0">
                <a:sym typeface="Symbol" panose="05050102010706020507" pitchFamily="18" charset="2"/>
              </a:rPr>
              <a:t></a:t>
            </a:r>
            <a:r>
              <a:rPr lang="en-US" altLang="en-US" sz="2200" smtClean="0">
                <a:sym typeface="Greek Symbols"/>
              </a:rPr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>
                <a:sym typeface="Monotype Sorts" pitchFamily="2" charset="2"/>
              </a:rPr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</a:t>
            </a:r>
            <a:r>
              <a:rPr lang="en-US" altLang="en-US" sz="2200" smtClean="0">
                <a:sym typeface="Greek Symbols"/>
              </a:rPr>
              <a:t> with an </a:t>
            </a:r>
            <a:br>
              <a:rPr lang="en-US" altLang="en-US" sz="2200" smtClean="0">
                <a:sym typeface="Greek Symbols"/>
              </a:rPr>
            </a:br>
            <a:r>
              <a:rPr lang="en-US" altLang="en-US" sz="2200" smtClean="0">
                <a:sym typeface="Greek Symbols"/>
              </a:rPr>
              <a:t>		extraneous attribute either in </a:t>
            </a:r>
            <a:r>
              <a:rPr lang="en-US" altLang="en-US" sz="2200" smtClean="0">
                <a:sym typeface="Symbol" panose="05050102010706020507" pitchFamily="18" charset="2"/>
              </a:rPr>
              <a:t></a:t>
            </a:r>
            <a:r>
              <a:rPr lang="en-US" altLang="en-US" sz="2200" smtClean="0">
                <a:sym typeface="Greek Symbols"/>
              </a:rPr>
              <a:t> or in </a:t>
            </a:r>
            <a:r>
              <a:rPr lang="en-US" altLang="en-US" sz="2200" smtClean="0">
                <a:sym typeface="Symbol" panose="05050102010706020507" pitchFamily="18" charset="2"/>
              </a:rPr>
              <a:t></a:t>
            </a:r>
            <a:r>
              <a:rPr lang="en-US" altLang="en-US" sz="2200" smtClean="0">
                <a:sym typeface="Monotype Sorts" pitchFamily="2" charset="2"/>
              </a:rPr>
              <a:t> </a:t>
            </a:r>
            <a:r>
              <a:rPr lang="en-US" altLang="en-US" sz="2200" smtClean="0">
                <a:sym typeface="Greek Symbols"/>
              </a:rPr>
              <a:t/>
            </a:r>
            <a:br>
              <a:rPr lang="en-US" altLang="en-US" sz="2200" smtClean="0">
                <a:sym typeface="Greek Symbols"/>
              </a:rPr>
            </a:br>
            <a:r>
              <a:rPr lang="en-US" altLang="en-US" sz="2200" smtClean="0">
                <a:sym typeface="Greek Symbols"/>
              </a:rPr>
              <a:t>	If an extraneous attribute is found, delete it from </a:t>
            </a:r>
            <a:r>
              <a:rPr lang="en-US" altLang="en-US" sz="2200" smtClean="0">
                <a:sym typeface="Symbol" panose="05050102010706020507" pitchFamily="18" charset="2"/>
              </a:rPr>
              <a:t></a:t>
            </a:r>
            <a:r>
              <a:rPr lang="en-US" altLang="en-US" sz="2200" smtClean="0">
                <a:sym typeface="Greek Symbols"/>
              </a:rPr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</a:t>
            </a:r>
            <a:r>
              <a:rPr lang="en-US" altLang="en-US" sz="2200" smtClean="0">
                <a:sym typeface="Monotype Sorts" pitchFamily="2" charset="2"/>
              </a:rPr>
              <a:t> </a:t>
            </a:r>
            <a:r>
              <a:rPr lang="en-US" altLang="en-US" sz="2200" smtClean="0">
                <a:sym typeface="Symbol" panose="05050102010706020507" pitchFamily="18" charset="2"/>
              </a:rPr>
              <a:t></a:t>
            </a:r>
            <a:r>
              <a:rPr lang="en-US" altLang="en-US" sz="2200" i="1" smtClean="0">
                <a:sym typeface="Greek Symbols"/>
              </a:rPr>
              <a:t> </a:t>
            </a:r>
            <a:r>
              <a:rPr lang="en-US" altLang="en-US" sz="2200" smtClean="0">
                <a:sym typeface="Greek Symbols"/>
              </a:rPr>
              <a:t/>
            </a:r>
            <a:br>
              <a:rPr lang="en-US" altLang="en-US" sz="2200" smtClean="0">
                <a:sym typeface="Greek Symbols"/>
              </a:rPr>
            </a:br>
            <a:r>
              <a:rPr lang="en-US" altLang="en-US" sz="2200" b="1" smtClean="0">
                <a:sym typeface="Greek Symbols"/>
              </a:rPr>
              <a:t>until </a:t>
            </a:r>
            <a:r>
              <a:rPr lang="en-US" altLang="en-US" sz="2200" i="1" smtClean="0">
                <a:sym typeface="Greek Symbols"/>
              </a:rPr>
              <a:t>F</a:t>
            </a:r>
            <a:r>
              <a:rPr lang="en-US" altLang="en-US" sz="2200" smtClean="0">
                <a:sym typeface="Greek Symbols"/>
              </a:rPr>
              <a:t> does not change</a:t>
            </a:r>
          </a:p>
          <a:p>
            <a:pPr>
              <a:lnSpc>
                <a:spcPct val="80000"/>
              </a:lnSpc>
            </a:pPr>
            <a:r>
              <a:rPr lang="en-US" altLang="en-US" sz="2200" smtClean="0">
                <a:sym typeface="Greek Symbols"/>
              </a:rPr>
              <a:t>Note: Union rule may become applicable after some extraneous attributes have been deleted, so it has to be re-applied</a:t>
            </a:r>
            <a:endParaRPr lang="en-US" altLang="en-US" sz="2200" smtClean="0"/>
          </a:p>
        </p:txBody>
      </p:sp>
    </p:spTree>
    <p:extLst>
      <p:ext uri="{BB962C8B-B14F-4D97-AF65-F5344CB8AC3E}">
        <p14:creationId xmlns:p14="http://schemas.microsoft.com/office/powerpoint/2010/main" val="244307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D51E82-FA84-41F3-8C5E-E3C0D7F68C1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20025" cy="701675"/>
          </a:xfrm>
        </p:spPr>
        <p:txBody>
          <a:bodyPr/>
          <a:lstStyle/>
          <a:p>
            <a:r>
              <a:rPr lang="en-US" altLang="en-US" sz="4000" smtClean="0">
                <a:solidFill>
                  <a:schemeClr val="tx1"/>
                </a:solidFill>
              </a:rPr>
              <a:t>Computing Canonical Cover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01075" cy="56388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684213" algn="l"/>
                <a:tab pos="2917825" algn="l"/>
              </a:tabLst>
            </a:pPr>
            <a:r>
              <a:rPr lang="en-US" altLang="en-US" sz="2400" i="1" smtClean="0"/>
              <a:t>R </a:t>
            </a:r>
            <a:r>
              <a:rPr lang="en-US" altLang="en-US" sz="2400" smtClean="0"/>
              <a:t>= (</a:t>
            </a:r>
            <a:r>
              <a:rPr lang="en-US" altLang="en-US" sz="2400" i="1" smtClean="0"/>
              <a:t>A, B, C)</a:t>
            </a:r>
            <a:br>
              <a:rPr lang="en-US" altLang="en-US" sz="2400" i="1" smtClean="0"/>
            </a:br>
            <a:r>
              <a:rPr lang="en-US" altLang="en-US" sz="2400" i="1" smtClean="0"/>
              <a:t>F = {A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BC, B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C, A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B, AB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C</a:t>
            </a:r>
            <a:r>
              <a:rPr lang="en-US" altLang="en-US" sz="2400" smtClean="0">
                <a:sym typeface="Monotype Sorts" pitchFamily="2" charset="2"/>
              </a:rPr>
              <a:t>}</a:t>
            </a:r>
          </a:p>
          <a:p>
            <a:pPr>
              <a:lnSpc>
                <a:spcPct val="80000"/>
              </a:lnSpc>
              <a:tabLst>
                <a:tab pos="684213" algn="l"/>
                <a:tab pos="2917825" algn="l"/>
              </a:tabLst>
            </a:pPr>
            <a:r>
              <a:rPr lang="en-US" altLang="en-US" sz="2400" smtClean="0">
                <a:sym typeface="Monotype Sorts" pitchFamily="2" charset="2"/>
              </a:rPr>
              <a:t>Combine </a:t>
            </a:r>
            <a:r>
              <a:rPr lang="en-US" altLang="en-US" sz="2400" i="1" smtClean="0">
                <a:sym typeface="Monotype Sorts" pitchFamily="2" charset="2"/>
              </a:rPr>
              <a:t>A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BC </a:t>
            </a:r>
            <a:r>
              <a:rPr lang="en-US" altLang="en-US" sz="2400" smtClean="0">
                <a:sym typeface="Monotype Sorts" pitchFamily="2" charset="2"/>
              </a:rPr>
              <a:t>and </a:t>
            </a:r>
            <a:r>
              <a:rPr lang="en-US" altLang="en-US" sz="2400" i="1" smtClean="0">
                <a:sym typeface="Monotype Sorts" pitchFamily="2" charset="2"/>
              </a:rPr>
              <a:t>A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B </a:t>
            </a:r>
            <a:r>
              <a:rPr lang="en-US" altLang="en-US" sz="2400" smtClean="0">
                <a:sym typeface="Monotype Sorts" pitchFamily="2" charset="2"/>
              </a:rPr>
              <a:t>into </a:t>
            </a:r>
            <a:r>
              <a:rPr lang="en-US" altLang="en-US" sz="2400" i="1" smtClean="0">
                <a:sym typeface="Monotype Sorts" pitchFamily="2" charset="2"/>
              </a:rPr>
              <a:t>A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BC</a:t>
            </a:r>
          </a:p>
          <a:p>
            <a:pPr lvl="1">
              <a:lnSpc>
                <a:spcPct val="80000"/>
              </a:lnSpc>
              <a:tabLst>
                <a:tab pos="684213" algn="l"/>
                <a:tab pos="2917825" algn="l"/>
              </a:tabLst>
            </a:pPr>
            <a:r>
              <a:rPr lang="en-US" altLang="en-US" sz="2400" smtClean="0">
                <a:sym typeface="Monotype Sorts" pitchFamily="2" charset="2"/>
              </a:rPr>
              <a:t>Set is now </a:t>
            </a:r>
            <a:r>
              <a:rPr lang="en-US" altLang="en-US" sz="2400" i="1" smtClean="0"/>
              <a:t>{A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BC, B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C, AB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C</a:t>
            </a:r>
            <a:r>
              <a:rPr lang="en-US" altLang="en-US" sz="2400" smtClean="0">
                <a:sym typeface="Monotype Sorts" pitchFamily="2" charset="2"/>
              </a:rPr>
              <a:t>}</a:t>
            </a:r>
          </a:p>
          <a:p>
            <a:pPr>
              <a:lnSpc>
                <a:spcPct val="80000"/>
              </a:lnSpc>
              <a:tabLst>
                <a:tab pos="684213" algn="l"/>
                <a:tab pos="2917825" algn="l"/>
              </a:tabLst>
            </a:pPr>
            <a:r>
              <a:rPr lang="en-US" altLang="en-US" sz="2400" i="1" smtClean="0">
                <a:sym typeface="Monotype Sorts" pitchFamily="2" charset="2"/>
              </a:rPr>
              <a:t>A</a:t>
            </a:r>
            <a:r>
              <a:rPr lang="en-US" altLang="en-US" sz="2400" smtClean="0">
                <a:sym typeface="Monotype Sorts" pitchFamily="2" charset="2"/>
              </a:rPr>
              <a:t> is extraneous in </a:t>
            </a:r>
            <a:r>
              <a:rPr lang="en-US" altLang="en-US" sz="2400" i="1" smtClean="0">
                <a:sym typeface="Monotype Sorts" pitchFamily="2" charset="2"/>
              </a:rPr>
              <a:t>AB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C</a:t>
            </a:r>
          </a:p>
          <a:p>
            <a:pPr lvl="1">
              <a:lnSpc>
                <a:spcPct val="80000"/>
              </a:lnSpc>
              <a:tabLst>
                <a:tab pos="684213" algn="l"/>
                <a:tab pos="2917825" algn="l"/>
              </a:tabLst>
            </a:pPr>
            <a:r>
              <a:rPr lang="en-US" altLang="en-US" sz="2400" smtClean="0">
                <a:sym typeface="Monotype Sorts" pitchFamily="2" charset="2"/>
              </a:rPr>
              <a:t>Check if the result of deleting A from  </a:t>
            </a:r>
            <a:r>
              <a:rPr lang="en-US" altLang="en-US" sz="2400" i="1" smtClean="0">
                <a:sym typeface="Monotype Sorts" pitchFamily="2" charset="2"/>
              </a:rPr>
              <a:t>AB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C  </a:t>
            </a:r>
            <a:r>
              <a:rPr lang="en-US" altLang="en-US" sz="2400" smtClean="0">
                <a:sym typeface="Monotype Sorts" pitchFamily="2" charset="2"/>
              </a:rPr>
              <a:t>is implied by the other dependencies</a:t>
            </a:r>
          </a:p>
          <a:p>
            <a:pPr marL="1085850" lvl="2">
              <a:lnSpc>
                <a:spcPct val="80000"/>
              </a:lnSpc>
              <a:tabLst>
                <a:tab pos="684213" algn="l"/>
                <a:tab pos="2917825" algn="l"/>
              </a:tabLst>
            </a:pPr>
            <a:r>
              <a:rPr lang="en-US" altLang="en-US" smtClean="0">
                <a:sym typeface="Monotype Sorts" pitchFamily="2" charset="2"/>
              </a:rPr>
              <a:t>Yes: in fact,  </a:t>
            </a:r>
            <a:r>
              <a:rPr lang="en-US" altLang="en-US" i="1" smtClean="0">
                <a:sym typeface="Monotype Sorts" pitchFamily="2" charset="2"/>
              </a:rPr>
              <a:t>B</a:t>
            </a:r>
            <a:r>
              <a:rPr lang="en-US" altLang="en-US" smtClean="0">
                <a:sym typeface="Monotype Sorts" pitchFamily="2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2" charset="2"/>
              </a:rPr>
              <a:t> </a:t>
            </a:r>
            <a:r>
              <a:rPr lang="en-US" altLang="en-US" i="1" smtClean="0">
                <a:sym typeface="Monotype Sorts" pitchFamily="2" charset="2"/>
              </a:rPr>
              <a:t>C </a:t>
            </a:r>
            <a:r>
              <a:rPr lang="en-US" altLang="en-US" smtClean="0">
                <a:sym typeface="Monotype Sorts" pitchFamily="2" charset="2"/>
              </a:rPr>
              <a:t>is already present!</a:t>
            </a:r>
          </a:p>
          <a:p>
            <a:pPr lvl="1">
              <a:lnSpc>
                <a:spcPct val="80000"/>
              </a:lnSpc>
              <a:tabLst>
                <a:tab pos="684213" algn="l"/>
                <a:tab pos="2917825" algn="l"/>
              </a:tabLst>
            </a:pPr>
            <a:r>
              <a:rPr lang="en-US" altLang="en-US" sz="2400" smtClean="0">
                <a:sym typeface="Monotype Sorts" pitchFamily="2" charset="2"/>
              </a:rPr>
              <a:t>Set is now </a:t>
            </a:r>
            <a:r>
              <a:rPr lang="en-US" altLang="en-US" sz="2400" i="1" smtClean="0"/>
              <a:t>{A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BC, B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C</a:t>
            </a:r>
            <a:r>
              <a:rPr lang="en-US" altLang="en-US" sz="2400" smtClean="0">
                <a:sym typeface="Monotype Sorts" pitchFamily="2" charset="2"/>
              </a:rPr>
              <a:t>}</a:t>
            </a:r>
            <a:endParaRPr lang="en-US" altLang="en-US" sz="2400" i="1" smtClean="0">
              <a:sym typeface="Monotype Sorts" pitchFamily="2" charset="2"/>
            </a:endParaRPr>
          </a:p>
          <a:p>
            <a:pPr>
              <a:lnSpc>
                <a:spcPct val="80000"/>
              </a:lnSpc>
              <a:tabLst>
                <a:tab pos="684213" algn="l"/>
                <a:tab pos="2917825" algn="l"/>
              </a:tabLst>
            </a:pPr>
            <a:r>
              <a:rPr lang="en-US" altLang="en-US" sz="2400" i="1" smtClean="0">
                <a:sym typeface="Monotype Sorts" pitchFamily="2" charset="2"/>
              </a:rPr>
              <a:t>C</a:t>
            </a:r>
            <a:r>
              <a:rPr lang="en-US" altLang="en-US" sz="2400" smtClean="0">
                <a:sym typeface="Monotype Sorts" pitchFamily="2" charset="2"/>
              </a:rPr>
              <a:t> is extraneous in </a:t>
            </a:r>
            <a:r>
              <a:rPr lang="en-US" altLang="en-US" sz="2400" i="1" smtClean="0">
                <a:sym typeface="Monotype Sorts" pitchFamily="2" charset="2"/>
              </a:rPr>
              <a:t>A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BC</a:t>
            </a:r>
            <a:r>
              <a:rPr lang="en-US" altLang="en-US" sz="2400" smtClean="0">
                <a:sym typeface="Monotype Sorts" pitchFamily="2" charset="2"/>
              </a:rPr>
              <a:t> </a:t>
            </a:r>
          </a:p>
          <a:p>
            <a:pPr lvl="1">
              <a:lnSpc>
                <a:spcPct val="80000"/>
              </a:lnSpc>
              <a:tabLst>
                <a:tab pos="684213" algn="l"/>
                <a:tab pos="2917825" algn="l"/>
              </a:tabLst>
            </a:pPr>
            <a:r>
              <a:rPr lang="en-US" altLang="en-US" sz="2400" smtClean="0">
                <a:sym typeface="Monotype Sorts" pitchFamily="2" charset="2"/>
              </a:rPr>
              <a:t>Check if </a:t>
            </a:r>
            <a:r>
              <a:rPr lang="en-US" altLang="en-US" sz="2400" i="1" smtClean="0">
                <a:sym typeface="Monotype Sorts" pitchFamily="2" charset="2"/>
              </a:rPr>
              <a:t>A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C</a:t>
            </a:r>
            <a:r>
              <a:rPr lang="en-US" altLang="en-US" sz="2400" smtClean="0">
                <a:sym typeface="Monotype Sorts" pitchFamily="2" charset="2"/>
              </a:rPr>
              <a:t> is logically implied by </a:t>
            </a:r>
            <a:r>
              <a:rPr lang="en-US" altLang="en-US" sz="2400" i="1" smtClean="0">
                <a:sym typeface="Monotype Sorts" pitchFamily="2" charset="2"/>
              </a:rPr>
              <a:t>A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B </a:t>
            </a:r>
            <a:r>
              <a:rPr lang="en-US" altLang="en-US" sz="2400" smtClean="0">
                <a:sym typeface="Monotype Sorts" pitchFamily="2" charset="2"/>
              </a:rPr>
              <a:t>and the other dependencies</a:t>
            </a:r>
          </a:p>
          <a:p>
            <a:pPr marL="1085850" lvl="2">
              <a:lnSpc>
                <a:spcPct val="80000"/>
              </a:lnSpc>
              <a:tabLst>
                <a:tab pos="684213" algn="l"/>
                <a:tab pos="2917825" algn="l"/>
              </a:tabLst>
            </a:pPr>
            <a:r>
              <a:rPr lang="en-US" altLang="en-US" smtClean="0">
                <a:sym typeface="Monotype Sorts" pitchFamily="2" charset="2"/>
              </a:rPr>
              <a:t>Yes</a:t>
            </a:r>
            <a:r>
              <a:rPr lang="en-US" altLang="en-US" i="1" smtClean="0">
                <a:sym typeface="Monotype Sorts" pitchFamily="2" charset="2"/>
              </a:rPr>
              <a:t>: </a:t>
            </a:r>
            <a:r>
              <a:rPr lang="en-US" altLang="en-US" smtClean="0">
                <a:sym typeface="Monotype Sorts" pitchFamily="2" charset="2"/>
              </a:rPr>
              <a:t>using transitivity on </a:t>
            </a:r>
            <a:r>
              <a:rPr lang="en-US" altLang="en-US" i="1" smtClean="0">
                <a:sym typeface="Monotype Sorts" pitchFamily="2" charset="2"/>
              </a:rPr>
              <a:t>A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2" charset="2"/>
              </a:rPr>
              <a:t> </a:t>
            </a:r>
            <a:r>
              <a:rPr lang="en-US" altLang="en-US" i="1" smtClean="0">
                <a:sym typeface="Monotype Sorts" pitchFamily="2" charset="2"/>
              </a:rPr>
              <a:t>B  and B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2" charset="2"/>
              </a:rPr>
              <a:t> C. </a:t>
            </a:r>
          </a:p>
          <a:p>
            <a:pPr marL="1428750" lvl="3">
              <a:lnSpc>
                <a:spcPct val="80000"/>
              </a:lnSpc>
              <a:tabLst>
                <a:tab pos="684213" algn="l"/>
                <a:tab pos="2917825" algn="l"/>
              </a:tabLst>
            </a:pPr>
            <a:r>
              <a:rPr lang="en-US" altLang="en-US" sz="2400" smtClean="0">
                <a:sym typeface="Monotype Sorts" pitchFamily="2" charset="2"/>
              </a:rPr>
              <a:t>Can use attribute closure of </a:t>
            </a:r>
            <a:r>
              <a:rPr lang="en-US" altLang="en-US" sz="2400" i="1" smtClean="0">
                <a:sym typeface="Monotype Sorts" pitchFamily="2" charset="2"/>
              </a:rPr>
              <a:t>A</a:t>
            </a:r>
            <a:r>
              <a:rPr lang="en-US" altLang="en-US" sz="2400" smtClean="0">
                <a:sym typeface="Monotype Sorts" pitchFamily="2" charset="2"/>
              </a:rPr>
              <a:t> in more complex cases</a:t>
            </a:r>
          </a:p>
          <a:p>
            <a:pPr>
              <a:lnSpc>
                <a:spcPct val="80000"/>
              </a:lnSpc>
              <a:tabLst>
                <a:tab pos="684213" algn="l"/>
                <a:tab pos="2917825" algn="l"/>
              </a:tabLst>
            </a:pPr>
            <a:r>
              <a:rPr lang="en-US" altLang="en-US" sz="2400" smtClean="0">
                <a:sym typeface="Monotype Sorts" pitchFamily="2" charset="2"/>
              </a:rPr>
              <a:t>The canonical cover is: 	</a:t>
            </a:r>
            <a:r>
              <a:rPr lang="en-US" altLang="en-US" sz="2400" i="1" smtClean="0">
                <a:sym typeface="Monotype Sorts" pitchFamily="2" charset="2"/>
              </a:rPr>
              <a:t>A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B, B </a:t>
            </a:r>
            <a:r>
              <a:rPr lang="en-US" altLang="en-US" sz="2400" smtClean="0">
                <a:sym typeface="Symbol" panose="05050102010706020507" pitchFamily="18" charset="2"/>
              </a:rPr>
              <a:t></a:t>
            </a:r>
            <a:r>
              <a:rPr lang="en-US" altLang="en-US" sz="2400" smtClean="0">
                <a:sym typeface="Monotype Sorts" pitchFamily="2" charset="2"/>
              </a:rPr>
              <a:t> </a:t>
            </a:r>
            <a:r>
              <a:rPr lang="en-US" altLang="en-US" sz="2400" i="1" smtClean="0">
                <a:sym typeface="Monotype Sorts" pitchFamily="2" charset="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9842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643556-BCE2-401B-83E9-A6822C85440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en-US" smtClean="0"/>
              <a:t>Decomposition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812800" y="1012825"/>
            <a:ext cx="5227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1. Decomposing the schema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         R = ( bname, bcity, assets, cname, lno, amt)</a:t>
            </a:r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 flipH="1">
            <a:off x="2509838" y="1655763"/>
            <a:ext cx="487362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4725988" y="1695450"/>
            <a:ext cx="66040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801688" y="2476500"/>
            <a:ext cx="3779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R1 = (bname, bcity, assets, cname)</a:t>
            </a:r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4733925" y="24257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R1 = (cname, lno, amt)</a:t>
            </a:r>
          </a:p>
        </p:txBody>
      </p:sp>
      <p:sp>
        <p:nvSpPr>
          <p:cNvPr id="30729" name="Text Box 8"/>
          <p:cNvSpPr txBox="1">
            <a:spLocks noChangeArrowheads="1"/>
          </p:cNvSpPr>
          <p:nvPr/>
        </p:nvSpPr>
        <p:spPr bwMode="auto">
          <a:xfrm>
            <a:off x="355600" y="3003550"/>
            <a:ext cx="313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2. Decomposing the instance</a:t>
            </a:r>
          </a:p>
        </p:txBody>
      </p:sp>
      <p:sp>
        <p:nvSpPr>
          <p:cNvPr id="30730" name="Text Box 9"/>
          <p:cNvSpPr txBox="1">
            <a:spLocks noChangeArrowheads="1"/>
          </p:cNvSpPr>
          <p:nvPr/>
        </p:nvSpPr>
        <p:spPr bwMode="auto">
          <a:xfrm>
            <a:off x="6604000" y="1044575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R = R1  U R2</a:t>
            </a:r>
          </a:p>
        </p:txBody>
      </p:sp>
      <p:graphicFrame>
        <p:nvGraphicFramePr>
          <p:cNvPr id="30731" name="Object 2"/>
          <p:cNvGraphicFramePr>
            <a:graphicFrameLocks/>
          </p:cNvGraphicFramePr>
          <p:nvPr/>
        </p:nvGraphicFramePr>
        <p:xfrm>
          <a:off x="3617913" y="2968625"/>
          <a:ext cx="4927600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8705737" imgH="2571699" progId="Word.Document.8">
                  <p:embed/>
                </p:oleObj>
              </mc:Choice>
              <mc:Fallback>
                <p:oleObj name="Document" r:id="rId3" imgW="8705737" imgH="2571699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2968625"/>
                        <a:ext cx="4927600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3"/>
          <p:cNvGraphicFramePr>
            <a:graphicFrameLocks/>
          </p:cNvGraphicFramePr>
          <p:nvPr/>
        </p:nvGraphicFramePr>
        <p:xfrm>
          <a:off x="577850" y="4683125"/>
          <a:ext cx="3687763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5" imgW="6619751" imgH="2533769" progId="Word.Document.8">
                  <p:embed/>
                </p:oleObj>
              </mc:Choice>
              <mc:Fallback>
                <p:oleObj name="Document" r:id="rId5" imgW="6619751" imgH="2533769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4683125"/>
                        <a:ext cx="3687763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4"/>
          <p:cNvGraphicFramePr>
            <a:graphicFrameLocks/>
          </p:cNvGraphicFramePr>
          <p:nvPr/>
        </p:nvGraphicFramePr>
        <p:xfrm>
          <a:off x="5780088" y="4581525"/>
          <a:ext cx="2417762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7" imgW="4333931" imgH="2495477" progId="Word.Document.8">
                  <p:embed/>
                </p:oleObj>
              </mc:Choice>
              <mc:Fallback>
                <p:oleObj name="Document" r:id="rId7" imgW="4333931" imgH="2495477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4581525"/>
                        <a:ext cx="2417762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4" name="Line 13"/>
          <p:cNvSpPr>
            <a:spLocks noChangeShapeType="1"/>
          </p:cNvSpPr>
          <p:nvPr/>
        </p:nvSpPr>
        <p:spPr bwMode="auto">
          <a:xfrm flipH="1">
            <a:off x="2997200" y="4175125"/>
            <a:ext cx="85407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5" name="Line 14"/>
          <p:cNvSpPr>
            <a:spLocks noChangeShapeType="1"/>
          </p:cNvSpPr>
          <p:nvPr/>
        </p:nvSpPr>
        <p:spPr bwMode="auto">
          <a:xfrm>
            <a:off x="5486400" y="4144963"/>
            <a:ext cx="528638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123300-D6B6-4A4A-A32D-737FBB008C9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162800" cy="655638"/>
          </a:xfrm>
        </p:spPr>
        <p:txBody>
          <a:bodyPr/>
          <a:lstStyle/>
          <a:p>
            <a:r>
              <a:rPr lang="en-US" altLang="en-US" sz="4000" smtClean="0"/>
              <a:t>Goals of Decomposition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598488" y="889000"/>
            <a:ext cx="854551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anose="020B0604020202020204" pitchFamily="34" charset="0"/>
              </a:rPr>
              <a:t>1</a:t>
            </a:r>
            <a:r>
              <a:rPr lang="en-US" altLang="en-US" sz="2000" dirty="0">
                <a:latin typeface="Helvetica" panose="020B0604020202020204" pitchFamily="34" charset="0"/>
              </a:rPr>
              <a:t>. Lossless Joins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Helvetica" panose="020B0604020202020204" pitchFamily="34" charset="0"/>
              </a:rPr>
              <a:t>    Want to be able to reconstruct big (e.g. universal) relation by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Helvetica" panose="020B0604020202020204" pitchFamily="34" charset="0"/>
              </a:rPr>
              <a:t>     joining smaller ones (using natural joins)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Helvetica" panose="020B0604020202020204" pitchFamily="34" charset="0"/>
              </a:rPr>
              <a:t>          (i.e.    R1       R2 = R)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Helvetica" panose="020B0604020202020204" pitchFamily="34" charset="0"/>
              </a:rPr>
              <a:t>2. Dependency preservation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Helvetica" panose="020B0604020202020204" pitchFamily="34" charset="0"/>
              </a:rPr>
              <a:t>      Want to minimize the cost of global integrity constraints based on FD’s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Helvetica" panose="020B0604020202020204" pitchFamily="34" charset="0"/>
              </a:rPr>
              <a:t>       ( i.e. avoid big joins in assertions)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Helvetica" panose="020B0604020202020204" pitchFamily="34" charset="0"/>
              </a:rPr>
              <a:t>3. Redundancy Avoidance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Helvetica" panose="020B0604020202020204" pitchFamily="34" charset="0"/>
              </a:rPr>
              <a:t>      Avoid unnecessary data duplication (the motivation for decomposition)</a:t>
            </a:r>
          </a:p>
        </p:txBody>
      </p:sp>
      <p:grpSp>
        <p:nvGrpSpPr>
          <p:cNvPr id="31749" name="Group 4"/>
          <p:cNvGrpSpPr>
            <a:grpSpLocks/>
          </p:cNvGrpSpPr>
          <p:nvPr/>
        </p:nvGrpSpPr>
        <p:grpSpPr bwMode="auto">
          <a:xfrm>
            <a:off x="2514600" y="1905000"/>
            <a:ext cx="284163" cy="180975"/>
            <a:chOff x="2226" y="2065"/>
            <a:chExt cx="1148" cy="671"/>
          </a:xfrm>
        </p:grpSpPr>
        <p:sp>
          <p:nvSpPr>
            <p:cNvPr id="31751" name="AutoShape 5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52" name="AutoShape 6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1219200" y="4778375"/>
            <a:ext cx="53133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Why important?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       LJ :  information loss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       DP:  efficiency (time)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       RA: efficiency (space), update anomalies</a:t>
            </a:r>
          </a:p>
        </p:txBody>
      </p:sp>
    </p:spTree>
    <p:extLst>
      <p:ext uri="{BB962C8B-B14F-4D97-AF65-F5344CB8AC3E}">
        <p14:creationId xmlns:p14="http://schemas.microsoft.com/office/powerpoint/2010/main" val="289788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5" grpId="0"/>
    </p:bldLst>
  </p:timing>
</p:sld>
</file>

<file path=ppt/theme/theme1.xml><?xml version="1.0" encoding="utf-8"?>
<a:theme xmlns:a="http://schemas.openxmlformats.org/drawingml/2006/main" name="ifmx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ifmx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fm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H:\jmh\work\ifmx.ppt</Template>
  <TotalTime>1790</TotalTime>
  <Pages>16</Pages>
  <Words>1742</Words>
  <Application>Microsoft Office PowerPoint</Application>
  <PresentationFormat>On-screen Show (4:3)</PresentationFormat>
  <Paragraphs>344</Paragraphs>
  <Slides>32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Book Antiqua</vt:lpstr>
      <vt:lpstr>Greek Symbols</vt:lpstr>
      <vt:lpstr>Helvetica</vt:lpstr>
      <vt:lpstr>Monotype Sorts</vt:lpstr>
      <vt:lpstr>Symbol</vt:lpstr>
      <vt:lpstr>Times New Roman</vt:lpstr>
      <vt:lpstr>Verdana</vt:lpstr>
      <vt:lpstr>Wingdings</vt:lpstr>
      <vt:lpstr>ifmx</vt:lpstr>
      <vt:lpstr>Document</vt:lpstr>
      <vt:lpstr>PowerPoint Presentation</vt:lpstr>
      <vt:lpstr>OUTLINE</vt:lpstr>
      <vt:lpstr>Canonical Cover</vt:lpstr>
      <vt:lpstr>Extraneous Attributes</vt:lpstr>
      <vt:lpstr>Testing if an Attribute is Extraneous</vt:lpstr>
      <vt:lpstr>Canonical Cover</vt:lpstr>
      <vt:lpstr>Computing Canonical Cover</vt:lpstr>
      <vt:lpstr>Decomposition</vt:lpstr>
      <vt:lpstr>Goals of Decomposition</vt:lpstr>
      <vt:lpstr>Lossy Decomposition</vt:lpstr>
      <vt:lpstr>Dependency Goal #1: lossless joins</vt:lpstr>
      <vt:lpstr>Dependency Goal #1: lossless joins</vt:lpstr>
      <vt:lpstr>Ensuring Lossless Joins</vt:lpstr>
      <vt:lpstr>Lossless Decomposition</vt:lpstr>
      <vt:lpstr>Lossy Decomposition</vt:lpstr>
      <vt:lpstr>Lossless Decomposition</vt:lpstr>
      <vt:lpstr>Lossless Decomposition</vt:lpstr>
      <vt:lpstr>Decomposition Goal #2: Dependency preservation</vt:lpstr>
      <vt:lpstr>Decomposition Goal #2: Dependency preservation</vt:lpstr>
      <vt:lpstr>Decomposition Goal #2: Dependency preservation</vt:lpstr>
      <vt:lpstr>Dependency Preservation</vt:lpstr>
      <vt:lpstr>Testing for Dependency Preservation</vt:lpstr>
      <vt:lpstr>Example</vt:lpstr>
      <vt:lpstr>Decomposition Goal #3: Redudancy Avoidance</vt:lpstr>
      <vt:lpstr>Problems with Decompositions</vt:lpstr>
      <vt:lpstr>Example</vt:lpstr>
      <vt:lpstr>Testing for BCNF</vt:lpstr>
      <vt:lpstr>BCNF and Dependency Preservation</vt:lpstr>
      <vt:lpstr>Third Normal Form: Motivation</vt:lpstr>
      <vt:lpstr>Redundancy  in 3NF</vt:lpstr>
      <vt:lpstr>Testing for 3NF</vt:lpstr>
      <vt:lpstr>3NF Decomposition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Class</dc:title>
  <dc:creator>yash</dc:creator>
  <cp:lastModifiedBy>user</cp:lastModifiedBy>
  <cp:revision>133</cp:revision>
  <cp:lastPrinted>1995-06-24T08:50:58Z</cp:lastPrinted>
  <dcterms:created xsi:type="dcterms:W3CDTF">1997-01-06T18:13:42Z</dcterms:created>
  <dcterms:modified xsi:type="dcterms:W3CDTF">2018-10-20T11:46:59Z</dcterms:modified>
</cp:coreProperties>
</file>