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98" r:id="rId2"/>
    <p:sldId id="600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61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9B93D-6A53-4F83-984B-B141F3213D73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Some times its impossible to </a:t>
            </a: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8662C1F-F044-4D44-82AC-8EEC5C0B752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7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53390C-AD8B-4C71-B4BE-7E74EA12A795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C00763-7BDC-451A-9650-FAAF7E9634F6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5B7E29-ECA7-457C-936B-955BECDA8676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Dr. </a:t>
            </a:r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955545-D3CA-44C0-B982-359C32798E91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8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ABF9F3-2E0B-4F1A-9F84-5A988D3A9372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655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Basically if insurance P ever starts covering condition C then any patient that belongs to that insurance also gets free treatments for theat condition</a:t>
            </a:r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135FCF-4D22-4E6D-9136-A559312E44E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9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065C2-8AB2-4804-A0F7-5547C330043C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675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This setup helps to remove redundancy. Suppose that Dr. James becomes a treatment provider for FriendlyCare. In the previous setup we would have to add two new entries since Dr. James is able to treat two conditions covered by FriendlyCare: anxiety and depression. With the new setup we need only add a single entry (in Psychiatrist-to-Insurer).</a:t>
            </a:r>
          </a:p>
        </p:txBody>
      </p:sp>
      <p:sp>
        <p:nvSpPr>
          <p:cNvPr id="6758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1382A8-A320-413D-A40B-CCC085F14D0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4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62F13E-3873-4739-B1E2-B1CEE4F11483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In the real world applications take up the responsibility to present the </a:t>
            </a:r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6B8048-3D22-496D-A6CE-3A1017DC4CE1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5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6FAD86-D656-4ADB-962C-6CC4ADA63CAE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87AD34-E97F-4EB3-89DC-5D79F1818AA3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A domain is the set of permissible values for an attribute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DKNF is the normalization level that most designers aim to achieve</a:t>
            </a:r>
          </a:p>
        </p:txBody>
      </p:sp>
    </p:spTree>
    <p:extLst>
      <p:ext uri="{BB962C8B-B14F-4D97-AF65-F5344CB8AC3E}">
        <p14:creationId xmlns:p14="http://schemas.microsoft.com/office/powerpoint/2010/main" val="102709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D2EA5D-2470-44B7-ABDE-BF2C2E64180D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747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CE9075-A2CB-42B7-B724-03155AD63073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8CA81-200E-4B98-BAD0-E7C7B29962A8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6544C9-86B1-4B13-9BEA-64A9DD69C8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 In fact, it isn't even a rule, since there's no known procedure or algorithm to guarantee it</a:t>
            </a:r>
          </a:p>
        </p:txBody>
      </p:sp>
    </p:spTree>
    <p:extLst>
      <p:ext uri="{BB962C8B-B14F-4D97-AF65-F5344CB8AC3E}">
        <p14:creationId xmlns:p14="http://schemas.microsoft.com/office/powerpoint/2010/main" val="204251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0E980F-EB64-4CA7-859B-6D98359643F9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F5F17B-26E3-438A-9728-4F95737D5879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E81146-9CC9-45C6-A79A-F67C73E90A5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859CE2-CD2B-4C20-8EBC-096CD1543FF1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Every 4NF schema is also in BCNF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To be in Fourth Normal Form, a relation must first be in Boyce-Codd Normal Form. Additionally, a given relation may not contain more than one multivalued dependency.</a:t>
            </a:r>
          </a:p>
        </p:txBody>
      </p:sp>
    </p:spTree>
    <p:extLst>
      <p:ext uri="{BB962C8B-B14F-4D97-AF65-F5344CB8AC3E}">
        <p14:creationId xmlns:p14="http://schemas.microsoft.com/office/powerpoint/2010/main" val="36392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D663F-C95A-43E4-B2A1-9A9FD97FC39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B7384D-B777-43C7-B2BC-45478AD102D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BCB0F6-96CD-481A-9AFC-EB5CCC28BB0D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49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47688" lvl="3" indent="-411163">
              <a:lnSpc>
                <a:spcPct val="90000"/>
              </a:lnSpc>
              <a:buClr>
                <a:srgbClr val="000000"/>
              </a:buClr>
              <a:buSzPct val="65000"/>
            </a:pPr>
            <a:r>
              <a:rPr lang="en-US" altLang="en-US" sz="2600" smtClean="0">
                <a:latin typeface="Arial" panose="020B0604020202020204" pitchFamily="34" charset="0"/>
              </a:rPr>
              <a:t>	d2 		j4	 p4 </a:t>
            </a:r>
            <a:r>
              <a:rPr lang="en-US" altLang="en-US" sz="2600" smtClean="0">
                <a:solidFill>
                  <a:srgbClr val="FF0000"/>
                </a:solidFill>
                <a:latin typeface="Arial" panose="020B0604020202020204" pitchFamily="34" charset="0"/>
              </a:rPr>
              <a:t>$</a:t>
            </a:r>
            <a:endParaRPr lang="en-US" altLang="en-US" sz="2600" smtClean="0">
              <a:latin typeface="Arial" panose="020B0604020202020204" pitchFamily="34" charset="0"/>
            </a:endParaRPr>
          </a:p>
          <a:p>
            <a:pPr marL="547688" lvl="3" indent="-411163">
              <a:lnSpc>
                <a:spcPct val="90000"/>
              </a:lnSpc>
              <a:buClr>
                <a:srgbClr val="000000"/>
              </a:buClr>
              <a:buSzPct val="65000"/>
            </a:pPr>
            <a:r>
              <a:rPr lang="en-US" altLang="en-US" sz="2600" smtClean="0">
                <a:latin typeface="Arial" panose="020B0604020202020204" pitchFamily="34" charset="0"/>
              </a:rPr>
              <a:t>	d2 		j3	 p2 </a:t>
            </a:r>
            <a:r>
              <a:rPr lang="en-US" altLang="en-US" sz="2600" smtClean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en-US" sz="2600" smtClean="0">
                <a:latin typeface="Arial" panose="020B0604020202020204" pitchFamily="34" charset="0"/>
              </a:rPr>
              <a:t>		</a:t>
            </a:r>
            <a:endParaRPr lang="en-US" altLang="en-US" sz="260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547688" indent="-411163">
              <a:lnSpc>
                <a:spcPct val="90000"/>
              </a:lnSpc>
              <a:buClr>
                <a:srgbClr val="000000"/>
              </a:buClr>
            </a:pPr>
            <a:r>
              <a:rPr lang="en-US" altLang="en-US" sz="2600" smtClean="0">
                <a:latin typeface="Arial" panose="020B0604020202020204" pitchFamily="34" charset="0"/>
              </a:rPr>
              <a:t>	d2 		j3	 p4 </a:t>
            </a:r>
            <a:r>
              <a:rPr lang="en-US" altLang="en-US" sz="2600" smtClean="0">
                <a:solidFill>
                  <a:srgbClr val="FF0000"/>
                </a:solidFill>
                <a:latin typeface="Arial" panose="020B0604020202020204" pitchFamily="34" charset="0"/>
              </a:rPr>
              <a:t>$</a:t>
            </a:r>
          </a:p>
          <a:p>
            <a:pPr marL="547688" indent="-411163">
              <a:lnSpc>
                <a:spcPct val="90000"/>
              </a:lnSpc>
              <a:buClr>
                <a:srgbClr val="000000"/>
              </a:buClr>
            </a:pPr>
            <a:r>
              <a:rPr lang="en-US" altLang="en-US" sz="2600" smtClean="0">
                <a:latin typeface="Arial" panose="020B0604020202020204" pitchFamily="34" charset="0"/>
              </a:rPr>
              <a:t>	d2 		j4	 p2 </a:t>
            </a:r>
            <a:r>
              <a:rPr lang="en-US" altLang="en-US" sz="2600" smtClean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</a:p>
          <a:p>
            <a:pPr marL="547688" indent="-411163">
              <a:lnSpc>
                <a:spcPct val="90000"/>
              </a:lnSpc>
              <a:buClr>
                <a:srgbClr val="000000"/>
              </a:buClr>
            </a:pPr>
            <a:r>
              <a:rPr lang="en-US" altLang="en-US" sz="2600" smtClean="0">
                <a:latin typeface="Arial" panose="020B0604020202020204" pitchFamily="34" charset="0"/>
              </a:rPr>
              <a:t>	</a:t>
            </a:r>
            <a:endParaRPr lang="en-US" altLang="en-US" sz="260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47688" indent="-411163">
              <a:lnSpc>
                <a:spcPct val="90000"/>
              </a:lnSpc>
              <a:buClr>
                <a:srgbClr val="000000"/>
              </a:buClr>
            </a:pPr>
            <a:r>
              <a:rPr lang="en-US" altLang="en-US" sz="2600" smtClean="0">
                <a:latin typeface="Arial" panose="020B0604020202020204" pitchFamily="34" charset="0"/>
              </a:rPr>
              <a:t>	</a:t>
            </a:r>
          </a:p>
          <a:p>
            <a:pPr marL="547688" indent="-411163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1EC91F-B574-44BE-968D-560BE23D6AF1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7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1A031E-AE9F-47E0-B91F-F4AC70123740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512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Resouces used on the project by that department</a:t>
            </a:r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7F9830-FDC9-438E-8CB3-E8CB386A2ABB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6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59F2FE-63E2-40F8-B049-94E6E680BCFC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What’s so bad about 4</a:t>
            </a:r>
            <a:r>
              <a:rPr lang="en-US" altLang="en-US" baseline="30000" smtClean="0">
                <a:latin typeface="Arial" panose="020B0604020202020204" pitchFamily="34" charset="0"/>
              </a:rPr>
              <a:t>th</a:t>
            </a:r>
            <a:r>
              <a:rPr lang="en-US" altLang="en-US" smtClean="0">
                <a:latin typeface="Arial" panose="020B0604020202020204" pitchFamily="34" charset="0"/>
              </a:rPr>
              <a:t> NF?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If department D1 decides to upgrade to the latest part p7 then we would need to update two rows.  Instead of one.  Its the same delete and adding information to such a table.</a:t>
            </a:r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B56BE1-B66B-4263-8296-822BB9B35F1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5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5B8B82-2A2D-4CAE-BF5F-5D70B9008178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552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What’s so bad about 4</a:t>
            </a:r>
            <a:r>
              <a:rPr lang="en-US" altLang="en-US" baseline="30000" smtClean="0">
                <a:latin typeface="Arial" panose="020B0604020202020204" pitchFamily="34" charset="0"/>
              </a:rPr>
              <a:t>th</a:t>
            </a:r>
            <a:r>
              <a:rPr lang="en-US" altLang="en-US" smtClean="0">
                <a:latin typeface="Arial" panose="020B0604020202020204" pitchFamily="34" charset="0"/>
              </a:rPr>
              <a:t> NF?</a:t>
            </a:r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3A55B0-01AB-489D-A6B2-921343E3001C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3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3DA4AE-2FEA-4925-8FD3-167C983C321A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(a)  that is, one of R</a:t>
            </a:r>
            <a:r>
              <a:rPr lang="en-US" altLang="en-US" sz="1000" smtClean="0">
                <a:latin typeface="Arial" panose="020B0604020202020204" pitchFamily="34" charset="0"/>
              </a:rPr>
              <a:t>i</a:t>
            </a:r>
            <a:r>
              <a:rPr lang="en-US" altLang="en-US" smtClean="0">
                <a:latin typeface="Arial" panose="020B0604020202020204" pitchFamily="34" charset="0"/>
              </a:rPr>
              <a:t> is R</a:t>
            </a:r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C780169-51E1-4BF2-8FAD-0B61190B20A7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6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C2F6-0E3D-4F51-AE0F-A544E8AC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2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EFDAF-D4E5-468C-9A3B-997348116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964F4-1D5D-41D0-9EE5-DDB5DFFE25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427038"/>
            <a:ext cx="8067675" cy="838200"/>
          </a:xfrm>
        </p:spPr>
        <p:txBody>
          <a:bodyPr/>
          <a:lstStyle/>
          <a:p>
            <a:r>
              <a:rPr lang="en-US" altLang="en-US" sz="3200" smtClean="0"/>
              <a:t>Multi-Valued Dependencies</a:t>
            </a:r>
            <a:endParaRPr lang="en-US" altLang="en-US" sz="36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A multi-valued dependency occurs when a determinant determines more than one dependent, and the dependents are independent of each other</a:t>
            </a:r>
          </a:p>
          <a:p>
            <a:r>
              <a:rPr lang="en-US" altLang="en-US" sz="2800" smtClean="0"/>
              <a:t>Example  course implies teacher; course implies text, where teacher and text are independent</a:t>
            </a:r>
          </a:p>
          <a:p>
            <a:r>
              <a:rPr lang="en-US" altLang="en-US" sz="2800" smtClean="0"/>
              <a:t>A relation with course, instructor and text is all key, and exhibits redundancy, but is in 3NF</a:t>
            </a:r>
          </a:p>
          <a:p>
            <a:r>
              <a:rPr lang="en-US" altLang="en-US" sz="2800" smtClean="0"/>
              <a:t>Updates can exhibit anomalies </a:t>
            </a:r>
          </a:p>
        </p:txBody>
      </p:sp>
    </p:spTree>
    <p:extLst>
      <p:ext uri="{BB962C8B-B14F-4D97-AF65-F5344CB8AC3E}">
        <p14:creationId xmlns:p14="http://schemas.microsoft.com/office/powerpoint/2010/main" val="22201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3AD77C-C51A-43AE-AF4F-06E8E071AB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05000"/>
            <a:ext cx="7926387" cy="4495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400" b="1" smtClean="0"/>
              <a:t>An MVDs </a:t>
            </a:r>
            <a:r>
              <a:rPr lang="en-US" altLang="en-US" sz="2800" i="1" smtClean="0"/>
              <a:t>A </a:t>
            </a:r>
            <a:r>
              <a:rPr lang="en-US" altLang="en-US" sz="2000" b="1" smtClean="0">
                <a:sym typeface="Symbol" panose="05050102010706020507" pitchFamily="18" charset="2"/>
              </a:rPr>
              <a:t></a:t>
            </a:r>
            <a:r>
              <a:rPr lang="en-US" altLang="en-US" sz="2800" smtClean="0">
                <a:sym typeface="Monotype Sorts" pitchFamily="2" charset="2"/>
              </a:rPr>
              <a:t> B </a:t>
            </a:r>
            <a:r>
              <a:rPr lang="en-US" altLang="en-US" sz="2400" b="1" smtClean="0">
                <a:sym typeface="Monotype Sorts" pitchFamily="2" charset="2"/>
              </a:rPr>
              <a:t>is trivial if</a:t>
            </a:r>
            <a:r>
              <a:rPr lang="en-US" altLang="en-US" sz="2800" smtClean="0">
                <a:sym typeface="Monotype Sorts" pitchFamily="2" charset="2"/>
              </a:rPr>
              <a:t> 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altLang="en-US" sz="2400" b="1" smtClean="0"/>
              <a:t>	(a) B </a:t>
            </a:r>
            <a:r>
              <a:rPr lang="en-US" altLang="en-US" sz="2400" b="1" smtClean="0">
                <a:sym typeface="Symbol" panose="05050102010706020507" pitchFamily="18" charset="2"/>
              </a:rPr>
              <a:t> </a:t>
            </a:r>
            <a:r>
              <a:rPr lang="en-US" altLang="en-US" sz="2400" b="1" smtClean="0"/>
              <a:t>A or 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altLang="en-US" sz="2400" b="1" smtClean="0"/>
              <a:t>	(b) A U B = R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A relation that is in BCNF &amp; contains no non-trivial MVDs is said to be in 4NF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CTX is not in 4NF because </a:t>
            </a:r>
            <a:r>
              <a:rPr lang="en-US" altLang="en-US" sz="2400" i="1" smtClean="0"/>
              <a:t>course </a:t>
            </a:r>
            <a:r>
              <a:rPr lang="en-US" altLang="en-US" sz="1800" b="1" smtClean="0">
                <a:sym typeface="Symbol" panose="05050102010706020507" pitchFamily="18" charset="2"/>
              </a:rPr>
              <a:t></a:t>
            </a:r>
            <a:r>
              <a:rPr lang="en-US" altLang="en-US" sz="2400" smtClean="0">
                <a:sym typeface="Monotype Sorts" pitchFamily="2" charset="2"/>
              </a:rPr>
              <a:t> teacher</a:t>
            </a:r>
            <a:r>
              <a:rPr lang="en-US" altLang="en-US" sz="2800" smtClean="0">
                <a:sym typeface="Monotype Sorts" pitchFamily="2" charset="2"/>
              </a:rPr>
              <a:t> </a:t>
            </a:r>
            <a:r>
              <a:rPr lang="en-US" altLang="en-US" sz="2400" b="1" smtClean="0">
                <a:sym typeface="Monotype Sorts" pitchFamily="2" charset="2"/>
              </a:rPr>
              <a:t>is a non trivial MVD</a:t>
            </a:r>
          </a:p>
        </p:txBody>
      </p:sp>
    </p:spTree>
    <p:extLst>
      <p:ext uri="{BB962C8B-B14F-4D97-AF65-F5344CB8AC3E}">
        <p14:creationId xmlns:p14="http://schemas.microsoft.com/office/powerpoint/2010/main" val="41648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0FB6F-BE90-4881-AFE9-BCE2D8CAF00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74638"/>
            <a:ext cx="5816600" cy="990600"/>
          </a:xfrm>
        </p:spPr>
        <p:txBody>
          <a:bodyPr/>
          <a:lstStyle/>
          <a:p>
            <a:r>
              <a:rPr lang="en-US" altLang="en-US" sz="3600" smtClean="0"/>
              <a:t>Fourth Normal Form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Relation R is in 4 NF if and only if, whenever there exist subsets A and B of the attributes of R such that the nontrivial multi-valued dependency A multi-determines B is satisfied, then all attributes of R are also functionally dependent on 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the previous example, decompose course,instructor, text into two relation:  course, instructor, and course text</a:t>
            </a:r>
          </a:p>
        </p:txBody>
      </p:sp>
    </p:spTree>
    <p:extLst>
      <p:ext uri="{BB962C8B-B14F-4D97-AF65-F5344CB8AC3E}">
        <p14:creationId xmlns:p14="http://schemas.microsoft.com/office/powerpoint/2010/main" val="3310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C55AE-4B6A-480E-B192-18ADB40458F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0"/>
            <a:ext cx="8229600" cy="560388"/>
          </a:xfrm>
        </p:spPr>
        <p:txBody>
          <a:bodyPr/>
          <a:lstStyle/>
          <a:p>
            <a:r>
              <a:rPr lang="en-US" altLang="en-US" sz="4000" b="1" smtClean="0">
                <a:solidFill>
                  <a:schemeClr val="tx1"/>
                </a:solidFill>
              </a:rPr>
              <a:t>Multi-Valued Dependencies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05000"/>
            <a:ext cx="7926387" cy="44958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744538" algn="l"/>
              </a:tabLst>
            </a:pPr>
            <a:r>
              <a:rPr lang="en-US" altLang="en-US" sz="2800" smtClean="0"/>
              <a:t>An MVD is an assertion that 2 attributes or sets of attributes are independent of each other</a:t>
            </a:r>
          </a:p>
          <a:p>
            <a:pPr>
              <a:lnSpc>
                <a:spcPct val="80000"/>
              </a:lnSpc>
              <a:tabLst>
                <a:tab pos="744538" algn="l"/>
              </a:tabLst>
            </a:pPr>
            <a:r>
              <a:rPr lang="en-US" altLang="en-US" sz="2800" smtClean="0"/>
              <a:t>Generalization of the concept of FD in the sense that every FD implies a corresponding MVD</a:t>
            </a:r>
          </a:p>
          <a:p>
            <a:pPr>
              <a:lnSpc>
                <a:spcPct val="80000"/>
              </a:lnSpc>
              <a:tabLst>
                <a:tab pos="744538" algn="l"/>
              </a:tabLst>
            </a:pPr>
            <a:r>
              <a:rPr lang="en-US" altLang="en-US" sz="2800" smtClean="0"/>
              <a:t>Independence of attribute sets cannot be explained using FDs</a:t>
            </a:r>
          </a:p>
          <a:p>
            <a:pPr>
              <a:lnSpc>
                <a:spcPct val="80000"/>
              </a:lnSpc>
              <a:tabLst>
                <a:tab pos="744538" algn="l"/>
              </a:tabLst>
            </a:pPr>
            <a:r>
              <a:rPr lang="en-US" altLang="en-US" sz="2800" smtClean="0"/>
              <a:t>SO what causes MVDs?</a:t>
            </a:r>
          </a:p>
          <a:p>
            <a:pPr>
              <a:lnSpc>
                <a:spcPct val="80000"/>
              </a:lnSpc>
              <a:tabLst>
                <a:tab pos="744538" algn="l"/>
              </a:tabLst>
            </a:pPr>
            <a:r>
              <a:rPr lang="en-US" altLang="en-US" sz="2800" smtClean="0"/>
              <a:t>Role of MVDs in database schema design</a:t>
            </a:r>
            <a:endParaRPr lang="en-US" altLang="en-US" sz="28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10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FF0CA-7574-42EB-AD0B-C2AADD0F7E8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0"/>
            <a:ext cx="8229600" cy="560388"/>
          </a:xfrm>
        </p:spPr>
        <p:txBody>
          <a:bodyPr/>
          <a:lstStyle/>
          <a:p>
            <a:r>
              <a:rPr lang="en-US" altLang="en-US" sz="4000" b="1" smtClean="0">
                <a:solidFill>
                  <a:schemeClr val="tx1"/>
                </a:solidFill>
              </a:rPr>
              <a:t>Multi-Valued Dependencies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05000"/>
            <a:ext cx="7926387" cy="4495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</a:tabLst>
            </a:pPr>
            <a:r>
              <a:rPr lang="en-US" altLang="en-US" sz="2800" smtClean="0"/>
              <a:t>Most common source of redundancy in BCNF schemas is to put 2 or more M:M relationships in a single relation</a:t>
            </a:r>
          </a:p>
          <a:p>
            <a:pPr>
              <a:lnSpc>
                <a:spcPct val="90000"/>
              </a:lnSpc>
              <a:tabLst>
                <a:tab pos="744538" algn="l"/>
              </a:tabLst>
            </a:pPr>
            <a:r>
              <a:rPr lang="en-US" altLang="en-US" sz="2800" smtClean="0"/>
              <a:t>Note that in CTX, there are no non-trivial FDs</a:t>
            </a:r>
          </a:p>
          <a:p>
            <a:pPr>
              <a:lnSpc>
                <a:spcPct val="90000"/>
              </a:lnSpc>
              <a:tabLst>
                <a:tab pos="744538" algn="l"/>
              </a:tabLst>
            </a:pPr>
            <a:r>
              <a:rPr lang="en-US" altLang="en-US" sz="2800" smtClean="0"/>
              <a:t>If you fix the values for one set of attributes, then the values in certain other attributes are independent of all the other attributes in the relation</a:t>
            </a:r>
          </a:p>
          <a:p>
            <a:pPr>
              <a:lnSpc>
                <a:spcPct val="90000"/>
              </a:lnSpc>
              <a:tabLst>
                <a:tab pos="744538" algn="l"/>
              </a:tabLst>
            </a:pPr>
            <a:endParaRPr lang="en-US" altLang="en-US" sz="28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83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Multivalued Dependencies (MVDs)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sz="2400" smtClean="0"/>
              <a:t>Let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be a relation schema and let </a:t>
            </a:r>
            <a:r>
              <a:rPr lang="en-US" altLang="en-US" sz="2400" smtClean="0">
                <a:sym typeface="Symbol" panose="05050102010706020507" pitchFamily="18" charset="2"/>
              </a:rPr>
              <a:t>  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400" smtClean="0">
                <a:sym typeface="Symbol" panose="05050102010706020507" pitchFamily="18" charset="2"/>
              </a:rPr>
              <a:t> and </a:t>
            </a:r>
            <a:r>
              <a:rPr lang="en-US" altLang="en-US" sz="2400" smtClean="0">
                <a:sym typeface="Greek Symbols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 </a:t>
            </a:r>
            <a:r>
              <a:rPr lang="en-US" altLang="en-US" sz="2400" i="1" smtClean="0">
                <a:sym typeface="Symbol" panose="05050102010706020507" pitchFamily="18" charset="2"/>
              </a:rPr>
              <a:t>R. </a:t>
            </a:r>
            <a:r>
              <a:rPr lang="en-US" altLang="en-US" sz="2400" smtClean="0">
                <a:sym typeface="Symbol" panose="05050102010706020507" pitchFamily="18" charset="2"/>
              </a:rPr>
              <a:t>  The </a:t>
            </a:r>
            <a:r>
              <a:rPr lang="en-US" altLang="en-US" sz="2400" i="1" smtClean="0">
                <a:solidFill>
                  <a:schemeClr val="tx2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endParaRPr lang="en-US" altLang="en-US" sz="2400" smtClean="0"/>
          </a:p>
          <a:p>
            <a:pPr>
              <a:buFont typeface="Monotype Sorts" pitchFamily="2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400" smtClean="0">
                <a:sym typeface="Greek Symbols"/>
              </a:rPr>
              <a:t>			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 </a:t>
            </a:r>
            <a:r>
              <a:rPr lang="en-US" altLang="en-US" sz="2400" b="1" smtClean="0">
                <a:sym typeface="Symbol" panose="05050102010706020507" pitchFamily="18" charset="2"/>
              </a:rPr>
              <a:t>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endParaRPr lang="en-US" altLang="en-US" sz="2400" i="1" smtClean="0">
              <a:sym typeface="Greek Symbols"/>
            </a:endParaRPr>
          </a:p>
          <a:p>
            <a:pPr>
              <a:buFont typeface="Monotype Sorts" pitchFamily="2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400" i="1" smtClean="0">
                <a:sym typeface="Greek Symbols"/>
              </a:rPr>
              <a:t>	</a:t>
            </a:r>
            <a:r>
              <a:rPr lang="en-US" altLang="en-US" sz="2400" smtClean="0">
                <a:sym typeface="Greek Symbols"/>
              </a:rPr>
              <a:t>holds on </a:t>
            </a:r>
            <a:r>
              <a:rPr lang="en-US" altLang="en-US" sz="2400" i="1" smtClean="0">
                <a:sym typeface="Greek Symbols"/>
              </a:rPr>
              <a:t>R</a:t>
            </a:r>
            <a:r>
              <a:rPr lang="en-US" altLang="en-US" sz="2400" smtClean="0">
                <a:sym typeface="Greek Symbols"/>
              </a:rPr>
              <a:t> if in any legal relation </a:t>
            </a:r>
            <a:r>
              <a:rPr lang="en-US" altLang="en-US" sz="2400" i="1" smtClean="0">
                <a:sym typeface="Greek Symbols"/>
              </a:rPr>
              <a:t>r(R),</a:t>
            </a:r>
            <a:r>
              <a:rPr lang="en-US" altLang="en-US" sz="2400" smtClean="0">
                <a:sym typeface="Greek Symbols"/>
              </a:rPr>
              <a:t> for all pairs for tuples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1 </a:t>
            </a:r>
            <a:r>
              <a:rPr lang="en-US" altLang="en-US" sz="2400" smtClean="0">
                <a:sym typeface="Greek Symbols"/>
              </a:rPr>
              <a:t>and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i="1" baseline="-25000" smtClean="0">
                <a:sym typeface="Greek Symbols"/>
              </a:rPr>
              <a:t>2</a:t>
            </a:r>
            <a:r>
              <a:rPr lang="en-US" altLang="en-US" sz="2400" smtClean="0">
                <a:sym typeface="Greek Symbols"/>
              </a:rPr>
              <a:t> in </a:t>
            </a:r>
            <a:r>
              <a:rPr lang="en-US" altLang="en-US" sz="2400" i="1" smtClean="0">
                <a:sym typeface="Greek Symbols"/>
              </a:rPr>
              <a:t>r</a:t>
            </a:r>
            <a:r>
              <a:rPr lang="en-US" altLang="en-US" sz="2400" smtClean="0">
                <a:sym typeface="Greek Symbols"/>
              </a:rPr>
              <a:t> such that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1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] =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i="1" baseline="-25000" smtClean="0">
                <a:sym typeface="Greek Symbols"/>
              </a:rPr>
              <a:t>2 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], there exist tuples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i="1" baseline="-25000" smtClean="0">
                <a:sym typeface="Greek Symbols"/>
              </a:rPr>
              <a:t>3</a:t>
            </a:r>
            <a:r>
              <a:rPr lang="en-US" altLang="en-US" sz="2400" smtClean="0">
                <a:sym typeface="Greek Symbols"/>
              </a:rPr>
              <a:t> and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4</a:t>
            </a:r>
            <a:r>
              <a:rPr lang="en-US" altLang="en-US" sz="2400" smtClean="0">
                <a:sym typeface="Greek Symbols"/>
              </a:rPr>
              <a:t> in </a:t>
            </a:r>
            <a:r>
              <a:rPr lang="en-US" altLang="en-US" sz="2400" i="1" smtClean="0">
                <a:sym typeface="Greek Symbols"/>
              </a:rPr>
              <a:t>r </a:t>
            </a:r>
            <a:r>
              <a:rPr lang="en-US" altLang="en-US" sz="2400" smtClean="0">
                <a:sym typeface="Greek Symbols"/>
              </a:rPr>
              <a:t>such that: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400" smtClean="0">
                <a:sym typeface="Greek Symbols"/>
              </a:rPr>
              <a:t>		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1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] =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i="1" baseline="-25000" smtClean="0">
                <a:sym typeface="Greek Symbols"/>
              </a:rPr>
              <a:t>2 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] =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3</a:t>
            </a:r>
            <a:r>
              <a:rPr lang="en-US" altLang="en-US" sz="2400" smtClean="0">
                <a:sym typeface="Greek Symbols"/>
              </a:rPr>
              <a:t> [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] =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4</a:t>
            </a:r>
            <a:r>
              <a:rPr lang="en-US" altLang="en-US" sz="2400" i="1" baseline="-25000" smtClean="0">
                <a:sym typeface="Greek Symbols"/>
              </a:rPr>
              <a:t> 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] </a:t>
            </a:r>
            <a:br>
              <a:rPr lang="en-US" altLang="en-US" sz="2400" smtClean="0">
                <a:sym typeface="Greek Symbols"/>
              </a:rPr>
            </a:br>
            <a:r>
              <a:rPr lang="en-US" altLang="en-US" sz="2400" smtClean="0">
                <a:sym typeface="Greek Symbols"/>
              </a:rPr>
              <a:t>	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3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        = 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1 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</a:t>
            </a:r>
            <a:br>
              <a:rPr lang="en-US" altLang="en-US" sz="2400" smtClean="0">
                <a:sym typeface="Greek Symbols"/>
              </a:rPr>
            </a:br>
            <a:r>
              <a:rPr lang="en-US" altLang="en-US" sz="2400" smtClean="0">
                <a:sym typeface="Greek Symbols"/>
              </a:rPr>
              <a:t>	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3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i="1" smtClean="0">
                <a:sym typeface="Greek Symbols"/>
              </a:rPr>
              <a:t>R  – 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= 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2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i="1" smtClean="0">
                <a:sym typeface="Greek Symbols"/>
              </a:rPr>
              <a:t>R  – 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</a:t>
            </a:r>
            <a:br>
              <a:rPr lang="en-US" altLang="en-US" sz="2400" smtClean="0">
                <a:sym typeface="Greek Symbols"/>
              </a:rPr>
            </a:br>
            <a:r>
              <a:rPr lang="en-US" altLang="en-US" sz="2400" smtClean="0">
                <a:sym typeface="Greek Symbols"/>
              </a:rPr>
              <a:t>	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4 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        = 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2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</a:t>
            </a:r>
            <a:br>
              <a:rPr lang="en-US" altLang="en-US" sz="2400" smtClean="0">
                <a:sym typeface="Greek Symbols"/>
              </a:rPr>
            </a:br>
            <a:r>
              <a:rPr lang="en-US" altLang="en-US" sz="2400" smtClean="0">
                <a:sym typeface="Greek Symbols"/>
              </a:rPr>
              <a:t>	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4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i="1" smtClean="0">
                <a:sym typeface="Greek Symbols"/>
              </a:rPr>
              <a:t>R  – 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=  </a:t>
            </a:r>
            <a:r>
              <a:rPr lang="en-US" altLang="en-US" sz="2400" i="1" smtClean="0">
                <a:sym typeface="Greek Symbols"/>
              </a:rPr>
              <a:t>t</a:t>
            </a:r>
            <a:r>
              <a:rPr lang="en-US" altLang="en-US" sz="2400" baseline="-25000" smtClean="0">
                <a:sym typeface="Greek Symbols"/>
              </a:rPr>
              <a:t>1</a:t>
            </a:r>
            <a:r>
              <a:rPr lang="en-US" altLang="en-US" sz="2400" smtClean="0">
                <a:sym typeface="Greek Symbols"/>
              </a:rPr>
              <a:t>[</a:t>
            </a:r>
            <a:r>
              <a:rPr lang="en-US" altLang="en-US" sz="2400" i="1" smtClean="0">
                <a:sym typeface="Greek Symbols"/>
              </a:rPr>
              <a:t>R  – 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] </a:t>
            </a:r>
            <a:br>
              <a:rPr lang="en-US" altLang="en-US" sz="2400" smtClean="0">
                <a:sym typeface="Greek Symbols"/>
              </a:rPr>
            </a:br>
            <a:endParaRPr lang="en-US" altLang="en-US" sz="2400" smtClean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076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MVD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661275" cy="669925"/>
          </a:xfrm>
        </p:spPr>
        <p:txBody>
          <a:bodyPr/>
          <a:lstStyle/>
          <a:p>
            <a:r>
              <a:rPr lang="en-US" altLang="en-US" smtClean="0"/>
              <a:t>Tabular representation of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z="1400" b="1" smtClean="0">
                <a:sym typeface="Symbol" panose="05050102010706020507" pitchFamily="18" charset="2"/>
              </a:rPr>
              <a:t></a:t>
            </a:r>
            <a:r>
              <a:rPr lang="en-US" altLang="en-US" i="1" smtClean="0">
                <a:sym typeface="Monotype Sorts" pitchFamily="2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5939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26526" r="1407" b="26793"/>
          <a:stretch>
            <a:fillRect/>
          </a:stretch>
        </p:blipFill>
        <p:spPr bwMode="auto">
          <a:xfrm>
            <a:off x="1217613" y="1946275"/>
            <a:ext cx="6967537" cy="2489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2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A0311-94E3-4CC3-82FF-A7EB05BF88F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0"/>
            <a:ext cx="8229600" cy="560388"/>
          </a:xfrm>
        </p:spPr>
        <p:txBody>
          <a:bodyPr/>
          <a:lstStyle/>
          <a:p>
            <a:r>
              <a:rPr lang="en-US" altLang="en-US" sz="4000" b="1" smtClean="0">
                <a:solidFill>
                  <a:schemeClr val="tx1"/>
                </a:solidFill>
              </a:rPr>
              <a:t>Formal Definition of MVD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05000"/>
            <a:ext cx="7926387" cy="4495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tabLst>
                <a:tab pos="744538" algn="l"/>
              </a:tabLst>
            </a:pPr>
            <a:r>
              <a:rPr lang="en-US" altLang="en-US" sz="2800" b="1" smtClean="0"/>
              <a:t>The MVD</a:t>
            </a:r>
          </a:p>
          <a:p>
            <a:pPr marL="914400" lvl="1" indent="-457200">
              <a:lnSpc>
                <a:spcPct val="90000"/>
              </a:lnSpc>
              <a:buFontTx/>
              <a:buNone/>
              <a:tabLst>
                <a:tab pos="744538" algn="l"/>
              </a:tabLst>
            </a:pPr>
            <a:r>
              <a:rPr lang="en-US" altLang="en-US" sz="2400" b="1" smtClean="0"/>
              <a:t>	 </a:t>
            </a:r>
            <a:r>
              <a:rPr lang="en-US" altLang="en-US" i="1" smtClean="0"/>
              <a:t>A1A2….An </a:t>
            </a:r>
            <a:r>
              <a:rPr lang="en-US" altLang="en-US" sz="2000" b="1" smtClean="0">
                <a:sym typeface="Symbol" panose="05050102010706020507" pitchFamily="18" charset="2"/>
              </a:rPr>
              <a:t></a:t>
            </a:r>
            <a:r>
              <a:rPr lang="en-US" altLang="en-US" smtClean="0">
                <a:sym typeface="Monotype Sorts" pitchFamily="2" charset="2"/>
              </a:rPr>
              <a:t> </a:t>
            </a:r>
            <a:r>
              <a:rPr lang="en-US" altLang="en-US" i="1" smtClean="0">
                <a:sym typeface="Monotype Sorts" pitchFamily="2" charset="2"/>
              </a:rPr>
              <a:t>B1B2…Bm</a:t>
            </a:r>
            <a:endParaRPr lang="en-US" altLang="en-US" sz="2400" b="1" i="1" smtClean="0"/>
          </a:p>
          <a:p>
            <a:pPr marL="533400" indent="-533400">
              <a:lnSpc>
                <a:spcPct val="90000"/>
              </a:lnSpc>
              <a:buFontTx/>
              <a:buNone/>
              <a:tabLst>
                <a:tab pos="744538" algn="l"/>
              </a:tabLst>
            </a:pPr>
            <a:r>
              <a:rPr lang="en-US" altLang="en-US" sz="2800" b="1" smtClean="0">
                <a:sym typeface="Monotype Sorts" pitchFamily="2" charset="2"/>
              </a:rPr>
              <a:t>	holds for a relation R if</a:t>
            </a:r>
          </a:p>
          <a:p>
            <a:pPr marL="533400" indent="-533400">
              <a:lnSpc>
                <a:spcPct val="90000"/>
              </a:lnSpc>
              <a:buFontTx/>
              <a:buNone/>
              <a:tabLst>
                <a:tab pos="744538" algn="l"/>
              </a:tabLst>
            </a:pPr>
            <a:r>
              <a:rPr lang="en-US" altLang="en-US" sz="2800" b="1" smtClean="0">
                <a:sym typeface="Monotype Sorts" pitchFamily="2" charset="2"/>
              </a:rPr>
              <a:t>	for each pair of tuples t &amp; u that agree on As, we can find a tuple v that agrees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744538" algn="l"/>
              </a:tabLst>
            </a:pPr>
            <a:r>
              <a:rPr lang="en-US" altLang="en-US" sz="2400" b="1" smtClean="0">
                <a:sym typeface="Monotype Sorts" pitchFamily="2" charset="2"/>
              </a:rPr>
              <a:t>With t &amp; u on As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744538" algn="l"/>
              </a:tabLst>
            </a:pPr>
            <a:r>
              <a:rPr lang="en-US" altLang="en-US" sz="2400" b="1" smtClean="0">
                <a:sym typeface="Monotype Sorts" pitchFamily="2" charset="2"/>
              </a:rPr>
              <a:t>With t on Bs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744538" algn="l"/>
              </a:tabLst>
            </a:pPr>
            <a:r>
              <a:rPr lang="en-US" altLang="en-US" sz="2400" b="1" smtClean="0">
                <a:sym typeface="Monotype Sorts" pitchFamily="2" charset="2"/>
              </a:rPr>
              <a:t>With u on all attributes of R that are not among As &amp; Bs</a:t>
            </a:r>
          </a:p>
        </p:txBody>
      </p:sp>
    </p:spTree>
    <p:extLst>
      <p:ext uri="{BB962C8B-B14F-4D97-AF65-F5344CB8AC3E}">
        <p14:creationId xmlns:p14="http://schemas.microsoft.com/office/powerpoint/2010/main" val="32944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9554F-20DF-4ADC-9383-48BD89CF7E0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620000" cy="1255713"/>
          </a:xfrm>
          <a:noFill/>
        </p:spPr>
        <p:txBody>
          <a:bodyPr lIns="90488" tIns="44450" rIns="90488" bIns="44450"/>
          <a:lstStyle/>
          <a:p>
            <a:r>
              <a:rPr lang="en-US" altLang="en-US" b="1" smtClean="0">
                <a:solidFill>
                  <a:schemeClr val="tx1"/>
                </a:solidFill>
              </a:rPr>
              <a:t>MVD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743200" y="3048000"/>
            <a:ext cx="403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27432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36576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48768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2743200" y="3048000"/>
            <a:ext cx="914400" cy="381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3657600" y="3048000"/>
            <a:ext cx="1209675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450" name="Group 9"/>
          <p:cNvGrpSpPr>
            <a:grpSpLocks/>
          </p:cNvGrpSpPr>
          <p:nvPr/>
        </p:nvGrpSpPr>
        <p:grpSpPr bwMode="auto">
          <a:xfrm>
            <a:off x="2743200" y="3984625"/>
            <a:ext cx="4038600" cy="381000"/>
            <a:chOff x="1728" y="2640"/>
            <a:chExt cx="2544" cy="240"/>
          </a:xfrm>
        </p:grpSpPr>
        <p:sp>
          <p:nvSpPr>
            <p:cNvPr id="61466" name="Rectangle 10"/>
            <p:cNvSpPr>
              <a:spLocks noChangeArrowheads="1"/>
            </p:cNvSpPr>
            <p:nvPr/>
          </p:nvSpPr>
          <p:spPr bwMode="auto">
            <a:xfrm>
              <a:off x="1728" y="2640"/>
              <a:ext cx="254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467" name="Rectangle 11"/>
            <p:cNvSpPr>
              <a:spLocks noChangeArrowheads="1"/>
            </p:cNvSpPr>
            <p:nvPr/>
          </p:nvSpPr>
          <p:spPr bwMode="auto">
            <a:xfrm>
              <a:off x="1728" y="2640"/>
              <a:ext cx="576" cy="2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468" name="Rectangle 12"/>
            <p:cNvSpPr>
              <a:spLocks noChangeArrowheads="1"/>
            </p:cNvSpPr>
            <p:nvPr/>
          </p:nvSpPr>
          <p:spPr bwMode="auto">
            <a:xfrm>
              <a:off x="2304" y="2640"/>
              <a:ext cx="774" cy="24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451" name="Text Box 13"/>
          <p:cNvSpPr txBox="1">
            <a:spLocks noChangeArrowheads="1"/>
          </p:cNvSpPr>
          <p:nvPr/>
        </p:nvSpPr>
        <p:spPr bwMode="auto">
          <a:xfrm>
            <a:off x="2133600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1452" name="Text Box 14"/>
          <p:cNvSpPr txBox="1">
            <a:spLocks noChangeArrowheads="1"/>
          </p:cNvSpPr>
          <p:nvPr/>
        </p:nvSpPr>
        <p:spPr bwMode="auto">
          <a:xfrm>
            <a:off x="2133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1453" name="AutoShape 15"/>
          <p:cNvSpPr>
            <a:spLocks noChangeArrowheads="1"/>
          </p:cNvSpPr>
          <p:nvPr/>
        </p:nvSpPr>
        <p:spPr bwMode="auto">
          <a:xfrm>
            <a:off x="2743200" y="2667000"/>
            <a:ext cx="914400" cy="76200"/>
          </a:xfrm>
          <a:prstGeom prst="leftRightArrow">
            <a:avLst>
              <a:gd name="adj1" fmla="val 50000"/>
              <a:gd name="adj2" fmla="val 24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54" name="AutoShape 16"/>
          <p:cNvSpPr>
            <a:spLocks noChangeArrowheads="1"/>
          </p:cNvSpPr>
          <p:nvPr/>
        </p:nvSpPr>
        <p:spPr bwMode="auto">
          <a:xfrm>
            <a:off x="3657600" y="2667000"/>
            <a:ext cx="1219200" cy="76200"/>
          </a:xfrm>
          <a:prstGeom prst="leftRightArrow">
            <a:avLst>
              <a:gd name="adj1" fmla="val 50000"/>
              <a:gd name="adj2" fmla="val 32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55" name="Text Box 17"/>
          <p:cNvSpPr txBox="1">
            <a:spLocks noChangeArrowheads="1"/>
          </p:cNvSpPr>
          <p:nvPr/>
        </p:nvSpPr>
        <p:spPr bwMode="auto">
          <a:xfrm>
            <a:off x="2895600" y="2133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A’s</a:t>
            </a:r>
          </a:p>
        </p:txBody>
      </p:sp>
      <p:sp>
        <p:nvSpPr>
          <p:cNvPr id="61456" name="Text Box 18"/>
          <p:cNvSpPr txBox="1">
            <a:spLocks noChangeArrowheads="1"/>
          </p:cNvSpPr>
          <p:nvPr/>
        </p:nvSpPr>
        <p:spPr bwMode="auto">
          <a:xfrm>
            <a:off x="3886200" y="2133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B’s</a:t>
            </a:r>
          </a:p>
        </p:txBody>
      </p:sp>
      <p:sp>
        <p:nvSpPr>
          <p:cNvPr id="61457" name="Text Box 19"/>
          <p:cNvSpPr txBox="1">
            <a:spLocks noChangeArrowheads="1"/>
          </p:cNvSpPr>
          <p:nvPr/>
        </p:nvSpPr>
        <p:spPr bwMode="auto">
          <a:xfrm>
            <a:off x="304800" y="1905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Verdana" panose="020B0604030504040204" pitchFamily="34" charset="0"/>
              </a:rPr>
              <a:t>A </a:t>
            </a:r>
            <a:r>
              <a:rPr lang="en-US" altLang="en-US" sz="2400" b="1" i="1">
                <a:latin typeface="Verdana" panose="020B0604030504040204" pitchFamily="34" charset="0"/>
                <a:sym typeface="Symbol" panose="05050102010706020507" pitchFamily="18" charset="2"/>
              </a:rPr>
              <a:t></a:t>
            </a:r>
            <a:r>
              <a:rPr lang="en-US" altLang="en-US" sz="2400" b="1" i="1">
                <a:latin typeface="Verdana" panose="020B0604030504040204" pitchFamily="34" charset="0"/>
                <a:sym typeface="Monotype Sorts" pitchFamily="2" charset="2"/>
              </a:rPr>
              <a:t> B</a:t>
            </a:r>
          </a:p>
        </p:txBody>
      </p:sp>
      <p:sp>
        <p:nvSpPr>
          <p:cNvPr id="61458" name="Line 20"/>
          <p:cNvSpPr>
            <a:spLocks noChangeShapeType="1"/>
          </p:cNvSpPr>
          <p:nvPr/>
        </p:nvSpPr>
        <p:spPr bwMode="auto">
          <a:xfrm>
            <a:off x="6781800" y="2362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9" name="AutoShape 21"/>
          <p:cNvSpPr>
            <a:spLocks noChangeArrowheads="1"/>
          </p:cNvSpPr>
          <p:nvPr/>
        </p:nvSpPr>
        <p:spPr bwMode="auto">
          <a:xfrm>
            <a:off x="4886325" y="2659063"/>
            <a:ext cx="1895475" cy="84137"/>
          </a:xfrm>
          <a:prstGeom prst="leftRightArrow">
            <a:avLst>
              <a:gd name="adj1" fmla="val 50000"/>
              <a:gd name="adj2" fmla="val 4505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60" name="Text Box 22"/>
          <p:cNvSpPr txBox="1">
            <a:spLocks noChangeArrowheads="1"/>
          </p:cNvSpPr>
          <p:nvPr/>
        </p:nvSpPr>
        <p:spPr bwMode="auto">
          <a:xfrm>
            <a:off x="5257800" y="2133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Others</a:t>
            </a:r>
          </a:p>
        </p:txBody>
      </p:sp>
      <p:grpSp>
        <p:nvGrpSpPr>
          <p:cNvPr id="61461" name="Group 23"/>
          <p:cNvGrpSpPr>
            <a:grpSpLocks/>
          </p:cNvGrpSpPr>
          <p:nvPr/>
        </p:nvGrpSpPr>
        <p:grpSpPr bwMode="auto">
          <a:xfrm>
            <a:off x="2730500" y="4849813"/>
            <a:ext cx="4038600" cy="381000"/>
            <a:chOff x="1728" y="2640"/>
            <a:chExt cx="2544" cy="240"/>
          </a:xfrm>
        </p:grpSpPr>
        <p:sp>
          <p:nvSpPr>
            <p:cNvPr id="61463" name="Rectangle 24"/>
            <p:cNvSpPr>
              <a:spLocks noChangeArrowheads="1"/>
            </p:cNvSpPr>
            <p:nvPr/>
          </p:nvSpPr>
          <p:spPr bwMode="auto">
            <a:xfrm>
              <a:off x="1728" y="2640"/>
              <a:ext cx="254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464" name="Rectangle 25"/>
            <p:cNvSpPr>
              <a:spLocks noChangeArrowheads="1"/>
            </p:cNvSpPr>
            <p:nvPr/>
          </p:nvSpPr>
          <p:spPr bwMode="auto">
            <a:xfrm>
              <a:off x="1728" y="2640"/>
              <a:ext cx="576" cy="2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465" name="Rectangle 26"/>
            <p:cNvSpPr>
              <a:spLocks noChangeArrowheads="1"/>
            </p:cNvSpPr>
            <p:nvPr/>
          </p:nvSpPr>
          <p:spPr bwMode="auto">
            <a:xfrm>
              <a:off x="2304" y="2640"/>
              <a:ext cx="774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462" name="Text Box 27"/>
          <p:cNvSpPr txBox="1">
            <a:spLocks noChangeArrowheads="1"/>
          </p:cNvSpPr>
          <p:nvPr/>
        </p:nvSpPr>
        <p:spPr bwMode="auto">
          <a:xfrm>
            <a:off x="2133600" y="4800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9224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8860DA-55BD-47D0-81D1-7E539A9A583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Higher Order Normal Forms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/>
              <a:t>4NF</a:t>
            </a:r>
          </a:p>
          <a:p>
            <a:pPr marL="547688" indent="-411163">
              <a:buFontTx/>
              <a:buNone/>
            </a:pPr>
            <a:endParaRPr lang="en-US" altLang="en-US" smtClean="0"/>
          </a:p>
          <a:p>
            <a:pPr marL="547688" indent="-411163"/>
            <a:r>
              <a:rPr lang="en-US" altLang="en-US" smtClean="0"/>
              <a:t>5NF</a:t>
            </a:r>
          </a:p>
          <a:p>
            <a:pPr marL="547688" indent="-411163">
              <a:buFontTx/>
              <a:buNone/>
            </a:pPr>
            <a:endParaRPr lang="en-US" altLang="en-US" smtClean="0"/>
          </a:p>
          <a:p>
            <a:pPr marL="547688" indent="-411163"/>
            <a:r>
              <a:rPr lang="en-US" altLang="en-US" smtClean="0"/>
              <a:t>6NF   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547688" indent="-411163">
              <a:buFontTx/>
              <a:buNone/>
            </a:pPr>
            <a:endParaRPr lang="en-US" altLang="en-US" smtClean="0"/>
          </a:p>
          <a:p>
            <a:pPr marL="547688" indent="-411163"/>
            <a:r>
              <a:rPr lang="en-US" altLang="en-US" smtClean="0"/>
              <a:t>DKNF</a:t>
            </a:r>
          </a:p>
        </p:txBody>
      </p:sp>
    </p:spTree>
    <p:extLst>
      <p:ext uri="{BB962C8B-B14F-4D97-AF65-F5344CB8AC3E}">
        <p14:creationId xmlns:p14="http://schemas.microsoft.com/office/powerpoint/2010/main" val="1679114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3750C8-D2DC-4720-9D90-8166A0E3A2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4NF</a:t>
            </a:r>
          </a:p>
          <a:p>
            <a:pPr eaLnBrk="1" hangingPunct="1"/>
            <a:r>
              <a:rPr lang="en-US" altLang="en-US" smtClean="0"/>
              <a:t>5NF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84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816A8-A1C4-4F92-81D9-F628F63988C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Order Normal Form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/>
              <a:t>Fourth Normal Form(4NF)</a:t>
            </a:r>
          </a:p>
          <a:p>
            <a:pPr marL="1352550" lvl="3" indent="-182563"/>
            <a:r>
              <a:rPr lang="en-US" altLang="en-US" smtClean="0"/>
              <a:t>Eliminates data redundancy caused by Multi-valued dependencies. (MVD)</a:t>
            </a:r>
          </a:p>
          <a:p>
            <a:pPr marL="1352550" lvl="3" indent="-182563"/>
            <a:r>
              <a:rPr lang="en-US" altLang="en-US" smtClean="0"/>
              <a:t>A given relations in 4NF may not contain more than one multi-valued dependency. </a:t>
            </a:r>
          </a:p>
        </p:txBody>
      </p:sp>
    </p:spTree>
    <p:extLst>
      <p:ext uri="{BB962C8B-B14F-4D97-AF65-F5344CB8AC3E}">
        <p14:creationId xmlns:p14="http://schemas.microsoft.com/office/powerpoint/2010/main" val="1557095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656CE-BBD6-4CB9-ADC8-FCF3AA6C35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Normal Form (cont’)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708525"/>
          </a:xfrm>
        </p:spPr>
        <p:txBody>
          <a:bodyPr/>
          <a:lstStyle/>
          <a:p>
            <a:pPr marL="547688" indent="-411163"/>
            <a:r>
              <a:rPr lang="en-US" altLang="en-US" smtClean="0"/>
              <a:t>MVD?</a:t>
            </a:r>
          </a:p>
          <a:p>
            <a:pPr marL="547688" indent="-411163">
              <a:buFontTx/>
              <a:buNone/>
            </a:pPr>
            <a:r>
              <a:rPr lang="en-US" altLang="en-US" smtClean="0"/>
              <a:t>	Multi-value Dependencies (X</a:t>
            </a:r>
            <a:r>
              <a:rPr lang="en-US" altLang="en-US" smtClean="0">
                <a:sym typeface="Wingdings" panose="05000000000000000000" pitchFamily="2" charset="2"/>
              </a:rPr>
              <a:t>Y</a:t>
            </a:r>
            <a:r>
              <a:rPr lang="en-US" altLang="en-US" smtClean="0"/>
              <a:t>) hold in a relation R if when ever we have two tuples of R that agree on all the attributes of X, then we can swap their Y components and get two tuples that are also in R.</a:t>
            </a:r>
          </a:p>
          <a:p>
            <a:pPr marL="547688" indent="-411163">
              <a:buFontTx/>
              <a:buNone/>
            </a:pPr>
            <a:endParaRPr lang="en-US" altLang="en-US" smtClean="0"/>
          </a:p>
          <a:p>
            <a:pPr marL="547688" indent="-411163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17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0E9D2-8123-4A85-B8CF-36D29B821C8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NF(cont’)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/>
              <a:t>Example</a:t>
            </a:r>
          </a:p>
          <a:p>
            <a:pPr marL="547688" indent="-411163"/>
            <a:r>
              <a:rPr lang="en-US" altLang="en-US" smtClean="0"/>
              <a:t>In Relation R(A,B,C) how can we find if  A</a:t>
            </a:r>
            <a:r>
              <a:rPr lang="en-US" altLang="en-US" smtClean="0">
                <a:sym typeface="Wingdings" panose="05000000000000000000" pitchFamily="2" charset="2"/>
              </a:rPr>
              <a:t>B</a:t>
            </a:r>
          </a:p>
          <a:p>
            <a:pPr marL="547688" indent="-411163"/>
            <a:r>
              <a:rPr lang="en-US" altLang="en-US" smtClean="0">
                <a:sym typeface="Wingdings" panose="05000000000000000000" pitchFamily="2" charset="2"/>
              </a:rPr>
              <a:t>If the relation has two tuples </a:t>
            </a:r>
          </a:p>
          <a:p>
            <a:pPr marL="547688" indent="-411163"/>
            <a:endParaRPr lang="en-US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1066800" y="3733800"/>
            <a:ext cx="533400" cy="1411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u="sng">
                <a:solidFill>
                  <a:schemeClr val="bg1"/>
                </a:solidFill>
                <a:latin typeface="Century Schoolbook" pitchFamily="18" charset="0"/>
              </a:rPr>
              <a:t>A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1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3733800"/>
            <a:ext cx="533400" cy="1411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u="sng">
                <a:solidFill>
                  <a:schemeClr val="bg1"/>
                </a:solidFill>
                <a:latin typeface="Century Schoolbook" pitchFamily="18" charset="0"/>
              </a:rPr>
              <a:t>B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7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3733800"/>
            <a:ext cx="533400" cy="1411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u="sng">
                <a:solidFill>
                  <a:schemeClr val="bg1"/>
                </a:solidFill>
                <a:latin typeface="Century Schoolbook" pitchFamily="18" charset="0"/>
              </a:rPr>
              <a:t>C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4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657600" y="3733800"/>
            <a:ext cx="480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 that table should also contain two other tuples where B’s are swapped.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Do this for all tuples that have the same A values.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5141913"/>
            <a:ext cx="533400" cy="9842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1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5141913"/>
            <a:ext cx="533400" cy="9842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3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5141913"/>
            <a:ext cx="533400" cy="9842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4</a:t>
            </a:r>
          </a:p>
          <a:p>
            <a:pPr algn="ctr" eaLnBrk="1" hangingPunct="1">
              <a:defRPr/>
            </a:pPr>
            <a:r>
              <a:rPr lang="en-US" sz="2800">
                <a:solidFill>
                  <a:schemeClr val="bg1"/>
                </a:solidFill>
                <a:latin typeface="Century Schoolbook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3084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D783F-A560-4276-B983-631DA46DC45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Normal Form(cont’)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>
                <a:latin typeface="Courier"/>
              </a:rPr>
              <a:t>What is so bad about having a table with multiple multi-valued dependencies?</a:t>
            </a:r>
          </a:p>
          <a:p>
            <a:pPr marL="547688" indent="-411163"/>
            <a:r>
              <a:rPr lang="en-US" altLang="en-US" smtClean="0">
                <a:latin typeface="Courier"/>
              </a:rPr>
              <a:t>Example:</a:t>
            </a:r>
          </a:p>
          <a:p>
            <a:pPr marL="868363" lvl="1" indent="-411163">
              <a:lnSpc>
                <a:spcPct val="90000"/>
              </a:lnSpc>
              <a:buClr>
                <a:srgbClr val="F9F9F9"/>
              </a:buClr>
              <a:buFont typeface="Wingdings 2" panose="05020102010507070707" pitchFamily="18" charset="2"/>
              <a:buChar char=""/>
            </a:pPr>
            <a:r>
              <a:rPr lang="en-US" altLang="en-US" sz="2400" smtClean="0"/>
              <a:t>Consider R(Departments, Jobs , Resources Used)</a:t>
            </a:r>
          </a:p>
          <a:p>
            <a:pPr marL="868363" lvl="1" indent="-411163">
              <a:lnSpc>
                <a:spcPct val="90000"/>
              </a:lnSpc>
              <a:buClr>
                <a:srgbClr val="F9F9F9"/>
              </a:buClr>
              <a:buFontTx/>
              <a:buNone/>
            </a:pPr>
            <a:endParaRPr lang="en-US" altLang="en-US" sz="2400" smtClean="0"/>
          </a:p>
          <a:p>
            <a:pPr marL="868363" lvl="1" indent="-411163">
              <a:lnSpc>
                <a:spcPct val="90000"/>
              </a:lnSpc>
              <a:buClr>
                <a:srgbClr val="F9F9F9"/>
              </a:buClr>
              <a:buFontTx/>
              <a:buNone/>
            </a:pPr>
            <a:r>
              <a:rPr lang="en-US" altLang="en-US" sz="2400" smtClean="0"/>
              <a:t>	The table has the following MVDs</a:t>
            </a:r>
            <a:endParaRPr lang="en-US" altLang="en-US" sz="2000" smtClean="0"/>
          </a:p>
          <a:p>
            <a:pPr marL="1352550" lvl="3" indent="-411163">
              <a:lnSpc>
                <a:spcPct val="90000"/>
              </a:lnSpc>
              <a:buClr>
                <a:srgbClr val="F9F9F9"/>
              </a:buClr>
              <a:buFont typeface="Wingdings 2" panose="05020102010507070707" pitchFamily="18" charset="2"/>
              <a:buChar char=""/>
            </a:pPr>
            <a:r>
              <a:rPr lang="en-US" altLang="en-US" sz="1600" smtClean="0"/>
              <a:t>department </a:t>
            </a:r>
            <a:r>
              <a:rPr lang="en-US" altLang="en-US" sz="1600" smtClean="0">
                <a:sym typeface="Wingdings" panose="05000000000000000000" pitchFamily="2" charset="2"/>
              </a:rPr>
              <a:t></a:t>
            </a:r>
            <a:r>
              <a:rPr lang="en-US" altLang="en-US" sz="1600" smtClean="0"/>
              <a:t> Parts</a:t>
            </a:r>
          </a:p>
          <a:p>
            <a:pPr marL="1352550" lvl="3" indent="-411163">
              <a:lnSpc>
                <a:spcPct val="90000"/>
              </a:lnSpc>
              <a:buClr>
                <a:srgbClr val="F9F9F9"/>
              </a:buClr>
              <a:buFont typeface="Wingdings 2" panose="05020102010507070707" pitchFamily="18" charset="2"/>
              <a:buChar char=""/>
            </a:pPr>
            <a:r>
              <a:rPr lang="en-US" altLang="en-US" sz="1600" smtClean="0"/>
              <a:t>department </a:t>
            </a:r>
            <a:r>
              <a:rPr lang="en-US" altLang="en-US" sz="1600" smtClean="0">
                <a:sym typeface="Wingdings" panose="05000000000000000000" pitchFamily="2" charset="2"/>
              </a:rPr>
              <a:t></a:t>
            </a:r>
            <a:r>
              <a:rPr lang="en-US" altLang="en-US" sz="1600" smtClean="0"/>
              <a:t> Jobs</a:t>
            </a:r>
            <a:endParaRPr lang="en-US" altLang="en-US" sz="1800" smtClean="0"/>
          </a:p>
          <a:p>
            <a:pPr marL="868363" lvl="1" indent="-411163"/>
            <a:endParaRPr lang="en-US" altLang="en-US" smtClean="0">
              <a:latin typeface="Courier"/>
            </a:endParaRPr>
          </a:p>
          <a:p>
            <a:pPr marL="547688" indent="-411163">
              <a:buFont typeface="Wingdings" panose="05000000000000000000" pitchFamily="2" charset="2"/>
              <a:buNone/>
            </a:pPr>
            <a:r>
              <a:rPr lang="en-US" altLang="en-US" smtClean="0">
                <a:latin typeface="Courier"/>
              </a:rPr>
              <a:t>	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3063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0E08C-B478-4013-8BF8-E50A211FFD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381000"/>
            <a:ext cx="8229600" cy="5927725"/>
          </a:xfrm>
        </p:spPr>
        <p:txBody>
          <a:bodyPr/>
          <a:lstStyle/>
          <a:p>
            <a:pPr marL="547688" indent="-411163">
              <a:lnSpc>
                <a:spcPct val="70000"/>
              </a:lnSpc>
            </a:pPr>
            <a:endParaRPr lang="en-US" altLang="en-US" sz="1900" smtClean="0"/>
          </a:p>
          <a:p>
            <a:pPr marL="547688" indent="-411163">
              <a:lnSpc>
                <a:spcPct val="70000"/>
              </a:lnSpc>
            </a:pPr>
            <a:r>
              <a:rPr lang="en-US" altLang="en-US" sz="1900" smtClean="0"/>
              <a:t>Department </a:t>
            </a:r>
            <a:r>
              <a:rPr lang="en-US" altLang="en-US" sz="1900" b="1" smtClean="0"/>
              <a:t>d1</a:t>
            </a:r>
            <a:r>
              <a:rPr lang="en-US" altLang="en-US" sz="1900" smtClean="0"/>
              <a:t> works on jobs </a:t>
            </a:r>
            <a:r>
              <a:rPr lang="en-US" altLang="en-US" sz="1900" b="1" smtClean="0"/>
              <a:t>j1</a:t>
            </a:r>
            <a:r>
              <a:rPr lang="en-US" altLang="en-US" sz="1900" smtClean="0"/>
              <a:t>, and </a:t>
            </a:r>
            <a:r>
              <a:rPr lang="en-US" altLang="en-US" sz="1900" b="1" smtClean="0"/>
              <a:t>j2</a:t>
            </a:r>
            <a:r>
              <a:rPr lang="en-US" altLang="en-US" sz="1900" smtClean="0"/>
              <a:t> with parts </a:t>
            </a:r>
            <a:r>
              <a:rPr lang="en-US" altLang="en-US" sz="1900" b="1" smtClean="0"/>
              <a:t>p1</a:t>
            </a:r>
            <a:r>
              <a:rPr lang="en-US" altLang="en-US" sz="1900" smtClean="0"/>
              <a:t> and </a:t>
            </a:r>
            <a:r>
              <a:rPr lang="en-US" altLang="en-US" sz="1900" b="1" smtClean="0"/>
              <a:t>p2</a:t>
            </a:r>
            <a:endParaRPr lang="en-US" altLang="en-US" sz="1900" smtClean="0"/>
          </a:p>
          <a:p>
            <a:pPr marL="547688" indent="-411163">
              <a:lnSpc>
                <a:spcPct val="70000"/>
              </a:lnSpc>
            </a:pPr>
            <a:r>
              <a:rPr lang="en-US" altLang="en-US" sz="1900" smtClean="0"/>
              <a:t>Department </a:t>
            </a:r>
            <a:r>
              <a:rPr lang="en-US" altLang="en-US" sz="1900" b="1" smtClean="0"/>
              <a:t>d2</a:t>
            </a:r>
            <a:r>
              <a:rPr lang="en-US" altLang="en-US" sz="1900" smtClean="0"/>
              <a:t> works on jobs </a:t>
            </a:r>
            <a:r>
              <a:rPr lang="en-US" altLang="en-US" sz="1900" b="1" smtClean="0"/>
              <a:t>j3, j4</a:t>
            </a:r>
            <a:r>
              <a:rPr lang="en-US" altLang="en-US" sz="1900" smtClean="0"/>
              <a:t>, and </a:t>
            </a:r>
            <a:r>
              <a:rPr lang="en-US" altLang="en-US" sz="1900" b="1" smtClean="0"/>
              <a:t>j5</a:t>
            </a:r>
            <a:r>
              <a:rPr lang="en-US" altLang="en-US" sz="1900" smtClean="0"/>
              <a:t> with parts </a:t>
            </a:r>
            <a:r>
              <a:rPr lang="en-US" altLang="en-US" sz="1900" b="1" smtClean="0"/>
              <a:t>p2</a:t>
            </a:r>
            <a:r>
              <a:rPr lang="en-US" altLang="en-US" sz="1900" smtClean="0"/>
              <a:t> and </a:t>
            </a:r>
            <a:r>
              <a:rPr lang="en-US" altLang="en-US" sz="1900" b="1" smtClean="0"/>
              <a:t>p4</a:t>
            </a:r>
            <a:r>
              <a:rPr lang="en-US" altLang="en-US" sz="1900" smtClean="0"/>
              <a:t> </a:t>
            </a:r>
          </a:p>
          <a:p>
            <a:pPr marL="547688" indent="-411163">
              <a:lnSpc>
                <a:spcPct val="70000"/>
              </a:lnSpc>
            </a:pPr>
            <a:r>
              <a:rPr lang="en-US" altLang="en-US" sz="1900" smtClean="0"/>
              <a:t>Department </a:t>
            </a:r>
            <a:r>
              <a:rPr lang="en-US" altLang="en-US" sz="1900" b="1" smtClean="0"/>
              <a:t>d3</a:t>
            </a:r>
            <a:r>
              <a:rPr lang="en-US" altLang="en-US" sz="1900" smtClean="0"/>
              <a:t> works on job   </a:t>
            </a:r>
            <a:r>
              <a:rPr lang="en-US" altLang="en-US" sz="1900" b="1" smtClean="0"/>
              <a:t>j2</a:t>
            </a:r>
            <a:r>
              <a:rPr lang="en-US" altLang="en-US" sz="1900" smtClean="0"/>
              <a:t> only with parts </a:t>
            </a:r>
            <a:r>
              <a:rPr lang="en-US" altLang="en-US" sz="1900" b="1" smtClean="0"/>
              <a:t>p5</a:t>
            </a:r>
            <a:r>
              <a:rPr lang="en-US" altLang="en-US" sz="1900" smtClean="0"/>
              <a:t> and </a:t>
            </a:r>
            <a:r>
              <a:rPr lang="en-US" altLang="en-US" sz="1900" b="1" smtClean="0"/>
              <a:t>p6</a:t>
            </a:r>
            <a:r>
              <a:rPr lang="en-US" altLang="en-US" sz="1900" smtClean="0"/>
              <a:t>.</a:t>
            </a:r>
          </a:p>
          <a:p>
            <a:pPr marL="547688" indent="-411163">
              <a:lnSpc>
                <a:spcPct val="70000"/>
              </a:lnSpc>
              <a:buFontTx/>
              <a:buNone/>
            </a:pPr>
            <a:endParaRPr lang="en-US" altLang="en-US" sz="1900" smtClean="0"/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1900" smtClean="0"/>
              <a:t>	Department	 	Job	 Part#</a:t>
            </a: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1900" smtClean="0"/>
              <a:t>	------------------------------------------------- </a:t>
            </a: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d1 		j1	 p1 </a:t>
            </a:r>
            <a:r>
              <a:rPr lang="en-US" altLang="en-US" sz="2800" smtClean="0">
                <a:solidFill>
                  <a:srgbClr val="FF0000"/>
                </a:solidFill>
              </a:rPr>
              <a:t> </a:t>
            </a:r>
            <a:r>
              <a:rPr lang="en-US" altLang="en-US" sz="2800" smtClean="0"/>
              <a:t>	</a:t>
            </a:r>
          </a:p>
          <a:p>
            <a:pPr marL="547688" lvl="3" indent="-411163">
              <a:lnSpc>
                <a:spcPct val="70000"/>
              </a:lnSpc>
              <a:buClr>
                <a:srgbClr val="F9F9F9"/>
              </a:buClr>
              <a:buSzPct val="65000"/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/>
              <a:t>d1 		j1 	 p2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B050"/>
                </a:solidFill>
              </a:rPr>
              <a:t> </a:t>
            </a:r>
            <a:r>
              <a:rPr lang="en-US" altLang="en-US" sz="2400" smtClean="0"/>
              <a:t>		</a:t>
            </a:r>
            <a:r>
              <a:rPr lang="en-US" altLang="en-US" sz="1500" smtClean="0">
                <a:solidFill>
                  <a:srgbClr val="FF0000"/>
                </a:solidFill>
              </a:rPr>
              <a:t>Department </a:t>
            </a:r>
            <a:r>
              <a:rPr lang="en-US" altLang="en-US" sz="1500" smtClean="0">
                <a:solidFill>
                  <a:srgbClr val="FF0000"/>
                </a:solidFill>
                <a:sym typeface="Wingdings" panose="05000000000000000000" pitchFamily="2" charset="2"/>
              </a:rPr>
              <a:t></a:t>
            </a:r>
            <a:r>
              <a:rPr lang="en-US" altLang="en-US" sz="1500" smtClean="0">
                <a:solidFill>
                  <a:srgbClr val="FF0000"/>
                </a:solidFill>
              </a:rPr>
              <a:t> Job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d1 		j2	 p1 </a:t>
            </a:r>
            <a:endParaRPr lang="en-US" altLang="en-US" sz="2800" smtClean="0">
              <a:solidFill>
                <a:srgbClr val="00B050"/>
              </a:solidFill>
            </a:endParaRP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d1 		j2	 p2 </a:t>
            </a:r>
          </a:p>
          <a:p>
            <a:pPr marL="547688" lvl="3" indent="-411163">
              <a:lnSpc>
                <a:spcPct val="70000"/>
              </a:lnSpc>
              <a:buClr>
                <a:srgbClr val="F9F9F9"/>
              </a:buClr>
              <a:buSzPct val="65000"/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/>
              <a:t>d2 		j3	 p2</a:t>
            </a:r>
            <a:r>
              <a:rPr lang="en-US" altLang="en-US" sz="2400" smtClean="0"/>
              <a:t> 		</a:t>
            </a:r>
            <a:r>
              <a:rPr lang="en-US" altLang="en-US" sz="1500" smtClean="0">
                <a:solidFill>
                  <a:srgbClr val="00B050"/>
                </a:solidFill>
              </a:rPr>
              <a:t>Department </a:t>
            </a:r>
            <a:r>
              <a:rPr lang="en-US" altLang="en-US" sz="1500" smtClean="0">
                <a:solidFill>
                  <a:srgbClr val="00B050"/>
                </a:solidFill>
                <a:sym typeface="Wingdings" panose="05000000000000000000" pitchFamily="2" charset="2"/>
              </a:rPr>
              <a:t></a:t>
            </a:r>
            <a:r>
              <a:rPr lang="en-US" altLang="en-US" sz="1500" smtClean="0">
                <a:solidFill>
                  <a:srgbClr val="00B050"/>
                </a:solidFill>
              </a:rPr>
              <a:t> Part</a:t>
            </a:r>
            <a:endParaRPr lang="en-US" altLang="en-US" sz="2400" smtClean="0">
              <a:solidFill>
                <a:srgbClr val="00B050"/>
              </a:solidFill>
            </a:endParaRP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d2 		j3	 p4 </a:t>
            </a:r>
            <a:endParaRPr lang="en-US" altLang="en-US" sz="2800" smtClean="0">
              <a:solidFill>
                <a:srgbClr val="FF0000"/>
              </a:solidFill>
            </a:endParaRP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d2 		j4	 p2 </a:t>
            </a:r>
            <a:endParaRPr lang="en-US" altLang="en-US" sz="2800" smtClean="0">
              <a:solidFill>
                <a:srgbClr val="FF0000"/>
              </a:solidFill>
            </a:endParaRP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d2 		j4	 p4 </a:t>
            </a:r>
            <a:endParaRPr lang="en-US" altLang="en-US" sz="2800" smtClean="0">
              <a:solidFill>
                <a:srgbClr val="FF0000"/>
              </a:solidFill>
            </a:endParaRP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d2 		j5	 p2</a:t>
            </a: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d2 		j5	 p4</a:t>
            </a: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d3 		j2	 p5</a:t>
            </a:r>
          </a:p>
          <a:p>
            <a:pPr marL="547688" indent="-411163">
              <a:lnSpc>
                <a:spcPct val="70000"/>
              </a:lnSpc>
              <a:buFontTx/>
              <a:buNone/>
            </a:pPr>
            <a:r>
              <a:rPr lang="en-US" altLang="en-US" sz="2800" smtClean="0"/>
              <a:t>	d3 		j2	 p6</a:t>
            </a:r>
          </a:p>
          <a:p>
            <a:pPr marL="547688" indent="-411163">
              <a:lnSpc>
                <a:spcPct val="70000"/>
              </a:lnSpc>
            </a:pPr>
            <a:endParaRPr lang="en-US" altLang="en-US" sz="2800" smtClean="0"/>
          </a:p>
        </p:txBody>
      </p:sp>
      <p:sp>
        <p:nvSpPr>
          <p:cNvPr id="27" name="Rounded Rectangle 26"/>
          <p:cNvSpPr/>
          <p:nvPr/>
        </p:nvSpPr>
        <p:spPr>
          <a:xfrm>
            <a:off x="914400" y="2209800"/>
            <a:ext cx="3810000" cy="1371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32" name="Rounded Rectangle 31"/>
          <p:cNvSpPr/>
          <p:nvPr/>
        </p:nvSpPr>
        <p:spPr>
          <a:xfrm>
            <a:off x="838200" y="3657600"/>
            <a:ext cx="3962400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65601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554D3D-1C07-40DB-8B7D-4A19AD10D2D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228600"/>
            <a:ext cx="8229600" cy="5927725"/>
          </a:xfrm>
        </p:spPr>
        <p:txBody>
          <a:bodyPr/>
          <a:lstStyle/>
          <a:p>
            <a:pPr marL="547688" indent="-411163">
              <a:lnSpc>
                <a:spcPct val="80000"/>
              </a:lnSpc>
            </a:pPr>
            <a:endParaRPr lang="en-US" altLang="en-US" sz="2000" smtClean="0"/>
          </a:p>
          <a:p>
            <a:pPr marL="547688" indent="-411163">
              <a:lnSpc>
                <a:spcPct val="80000"/>
              </a:lnSpc>
            </a:pPr>
            <a:r>
              <a:rPr lang="en-US" altLang="en-US" sz="2000" smtClean="0"/>
              <a:t>If you want to add a part to a department, you must create more than one new row.</a:t>
            </a:r>
          </a:p>
          <a:p>
            <a:pPr marL="547688" indent="-411163">
              <a:lnSpc>
                <a:spcPct val="80000"/>
              </a:lnSpc>
            </a:pPr>
            <a:endParaRPr lang="en-US" altLang="en-US" sz="2000" smtClean="0"/>
          </a:p>
          <a:p>
            <a:pPr marL="547688" indent="-411163">
              <a:lnSpc>
                <a:spcPct val="80000"/>
              </a:lnSpc>
            </a:pPr>
            <a:r>
              <a:rPr lang="en-US" altLang="en-US" sz="2000" smtClean="0"/>
              <a:t>Likewise, to remove a part or a job from a row can destroy information.</a:t>
            </a:r>
          </a:p>
          <a:p>
            <a:pPr marL="547688" indent="-411163">
              <a:lnSpc>
                <a:spcPct val="80000"/>
              </a:lnSpc>
            </a:pPr>
            <a:endParaRPr lang="en-US" altLang="en-US" sz="2000" smtClean="0"/>
          </a:p>
          <a:p>
            <a:pPr marL="547688" indent="-411163">
              <a:lnSpc>
                <a:spcPct val="80000"/>
              </a:lnSpc>
            </a:pPr>
            <a:r>
              <a:rPr lang="en-US" altLang="en-US" sz="2000" smtClean="0"/>
              <a:t>Updating a part or job name will also require multiple rows to be</a:t>
            </a:r>
          </a:p>
          <a:p>
            <a:pPr marL="547688" indent="-411163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changed.</a:t>
            </a:r>
          </a:p>
          <a:p>
            <a:pPr marL="547688" indent="-411163">
              <a:lnSpc>
                <a:spcPct val="80000"/>
              </a:lnSpc>
            </a:pPr>
            <a:endParaRPr lang="en-US" altLang="en-US" sz="2000" smtClean="0"/>
          </a:p>
          <a:p>
            <a:pPr marL="547688" indent="-411163">
              <a:lnSpc>
                <a:spcPct val="80000"/>
              </a:lnSpc>
            </a:pPr>
            <a:r>
              <a:rPr lang="en-US" altLang="en-US" sz="2000" smtClean="0"/>
              <a:t>The solution is to split this table into two tables, one with</a:t>
            </a:r>
          </a:p>
          <a:p>
            <a:pPr marL="547688" indent="-411163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(department, projects) in it and one with (department, parts) in it.</a:t>
            </a:r>
          </a:p>
          <a:p>
            <a:pPr marL="547688" indent="-411163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marL="547688" indent="-411163">
              <a:lnSpc>
                <a:spcPct val="80000"/>
              </a:lnSpc>
              <a:buFontTx/>
              <a:buNone/>
            </a:pPr>
            <a:r>
              <a:rPr lang="en-US" altLang="en-US" sz="2000" smtClean="0"/>
              <a:t>**Only desirable MVD is the ones whose determinant is a  super key of R.</a:t>
            </a:r>
          </a:p>
          <a:p>
            <a:pPr marL="547688" indent="-411163">
              <a:lnSpc>
                <a:spcPct val="80000"/>
              </a:lnSpc>
              <a:buFontTx/>
              <a:buNone/>
            </a:pPr>
            <a:r>
              <a:rPr lang="en-US" altLang="en-US" sz="2000" b="1" smtClean="0"/>
              <a:t>Special Case: </a:t>
            </a:r>
          </a:p>
          <a:p>
            <a:pPr marL="547688" indent="-4111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Assume R has the following two-multi value dependencies:</a:t>
            </a:r>
          </a:p>
          <a:p>
            <a:pPr marL="547688" indent="-4111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 </a:t>
            </a:r>
            <a:endParaRPr lang="en-US" altLang="en-US" sz="2000" b="1" smtClean="0"/>
          </a:p>
          <a:p>
            <a:pPr marL="547688" indent="-4111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A </a:t>
            </a:r>
            <a:r>
              <a:rPr lang="en-US" altLang="en-US" sz="2000" b="1" smtClean="0">
                <a:sym typeface="Wingdings" panose="05000000000000000000" pitchFamily="2" charset="2"/>
              </a:rPr>
              <a:t></a:t>
            </a:r>
            <a:r>
              <a:rPr lang="en-US" altLang="en-US" sz="2000" b="1" smtClean="0"/>
              <a:t> B        and  	B </a:t>
            </a:r>
            <a:r>
              <a:rPr lang="en-US" altLang="en-US" sz="2000" b="1" smtClean="0">
                <a:sym typeface="Wingdings" panose="05000000000000000000" pitchFamily="2" charset="2"/>
              </a:rPr>
              <a:t></a:t>
            </a:r>
            <a:r>
              <a:rPr lang="en-US" altLang="en-US" sz="2000" b="1" smtClean="0"/>
              <a:t> C</a:t>
            </a:r>
          </a:p>
          <a:p>
            <a:pPr marL="547688" indent="-4111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 </a:t>
            </a:r>
            <a:endParaRPr lang="en-US" altLang="en-US" sz="2000" smtClean="0"/>
          </a:p>
          <a:p>
            <a:pPr marL="547688" indent="-411163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In this case R will be in the fourth normal form iff  </a:t>
            </a:r>
            <a:r>
              <a:rPr lang="en-US" altLang="en-US" sz="2000" b="1" smtClean="0"/>
              <a:t>B</a:t>
            </a:r>
            <a:r>
              <a:rPr lang="en-US" altLang="en-US" sz="2000" smtClean="0"/>
              <a:t> and </a:t>
            </a:r>
            <a:r>
              <a:rPr lang="en-US" altLang="en-US" sz="2000" b="1" smtClean="0"/>
              <a:t>C are dependent on each other.</a:t>
            </a:r>
            <a:r>
              <a:rPr lang="en-US" altLang="en-US" sz="2000" smtClean="0"/>
              <a:t> </a:t>
            </a:r>
          </a:p>
          <a:p>
            <a:pPr marL="547688" indent="-411163">
              <a:lnSpc>
                <a:spcPct val="80000"/>
              </a:lnSpc>
              <a:buFontTx/>
              <a:buNone/>
            </a:pP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90256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64C63-8E1A-4907-B01F-83A411C886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Normal Form</a:t>
            </a:r>
          </a:p>
        </p:txBody>
      </p:sp>
      <p:pic>
        <p:nvPicPr>
          <p:cNvPr id="5632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5" t="46931" r="15610" b="36885"/>
          <a:stretch>
            <a:fillRect/>
          </a:stretch>
        </p:blipFill>
        <p:spPr>
          <a:xfrm>
            <a:off x="0" y="3581400"/>
            <a:ext cx="8763000" cy="1462088"/>
          </a:xfrm>
          <a:noFill/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t="34000" r="23750" b="49001"/>
          <a:stretch>
            <a:fillRect/>
          </a:stretch>
        </p:blipFill>
        <p:spPr bwMode="auto">
          <a:xfrm>
            <a:off x="0" y="5029200"/>
            <a:ext cx="8534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4400" y="1349375"/>
            <a:ext cx="723900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</a:rPr>
              <a:t>A relation R is in 5NF if for all join dependencies at least one of the following holds. </a:t>
            </a:r>
          </a:p>
          <a:p>
            <a:pPr eaLnBrk="1" hangingPunct="1">
              <a:defRPr/>
            </a:pPr>
            <a:endParaRPr lang="en-US" sz="2400" dirty="0">
              <a:latin typeface="Times New Roman" pitchFamily="18" charset="0"/>
            </a:endParaRPr>
          </a:p>
          <a:p>
            <a:pPr marL="457200" indent="-457200" eaLnBrk="1" hangingPunct="1">
              <a:buFontTx/>
              <a:buAutoNum type="alphaLcParenBoth"/>
              <a:defRPr/>
            </a:pPr>
            <a:r>
              <a:rPr lang="en-US" sz="2400" dirty="0">
                <a:latin typeface="Times New Roman" pitchFamily="18" charset="0"/>
              </a:rPr>
              <a:t>(R1, R2, ..., Rn) is a trivial join-dependency.</a:t>
            </a:r>
          </a:p>
          <a:p>
            <a:pPr marL="457200" indent="-457200" eaLnBrk="1" hangingPunct="1">
              <a:buFontTx/>
              <a:buAutoNum type="alphaLcParenBoth"/>
              <a:defRPr/>
            </a:pPr>
            <a:r>
              <a:rPr lang="en-US" sz="2400" dirty="0">
                <a:latin typeface="Times New Roman" pitchFamily="18" charset="0"/>
              </a:rPr>
              <a:t> Every R</a:t>
            </a:r>
            <a:r>
              <a:rPr lang="en-US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 is a candidate key for R.</a:t>
            </a:r>
          </a:p>
        </p:txBody>
      </p:sp>
    </p:spTree>
    <p:extLst>
      <p:ext uri="{BB962C8B-B14F-4D97-AF65-F5344CB8AC3E}">
        <p14:creationId xmlns:p14="http://schemas.microsoft.com/office/powerpoint/2010/main" val="3218733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8E2E7-BD67-4249-9CCF-455F4D96F78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4100" b="1" kern="1200" baseline="300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Normal Form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/>
              <a:t>A table is said to be in the 5NF iff it is in 4NF and every join dependency in it is implied by the candidate keys.</a:t>
            </a:r>
          </a:p>
          <a:p>
            <a:pPr marL="1133475" lvl="2"/>
            <a:r>
              <a:rPr lang="en-US" altLang="en-US" smtClean="0"/>
              <a:t>Sometimes its impossible to break the table into 2 tables, that is when you can use the rules of 5NF to normalize. </a:t>
            </a:r>
          </a:p>
          <a:p>
            <a:pPr marL="1133475" lvl="2"/>
            <a:r>
              <a:rPr lang="en-US" altLang="en-US" smtClean="0"/>
              <a:t>Generally a table in 4</a:t>
            </a:r>
            <a:r>
              <a:rPr lang="en-US" altLang="en-US" baseline="30000" smtClean="0"/>
              <a:t>th</a:t>
            </a:r>
            <a:r>
              <a:rPr lang="en-US" altLang="en-US" smtClean="0"/>
              <a:t> NF is always in 5</a:t>
            </a:r>
            <a:r>
              <a:rPr lang="en-US" altLang="en-US" baseline="30000" smtClean="0"/>
              <a:t>th</a:t>
            </a:r>
            <a:r>
              <a:rPr lang="en-US" altLang="en-US" smtClean="0"/>
              <a:t> NF, but sometimes  real world constraint will cause the Relation  to be not  comply with 5</a:t>
            </a:r>
            <a:r>
              <a:rPr lang="en-US" altLang="en-US" baseline="30000" smtClean="0"/>
              <a:t>th</a:t>
            </a:r>
            <a:r>
              <a:rPr lang="en-US" altLang="en-US" smtClean="0"/>
              <a:t> NF.</a:t>
            </a:r>
          </a:p>
        </p:txBody>
      </p:sp>
    </p:spTree>
    <p:extLst>
      <p:ext uri="{BB962C8B-B14F-4D97-AF65-F5344CB8AC3E}">
        <p14:creationId xmlns:p14="http://schemas.microsoft.com/office/powerpoint/2010/main" val="286698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A8A2C-07B4-4B06-8AAD-92046740D73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Normal Form(cont’)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/>
              <a:t>Join Dependencies:  </a:t>
            </a:r>
            <a:r>
              <a:rPr lang="en-US" altLang="en-US" b="1" smtClean="0"/>
              <a:t>They are basically generalization of MVD. </a:t>
            </a:r>
            <a:r>
              <a:rPr lang="en-US" altLang="en-US" smtClean="0"/>
              <a:t> </a:t>
            </a:r>
          </a:p>
          <a:p>
            <a:pPr marL="547688" indent="-411163"/>
            <a:r>
              <a:rPr lang="en-US" altLang="en-US" smtClean="0"/>
              <a:t>A condition where the natural join of all its projections results in the reconstruction of R.</a:t>
            </a:r>
          </a:p>
          <a:p>
            <a:pPr marL="547688" indent="-411163"/>
            <a:r>
              <a:rPr lang="en-US" altLang="en-US" smtClean="0"/>
              <a:t>If such a condition is present then that relation should be replaced with the tables that consist of its projections. </a:t>
            </a:r>
          </a:p>
          <a:p>
            <a:pPr marL="547688" indent="-411163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827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B7FF2C-A5D3-4DF6-91ED-7D76A0C824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Normal Form(cont’)</a:t>
            </a:r>
          </a:p>
        </p:txBody>
      </p:sp>
      <p:pic>
        <p:nvPicPr>
          <p:cNvPr id="6246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7" t="30209" r="65315" b="36885"/>
          <a:stretch>
            <a:fillRect/>
          </a:stretch>
        </p:blipFill>
        <p:spPr>
          <a:xfrm>
            <a:off x="228600" y="1447800"/>
            <a:ext cx="4648200" cy="4500563"/>
          </a:xfrm>
          <a:noFill/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181600" y="1941513"/>
            <a:ext cx="32766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psychiatrist is able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 offer reimbursable treatment to patients who suffer from the given condition and who are insured by the given insurer.  Psychiatrist-to-Insurer-to-Condition is necessary in order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model the situation correctly.</a:t>
            </a:r>
          </a:p>
        </p:txBody>
      </p:sp>
    </p:spTree>
    <p:extLst>
      <p:ext uri="{BB962C8B-B14F-4D97-AF65-F5344CB8AC3E}">
        <p14:creationId xmlns:p14="http://schemas.microsoft.com/office/powerpoint/2010/main" val="1523034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8C8FD1-1ADB-42AA-A874-D8B8DE662F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7264400" cy="608013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800" b="1" dirty="0" smtClean="0"/>
              <a:t>BCNF removes any anomalies due to FDs</a:t>
            </a:r>
          </a:p>
          <a:p>
            <a:pPr>
              <a:tabLst>
                <a:tab pos="744538" algn="l"/>
              </a:tabLst>
            </a:pPr>
            <a:r>
              <a:rPr lang="en-US" altLang="en-US" sz="2800" b="1" dirty="0" smtClean="0"/>
              <a:t>Further research has led to the identification of another type of dependency called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Multi-valued Dependency</a:t>
            </a:r>
            <a:r>
              <a:rPr lang="en-US" altLang="en-US" sz="2800" b="1" dirty="0" smtClean="0"/>
              <a:t> (MVD)</a:t>
            </a:r>
          </a:p>
          <a:p>
            <a:pPr>
              <a:tabLst>
                <a:tab pos="744538" algn="l"/>
              </a:tabLst>
            </a:pPr>
            <a:r>
              <a:rPr lang="en-US" altLang="en-US" sz="2800" b="1" dirty="0" smtClean="0"/>
              <a:t>Proposed by R Fagin* in 1977</a:t>
            </a:r>
          </a:p>
          <a:p>
            <a:pPr>
              <a:tabLst>
                <a:tab pos="744538" algn="l"/>
              </a:tabLst>
            </a:pPr>
            <a:r>
              <a:rPr lang="en-US" altLang="en-US" sz="2800" b="1" dirty="0" smtClean="0"/>
              <a:t>MVDs can also cause data redundancy</a:t>
            </a:r>
          </a:p>
          <a:p>
            <a:pPr>
              <a:tabLst>
                <a:tab pos="744538" algn="l"/>
              </a:tabLst>
            </a:pPr>
            <a:r>
              <a:rPr lang="en-US" altLang="en-US" sz="2800" b="1" dirty="0" smtClean="0"/>
              <a:t>MVDs are a generalization of FDs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838200" y="59436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* R Fagin: “Multi-valued Dependencies &amp; a new normal form for relational databases,” ACM TODS2, No. 3 (Sept. 1977)</a:t>
            </a:r>
          </a:p>
        </p:txBody>
      </p:sp>
    </p:spTree>
    <p:extLst>
      <p:ext uri="{BB962C8B-B14F-4D97-AF65-F5344CB8AC3E}">
        <p14:creationId xmlns:p14="http://schemas.microsoft.com/office/powerpoint/2010/main" val="27325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D46E1F-7B59-4582-83C8-084B03AAFD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Normal Form(cont’)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/>
              <a:t>Suppose, however, that the following rule applies: When a psychiatrist is authorized to offer reimbursable treatment to patients insured by Insurer P, and the psychiatrist is able to treat condition C, then – in the event that the Insurer P covers condition C – it must be true that the psychiatrist is able to  provide treatment to patients who suffer from condition C and are insured by Insurer P.</a:t>
            </a:r>
          </a:p>
        </p:txBody>
      </p:sp>
    </p:spTree>
    <p:extLst>
      <p:ext uri="{BB962C8B-B14F-4D97-AF65-F5344CB8AC3E}">
        <p14:creationId xmlns:p14="http://schemas.microsoft.com/office/powerpoint/2010/main" val="414056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5962B0-F735-4C92-BEE3-E17D2C27DD8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(cont’)</a:t>
            </a:r>
          </a:p>
        </p:txBody>
      </p:sp>
      <p:pic>
        <p:nvPicPr>
          <p:cNvPr id="6656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1" t="40459" r="20668" b="22319"/>
          <a:stretch>
            <a:fillRect/>
          </a:stretch>
        </p:blipFill>
        <p:spPr>
          <a:xfrm>
            <a:off x="493713" y="1219200"/>
            <a:ext cx="8116887" cy="3810000"/>
          </a:xfrm>
          <a:noFill/>
        </p:spPr>
      </p:pic>
      <p:sp>
        <p:nvSpPr>
          <p:cNvPr id="66565" name="TextBox 4"/>
          <p:cNvSpPr txBox="1">
            <a:spLocks noChangeArrowheads="1"/>
          </p:cNvSpPr>
          <p:nvPr/>
        </p:nvSpPr>
        <p:spPr bwMode="auto">
          <a:xfrm>
            <a:off x="504825" y="4930775"/>
            <a:ext cx="861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533400" y="5135563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These are all the possible projections of the Previous table. And if  (R1 |X| R2) or (R2 |X| R3) or (R1 |X| R3)  result in R then there are MVD (4</a:t>
            </a:r>
            <a:r>
              <a:rPr lang="en-US" altLang="en-US" sz="2400" baseline="30000">
                <a:latin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</a:rPr>
              <a:t> NF), and if NJ of {R1, R2, R3} results in R then JD exist and the original table is not in 5</a:t>
            </a:r>
            <a:r>
              <a:rPr lang="en-US" altLang="en-US" sz="2400" baseline="30000">
                <a:latin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</a:rPr>
              <a:t> NF</a:t>
            </a:r>
          </a:p>
        </p:txBody>
      </p:sp>
    </p:spTree>
    <p:extLst>
      <p:ext uri="{BB962C8B-B14F-4D97-AF65-F5344CB8AC3E}">
        <p14:creationId xmlns:p14="http://schemas.microsoft.com/office/powerpoint/2010/main" val="406448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EE4D0-AD8B-4805-AB73-461155426B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4100" b="1" kern="1200" baseline="300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(cont’)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47688" indent="-411163"/>
            <a:r>
              <a:rPr lang="en-US" altLang="en-US" smtClean="0"/>
              <a:t>Only in rare situations does a 4NF table not conform to 5NF. These are situations in which a complex real-world constraint governing the valid combinations of attribute values in the 4NF table is not implicit in the structure of that table. </a:t>
            </a:r>
          </a:p>
        </p:txBody>
      </p:sp>
    </p:spTree>
    <p:extLst>
      <p:ext uri="{BB962C8B-B14F-4D97-AF65-F5344CB8AC3E}">
        <p14:creationId xmlns:p14="http://schemas.microsoft.com/office/powerpoint/2010/main" val="283205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41C0B6-5181-48EF-A7ED-9AB965A1FDF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274638"/>
            <a:ext cx="5794375" cy="1066800"/>
          </a:xfrm>
        </p:spPr>
        <p:txBody>
          <a:bodyPr/>
          <a:lstStyle/>
          <a:p>
            <a:r>
              <a:rPr lang="en-US" altLang="en-US" sz="3600" smtClean="0"/>
              <a:t>Fifth Normal Form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relation R is in 5NF – also called projection-join normal form, if and only if every nontrivial join dependency that is satisfied by R is implied by the candidate key(s) of R</a:t>
            </a:r>
          </a:p>
          <a:p>
            <a:r>
              <a:rPr lang="en-US" altLang="en-US" smtClean="0"/>
              <a:t>It is the most general form possible for projection-based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639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0237C9-BCB7-4821-A324-340D6A5C545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100" b="1" kern="12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DKNF</a:t>
            </a:r>
          </a:p>
        </p:txBody>
      </p:sp>
      <p:sp>
        <p:nvSpPr>
          <p:cNvPr id="71684" name="Rectangle 1027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47688" indent="-411163">
              <a:lnSpc>
                <a:spcPct val="90000"/>
              </a:lnSpc>
            </a:pPr>
            <a:r>
              <a:rPr lang="en-US" altLang="en-US" smtClean="0"/>
              <a:t>DKNF offers a complete solution to the problem of avoiding modification abnormalities</a:t>
            </a:r>
          </a:p>
          <a:p>
            <a:pPr marL="547688" indent="-411163">
              <a:lnSpc>
                <a:spcPct val="90000"/>
              </a:lnSpc>
            </a:pPr>
            <a:r>
              <a:rPr lang="en-US" altLang="en-US" b="1" i="1" u="sng" smtClean="0"/>
              <a:t>Domain/key normal form (DKNF). A key uniquely identifies each row in a table.</a:t>
            </a:r>
          </a:p>
          <a:p>
            <a:pPr marL="547688" indent="-411163">
              <a:lnSpc>
                <a:spcPct val="90000"/>
              </a:lnSpc>
            </a:pPr>
            <a:r>
              <a:rPr lang="en-US" altLang="en-US" smtClean="0"/>
              <a:t>By enforcing key and domain restrictions, the database is assured of being freed from any modification inconsistency.</a:t>
            </a:r>
          </a:p>
          <a:p>
            <a:pPr marL="547688" indent="-411163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001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BEA1E-9C59-4438-BAAF-6EF9CC0952C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DKNF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47688" indent="-411163">
              <a:lnSpc>
                <a:spcPct val="90000"/>
              </a:lnSpc>
            </a:pPr>
            <a:r>
              <a:rPr lang="en-US" altLang="en-US" smtClean="0"/>
              <a:t>Ronald Fagin (1981) proved that if a Relation is in DKNF then it is free from any anomalies(redundancies).  Including the ones caused by FDs, MVDs, JDs.</a:t>
            </a:r>
          </a:p>
          <a:p>
            <a:pPr marL="547688" indent="-411163">
              <a:lnSpc>
                <a:spcPct val="90000"/>
              </a:lnSpc>
            </a:pPr>
            <a:endParaRPr lang="en-US" altLang="en-US" smtClean="0"/>
          </a:p>
          <a:p>
            <a:pPr marL="547688" indent="-411163">
              <a:lnSpc>
                <a:spcPct val="90000"/>
              </a:lnSpc>
            </a:pPr>
            <a:r>
              <a:rPr lang="en-US" altLang="en-US" smtClean="0"/>
              <a:t>DKNF seems simple enough then why all the hoopla about 1NF, 2NF, 3NF, BCNF, 4NF, 5NF</a:t>
            </a:r>
          </a:p>
        </p:txBody>
      </p:sp>
    </p:spTree>
    <p:extLst>
      <p:ext uri="{BB962C8B-B14F-4D97-AF65-F5344CB8AC3E}">
        <p14:creationId xmlns:p14="http://schemas.microsoft.com/office/powerpoint/2010/main" val="254043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50531F-2156-481F-AED9-DBE3D5B94A5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DKNF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47688" indent="-411163"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</a:p>
          <a:p>
            <a:pPr marL="547688" indent="-411163">
              <a:lnSpc>
                <a:spcPct val="90000"/>
              </a:lnSpc>
              <a:buFontTx/>
              <a:buNone/>
            </a:pPr>
            <a:r>
              <a:rPr lang="en-US" altLang="en-US" smtClean="0"/>
              <a:t>	DKNF not always achievable, and there is no formal definition to verify if a relation schema is in DKNF</a:t>
            </a:r>
          </a:p>
          <a:p>
            <a:pPr marL="547688" indent="-411163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547688" indent="-411163">
              <a:lnSpc>
                <a:spcPct val="90000"/>
              </a:lnSpc>
              <a:buFontTx/>
              <a:buNone/>
            </a:pPr>
            <a:r>
              <a:rPr lang="en-US" altLang="en-US" smtClean="0"/>
              <a:t>	In short, sets of single-theme tables will most likely be in DKNF.</a:t>
            </a:r>
          </a:p>
          <a:p>
            <a:pPr marL="547688" indent="-411163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5641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BDCF1-DF0F-4029-9668-1028048BC7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503238"/>
            <a:ext cx="7483475" cy="762000"/>
          </a:xfrm>
        </p:spPr>
        <p:txBody>
          <a:bodyPr/>
          <a:lstStyle/>
          <a:p>
            <a:r>
              <a:rPr lang="en-US" altLang="en-US" sz="3600" smtClean="0"/>
              <a:t>Denormalization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Denormalization is said to be necessary to improve performance</a:t>
            </a:r>
          </a:p>
          <a:p>
            <a:r>
              <a:rPr lang="en-US" altLang="en-US" smtClean="0"/>
              <a:t>Technically normalization is a model concept, not related to stored files</a:t>
            </a:r>
          </a:p>
          <a:p>
            <a:r>
              <a:rPr lang="en-US" altLang="en-US" smtClean="0"/>
              <a:t>In practice, denormalization will speed up some queries, and drag down others</a:t>
            </a:r>
          </a:p>
        </p:txBody>
      </p:sp>
    </p:spTree>
    <p:extLst>
      <p:ext uri="{BB962C8B-B14F-4D97-AF65-F5344CB8AC3E}">
        <p14:creationId xmlns:p14="http://schemas.microsoft.com/office/powerpoint/2010/main" val="33941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446E69-5DAB-43A4-8079-ABB00F6DF3B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229600" cy="6096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400" b="1" smtClean="0"/>
              <a:t>Consider the following relation:</a:t>
            </a:r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  <a:p>
            <a:pPr>
              <a:buFontTx/>
              <a:buNone/>
              <a:tabLst>
                <a:tab pos="744538" algn="l"/>
              </a:tabLst>
            </a:pPr>
            <a:endParaRPr lang="en-US" altLang="en-US" sz="2400" b="1" smtClean="0"/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In relational databases, repeating groups are not allowed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altLang="en-US" sz="2400" b="1" smtClean="0"/>
              <a:t>	</a:t>
            </a:r>
          </a:p>
        </p:txBody>
      </p:sp>
      <p:graphicFrame>
        <p:nvGraphicFramePr>
          <p:cNvPr id="115734" name="Group 22"/>
          <p:cNvGraphicFramePr>
            <a:graphicFrameLocks noGrp="1"/>
          </p:cNvGraphicFramePr>
          <p:nvPr>
            <p:ph sz="half" idx="2"/>
          </p:nvPr>
        </p:nvGraphicFramePr>
        <p:xfrm>
          <a:off x="1231900" y="2341563"/>
          <a:ext cx="6726238" cy="3103714"/>
        </p:xfrm>
        <a:graphic>
          <a:graphicData uri="http://schemas.openxmlformats.org/drawingml/2006/table">
            <a:tbl>
              <a:tblPr/>
              <a:tblGrid>
                <a:gridCol w="2241550"/>
                <a:gridCol w="2243138"/>
                <a:gridCol w="2241550"/>
              </a:tblGrid>
              <a:tr h="482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Teacher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Yash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Garcia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Korth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Elmasiri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Raghu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Tannenbaum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Keshav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Petterson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7D252-91CC-4551-AE4B-83F0850B3E5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110288" cy="658813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400" b="1" smtClean="0"/>
              <a:t>1 NF Version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altLang="en-US" sz="2400" b="1" smtClean="0"/>
              <a:t>	</a:t>
            </a:r>
          </a:p>
        </p:txBody>
      </p:sp>
      <p:graphicFrame>
        <p:nvGraphicFramePr>
          <p:cNvPr id="116740" name="Group 4"/>
          <p:cNvGraphicFramePr>
            <a:graphicFrameLocks noGrp="1"/>
          </p:cNvGraphicFramePr>
          <p:nvPr>
            <p:ph sz="half" idx="2"/>
          </p:nvPr>
        </p:nvGraphicFramePr>
        <p:xfrm>
          <a:off x="2362200" y="2438400"/>
          <a:ext cx="4876800" cy="414504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304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TEACHER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GARCIA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KORTH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ELMASIRI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RAGHU 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GARCIA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KORTH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ELMASIRI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RAGHU 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TANNENBAUM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KESHAV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KUROSE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TANNENBAUM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KESHAV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KUROSE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806" name="Line 70"/>
          <p:cNvSpPr>
            <a:spLocks noChangeShapeType="1"/>
          </p:cNvSpPr>
          <p:nvPr/>
        </p:nvSpPr>
        <p:spPr bwMode="auto">
          <a:xfrm>
            <a:off x="2362200" y="270192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200" name="Text Box 71"/>
          <p:cNvSpPr txBox="1">
            <a:spLocks noChangeArrowheads="1"/>
          </p:cNvSpPr>
          <p:nvPr/>
        </p:nvSpPr>
        <p:spPr bwMode="auto">
          <a:xfrm>
            <a:off x="1219200" y="2438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CTX</a:t>
            </a:r>
          </a:p>
        </p:txBody>
      </p:sp>
    </p:spTree>
    <p:extLst>
      <p:ext uri="{BB962C8B-B14F-4D97-AF65-F5344CB8AC3E}">
        <p14:creationId xmlns:p14="http://schemas.microsoft.com/office/powerpoint/2010/main" val="7249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EA9441-6918-4A27-B7DC-58144EAD04D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88288" cy="658813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400" b="1" smtClean="0"/>
              <a:t>ANY REDUNDANCY? ANY ANOMALIES?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altLang="en-US" sz="2400" b="1" smtClean="0"/>
              <a:t>	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>
            <p:ph sz="half" idx="2"/>
          </p:nvPr>
        </p:nvGraphicFramePr>
        <p:xfrm>
          <a:off x="2362200" y="2438400"/>
          <a:ext cx="4876800" cy="414504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304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TEACHER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GARCIA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KORTH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ELMASIRI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RAGHU 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GARCIA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KORTH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ELMASIRI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RAGHU 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TANNENBAUM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KESHAV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PETTERSON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TANNENBAUM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KESHAV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PETTERSON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23" name="Line 70"/>
          <p:cNvSpPr>
            <a:spLocks noChangeShapeType="1"/>
          </p:cNvSpPr>
          <p:nvPr/>
        </p:nvSpPr>
        <p:spPr bwMode="auto">
          <a:xfrm>
            <a:off x="2362200" y="270192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224" name="Text Box 71"/>
          <p:cNvSpPr txBox="1">
            <a:spLocks noChangeArrowheads="1"/>
          </p:cNvSpPr>
          <p:nvPr/>
        </p:nvSpPr>
        <p:spPr bwMode="auto">
          <a:xfrm>
            <a:off x="1219200" y="2438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CTX</a:t>
            </a:r>
          </a:p>
        </p:txBody>
      </p:sp>
    </p:spTree>
    <p:extLst>
      <p:ext uri="{BB962C8B-B14F-4D97-AF65-F5344CB8AC3E}">
        <p14:creationId xmlns:p14="http://schemas.microsoft.com/office/powerpoint/2010/main" val="29908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6F87D7-13FD-49C2-BF96-ED72EC063FC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88288" cy="658813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400" b="1" smtClean="0"/>
              <a:t>Redundancy is due to the constraint that the texts for a course are independent of the instructors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This constraint cannot be expressed in terms of FDs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Example of MVD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Is CTX in BCNF?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New Teacher for DBS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New Text for Networks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Teacher teaching DBS leaves</a:t>
            </a:r>
          </a:p>
          <a:p>
            <a:pPr>
              <a:tabLst>
                <a:tab pos="744538" algn="l"/>
              </a:tabLst>
            </a:pPr>
            <a:endParaRPr lang="en-US" alt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18733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2DCAF-09FF-4C58-B6C2-EBBF76CA3BA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88288" cy="1974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744538" algn="l"/>
              </a:tabLst>
            </a:pPr>
            <a:r>
              <a:rPr lang="en-US" altLang="en-US" sz="4000" smtClean="0"/>
              <a:t>Decompose CTX into CT &amp; TX</a:t>
            </a:r>
          </a:p>
        </p:txBody>
      </p:sp>
      <p:graphicFrame>
        <p:nvGraphicFramePr>
          <p:cNvPr id="120836" name="Group 4"/>
          <p:cNvGraphicFramePr>
            <a:graphicFrameLocks noGrp="1"/>
          </p:cNvGraphicFramePr>
          <p:nvPr>
            <p:ph sz="quarter" idx="2"/>
          </p:nvPr>
        </p:nvGraphicFramePr>
        <p:xfrm>
          <a:off x="1154113" y="3740150"/>
          <a:ext cx="3248025" cy="2133600"/>
        </p:xfrm>
        <a:graphic>
          <a:graphicData uri="http://schemas.openxmlformats.org/drawingml/2006/table">
            <a:tbl>
              <a:tblPr/>
              <a:tblGrid>
                <a:gridCol w="1624012"/>
                <a:gridCol w="16240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GOYAL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JAGADISH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MOHAN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RAHUL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P MISRA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862" name="Group 30"/>
          <p:cNvGraphicFramePr>
            <a:graphicFrameLocks noGrp="1"/>
          </p:cNvGraphicFramePr>
          <p:nvPr>
            <p:ph sz="quarter" idx="3"/>
          </p:nvPr>
        </p:nvGraphicFramePr>
        <p:xfrm>
          <a:off x="5562600" y="3733800"/>
          <a:ext cx="3065463" cy="2438400"/>
        </p:xfrm>
        <a:graphic>
          <a:graphicData uri="http://schemas.openxmlformats.org/drawingml/2006/table">
            <a:tbl>
              <a:tblPr/>
              <a:tblGrid>
                <a:gridCol w="1533525"/>
                <a:gridCol w="1531938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GARCIA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ELMASIRI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RAGHU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TANNENBAUM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KESHAV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NETWORKS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PETTERSON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60" name="Text Box 59"/>
          <p:cNvSpPr txBox="1">
            <a:spLocks noChangeArrowheads="1"/>
          </p:cNvSpPr>
          <p:nvPr/>
        </p:nvSpPr>
        <p:spPr bwMode="auto">
          <a:xfrm>
            <a:off x="1676400" y="3276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CT</a:t>
            </a:r>
          </a:p>
        </p:txBody>
      </p:sp>
      <p:sp>
        <p:nvSpPr>
          <p:cNvPr id="51261" name="Text Box 60"/>
          <p:cNvSpPr txBox="1">
            <a:spLocks noChangeArrowheads="1"/>
          </p:cNvSpPr>
          <p:nvPr/>
        </p:nvSpPr>
        <p:spPr bwMode="auto">
          <a:xfrm>
            <a:off x="54864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4185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9165B-244F-4F14-AADC-2AFD13DC574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608013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</a:rPr>
              <a:t>4 NF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05000"/>
            <a:ext cx="7926387" cy="4495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400" b="1" smtClean="0"/>
              <a:t>Decompose CTX into CT &amp; TX is not done on the basis of FDs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Decompose CTX into CT &amp; TX is done on the basis of MVDs</a:t>
            </a:r>
          </a:p>
          <a:p>
            <a:pPr>
              <a:tabLst>
                <a:tab pos="744538" algn="l"/>
              </a:tabLst>
            </a:pPr>
            <a:r>
              <a:rPr lang="en-US" altLang="en-US" sz="2400" b="1" smtClean="0"/>
              <a:t>MVDs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altLang="en-US" sz="2000" b="1" smtClean="0"/>
              <a:t>	Represents a dependency between attributes of a relation, such that for every value of A, there is a set of values of B &amp; a set of values of C, The set of values for B &amp; C are independent of each other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altLang="en-US" sz="2800" i="1" smtClean="0"/>
              <a:t>		course </a:t>
            </a:r>
            <a:r>
              <a:rPr lang="en-US" altLang="en-US" sz="2000" b="1" smtClean="0">
                <a:sym typeface="Symbol" panose="05050102010706020507" pitchFamily="18" charset="2"/>
              </a:rPr>
              <a:t></a:t>
            </a:r>
            <a:r>
              <a:rPr lang="en-US" altLang="en-US" sz="2800" smtClean="0">
                <a:sym typeface="Monotype Sorts" pitchFamily="2" charset="2"/>
              </a:rPr>
              <a:t> teacher	</a:t>
            </a:r>
            <a:br>
              <a:rPr lang="en-US" altLang="en-US" sz="2800" smtClean="0">
                <a:sym typeface="Monotype Sorts" pitchFamily="2" charset="2"/>
              </a:rPr>
            </a:br>
            <a:r>
              <a:rPr lang="en-US" altLang="en-US" sz="2800" smtClean="0">
                <a:sym typeface="Monotype Sorts" pitchFamily="2" charset="2"/>
              </a:rPr>
              <a:t>	</a:t>
            </a:r>
            <a:r>
              <a:rPr lang="en-US" altLang="en-US" sz="2800" i="1" smtClean="0">
                <a:sym typeface="Monotype Sorts" pitchFamily="2" charset="2"/>
              </a:rPr>
              <a:t>course </a:t>
            </a:r>
            <a:r>
              <a:rPr lang="en-US" altLang="en-US" sz="2000" b="1" smtClean="0">
                <a:sym typeface="Symbol" panose="05050102010706020507" pitchFamily="18" charset="2"/>
              </a:rPr>
              <a:t></a:t>
            </a:r>
            <a:r>
              <a:rPr lang="en-US" altLang="en-US" sz="2800" i="1" smtClean="0">
                <a:sym typeface="Monotype Sorts" pitchFamily="2" charset="2"/>
              </a:rPr>
              <a:t> text</a:t>
            </a:r>
          </a:p>
          <a:p>
            <a:pPr>
              <a:buFontTx/>
              <a:buNone/>
              <a:tabLst>
                <a:tab pos="744538" algn="l"/>
              </a:tabLst>
            </a:pPr>
            <a:endParaRPr lang="en-US" altLang="en-US" sz="4000" b="1" smtClean="0"/>
          </a:p>
        </p:txBody>
      </p:sp>
    </p:spTree>
    <p:extLst>
      <p:ext uri="{BB962C8B-B14F-4D97-AF65-F5344CB8AC3E}">
        <p14:creationId xmlns:p14="http://schemas.microsoft.com/office/powerpoint/2010/main" val="3492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1787</TotalTime>
  <Pages>16</Pages>
  <Words>1865</Words>
  <Application>Microsoft Office PowerPoint</Application>
  <PresentationFormat>On-screen Show (4:3)</PresentationFormat>
  <Paragraphs>457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Book Antiqua</vt:lpstr>
      <vt:lpstr>Century Schoolbook</vt:lpstr>
      <vt:lpstr>Courier</vt:lpstr>
      <vt:lpstr>Greek Symbols</vt:lpstr>
      <vt:lpstr>Monotype Sorts</vt:lpstr>
      <vt:lpstr>Symbol</vt:lpstr>
      <vt:lpstr>Times New Roman</vt:lpstr>
      <vt:lpstr>Verdana</vt:lpstr>
      <vt:lpstr>Wingdings</vt:lpstr>
      <vt:lpstr>Wingdings 2</vt:lpstr>
      <vt:lpstr>ifmx</vt:lpstr>
      <vt:lpstr>PowerPoint Presentation</vt:lpstr>
      <vt:lpstr>OUTLINE</vt:lpstr>
      <vt:lpstr>4 NF</vt:lpstr>
      <vt:lpstr>4 NF</vt:lpstr>
      <vt:lpstr>4 NF</vt:lpstr>
      <vt:lpstr>4 NF</vt:lpstr>
      <vt:lpstr>4 NF</vt:lpstr>
      <vt:lpstr>4 NF</vt:lpstr>
      <vt:lpstr>4 NF</vt:lpstr>
      <vt:lpstr>Multi-Valued Dependencies</vt:lpstr>
      <vt:lpstr>4 NF</vt:lpstr>
      <vt:lpstr>Fourth Normal Form</vt:lpstr>
      <vt:lpstr>Multi-Valued Dependencies</vt:lpstr>
      <vt:lpstr>Multi-Valued Dependencies</vt:lpstr>
      <vt:lpstr>Multivalued Dependencies (MVDs)</vt:lpstr>
      <vt:lpstr>MVD (Cont.)</vt:lpstr>
      <vt:lpstr>Formal Definition of MVD</vt:lpstr>
      <vt:lpstr>MVD</vt:lpstr>
      <vt:lpstr>Higher Order Normal Forms</vt:lpstr>
      <vt:lpstr>4th Order Normal Form</vt:lpstr>
      <vt:lpstr>4th Normal Form (cont’)</vt:lpstr>
      <vt:lpstr>4th NF(cont’)</vt:lpstr>
      <vt:lpstr>4th Normal Form(cont’)</vt:lpstr>
      <vt:lpstr>PowerPoint Presentation</vt:lpstr>
      <vt:lpstr>PowerPoint Presentation</vt:lpstr>
      <vt:lpstr>5th Normal Form</vt:lpstr>
      <vt:lpstr>5th Normal Form</vt:lpstr>
      <vt:lpstr>5th Normal Form(cont’)</vt:lpstr>
      <vt:lpstr>5th Normal Form(cont’)</vt:lpstr>
      <vt:lpstr>5th Normal Form(cont’)</vt:lpstr>
      <vt:lpstr>5th (cont’)</vt:lpstr>
      <vt:lpstr>5th (cont’)</vt:lpstr>
      <vt:lpstr>Fifth Normal Form</vt:lpstr>
      <vt:lpstr>DKNF</vt:lpstr>
      <vt:lpstr>DKNF</vt:lpstr>
      <vt:lpstr>DKNF</vt:lpstr>
      <vt:lpstr>Denormalization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133</cp:revision>
  <cp:lastPrinted>1995-06-24T08:50:58Z</cp:lastPrinted>
  <dcterms:created xsi:type="dcterms:W3CDTF">1997-01-06T18:13:42Z</dcterms:created>
  <dcterms:modified xsi:type="dcterms:W3CDTF">2018-10-20T11:41:21Z</dcterms:modified>
</cp:coreProperties>
</file>