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668" r:id="rId3"/>
  </p:sldMasterIdLst>
  <p:notesMasterIdLst>
    <p:notesMasterId r:id="rId15"/>
  </p:notesMasterIdLst>
  <p:handoutMasterIdLst>
    <p:handoutMasterId r:id="rId16"/>
  </p:handoutMasterIdLst>
  <p:sldIdLst>
    <p:sldId id="260" r:id="rId4"/>
    <p:sldId id="372" r:id="rId5"/>
    <p:sldId id="525" r:id="rId6"/>
    <p:sldId id="526" r:id="rId7"/>
    <p:sldId id="527" r:id="rId8"/>
    <p:sldId id="528" r:id="rId9"/>
    <p:sldId id="529" r:id="rId10"/>
    <p:sldId id="533" r:id="rId11"/>
    <p:sldId id="530" r:id="rId12"/>
    <p:sldId id="531" r:id="rId13"/>
    <p:sldId id="532" r:id="rId1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0000FF"/>
    <a:srgbClr val="00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4660"/>
  </p:normalViewPr>
  <p:slideViewPr>
    <p:cSldViewPr>
      <p:cViewPr varScale="1">
        <p:scale>
          <a:sx n="97" d="100"/>
          <a:sy n="97" d="100"/>
        </p:scale>
        <p:origin x="39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381A-7BB0-4858-91C5-00436FD606F4}" type="datetimeFigureOut">
              <a:rPr lang="en-IN" smtClean="0"/>
              <a:t>19-04-2016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7100-652A-405A-BF98-CBA3AF408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3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B82EA-7B1C-4B18-83DC-06F3125F37AA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086AA-D143-499B-8C1F-6CF031907354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26258-BB64-477D-BCC2-F35C33D8F129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D29-E3B8-4E39-BEEF-324A98FDDE4E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40A1-D2F6-4EDA-8BD5-5C7C4CD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F27-855D-4E4D-83BD-647C6EEF738A}" type="datetime1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4303-84FF-4674-A782-EABAC7EE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9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9953-D139-4C29-AEB3-0771AC081A1E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89DD-5FBA-455C-938B-39A59E54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7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AF84-4814-41E3-9401-1AB50DDD7C2E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E8BE-8404-4008-9F38-3485BBD76D71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0E18-0FC8-4BC0-8D45-F39201ECDC03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F57-EFCC-410E-BC80-34E6D564D1F6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97B3-B52E-4D84-8653-A32AE17AA547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5DA7-BCC2-4F20-BDEE-218F78EC2B68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F78C-9246-4CC6-9C84-1491334923CE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C75-0C09-4863-BEA6-FB53BF7D8CD1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8792-983D-4095-A08E-B4C14D4C846F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5E1-519C-4308-B959-DDFC03B7E7D5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F05-6C1B-4458-9F05-E7803F8CCAAE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089-7D8D-46D5-A9B3-A971714CEC3C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F4ED-8696-48B0-8DDC-AC1E0401D58C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BAB6-C859-4615-A75A-028F06215267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BB3-B1D3-43A1-88E4-6B389EE33FFE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8221-5D53-492A-B9F9-D98EE5C2B9F7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8D4-05E2-48A9-803E-4B5274E5A3E9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E4C2-3EA9-4DEA-9FC6-3FEC7C2D91B7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EACD-77D0-4E24-8B10-6C832C6CD3CE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381-EFEC-4BCB-A0E3-A74093B7A56C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B42-0797-41BC-B455-DDEF2988DED5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fld id="{3D4C74DB-F143-4944-A74D-9787467C47D4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C0C-ECC2-4C6C-AEB1-88D6C14AC799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A49F-6152-40BB-A3A3-B1835D504D94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7AB8F6-4B48-4981-A58A-F897CF616FE0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F890D7-347D-4C14-B6C4-BC77FFBD56C9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93" r:id="rId17"/>
    <p:sldLayoutId id="2147483694" r:id="rId1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814C-4947-4656-BC65-ACED09A85377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2366-4844-48F3-817A-AB539C4BD724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Information Retrieval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2860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Simple heuristic: for postings of length </a:t>
            </a:r>
            <a:r>
              <a:rPr lang="en-US" altLang="en-US" sz="2800" i="1" dirty="0">
                <a:ea typeface="ＭＳ Ｐゴシック" pitchFamily="34" charset="-128"/>
              </a:rPr>
              <a:t>P</a:t>
            </a:r>
            <a:r>
              <a:rPr lang="en-US" altLang="en-US" sz="2800" dirty="0" smtClean="0">
                <a:ea typeface="ＭＳ Ｐゴシック" pitchFamily="34" charset="-128"/>
              </a:rPr>
              <a:t>, use </a:t>
            </a:r>
            <a:r>
              <a:rPr lang="en-US" altLang="en-US" sz="2800" dirty="0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altLang="en-US" sz="2800" i="1" dirty="0"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altLang="en-US" sz="2800" dirty="0" smtClean="0">
                <a:ea typeface="ＭＳ Ｐゴシック" pitchFamily="34" charset="-128"/>
              </a:rPr>
              <a:t> evenly-spaced skip pointers.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This ignores the distribution of query terms.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Easy if the index is relatively static; harder if P keeps changing because of updates.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Building effective skip pointers is easy if an index is relatively </a:t>
            </a:r>
            <a:r>
              <a:rPr lang="en-IN" sz="2800" dirty="0" smtClean="0"/>
              <a:t>static</a:t>
            </a: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harder if a postings list keeps changing because of updates</a:t>
            </a:r>
            <a:endParaRPr lang="en-US" altLang="en-US" sz="2800" dirty="0" smtClean="0">
              <a:ea typeface="ＭＳ Ｐゴシック" pitchFamily="34" charset="-128"/>
            </a:endParaRP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Placing skips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2.3</a:t>
            </a:r>
          </a:p>
        </p:txBody>
      </p:sp>
    </p:spTree>
    <p:extLst>
      <p:ext uri="{BB962C8B-B14F-4D97-AF65-F5344CB8AC3E}">
        <p14:creationId xmlns:p14="http://schemas.microsoft.com/office/powerpoint/2010/main" val="28861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sz="4400" b="1" dirty="0" smtClean="0"/>
              <a:t>Thank You!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2514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Term </a:t>
            </a:r>
            <a:r>
              <a:rPr lang="en-US" sz="3200" dirty="0"/>
              <a:t>vocabulary and postings </a:t>
            </a:r>
            <a:r>
              <a:rPr lang="en-US" sz="3200" dirty="0" smtClean="0"/>
              <a:t>lists</a:t>
            </a:r>
          </a:p>
          <a:p>
            <a:pPr lvl="3"/>
            <a:r>
              <a:rPr lang="en-IN" sz="2400" dirty="0"/>
              <a:t>Faster postings list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Outline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9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Faster postings list intersection via skip pointers</a:t>
            </a:r>
            <a:endParaRPr lang="en-IN" b="1" dirty="0" smtClean="0">
              <a:solidFill>
                <a:srgbClr val="FF0000"/>
              </a:solidFill>
            </a:endParaRPr>
          </a:p>
          <a:p>
            <a:pPr lvl="2" algn="just"/>
            <a:r>
              <a:rPr lang="en-IN" dirty="0" smtClean="0"/>
              <a:t>ways </a:t>
            </a:r>
            <a:r>
              <a:rPr lang="en-IN" dirty="0"/>
              <a:t>to increase the efficiency of using postings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postings </a:t>
            </a:r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2790031"/>
            <a:ext cx="80867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95"/>
          <p:cNvSpPr txBox="1">
            <a:spLocks noChangeArrowheads="1"/>
          </p:cNvSpPr>
          <p:nvPr/>
        </p:nvSpPr>
        <p:spPr bwMode="auto">
          <a:xfrm>
            <a:off x="615552" y="4763519"/>
            <a:ext cx="7996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If the list lengths are </a:t>
            </a:r>
            <a:r>
              <a:rPr lang="en-US" altLang="en-US" sz="2400" i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m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and </a:t>
            </a:r>
            <a:r>
              <a:rPr lang="en-US" altLang="en-US" sz="2400" i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n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, the merge takes </a:t>
            </a:r>
            <a:r>
              <a:rPr lang="en-US" alt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O(</a:t>
            </a:r>
            <a:r>
              <a:rPr lang="en-US" altLang="en-US" sz="2400" i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m+n</a:t>
            </a:r>
            <a:r>
              <a:rPr lang="en-US" alt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algn="just"/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alt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 operations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90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Pointers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4478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Augmenting postings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lists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with skip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pointers 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Skip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pointers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are effectively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shortcuts that allow us to avoid processing parts of the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postings list that will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not figure in the search results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to </a:t>
            </a:r>
            <a:r>
              <a:rPr lang="en-IN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place skip pointers </a:t>
            </a:r>
            <a:r>
              <a:rPr lang="en-I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I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ow </a:t>
            </a:r>
            <a:r>
              <a:rPr lang="en-IN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do efficient </a:t>
            </a:r>
            <a:r>
              <a:rPr lang="en-I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merging </a:t>
            </a:r>
            <a:r>
              <a:rPr lang="en-IN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using skip </a:t>
            </a:r>
            <a:r>
              <a:rPr lang="en-I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pointers?</a:t>
            </a:r>
            <a:endParaRPr lang="en-I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88381" y="1858962"/>
            <a:ext cx="5486400" cy="2159000"/>
            <a:chOff x="1447800" y="1660525"/>
            <a:chExt cx="5486400" cy="2159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800" y="2055813"/>
              <a:ext cx="5486400" cy="1763712"/>
              <a:chOff x="1447800" y="2055813"/>
              <a:chExt cx="5486400" cy="1763712"/>
            </a:xfrm>
          </p:grpSpPr>
          <p:grpSp>
            <p:nvGrpSpPr>
              <p:cNvPr id="44036" name="Group 68"/>
              <p:cNvGrpSpPr>
                <a:grpSpLocks/>
              </p:cNvGrpSpPr>
              <p:nvPr/>
            </p:nvGrpSpPr>
            <p:grpSpPr bwMode="auto">
              <a:xfrm>
                <a:off x="1447800" y="2055813"/>
                <a:ext cx="5133975" cy="468312"/>
                <a:chOff x="912" y="1295"/>
                <a:chExt cx="3234" cy="295"/>
              </a:xfrm>
            </p:grpSpPr>
            <p:sp>
              <p:nvSpPr>
                <p:cNvPr id="4406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61" y="1296"/>
                  <a:ext cx="485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2400">
                      <a:latin typeface="Lucida Sans" pitchFamily="34" charset="0"/>
                      <a:ea typeface="Arial Unicode MS" pitchFamily="34" charset="-128"/>
                    </a:rPr>
                    <a:t>128</a:t>
                  </a:r>
                </a:p>
              </p:txBody>
            </p:sp>
            <p:grpSp>
              <p:nvGrpSpPr>
                <p:cNvPr id="44068" name="Group 19"/>
                <p:cNvGrpSpPr>
                  <a:grpSpLocks/>
                </p:cNvGrpSpPr>
                <p:nvPr/>
              </p:nvGrpSpPr>
              <p:grpSpPr bwMode="auto">
                <a:xfrm>
                  <a:off x="912" y="1296"/>
                  <a:ext cx="408" cy="294"/>
                  <a:chOff x="1584" y="3162"/>
                  <a:chExt cx="408" cy="294"/>
                </a:xfrm>
              </p:grpSpPr>
              <p:sp>
                <p:nvSpPr>
                  <p:cNvPr id="4408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3162"/>
                    <a:ext cx="243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1pPr>
                    <a:lvl2pPr>
                      <a:defRPr sz="24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2pPr>
                    <a:lvl3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en-US" sz="2400">
                        <a:latin typeface="Lucida Sans" pitchFamily="34" charset="0"/>
                        <a:ea typeface="Arial Unicode MS" pitchFamily="34" charset="-128"/>
                      </a:rPr>
                      <a:t>2</a:t>
                    </a:r>
                  </a:p>
                </p:txBody>
              </p:sp>
              <p:cxnSp>
                <p:nvCxnSpPr>
                  <p:cNvPr id="44088" name="AutoShape 21"/>
                  <p:cNvCxnSpPr>
                    <a:cxnSpLocks noChangeShapeType="1"/>
                    <a:stCxn id="44087" idx="3"/>
                    <a:endCxn id="44085" idx="1"/>
                  </p:cNvCxnSpPr>
                  <p:nvPr/>
                </p:nvCxnSpPr>
                <p:spPr bwMode="auto">
                  <a:xfrm>
                    <a:off x="1813" y="3309"/>
                    <a:ext cx="17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44069" name="Group 22"/>
                <p:cNvGrpSpPr>
                  <a:grpSpLocks/>
                </p:cNvGrpSpPr>
                <p:nvPr/>
              </p:nvGrpSpPr>
              <p:grpSpPr bwMode="auto">
                <a:xfrm>
                  <a:off x="1320" y="1296"/>
                  <a:ext cx="421" cy="294"/>
                  <a:chOff x="1992" y="3162"/>
                  <a:chExt cx="421" cy="294"/>
                </a:xfrm>
              </p:grpSpPr>
              <p:sp>
                <p:nvSpPr>
                  <p:cNvPr id="4408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92" y="3162"/>
                    <a:ext cx="243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1pPr>
                    <a:lvl2pPr>
                      <a:defRPr sz="24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2pPr>
                    <a:lvl3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en-US" sz="2400">
                        <a:latin typeface="Lucida Sans" pitchFamily="34" charset="0"/>
                        <a:ea typeface="Arial Unicode MS" pitchFamily="34" charset="-128"/>
                      </a:rPr>
                      <a:t>4</a:t>
                    </a:r>
                  </a:p>
                </p:txBody>
              </p:sp>
              <p:cxnSp>
                <p:nvCxnSpPr>
                  <p:cNvPr id="44086" name="AutoShape 24"/>
                  <p:cNvCxnSpPr>
                    <a:cxnSpLocks noChangeShapeType="1"/>
                    <a:stCxn id="44085" idx="3"/>
                    <a:endCxn id="44083" idx="1"/>
                  </p:cNvCxnSpPr>
                  <p:nvPr/>
                </p:nvCxnSpPr>
                <p:spPr bwMode="auto">
                  <a:xfrm>
                    <a:off x="2221" y="3309"/>
                    <a:ext cx="192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44070" name="Group 25"/>
                <p:cNvGrpSpPr>
                  <a:grpSpLocks/>
                </p:cNvGrpSpPr>
                <p:nvPr/>
              </p:nvGrpSpPr>
              <p:grpSpPr bwMode="auto">
                <a:xfrm>
                  <a:off x="1741" y="1296"/>
                  <a:ext cx="384" cy="294"/>
                  <a:chOff x="2413" y="3162"/>
                  <a:chExt cx="384" cy="294"/>
                </a:xfrm>
              </p:grpSpPr>
              <p:sp>
                <p:nvSpPr>
                  <p:cNvPr id="440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3" y="3162"/>
                    <a:ext cx="243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1pPr>
                    <a:lvl2pPr>
                      <a:defRPr sz="24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2pPr>
                    <a:lvl3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en-US" sz="2400">
                        <a:latin typeface="Lucida Sans" pitchFamily="34" charset="0"/>
                        <a:ea typeface="Arial Unicode MS" pitchFamily="34" charset="-128"/>
                      </a:rPr>
                      <a:t>8</a:t>
                    </a:r>
                  </a:p>
                </p:txBody>
              </p:sp>
              <p:cxnSp>
                <p:nvCxnSpPr>
                  <p:cNvPr id="44084" name="AutoShape 27"/>
                  <p:cNvCxnSpPr>
                    <a:cxnSpLocks noChangeShapeType="1"/>
                    <a:stCxn id="44083" idx="3"/>
                    <a:endCxn id="44081" idx="1"/>
                  </p:cNvCxnSpPr>
                  <p:nvPr/>
                </p:nvCxnSpPr>
                <p:spPr bwMode="auto">
                  <a:xfrm flipV="1">
                    <a:off x="2656" y="3307"/>
                    <a:ext cx="141" cy="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44071" name="Group 28"/>
                <p:cNvGrpSpPr>
                  <a:grpSpLocks/>
                </p:cNvGrpSpPr>
                <p:nvPr/>
              </p:nvGrpSpPr>
              <p:grpSpPr bwMode="auto">
                <a:xfrm>
                  <a:off x="2125" y="1296"/>
                  <a:ext cx="480" cy="291"/>
                  <a:chOff x="2797" y="3162"/>
                  <a:chExt cx="480" cy="291"/>
                </a:xfrm>
              </p:grpSpPr>
              <p:sp>
                <p:nvSpPr>
                  <p:cNvPr id="440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7" y="3162"/>
                    <a:ext cx="362" cy="29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1pPr>
                    <a:lvl2pPr>
                      <a:defRPr sz="24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2pPr>
                    <a:lvl3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en-US" sz="2400">
                        <a:latin typeface="Lucida Sans" pitchFamily="34" charset="0"/>
                        <a:ea typeface="Arial Unicode MS" pitchFamily="34" charset="-128"/>
                      </a:rPr>
                      <a:t>41</a:t>
                    </a:r>
                  </a:p>
                </p:txBody>
              </p:sp>
              <p:cxnSp>
                <p:nvCxnSpPr>
                  <p:cNvPr id="44082" name="AutoShape 30"/>
                  <p:cNvCxnSpPr>
                    <a:cxnSpLocks noChangeShapeType="1"/>
                    <a:stCxn id="44081" idx="3"/>
                    <a:endCxn id="44079" idx="1"/>
                  </p:cNvCxnSpPr>
                  <p:nvPr/>
                </p:nvCxnSpPr>
                <p:spPr bwMode="auto">
                  <a:xfrm>
                    <a:off x="3159" y="3307"/>
                    <a:ext cx="118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44072" name="Group 31"/>
                <p:cNvGrpSpPr>
                  <a:grpSpLocks/>
                </p:cNvGrpSpPr>
                <p:nvPr/>
              </p:nvGrpSpPr>
              <p:grpSpPr bwMode="auto">
                <a:xfrm>
                  <a:off x="2605" y="1296"/>
                  <a:ext cx="528" cy="291"/>
                  <a:chOff x="3277" y="3162"/>
                  <a:chExt cx="528" cy="291"/>
                </a:xfrm>
              </p:grpSpPr>
              <p:sp>
                <p:nvSpPr>
                  <p:cNvPr id="4407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7" y="3162"/>
                    <a:ext cx="362" cy="29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1pPr>
                    <a:lvl2pPr>
                      <a:defRPr sz="24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2pPr>
                    <a:lvl3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en-US" sz="2400">
                        <a:latin typeface="Lucida Sans" pitchFamily="34" charset="0"/>
                        <a:ea typeface="Arial Unicode MS" pitchFamily="34" charset="-128"/>
                      </a:rPr>
                      <a:t>48</a:t>
                    </a:r>
                  </a:p>
                </p:txBody>
              </p:sp>
              <p:cxnSp>
                <p:nvCxnSpPr>
                  <p:cNvPr id="44080" name="AutoShape 33"/>
                  <p:cNvCxnSpPr>
                    <a:cxnSpLocks noChangeShapeType="1"/>
                    <a:stCxn id="44079" idx="3"/>
                    <a:endCxn id="44077" idx="1"/>
                  </p:cNvCxnSpPr>
                  <p:nvPr/>
                </p:nvCxnSpPr>
                <p:spPr bwMode="auto">
                  <a:xfrm>
                    <a:off x="3639" y="3307"/>
                    <a:ext cx="166" cy="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44073" name="Group 34"/>
                <p:cNvGrpSpPr>
                  <a:grpSpLocks/>
                </p:cNvGrpSpPr>
                <p:nvPr/>
              </p:nvGrpSpPr>
              <p:grpSpPr bwMode="auto">
                <a:xfrm>
                  <a:off x="3133" y="1296"/>
                  <a:ext cx="528" cy="294"/>
                  <a:chOff x="3805" y="3162"/>
                  <a:chExt cx="528" cy="294"/>
                </a:xfrm>
              </p:grpSpPr>
              <p:sp>
                <p:nvSpPr>
                  <p:cNvPr id="44077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5" y="3162"/>
                    <a:ext cx="36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1pPr>
                    <a:lvl2pPr>
                      <a:defRPr sz="24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2pPr>
                    <a:lvl3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lr>
                        <a:srgbClr val="233337"/>
                      </a:buClr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en-US" sz="2400">
                        <a:latin typeface="Lucida Sans" pitchFamily="34" charset="0"/>
                        <a:ea typeface="Arial Unicode MS" pitchFamily="34" charset="-128"/>
                      </a:rPr>
                      <a:t>64</a:t>
                    </a:r>
                  </a:p>
                </p:txBody>
              </p:sp>
              <p:cxnSp>
                <p:nvCxnSpPr>
                  <p:cNvPr id="44078" name="AutoShape 36"/>
                  <p:cNvCxnSpPr>
                    <a:cxnSpLocks noChangeShapeType="1"/>
                    <a:stCxn id="44077" idx="3"/>
                    <a:endCxn id="44067" idx="1"/>
                  </p:cNvCxnSpPr>
                  <p:nvPr/>
                </p:nvCxnSpPr>
                <p:spPr bwMode="auto">
                  <a:xfrm>
                    <a:off x="4141" y="3309"/>
                    <a:ext cx="192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44074" name="Group 39"/>
                <p:cNvGrpSpPr>
                  <a:grpSpLocks/>
                </p:cNvGrpSpPr>
                <p:nvPr/>
              </p:nvGrpSpPr>
              <p:grpSpPr bwMode="auto">
                <a:xfrm>
                  <a:off x="1035" y="1295"/>
                  <a:ext cx="2870" cy="1"/>
                  <a:chOff x="1227" y="1817"/>
                  <a:chExt cx="2870" cy="1"/>
                </a:xfrm>
              </p:grpSpPr>
              <p:cxnSp>
                <p:nvCxnSpPr>
                  <p:cNvPr id="44075" name="AutoShape 37"/>
                  <p:cNvCxnSpPr>
                    <a:cxnSpLocks noChangeShapeType="1"/>
                    <a:stCxn id="44087" idx="0"/>
                    <a:endCxn id="44081" idx="0"/>
                  </p:cNvCxnSpPr>
                  <p:nvPr/>
                </p:nvCxnSpPr>
                <p:spPr bwMode="auto">
                  <a:xfrm rot="5400000" flipH="1" flipV="1">
                    <a:off x="1862" y="1182"/>
                    <a:ext cx="1" cy="1272"/>
                  </a:xfrm>
                  <a:prstGeom prst="curvedConnector3">
                    <a:avLst>
                      <a:gd name="adj1" fmla="val 14395468"/>
                    </a:avLst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4076" name="AutoShape 38"/>
                  <p:cNvCxnSpPr>
                    <a:cxnSpLocks noChangeShapeType="1"/>
                    <a:stCxn id="44081" idx="0"/>
                    <a:endCxn id="44067" idx="0"/>
                  </p:cNvCxnSpPr>
                  <p:nvPr/>
                </p:nvCxnSpPr>
                <p:spPr bwMode="auto">
                  <a:xfrm rot="5400000" flipH="1" flipV="1">
                    <a:off x="3297" y="1019"/>
                    <a:ext cx="1" cy="1598"/>
                  </a:xfrm>
                  <a:prstGeom prst="curvedConnector3">
                    <a:avLst>
                      <a:gd name="adj1" fmla="val 14395468"/>
                    </a:avLst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44037" name="Text Box 40"/>
              <p:cNvSpPr txBox="1">
                <a:spLocks noChangeArrowheads="1"/>
              </p:cNvSpPr>
              <p:nvPr/>
            </p:nvSpPr>
            <p:spPr bwMode="auto">
              <a:xfrm>
                <a:off x="6356350" y="3352800"/>
                <a:ext cx="57785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31</a:t>
                </a:r>
              </a:p>
            </p:txBody>
          </p:sp>
          <p:grpSp>
            <p:nvGrpSpPr>
              <p:cNvPr id="44038" name="Group 41"/>
              <p:cNvGrpSpPr>
                <a:grpSpLocks/>
              </p:cNvGrpSpPr>
              <p:nvPr/>
            </p:nvGrpSpPr>
            <p:grpSpPr bwMode="auto">
              <a:xfrm>
                <a:off x="1479550" y="3352800"/>
                <a:ext cx="647700" cy="466725"/>
                <a:chOff x="1597" y="3498"/>
                <a:chExt cx="408" cy="294"/>
              </a:xfrm>
            </p:grpSpPr>
            <p:sp>
              <p:nvSpPr>
                <p:cNvPr id="4406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597" y="3498"/>
                  <a:ext cx="243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2400">
                      <a:latin typeface="Lucida Sans" pitchFamily="34" charset="0"/>
                      <a:ea typeface="Arial Unicode MS" pitchFamily="34" charset="-128"/>
                    </a:rPr>
                    <a:t>1</a:t>
                  </a:r>
                </a:p>
              </p:txBody>
            </p:sp>
            <p:cxnSp>
              <p:nvCxnSpPr>
                <p:cNvPr id="44066" name="AutoShape 43"/>
                <p:cNvCxnSpPr>
                  <a:cxnSpLocks noChangeShapeType="1"/>
                  <a:stCxn id="44065" idx="3"/>
                  <a:endCxn id="44063" idx="1"/>
                </p:cNvCxnSpPr>
                <p:nvPr/>
              </p:nvCxnSpPr>
              <p:spPr bwMode="auto">
                <a:xfrm>
                  <a:off x="1826" y="3645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039" name="Group 44"/>
              <p:cNvGrpSpPr>
                <a:grpSpLocks/>
              </p:cNvGrpSpPr>
              <p:nvPr/>
            </p:nvGrpSpPr>
            <p:grpSpPr bwMode="auto">
              <a:xfrm>
                <a:off x="2127250" y="3352800"/>
                <a:ext cx="647700" cy="466725"/>
                <a:chOff x="2005" y="3498"/>
                <a:chExt cx="408" cy="294"/>
              </a:xfrm>
            </p:grpSpPr>
            <p:sp>
              <p:nvSpPr>
                <p:cNvPr id="4406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05" y="3498"/>
                  <a:ext cx="243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2400">
                      <a:latin typeface="Lucida Sans" pitchFamily="34" charset="0"/>
                      <a:ea typeface="Arial Unicode MS" pitchFamily="34" charset="-128"/>
                    </a:rPr>
                    <a:t>2</a:t>
                  </a:r>
                </a:p>
              </p:txBody>
            </p:sp>
            <p:cxnSp>
              <p:nvCxnSpPr>
                <p:cNvPr id="44064" name="AutoShape 46"/>
                <p:cNvCxnSpPr>
                  <a:cxnSpLocks noChangeShapeType="1"/>
                  <a:stCxn id="44063" idx="3"/>
                  <a:endCxn id="44061" idx="1"/>
                </p:cNvCxnSpPr>
                <p:nvPr/>
              </p:nvCxnSpPr>
              <p:spPr bwMode="auto">
                <a:xfrm>
                  <a:off x="2234" y="3645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040" name="Group 47"/>
              <p:cNvGrpSpPr>
                <a:grpSpLocks/>
              </p:cNvGrpSpPr>
              <p:nvPr/>
            </p:nvGrpSpPr>
            <p:grpSpPr bwMode="auto">
              <a:xfrm>
                <a:off x="2774950" y="3352800"/>
                <a:ext cx="630238" cy="466725"/>
                <a:chOff x="2413" y="3498"/>
                <a:chExt cx="397" cy="294"/>
              </a:xfrm>
            </p:grpSpPr>
            <p:sp>
              <p:nvSpPr>
                <p:cNvPr id="4406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13" y="3498"/>
                  <a:ext cx="243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2400">
                      <a:latin typeface="Lucida Sans" pitchFamily="34" charset="0"/>
                      <a:ea typeface="Arial Unicode MS" pitchFamily="34" charset="-128"/>
                    </a:rPr>
                    <a:t>3</a:t>
                  </a:r>
                </a:p>
              </p:txBody>
            </p:sp>
            <p:cxnSp>
              <p:nvCxnSpPr>
                <p:cNvPr id="44062" name="AutoShape 49"/>
                <p:cNvCxnSpPr>
                  <a:cxnSpLocks noChangeShapeType="1"/>
                  <a:stCxn id="44061" idx="3"/>
                  <a:endCxn id="44059" idx="1"/>
                </p:cNvCxnSpPr>
                <p:nvPr/>
              </p:nvCxnSpPr>
              <p:spPr bwMode="auto">
                <a:xfrm>
                  <a:off x="2642" y="3645"/>
                  <a:ext cx="168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041" name="Group 50"/>
              <p:cNvGrpSpPr>
                <a:grpSpLocks/>
              </p:cNvGrpSpPr>
              <p:nvPr/>
            </p:nvGrpSpPr>
            <p:grpSpPr bwMode="auto">
              <a:xfrm>
                <a:off x="3405188" y="3352800"/>
                <a:ext cx="557212" cy="466725"/>
                <a:chOff x="2810" y="3498"/>
                <a:chExt cx="351" cy="294"/>
              </a:xfrm>
            </p:grpSpPr>
            <p:sp>
              <p:nvSpPr>
                <p:cNvPr id="440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10" y="3498"/>
                  <a:ext cx="243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2400">
                      <a:latin typeface="Lucida Sans" pitchFamily="34" charset="0"/>
                      <a:ea typeface="Arial Unicode MS" pitchFamily="34" charset="-128"/>
                    </a:rPr>
                    <a:t>8</a:t>
                  </a:r>
                </a:p>
              </p:txBody>
            </p:sp>
            <p:cxnSp>
              <p:nvCxnSpPr>
                <p:cNvPr id="44060" name="AutoShape 52"/>
                <p:cNvCxnSpPr>
                  <a:cxnSpLocks noChangeShapeType="1"/>
                  <a:stCxn id="44059" idx="3"/>
                  <a:endCxn id="44057" idx="1"/>
                </p:cNvCxnSpPr>
                <p:nvPr/>
              </p:nvCxnSpPr>
              <p:spPr bwMode="auto">
                <a:xfrm flipV="1">
                  <a:off x="3053" y="3643"/>
                  <a:ext cx="108" cy="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042" name="Group 53"/>
              <p:cNvGrpSpPr>
                <a:grpSpLocks/>
              </p:cNvGrpSpPr>
              <p:nvPr/>
            </p:nvGrpSpPr>
            <p:grpSpPr bwMode="auto">
              <a:xfrm>
                <a:off x="3962400" y="3352800"/>
                <a:ext cx="869950" cy="461963"/>
                <a:chOff x="3161" y="3498"/>
                <a:chExt cx="548" cy="291"/>
              </a:xfrm>
            </p:grpSpPr>
            <p:sp>
              <p:nvSpPr>
                <p:cNvPr id="4405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161" y="3498"/>
                  <a:ext cx="38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2400">
                      <a:latin typeface="Lucida Sans" pitchFamily="34" charset="0"/>
                      <a:ea typeface="Arial Unicode MS" pitchFamily="34" charset="-128"/>
                    </a:rPr>
                    <a:t>11</a:t>
                  </a:r>
                </a:p>
              </p:txBody>
            </p:sp>
            <p:cxnSp>
              <p:nvCxnSpPr>
                <p:cNvPr id="44058" name="AutoShape 55"/>
                <p:cNvCxnSpPr>
                  <a:cxnSpLocks noChangeShapeType="1"/>
                  <a:stCxn id="44057" idx="3"/>
                  <a:endCxn id="44055" idx="1"/>
                </p:cNvCxnSpPr>
                <p:nvPr/>
              </p:nvCxnSpPr>
              <p:spPr bwMode="auto">
                <a:xfrm>
                  <a:off x="3545" y="3643"/>
                  <a:ext cx="164" cy="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043" name="Group 56"/>
              <p:cNvGrpSpPr>
                <a:grpSpLocks/>
              </p:cNvGrpSpPr>
              <p:nvPr/>
            </p:nvGrpSpPr>
            <p:grpSpPr bwMode="auto">
              <a:xfrm>
                <a:off x="4832350" y="3352800"/>
                <a:ext cx="762000" cy="466725"/>
                <a:chOff x="3565" y="2496"/>
                <a:chExt cx="480" cy="294"/>
              </a:xfrm>
            </p:grpSpPr>
            <p:sp>
              <p:nvSpPr>
                <p:cNvPr id="4405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565" y="2496"/>
                  <a:ext cx="371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2400">
                      <a:latin typeface="Lucida Sans" pitchFamily="34" charset="0"/>
                      <a:ea typeface="Arial Unicode MS" pitchFamily="34" charset="-128"/>
                    </a:rPr>
                    <a:t>17</a:t>
                  </a:r>
                </a:p>
              </p:txBody>
            </p:sp>
            <p:cxnSp>
              <p:nvCxnSpPr>
                <p:cNvPr id="44056" name="AutoShape 58"/>
                <p:cNvCxnSpPr>
                  <a:cxnSpLocks noChangeShapeType="1"/>
                  <a:stCxn id="44055" idx="3"/>
                  <a:endCxn id="44053" idx="1"/>
                </p:cNvCxnSpPr>
                <p:nvPr/>
              </p:nvCxnSpPr>
              <p:spPr bwMode="auto">
                <a:xfrm>
                  <a:off x="3936" y="2643"/>
                  <a:ext cx="109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044" name="Group 59"/>
              <p:cNvGrpSpPr>
                <a:grpSpLocks/>
              </p:cNvGrpSpPr>
              <p:nvPr/>
            </p:nvGrpSpPr>
            <p:grpSpPr bwMode="auto">
              <a:xfrm>
                <a:off x="5594350" y="3352800"/>
                <a:ext cx="838200" cy="466725"/>
                <a:chOff x="4045" y="3498"/>
                <a:chExt cx="528" cy="294"/>
              </a:xfrm>
            </p:grpSpPr>
            <p:sp>
              <p:nvSpPr>
                <p:cNvPr id="44053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045" y="3498"/>
                  <a:ext cx="364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eaLnBrk="0" fontAlgn="base" hangingPunct="0">
                    <a:spcAft>
                      <a:spcPct val="0"/>
                    </a:spcAft>
                    <a:buClr>
                      <a:srgbClr val="233337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2400">
                      <a:latin typeface="Lucida Sans" pitchFamily="34" charset="0"/>
                      <a:ea typeface="Arial Unicode MS" pitchFamily="34" charset="-128"/>
                    </a:rPr>
                    <a:t>21</a:t>
                  </a:r>
                </a:p>
              </p:txBody>
            </p:sp>
            <p:cxnSp>
              <p:nvCxnSpPr>
                <p:cNvPr id="44054" name="AutoShape 61"/>
                <p:cNvCxnSpPr>
                  <a:cxnSpLocks noChangeShapeType="1"/>
                  <a:stCxn id="44053" idx="3"/>
                  <a:endCxn id="44037" idx="1"/>
                </p:cNvCxnSpPr>
                <p:nvPr/>
              </p:nvCxnSpPr>
              <p:spPr bwMode="auto">
                <a:xfrm>
                  <a:off x="4409" y="3645"/>
                  <a:ext cx="164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045" name="Group 67"/>
              <p:cNvGrpSpPr>
                <a:grpSpLocks/>
              </p:cNvGrpSpPr>
              <p:nvPr/>
            </p:nvGrpSpPr>
            <p:grpSpPr bwMode="auto">
              <a:xfrm>
                <a:off x="1674813" y="3351213"/>
                <a:ext cx="4972050" cy="1587"/>
                <a:chOff x="1055" y="1967"/>
                <a:chExt cx="3132" cy="1"/>
              </a:xfrm>
            </p:grpSpPr>
            <p:cxnSp>
              <p:nvCxnSpPr>
                <p:cNvPr id="44051" name="AutoShape 65"/>
                <p:cNvCxnSpPr>
                  <a:cxnSpLocks noChangeShapeType="1"/>
                  <a:stCxn id="44065" idx="0"/>
                  <a:endCxn id="44057" idx="0"/>
                </p:cNvCxnSpPr>
                <p:nvPr/>
              </p:nvCxnSpPr>
              <p:spPr bwMode="auto">
                <a:xfrm rot="5400000" flipH="1" flipV="1">
                  <a:off x="1871" y="1151"/>
                  <a:ext cx="1" cy="1634"/>
                </a:xfrm>
                <a:prstGeom prst="curvedConnector3">
                  <a:avLst>
                    <a:gd name="adj1" fmla="val 14395468"/>
                  </a:avLst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052" name="AutoShape 66"/>
                <p:cNvCxnSpPr>
                  <a:cxnSpLocks noChangeShapeType="1"/>
                  <a:stCxn id="44057" idx="0"/>
                  <a:endCxn id="44037" idx="0"/>
                </p:cNvCxnSpPr>
                <p:nvPr/>
              </p:nvCxnSpPr>
              <p:spPr bwMode="auto">
                <a:xfrm rot="5400000" flipH="1" flipV="1">
                  <a:off x="3437" y="1219"/>
                  <a:ext cx="1" cy="1498"/>
                </a:xfrm>
                <a:prstGeom prst="curvedConnector3">
                  <a:avLst>
                    <a:gd name="adj1" fmla="val 14395468"/>
                  </a:avLst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4046" name="Text Box 70"/>
              <p:cNvSpPr txBox="1">
                <a:spLocks noChangeArrowheads="1"/>
              </p:cNvSpPr>
              <p:nvPr/>
            </p:nvSpPr>
            <p:spPr bwMode="auto">
              <a:xfrm>
                <a:off x="4251325" y="2981325"/>
                <a:ext cx="5048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chemeClr val="hlink"/>
                    </a:solidFill>
                    <a:latin typeface="Lucida Sans" pitchFamily="34" charset="0"/>
                    <a:ea typeface="Arial Unicode MS" pitchFamily="34" charset="-128"/>
                  </a:rPr>
                  <a:t>31</a:t>
                </a:r>
              </a:p>
            </p:txBody>
          </p:sp>
          <p:sp>
            <p:nvSpPr>
              <p:cNvPr id="44047" name="Text Box 71"/>
              <p:cNvSpPr txBox="1">
                <a:spLocks noChangeArrowheads="1"/>
              </p:cNvSpPr>
              <p:nvPr/>
            </p:nvSpPr>
            <p:spPr bwMode="auto">
              <a:xfrm>
                <a:off x="1628775" y="3032125"/>
                <a:ext cx="50958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chemeClr val="hlink"/>
                    </a:solidFill>
                    <a:latin typeface="Lucida Sans" pitchFamily="34" charset="0"/>
                    <a:ea typeface="Arial Unicode MS" pitchFamily="34" charset="-128"/>
                  </a:rPr>
                  <a:t>11</a:t>
                </a:r>
              </a:p>
            </p:txBody>
          </p:sp>
        </p:grpSp>
        <p:sp>
          <p:nvSpPr>
            <p:cNvPr id="44048" name="Text Box 72"/>
            <p:cNvSpPr txBox="1">
              <a:spLocks noChangeArrowheads="1"/>
            </p:cNvSpPr>
            <p:nvPr/>
          </p:nvSpPr>
          <p:spPr bwMode="auto">
            <a:xfrm>
              <a:off x="1628775" y="1676400"/>
              <a:ext cx="5095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  <a:latin typeface="Lucida Sans" pitchFamily="34" charset="0"/>
                  <a:ea typeface="Arial Unicode MS" pitchFamily="34" charset="-128"/>
                </a:rPr>
                <a:t>41</a:t>
              </a:r>
            </a:p>
          </p:txBody>
        </p:sp>
        <p:sp>
          <p:nvSpPr>
            <p:cNvPr id="44049" name="Text Box 73"/>
            <p:cNvSpPr txBox="1">
              <a:spLocks noChangeArrowheads="1"/>
            </p:cNvSpPr>
            <p:nvPr/>
          </p:nvSpPr>
          <p:spPr bwMode="auto">
            <a:xfrm>
              <a:off x="3657600" y="1660525"/>
              <a:ext cx="6651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  <a:latin typeface="Lucida Sans" pitchFamily="34" charset="0"/>
                  <a:ea typeface="Arial Unicode MS" pitchFamily="34" charset="-128"/>
                </a:rPr>
                <a:t>128</a:t>
              </a:r>
            </a:p>
          </p:txBody>
        </p:sp>
      </p:grpSp>
      <p:sp>
        <p:nvSpPr>
          <p:cNvPr id="4405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2.3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Pointers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34483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Brutus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800" y="360152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Caesar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8" name="Text Box 55"/>
          <p:cNvSpPr txBox="1">
            <a:spLocks noChangeArrowheads="1"/>
          </p:cNvSpPr>
          <p:nvPr/>
        </p:nvSpPr>
        <p:spPr bwMode="auto">
          <a:xfrm>
            <a:off x="2098674" y="1575933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hlink"/>
                </a:solidFill>
                <a:latin typeface="Lucida Sans" pitchFamily="34" charset="0"/>
                <a:ea typeface="Arial Unicode MS" pitchFamily="34" charset="-128"/>
              </a:rPr>
              <a:t>41</a:t>
            </a:r>
          </a:p>
        </p:txBody>
      </p:sp>
      <p:sp>
        <p:nvSpPr>
          <p:cNvPr id="45079" name="Text Box 56"/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  <a:latin typeface="Lucida Sans" pitchFamily="34" charset="0"/>
                <a:ea typeface="Arial Unicode MS" pitchFamily="34" charset="-128"/>
              </a:rPr>
              <a:t>128</a:t>
            </a:r>
          </a:p>
        </p:txBody>
      </p:sp>
      <p:sp>
        <p:nvSpPr>
          <p:cNvPr id="45082" name="Text Box 60"/>
          <p:cNvSpPr txBox="1">
            <a:spLocks noChangeArrowheads="1"/>
          </p:cNvSpPr>
          <p:nvPr/>
        </p:nvSpPr>
        <p:spPr bwMode="auto">
          <a:xfrm>
            <a:off x="381000" y="4038600"/>
            <a:ext cx="830580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60000"/>
              <a:buFont typeface="Arial" pitchFamily="34" charset="0"/>
              <a:buChar char="•"/>
            </a:pP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Suppose we’ve stepped through the lists until we </a:t>
            </a:r>
            <a:r>
              <a:rPr lang="en-US" alt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process </a:t>
            </a:r>
            <a:r>
              <a:rPr lang="en-US" alt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8 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on each list. We match it and advance</a:t>
            </a:r>
            <a:r>
              <a:rPr lang="en-US" alt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60000"/>
              <a:buFont typeface="Arial" pitchFamily="34" charset="0"/>
              <a:buChar char="•"/>
            </a:pP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We then have </a:t>
            </a:r>
            <a:r>
              <a:rPr lang="en-US" alt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41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and </a:t>
            </a:r>
            <a:r>
              <a:rPr lang="en-US" alt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11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on the lower.  </a:t>
            </a:r>
            <a:r>
              <a:rPr lang="en-US" alt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11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is </a:t>
            </a:r>
            <a:r>
              <a:rPr lang="en-US" alt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smaller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But the skip successor of </a:t>
            </a:r>
            <a:r>
              <a:rPr lang="en-US" alt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11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on the lower list is </a:t>
            </a:r>
            <a:r>
              <a:rPr lang="en-US" alt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31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, </a:t>
            </a:r>
            <a:r>
              <a:rPr lang="en-US" alt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so we </a:t>
            </a:r>
            <a:r>
              <a:rPr lang="en-US" alt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can skip ahead past the intervening postings.</a:t>
            </a:r>
          </a:p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60000"/>
              <a:buFont typeface="Arial" pitchFamily="34" charset="0"/>
              <a:buChar char="•"/>
            </a:pPr>
            <a:endParaRPr lang="en-US" altLang="en-US" sz="24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5085" name="Text Box 66"/>
          <p:cNvSpPr txBox="1">
            <a:spLocks noChangeArrowheads="1"/>
          </p:cNvSpPr>
          <p:nvPr/>
        </p:nvSpPr>
        <p:spPr bwMode="auto">
          <a:xfrm>
            <a:off x="484704" y="603745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endParaRPr lang="en-US" altLang="en-US" sz="2400">
              <a:latin typeface="Lucida Sans" pitchFamily="34" charset="0"/>
              <a:ea typeface="Arial Unicode MS" pitchFamily="34" charset="-128"/>
            </a:endParaRPr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685800" y="3352800"/>
            <a:ext cx="6264275" cy="2936875"/>
            <a:chOff x="278" y="2112"/>
            <a:chExt cx="3946" cy="1850"/>
          </a:xfrm>
        </p:grpSpPr>
        <p:sp>
          <p:nvSpPr>
            <p:cNvPr id="45089" name="Text Box 67"/>
            <p:cNvSpPr txBox="1">
              <a:spLocks noChangeArrowheads="1"/>
            </p:cNvSpPr>
            <p:nvPr/>
          </p:nvSpPr>
          <p:spPr bwMode="auto">
            <a:xfrm>
              <a:off x="278" y="3671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2400" dirty="0">
                <a:latin typeface="Lucida Sans" pitchFamily="34" charset="0"/>
                <a:ea typeface="Arial Unicode MS" pitchFamily="34" charset="-128"/>
              </a:endParaRPr>
            </a:p>
          </p:txBody>
        </p:sp>
        <p:sp>
          <p:nvSpPr>
            <p:cNvPr id="45090" name="Rectangle 68"/>
            <p:cNvSpPr>
              <a:spLocks noChangeArrowheads="1"/>
            </p:cNvSpPr>
            <p:nvPr/>
          </p:nvSpPr>
          <p:spPr bwMode="auto">
            <a:xfrm>
              <a:off x="2880" y="2112"/>
              <a:ext cx="134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sp>
        <p:nvSpPr>
          <p:cNvPr id="4508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83631" y="1975190"/>
            <a:ext cx="5486400" cy="1763712"/>
            <a:chOff x="1447800" y="2055813"/>
            <a:chExt cx="5486400" cy="1763712"/>
          </a:xfrm>
        </p:grpSpPr>
        <p:sp>
          <p:nvSpPr>
            <p:cNvPr id="45059" name="Text Box 5"/>
            <p:cNvSpPr txBox="1">
              <a:spLocks noChangeArrowheads="1"/>
            </p:cNvSpPr>
            <p:nvPr/>
          </p:nvSpPr>
          <p:spPr bwMode="auto">
            <a:xfrm>
              <a:off x="5811838" y="2057400"/>
              <a:ext cx="7699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Arial Unicode MS" pitchFamily="34" charset="-128"/>
                </a:rPr>
                <a:t>128</a:t>
              </a:r>
            </a:p>
          </p:txBody>
        </p:sp>
        <p:grpSp>
          <p:nvGrpSpPr>
            <p:cNvPr id="45060" name="Group 6"/>
            <p:cNvGrpSpPr>
              <a:grpSpLocks/>
            </p:cNvGrpSpPr>
            <p:nvPr/>
          </p:nvGrpSpPr>
          <p:grpSpPr bwMode="auto">
            <a:xfrm>
              <a:off x="1447800" y="2057400"/>
              <a:ext cx="647700" cy="466725"/>
              <a:chOff x="1584" y="3162"/>
              <a:chExt cx="408" cy="294"/>
            </a:xfrm>
          </p:grpSpPr>
          <p:sp>
            <p:nvSpPr>
              <p:cNvPr id="45119" name="Text Box 7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45120" name="AutoShape 8"/>
              <p:cNvCxnSpPr>
                <a:cxnSpLocks noChangeShapeType="1"/>
                <a:stCxn id="45119" idx="3"/>
                <a:endCxn id="45117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61" name="Group 9"/>
            <p:cNvGrpSpPr>
              <a:grpSpLocks/>
            </p:cNvGrpSpPr>
            <p:nvPr/>
          </p:nvGrpSpPr>
          <p:grpSpPr bwMode="auto">
            <a:xfrm>
              <a:off x="2095500" y="2057400"/>
              <a:ext cx="668338" cy="466725"/>
              <a:chOff x="1992" y="3162"/>
              <a:chExt cx="421" cy="294"/>
            </a:xfrm>
          </p:grpSpPr>
          <p:sp>
            <p:nvSpPr>
              <p:cNvPr id="45117" name="Text Box 10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45118" name="AutoShape 11"/>
              <p:cNvCxnSpPr>
                <a:cxnSpLocks noChangeShapeType="1"/>
                <a:stCxn id="45117" idx="3"/>
                <a:endCxn id="45115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62" name="Group 12"/>
            <p:cNvGrpSpPr>
              <a:grpSpLocks/>
            </p:cNvGrpSpPr>
            <p:nvPr/>
          </p:nvGrpSpPr>
          <p:grpSpPr bwMode="auto">
            <a:xfrm>
              <a:off x="2763838" y="2057400"/>
              <a:ext cx="609600" cy="466725"/>
              <a:chOff x="2413" y="3162"/>
              <a:chExt cx="384" cy="294"/>
            </a:xfrm>
          </p:grpSpPr>
          <p:sp>
            <p:nvSpPr>
              <p:cNvPr id="45115" name="Text Box 13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45116" name="AutoShape 14"/>
              <p:cNvCxnSpPr>
                <a:cxnSpLocks noChangeShapeType="1"/>
                <a:stCxn id="45115" idx="3"/>
                <a:endCxn id="45113" idx="1"/>
              </p:cNvCxnSpPr>
              <p:nvPr/>
            </p:nvCxnSpPr>
            <p:spPr bwMode="auto">
              <a:xfrm flipV="1">
                <a:off x="2656" y="3307"/>
                <a:ext cx="141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63" name="Group 15"/>
            <p:cNvGrpSpPr>
              <a:grpSpLocks/>
            </p:cNvGrpSpPr>
            <p:nvPr/>
          </p:nvGrpSpPr>
          <p:grpSpPr bwMode="auto">
            <a:xfrm>
              <a:off x="3373438" y="2057400"/>
              <a:ext cx="762000" cy="461963"/>
              <a:chOff x="2797" y="3162"/>
              <a:chExt cx="480" cy="291"/>
            </a:xfrm>
          </p:grpSpPr>
          <p:sp>
            <p:nvSpPr>
              <p:cNvPr id="45113" name="Text Box 16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41</a:t>
                </a:r>
              </a:p>
            </p:txBody>
          </p:sp>
          <p:cxnSp>
            <p:nvCxnSpPr>
              <p:cNvPr id="45114" name="AutoShape 17"/>
              <p:cNvCxnSpPr>
                <a:cxnSpLocks noChangeShapeType="1"/>
                <a:stCxn id="45113" idx="3"/>
                <a:endCxn id="45111" idx="1"/>
              </p:cNvCxnSpPr>
              <p:nvPr/>
            </p:nvCxnSpPr>
            <p:spPr bwMode="auto">
              <a:xfrm>
                <a:off x="3159" y="3307"/>
                <a:ext cx="118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64" name="Group 18"/>
            <p:cNvGrpSpPr>
              <a:grpSpLocks/>
            </p:cNvGrpSpPr>
            <p:nvPr/>
          </p:nvGrpSpPr>
          <p:grpSpPr bwMode="auto">
            <a:xfrm>
              <a:off x="4135438" y="2057400"/>
              <a:ext cx="838200" cy="461963"/>
              <a:chOff x="3277" y="3162"/>
              <a:chExt cx="528" cy="291"/>
            </a:xfrm>
          </p:grpSpPr>
          <p:sp>
            <p:nvSpPr>
              <p:cNvPr id="45111" name="Text Box 19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48</a:t>
                </a:r>
              </a:p>
            </p:txBody>
          </p:sp>
          <p:cxnSp>
            <p:nvCxnSpPr>
              <p:cNvPr id="45112" name="AutoShape 20"/>
              <p:cNvCxnSpPr>
                <a:cxnSpLocks noChangeShapeType="1"/>
                <a:stCxn id="45111" idx="3"/>
                <a:endCxn id="45109" idx="1"/>
              </p:cNvCxnSpPr>
              <p:nvPr/>
            </p:nvCxnSpPr>
            <p:spPr bwMode="auto">
              <a:xfrm>
                <a:off x="3639" y="3307"/>
                <a:ext cx="166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65" name="Group 21"/>
            <p:cNvGrpSpPr>
              <a:grpSpLocks/>
            </p:cNvGrpSpPr>
            <p:nvPr/>
          </p:nvGrpSpPr>
          <p:grpSpPr bwMode="auto">
            <a:xfrm>
              <a:off x="4973638" y="2057400"/>
              <a:ext cx="838200" cy="466725"/>
              <a:chOff x="3805" y="3162"/>
              <a:chExt cx="528" cy="294"/>
            </a:xfrm>
          </p:grpSpPr>
          <p:sp>
            <p:nvSpPr>
              <p:cNvPr id="45109" name="Text Box 22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64</a:t>
                </a:r>
              </a:p>
            </p:txBody>
          </p:sp>
          <p:cxnSp>
            <p:nvCxnSpPr>
              <p:cNvPr id="45110" name="AutoShape 23"/>
              <p:cNvCxnSpPr>
                <a:cxnSpLocks noChangeShapeType="1"/>
                <a:stCxn id="45109" idx="3"/>
                <a:endCxn id="45059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66" name="Group 24"/>
            <p:cNvGrpSpPr>
              <a:grpSpLocks/>
            </p:cNvGrpSpPr>
            <p:nvPr/>
          </p:nvGrpSpPr>
          <p:grpSpPr bwMode="auto">
            <a:xfrm>
              <a:off x="1643063" y="2055813"/>
              <a:ext cx="4556125" cy="1587"/>
              <a:chOff x="1227" y="1817"/>
              <a:chExt cx="2870" cy="1"/>
            </a:xfrm>
          </p:grpSpPr>
          <p:cxnSp>
            <p:nvCxnSpPr>
              <p:cNvPr id="45107" name="AutoShape 25"/>
              <p:cNvCxnSpPr>
                <a:cxnSpLocks noChangeShapeType="1"/>
                <a:stCxn id="45119" idx="0"/>
                <a:endCxn id="45113" idx="0"/>
              </p:cNvCxnSpPr>
              <p:nvPr/>
            </p:nvCxnSpPr>
            <p:spPr bwMode="auto">
              <a:xfrm rot="5400000" flipH="1" flipV="1">
                <a:off x="1862" y="1182"/>
                <a:ext cx="1" cy="1272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08" name="AutoShape 26"/>
              <p:cNvCxnSpPr>
                <a:cxnSpLocks noChangeShapeType="1"/>
                <a:stCxn id="45113" idx="0"/>
                <a:endCxn id="45059" idx="0"/>
              </p:cNvCxnSpPr>
              <p:nvPr/>
            </p:nvCxnSpPr>
            <p:spPr bwMode="auto">
              <a:xfrm rot="5400000" flipH="1" flipV="1">
                <a:off x="3297" y="1019"/>
                <a:ext cx="1" cy="1598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067" name="Text Box 28"/>
            <p:cNvSpPr txBox="1">
              <a:spLocks noChangeArrowheads="1"/>
            </p:cNvSpPr>
            <p:nvPr/>
          </p:nvSpPr>
          <p:spPr bwMode="auto">
            <a:xfrm>
              <a:off x="6356350" y="3352800"/>
              <a:ext cx="57785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Arial Unicode MS" pitchFamily="34" charset="-128"/>
                </a:rPr>
                <a:t>31</a:t>
              </a:r>
            </a:p>
          </p:txBody>
        </p:sp>
        <p:grpSp>
          <p:nvGrpSpPr>
            <p:cNvPr id="45068" name="Group 29"/>
            <p:cNvGrpSpPr>
              <a:grpSpLocks/>
            </p:cNvGrpSpPr>
            <p:nvPr/>
          </p:nvGrpSpPr>
          <p:grpSpPr bwMode="auto">
            <a:xfrm>
              <a:off x="1479550" y="3352800"/>
              <a:ext cx="647700" cy="466725"/>
              <a:chOff x="1597" y="3498"/>
              <a:chExt cx="408" cy="294"/>
            </a:xfrm>
          </p:grpSpPr>
          <p:sp>
            <p:nvSpPr>
              <p:cNvPr id="45105" name="Text Box 30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45106" name="AutoShape 31"/>
              <p:cNvCxnSpPr>
                <a:cxnSpLocks noChangeShapeType="1"/>
                <a:stCxn id="45105" idx="3"/>
                <a:endCxn id="45103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69" name="Group 32"/>
            <p:cNvGrpSpPr>
              <a:grpSpLocks/>
            </p:cNvGrpSpPr>
            <p:nvPr/>
          </p:nvGrpSpPr>
          <p:grpSpPr bwMode="auto">
            <a:xfrm>
              <a:off x="2127250" y="3352800"/>
              <a:ext cx="647700" cy="466725"/>
              <a:chOff x="2005" y="3498"/>
              <a:chExt cx="408" cy="294"/>
            </a:xfrm>
          </p:grpSpPr>
          <p:sp>
            <p:nvSpPr>
              <p:cNvPr id="45103" name="Text Box 33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45104" name="AutoShape 34"/>
              <p:cNvCxnSpPr>
                <a:cxnSpLocks noChangeShapeType="1"/>
                <a:stCxn id="45103" idx="3"/>
                <a:endCxn id="4510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70" name="Group 35"/>
            <p:cNvGrpSpPr>
              <a:grpSpLocks/>
            </p:cNvGrpSpPr>
            <p:nvPr/>
          </p:nvGrpSpPr>
          <p:grpSpPr bwMode="auto">
            <a:xfrm>
              <a:off x="2774950" y="3352800"/>
              <a:ext cx="630238" cy="466725"/>
              <a:chOff x="2413" y="3498"/>
              <a:chExt cx="397" cy="294"/>
            </a:xfrm>
          </p:grpSpPr>
          <p:sp>
            <p:nvSpPr>
              <p:cNvPr id="45101" name="Text Box 36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45102" name="AutoShape 37"/>
              <p:cNvCxnSpPr>
                <a:cxnSpLocks noChangeShapeType="1"/>
                <a:stCxn id="45101" idx="3"/>
                <a:endCxn id="45099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71" name="Group 38"/>
            <p:cNvGrpSpPr>
              <a:grpSpLocks/>
            </p:cNvGrpSpPr>
            <p:nvPr/>
          </p:nvGrpSpPr>
          <p:grpSpPr bwMode="auto">
            <a:xfrm>
              <a:off x="3405188" y="3352800"/>
              <a:ext cx="606425" cy="466725"/>
              <a:chOff x="2810" y="3498"/>
              <a:chExt cx="382" cy="294"/>
            </a:xfrm>
          </p:grpSpPr>
          <p:sp>
            <p:nvSpPr>
              <p:cNvPr id="45099" name="Text Box 39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45100" name="AutoShape 40"/>
              <p:cNvCxnSpPr>
                <a:cxnSpLocks noChangeShapeType="1"/>
                <a:stCxn id="45099" idx="3"/>
                <a:endCxn id="45097" idx="1"/>
              </p:cNvCxnSpPr>
              <p:nvPr/>
            </p:nvCxnSpPr>
            <p:spPr bwMode="auto">
              <a:xfrm flipV="1">
                <a:off x="3053" y="3643"/>
                <a:ext cx="139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72" name="Group 41"/>
            <p:cNvGrpSpPr>
              <a:grpSpLocks/>
            </p:cNvGrpSpPr>
            <p:nvPr/>
          </p:nvGrpSpPr>
          <p:grpSpPr bwMode="auto">
            <a:xfrm>
              <a:off x="4011613" y="3352800"/>
              <a:ext cx="820737" cy="461963"/>
              <a:chOff x="3192" y="3498"/>
              <a:chExt cx="517" cy="291"/>
            </a:xfrm>
          </p:grpSpPr>
          <p:sp>
            <p:nvSpPr>
              <p:cNvPr id="45097" name="Text Box 4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11</a:t>
                </a:r>
              </a:p>
            </p:txBody>
          </p:sp>
          <p:cxnSp>
            <p:nvCxnSpPr>
              <p:cNvPr id="45098" name="AutoShape 43"/>
              <p:cNvCxnSpPr>
                <a:cxnSpLocks noChangeShapeType="1"/>
                <a:stCxn id="45097" idx="3"/>
                <a:endCxn id="45095" idx="1"/>
              </p:cNvCxnSpPr>
              <p:nvPr/>
            </p:nvCxnSpPr>
            <p:spPr bwMode="auto">
              <a:xfrm>
                <a:off x="3554" y="3643"/>
                <a:ext cx="155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73" name="Group 44"/>
            <p:cNvGrpSpPr>
              <a:grpSpLocks/>
            </p:cNvGrpSpPr>
            <p:nvPr/>
          </p:nvGrpSpPr>
          <p:grpSpPr bwMode="auto">
            <a:xfrm>
              <a:off x="4832350" y="3352800"/>
              <a:ext cx="762000" cy="466725"/>
              <a:chOff x="3565" y="2496"/>
              <a:chExt cx="480" cy="294"/>
            </a:xfrm>
          </p:grpSpPr>
          <p:sp>
            <p:nvSpPr>
              <p:cNvPr id="45095" name="Text Box 45"/>
              <p:cNvSpPr txBox="1">
                <a:spLocks noChangeArrowheads="1"/>
              </p:cNvSpPr>
              <p:nvPr/>
            </p:nvSpPr>
            <p:spPr bwMode="auto">
              <a:xfrm>
                <a:off x="3565" y="2496"/>
                <a:ext cx="371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17</a:t>
                </a:r>
              </a:p>
            </p:txBody>
          </p:sp>
          <p:cxnSp>
            <p:nvCxnSpPr>
              <p:cNvPr id="45096" name="AutoShape 46"/>
              <p:cNvCxnSpPr>
                <a:cxnSpLocks noChangeShapeType="1"/>
                <a:stCxn id="45095" idx="3"/>
                <a:endCxn id="45093" idx="1"/>
              </p:cNvCxnSpPr>
              <p:nvPr/>
            </p:nvCxnSpPr>
            <p:spPr bwMode="auto">
              <a:xfrm>
                <a:off x="3936" y="2643"/>
                <a:ext cx="109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74" name="Group 47"/>
            <p:cNvGrpSpPr>
              <a:grpSpLocks/>
            </p:cNvGrpSpPr>
            <p:nvPr/>
          </p:nvGrpSpPr>
          <p:grpSpPr bwMode="auto">
            <a:xfrm>
              <a:off x="5594350" y="3352800"/>
              <a:ext cx="838200" cy="466725"/>
              <a:chOff x="4045" y="3498"/>
              <a:chExt cx="528" cy="294"/>
            </a:xfrm>
          </p:grpSpPr>
          <p:sp>
            <p:nvSpPr>
              <p:cNvPr id="45093" name="Text Box 48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eaLnBrk="0" fontAlgn="base" hangingPunct="0"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45094" name="AutoShape 49"/>
              <p:cNvCxnSpPr>
                <a:cxnSpLocks noChangeShapeType="1"/>
                <a:stCxn id="45093" idx="3"/>
                <a:endCxn id="45067" idx="1"/>
              </p:cNvCxnSpPr>
              <p:nvPr/>
            </p:nvCxnSpPr>
            <p:spPr bwMode="auto">
              <a:xfrm>
                <a:off x="4409" y="3645"/>
                <a:ext cx="164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75" name="Group 50"/>
            <p:cNvGrpSpPr>
              <a:grpSpLocks/>
            </p:cNvGrpSpPr>
            <p:nvPr/>
          </p:nvGrpSpPr>
          <p:grpSpPr bwMode="auto">
            <a:xfrm>
              <a:off x="1674813" y="3351213"/>
              <a:ext cx="4972050" cy="1587"/>
              <a:chOff x="1055" y="1967"/>
              <a:chExt cx="3132" cy="1"/>
            </a:xfrm>
          </p:grpSpPr>
          <p:cxnSp>
            <p:nvCxnSpPr>
              <p:cNvPr id="45091" name="AutoShape 51"/>
              <p:cNvCxnSpPr>
                <a:cxnSpLocks noChangeShapeType="1"/>
                <a:stCxn id="45105" idx="0"/>
                <a:endCxn id="45097" idx="0"/>
              </p:cNvCxnSpPr>
              <p:nvPr/>
            </p:nvCxnSpPr>
            <p:spPr bwMode="auto">
              <a:xfrm rot="5400000" flipH="1" flipV="1">
                <a:off x="1881" y="1141"/>
                <a:ext cx="1" cy="1654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92" name="AutoShape 52"/>
              <p:cNvCxnSpPr>
                <a:cxnSpLocks noChangeShapeType="1"/>
                <a:stCxn id="45097" idx="0"/>
                <a:endCxn id="45067" idx="0"/>
              </p:cNvCxnSpPr>
              <p:nvPr/>
            </p:nvCxnSpPr>
            <p:spPr bwMode="auto">
              <a:xfrm rot="5400000" flipH="1" flipV="1">
                <a:off x="3447" y="1229"/>
                <a:ext cx="1" cy="1478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076" name="Text Box 53"/>
            <p:cNvSpPr txBox="1">
              <a:spLocks noChangeArrowheads="1"/>
            </p:cNvSpPr>
            <p:nvPr/>
          </p:nvSpPr>
          <p:spPr bwMode="auto">
            <a:xfrm>
              <a:off x="4251325" y="29813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  <a:latin typeface="Lucida Sans" pitchFamily="34" charset="0"/>
                  <a:ea typeface="Arial Unicode MS" pitchFamily="34" charset="-128"/>
                </a:rPr>
                <a:t>31</a:t>
              </a:r>
            </a:p>
          </p:txBody>
        </p:sp>
        <p:sp>
          <p:nvSpPr>
            <p:cNvPr id="45077" name="Text Box 54"/>
            <p:cNvSpPr txBox="1">
              <a:spLocks noChangeArrowheads="1"/>
            </p:cNvSpPr>
            <p:nvPr/>
          </p:nvSpPr>
          <p:spPr bwMode="auto">
            <a:xfrm>
              <a:off x="1628775" y="3032125"/>
              <a:ext cx="5095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  <a:latin typeface="Lucida Sans" pitchFamily="34" charset="0"/>
                  <a:ea typeface="Arial Unicode MS" pitchFamily="34" charset="-128"/>
                </a:rPr>
                <a:t>11</a:t>
              </a:r>
            </a:p>
          </p:txBody>
        </p:sp>
        <p:sp>
          <p:nvSpPr>
            <p:cNvPr id="45080" name="Rectangle 57"/>
            <p:cNvSpPr>
              <a:spLocks noChangeArrowheads="1"/>
            </p:cNvSpPr>
            <p:nvPr/>
          </p:nvSpPr>
          <p:spPr bwMode="auto">
            <a:xfrm>
              <a:off x="3429000" y="3352800"/>
              <a:ext cx="381000" cy="4572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5081" name="Rectangle 59"/>
            <p:cNvSpPr>
              <a:spLocks noChangeArrowheads="1"/>
            </p:cNvSpPr>
            <p:nvPr/>
          </p:nvSpPr>
          <p:spPr bwMode="auto">
            <a:xfrm>
              <a:off x="2743200" y="2057400"/>
              <a:ext cx="457200" cy="4572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9185" name="Rectangle 64"/>
            <p:cNvSpPr>
              <a:spLocks noChangeArrowheads="1"/>
            </p:cNvSpPr>
            <p:nvPr/>
          </p:nvSpPr>
          <p:spPr bwMode="auto">
            <a:xfrm>
              <a:off x="3352800" y="2057400"/>
              <a:ext cx="609600" cy="4572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962400" y="3352800"/>
              <a:ext cx="609600" cy="4572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sp>
        <p:nvSpPr>
          <p:cNvPr id="67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Pointers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1000" y="205377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Brutus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6682" y="329757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Caesar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6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34257" y="1348804"/>
            <a:ext cx="8991600" cy="555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dirty="0" err="1">
                <a:solidFill>
                  <a:srgbClr val="FF0000"/>
                </a:solidFill>
              </a:rPr>
              <a:t>IntersectWithSkips</a:t>
            </a:r>
            <a:r>
              <a:rPr lang="en-US" altLang="en-US" sz="1400" dirty="0">
                <a:solidFill>
                  <a:srgbClr val="FF0000"/>
                </a:solidFill>
              </a:rPr>
              <a:t>(</a:t>
            </a:r>
            <a:r>
              <a:rPr lang="en-US" altLang="en-US" sz="1400" i="1" dirty="0">
                <a:solidFill>
                  <a:srgbClr val="FF0000"/>
                </a:solidFill>
              </a:rPr>
              <a:t>p</a:t>
            </a:r>
            <a:r>
              <a:rPr lang="en-US" altLang="en-US" sz="1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1400" i="1" dirty="0">
                <a:solidFill>
                  <a:srgbClr val="FF0000"/>
                </a:solidFill>
              </a:rPr>
              <a:t>, p</a:t>
            </a:r>
            <a:r>
              <a:rPr lang="en-US" altLang="en-US" sz="1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400" i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1 </a:t>
            </a:r>
            <a:r>
              <a:rPr lang="en-US" altLang="en-US" sz="1400" i="1" dirty="0"/>
              <a:t>answer   </a:t>
            </a:r>
            <a:r>
              <a:rPr lang="en-US" altLang="en-US" sz="1400" i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en-US" sz="1400" i="1" dirty="0"/>
              <a:t> &lt;&gt;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2 </a:t>
            </a:r>
            <a:r>
              <a:rPr lang="en-US" altLang="en-US" sz="1400" b="1" dirty="0"/>
              <a:t>while</a:t>
            </a:r>
            <a:r>
              <a:rPr lang="en-US" altLang="en-US" sz="1400" dirty="0"/>
              <a:t> </a:t>
            </a:r>
            <a:r>
              <a:rPr lang="en-US" altLang="en-US" sz="1400" i="1" dirty="0"/>
              <a:t>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 ≠ NIL </a:t>
            </a:r>
            <a:r>
              <a:rPr lang="en-US" altLang="en-US" sz="1400" b="1" dirty="0"/>
              <a:t>and</a:t>
            </a:r>
            <a:r>
              <a:rPr lang="en-US" altLang="en-US" sz="1400" i="1" dirty="0"/>
              <a:t> 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 ≠ NIL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3 </a:t>
            </a:r>
            <a:r>
              <a:rPr lang="en-US" altLang="en-US" sz="1400" b="1" dirty="0"/>
              <a:t>do if 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 = 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4 	</a:t>
            </a:r>
            <a:r>
              <a:rPr lang="en-US" altLang="en-US" sz="1400" b="1" dirty="0"/>
              <a:t>then</a:t>
            </a:r>
            <a:r>
              <a:rPr lang="en-US" altLang="en-US" sz="1400" dirty="0"/>
              <a:t> ADD(</a:t>
            </a:r>
            <a:r>
              <a:rPr lang="en-US" altLang="en-US" sz="1400" i="1" dirty="0"/>
              <a:t>answer, 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5 		</a:t>
            </a:r>
            <a:r>
              <a:rPr lang="en-US" altLang="en-US" sz="1400" i="1" dirty="0"/>
              <a:t> 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 </a:t>
            </a:r>
            <a:r>
              <a:rPr lang="en-US" altLang="en-US" sz="1400" i="1" dirty="0">
                <a:latin typeface="Times New Roman" pitchFamily="18" charset="0"/>
              </a:rPr>
              <a:t>←</a:t>
            </a:r>
            <a:r>
              <a:rPr lang="en-US" altLang="en-US" sz="1400" i="1" dirty="0"/>
              <a:t> next(p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6 		</a:t>
            </a:r>
            <a:r>
              <a:rPr lang="en-US" altLang="en-US" sz="1400" i="1" dirty="0"/>
              <a:t>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 </a:t>
            </a:r>
            <a:r>
              <a:rPr lang="en-US" altLang="en-US" sz="1400" i="1" dirty="0">
                <a:latin typeface="Times New Roman" pitchFamily="18" charset="0"/>
              </a:rPr>
              <a:t>←</a:t>
            </a:r>
            <a:r>
              <a:rPr lang="en-US" altLang="en-US" sz="1400" i="1" dirty="0"/>
              <a:t> next(p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7 	</a:t>
            </a:r>
            <a:r>
              <a:rPr lang="en-US" altLang="en-US" sz="1400" b="1" dirty="0"/>
              <a:t>else if</a:t>
            </a:r>
            <a:r>
              <a:rPr lang="en-US" altLang="en-US" sz="1400" dirty="0"/>
              <a:t> 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 &lt; 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8 		</a:t>
            </a:r>
            <a:r>
              <a:rPr lang="en-US" altLang="en-US" sz="1400" b="1" dirty="0"/>
              <a:t>then if </a:t>
            </a:r>
            <a:r>
              <a:rPr lang="en-US" altLang="en-US" sz="1400" i="1" dirty="0" err="1"/>
              <a:t>hasSkip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 </a:t>
            </a:r>
            <a:r>
              <a:rPr lang="en-US" altLang="en-US" sz="1400" b="1" dirty="0"/>
              <a:t>and</a:t>
            </a:r>
            <a:r>
              <a:rPr lang="en-US" altLang="en-US" sz="1400" i="1" dirty="0"/>
              <a:t> (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(skip(p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)) ≤ 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9 		         </a:t>
            </a:r>
            <a:r>
              <a:rPr lang="en-US" altLang="en-US" sz="1400" b="1" dirty="0"/>
              <a:t>then while </a:t>
            </a:r>
            <a:r>
              <a:rPr lang="en-US" altLang="en-US" sz="1400" i="1" dirty="0" err="1"/>
              <a:t>hasSkip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 </a:t>
            </a:r>
            <a:r>
              <a:rPr lang="en-US" altLang="en-US" sz="1400" b="1" dirty="0"/>
              <a:t>and</a:t>
            </a:r>
            <a:r>
              <a:rPr lang="en-US" altLang="en-US" sz="1400" i="1" dirty="0"/>
              <a:t> (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(skip(p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)) ≤ 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10 			</a:t>
            </a:r>
            <a:r>
              <a:rPr lang="en-US" altLang="en-US" sz="1400" b="1" dirty="0"/>
              <a:t>      do </a:t>
            </a:r>
            <a:r>
              <a:rPr lang="en-US" altLang="en-US" sz="1400" i="1" dirty="0"/>
              <a:t>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 </a:t>
            </a:r>
            <a:r>
              <a:rPr lang="en-US" altLang="en-US" sz="1400" i="1" dirty="0">
                <a:latin typeface="Times New Roman" pitchFamily="18" charset="0"/>
              </a:rPr>
              <a:t>←</a:t>
            </a:r>
            <a:r>
              <a:rPr lang="en-US" altLang="en-US" sz="1400" i="1" dirty="0"/>
              <a:t> skip(p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11 		         </a:t>
            </a:r>
            <a:r>
              <a:rPr lang="en-US" altLang="en-US" sz="1400" b="1" dirty="0"/>
              <a:t>else</a:t>
            </a:r>
            <a:r>
              <a:rPr lang="en-US" altLang="en-US" sz="1400" dirty="0"/>
              <a:t> </a:t>
            </a:r>
            <a:r>
              <a:rPr lang="en-US" altLang="en-US" sz="1400" i="1" dirty="0"/>
              <a:t>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 </a:t>
            </a:r>
            <a:r>
              <a:rPr lang="en-US" altLang="en-US" sz="1400" i="1" dirty="0">
                <a:latin typeface="Times New Roman" pitchFamily="18" charset="0"/>
              </a:rPr>
              <a:t>←</a:t>
            </a:r>
            <a:r>
              <a:rPr lang="en-US" altLang="en-US" sz="1400" i="1" dirty="0"/>
              <a:t> next(p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12 		</a:t>
            </a:r>
            <a:r>
              <a:rPr lang="en-US" altLang="en-US" sz="1400" b="1" dirty="0"/>
              <a:t>else if </a:t>
            </a:r>
            <a:r>
              <a:rPr lang="en-US" altLang="en-US" sz="1400" i="1" dirty="0" err="1"/>
              <a:t>hasSkip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 </a:t>
            </a:r>
            <a:r>
              <a:rPr lang="en-US" altLang="en-US" sz="1400" b="1" dirty="0"/>
              <a:t>and</a:t>
            </a:r>
            <a:r>
              <a:rPr lang="en-US" altLang="en-US" sz="1400" i="1" dirty="0"/>
              <a:t> (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(skip(p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)) ≤ 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13 		</a:t>
            </a:r>
            <a:r>
              <a:rPr lang="en-US" altLang="en-US" sz="1400" b="1" dirty="0"/>
              <a:t>         then while </a:t>
            </a:r>
            <a:r>
              <a:rPr lang="en-US" altLang="en-US" sz="1400" i="1" dirty="0" err="1"/>
              <a:t>hasSkip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 </a:t>
            </a:r>
            <a:r>
              <a:rPr lang="en-US" altLang="en-US" sz="1400" b="1" dirty="0"/>
              <a:t>and</a:t>
            </a:r>
            <a:r>
              <a:rPr lang="en-US" altLang="en-US" sz="1400" i="1" dirty="0"/>
              <a:t> (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(skip(p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)) ≤ </a:t>
            </a:r>
            <a:r>
              <a:rPr lang="en-US" altLang="en-US" sz="1400" i="1" dirty="0" err="1"/>
              <a:t>docID</a:t>
            </a:r>
            <a:r>
              <a:rPr lang="en-US" altLang="en-US" sz="1400" i="1" dirty="0"/>
              <a:t>(p</a:t>
            </a:r>
            <a:r>
              <a:rPr lang="en-US" altLang="en-US" sz="1400" baseline="-25000" dirty="0"/>
              <a:t>1</a:t>
            </a:r>
            <a:r>
              <a:rPr lang="en-US" altLang="en-US" sz="1400" i="1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14 			</a:t>
            </a:r>
            <a:r>
              <a:rPr lang="en-US" altLang="en-US" sz="1400" b="1" dirty="0"/>
              <a:t>      do </a:t>
            </a:r>
            <a:r>
              <a:rPr lang="en-US" altLang="en-US" sz="1400" i="1" dirty="0"/>
              <a:t>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 </a:t>
            </a:r>
            <a:r>
              <a:rPr lang="en-US" altLang="en-US" sz="1400" i="1" dirty="0">
                <a:latin typeface="Times New Roman" pitchFamily="18" charset="0"/>
              </a:rPr>
              <a:t>← </a:t>
            </a:r>
            <a:r>
              <a:rPr lang="en-US" altLang="en-US" sz="1400" i="1" dirty="0"/>
              <a:t>skip(p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15 		         </a:t>
            </a:r>
            <a:r>
              <a:rPr lang="en-US" altLang="en-US" sz="1400" b="1" dirty="0"/>
              <a:t>else</a:t>
            </a:r>
            <a:r>
              <a:rPr lang="en-US" altLang="en-US" sz="1400" dirty="0"/>
              <a:t> </a:t>
            </a:r>
            <a:r>
              <a:rPr lang="en-US" altLang="en-US" sz="1400" i="1" dirty="0"/>
              <a:t>p</a:t>
            </a:r>
            <a:r>
              <a:rPr lang="en-US" altLang="en-US" sz="1400" baseline="-25000" dirty="0"/>
              <a:t>2 </a:t>
            </a:r>
            <a:r>
              <a:rPr lang="en-US" altLang="en-US" sz="1400" i="1" dirty="0">
                <a:latin typeface="Times New Roman" pitchFamily="18" charset="0"/>
              </a:rPr>
              <a:t>← </a:t>
            </a:r>
            <a:r>
              <a:rPr lang="en-US" altLang="en-US" sz="1400" i="1" dirty="0"/>
              <a:t>next(p</a:t>
            </a:r>
            <a:r>
              <a:rPr lang="en-US" altLang="en-US" sz="1400" baseline="-25000" dirty="0"/>
              <a:t>2</a:t>
            </a:r>
            <a:r>
              <a:rPr lang="en-US" altLang="en-US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16 </a:t>
            </a:r>
            <a:r>
              <a:rPr lang="en-US" altLang="en-US" sz="1400" b="1" dirty="0"/>
              <a:t>return</a:t>
            </a:r>
            <a:r>
              <a:rPr lang="en-US" altLang="en-US" sz="1400" dirty="0"/>
              <a:t> </a:t>
            </a:r>
            <a:r>
              <a:rPr lang="en-US" altLang="en-US" sz="1400" i="1" dirty="0"/>
              <a:t>answer</a:t>
            </a:r>
            <a:endParaRPr lang="en-US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5614" y="0"/>
            <a:ext cx="69419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Postings lists intersection </a:t>
            </a:r>
            <a:endParaRPr lang="en-I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with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skip pointers.</a:t>
            </a:r>
          </a:p>
        </p:txBody>
      </p:sp>
    </p:spTree>
    <p:extLst>
      <p:ext uri="{BB962C8B-B14F-4D97-AF65-F5344CB8AC3E}">
        <p14:creationId xmlns:p14="http://schemas.microsoft.com/office/powerpoint/2010/main" val="38523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 smtClean="0"/>
              <a:t>Available only for the original postings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 smtClean="0"/>
              <a:t>For an intermediate result in a complex query, the call </a:t>
            </a:r>
            <a:r>
              <a:rPr lang="en-IN" sz="3200" i="1" dirty="0" err="1" smtClean="0"/>
              <a:t>hasskip</a:t>
            </a:r>
            <a:r>
              <a:rPr lang="en-IN" sz="3200" dirty="0" smtClean="0"/>
              <a:t>(</a:t>
            </a:r>
            <a:r>
              <a:rPr lang="en-IN" sz="3200" i="1" dirty="0" smtClean="0"/>
              <a:t>p</a:t>
            </a:r>
            <a:r>
              <a:rPr lang="en-IN" sz="3200" dirty="0" smtClean="0"/>
              <a:t>) will always return false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 smtClean="0"/>
              <a:t>The presence of skip pointers only helps for AND queries, not for OR queries.</a:t>
            </a:r>
          </a:p>
          <a:p>
            <a:pPr algn="just">
              <a:buFont typeface="Arial" pitchFamily="34" charset="0"/>
              <a:buChar char="•"/>
            </a:pPr>
            <a:endParaRPr lang="en-IN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Pointers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22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11604" y="1447800"/>
            <a:ext cx="8229600" cy="45259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ea typeface="ＭＳ Ｐゴシック" pitchFamily="34" charset="-128"/>
              </a:rPr>
              <a:t>Tradeoff:</a:t>
            </a:r>
          </a:p>
          <a:p>
            <a:pPr lvl="1" algn="just" eaLnBrk="1" hangingPunct="1"/>
            <a:r>
              <a:rPr lang="en-US" altLang="en-US" sz="2400" dirty="0" smtClean="0">
                <a:ea typeface="ＭＳ Ｐゴシック" pitchFamily="34" charset="-128"/>
              </a:rPr>
              <a:t>More skips </a:t>
            </a:r>
            <a:r>
              <a:rPr lang="en-US" altLang="en-US" sz="2400" dirty="0" smtClean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 altLang="en-US" sz="2400" dirty="0" smtClean="0">
                <a:ea typeface="ＭＳ Ｐゴシック" pitchFamily="34" charset="-128"/>
              </a:rPr>
              <a:t>shorter skip spans </a:t>
            </a:r>
            <a:r>
              <a:rPr lang="en-US" altLang="en-US" sz="2400" dirty="0" smtClean="0">
                <a:ea typeface="ＭＳ Ｐゴシック" pitchFamily="34" charset="-128"/>
                <a:sym typeface="Symbol" pitchFamily="18" charset="2"/>
              </a:rPr>
              <a:t> </a:t>
            </a:r>
            <a:r>
              <a:rPr lang="en-US" altLang="en-US" sz="2400" dirty="0" smtClean="0">
                <a:ea typeface="ＭＳ Ｐゴシック" pitchFamily="34" charset="-128"/>
              </a:rPr>
              <a:t>more likely to skip.  But lots of comparisons to skip pointers.</a:t>
            </a:r>
          </a:p>
          <a:p>
            <a:pPr lvl="1" algn="just" eaLnBrk="1" hangingPunct="1"/>
            <a:r>
              <a:rPr lang="en-US" altLang="en-US" sz="2400" dirty="0" smtClean="0">
                <a:ea typeface="ＭＳ Ｐゴシック" pitchFamily="34" charset="-128"/>
              </a:rPr>
              <a:t>Fewer skips </a:t>
            </a:r>
            <a:r>
              <a:rPr lang="en-US" altLang="en-US" sz="2400" dirty="0" smtClean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 altLang="en-US" sz="2400" dirty="0" smtClean="0">
                <a:ea typeface="ＭＳ Ｐゴシック" pitchFamily="34" charset="-128"/>
              </a:rPr>
              <a:t>few pointer comparison, but then long skip spans </a:t>
            </a:r>
            <a:r>
              <a:rPr lang="en-US" altLang="en-US" sz="2400" dirty="0" smtClean="0">
                <a:ea typeface="ＭＳ Ｐゴシック" pitchFamily="34" charset="-128"/>
                <a:sym typeface="Symbol" pitchFamily="18" charset="2"/>
              </a:rPr>
              <a:t> </a:t>
            </a:r>
            <a:r>
              <a:rPr lang="en-US" altLang="en-US" sz="2400" dirty="0" smtClean="0">
                <a:ea typeface="ＭＳ Ｐゴシック" pitchFamily="34" charset="-128"/>
              </a:rPr>
              <a:t>few successful skips.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Where to  place skips?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2500" y="3962400"/>
            <a:ext cx="6477000" cy="1295400"/>
            <a:chOff x="1447800" y="4953000"/>
            <a:chExt cx="6477000" cy="1295400"/>
          </a:xfrm>
        </p:grpSpPr>
        <p:sp>
          <p:nvSpPr>
            <p:cNvPr id="47108" name="Rectangle 5"/>
            <p:cNvSpPr>
              <a:spLocks noChangeArrowheads="1"/>
            </p:cNvSpPr>
            <p:nvPr/>
          </p:nvSpPr>
          <p:spPr bwMode="auto">
            <a:xfrm>
              <a:off x="7543800" y="49530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grpSp>
          <p:nvGrpSpPr>
            <p:cNvPr id="47109" name="Group 7"/>
            <p:cNvGrpSpPr>
              <a:grpSpLocks/>
            </p:cNvGrpSpPr>
            <p:nvPr/>
          </p:nvGrpSpPr>
          <p:grpSpPr bwMode="auto">
            <a:xfrm>
              <a:off x="1447800" y="4953000"/>
              <a:ext cx="609600" cy="304800"/>
              <a:chOff x="1104" y="3168"/>
              <a:chExt cx="384" cy="192"/>
            </a:xfrm>
          </p:grpSpPr>
          <p:sp>
            <p:nvSpPr>
              <p:cNvPr id="47176" name="Rectangle 4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77" name="AutoShape 6"/>
              <p:cNvCxnSpPr>
                <a:cxnSpLocks noChangeShapeType="1"/>
                <a:stCxn id="47176" idx="3"/>
                <a:endCxn id="47108" idx="1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10" name="Group 8"/>
            <p:cNvGrpSpPr>
              <a:grpSpLocks/>
            </p:cNvGrpSpPr>
            <p:nvPr/>
          </p:nvGrpSpPr>
          <p:grpSpPr bwMode="auto">
            <a:xfrm>
              <a:off x="2057400" y="4953000"/>
              <a:ext cx="609600" cy="304800"/>
              <a:chOff x="1104" y="3168"/>
              <a:chExt cx="384" cy="192"/>
            </a:xfrm>
          </p:grpSpPr>
          <p:sp>
            <p:nvSpPr>
              <p:cNvPr id="47174" name="Rectangle 9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75" name="AutoShape 10"/>
              <p:cNvCxnSpPr>
                <a:cxnSpLocks noChangeShapeType="1"/>
                <a:stCxn id="47174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11" name="Group 11"/>
            <p:cNvGrpSpPr>
              <a:grpSpLocks/>
            </p:cNvGrpSpPr>
            <p:nvPr/>
          </p:nvGrpSpPr>
          <p:grpSpPr bwMode="auto">
            <a:xfrm>
              <a:off x="2667000" y="4953000"/>
              <a:ext cx="609600" cy="304800"/>
              <a:chOff x="1104" y="3168"/>
              <a:chExt cx="384" cy="192"/>
            </a:xfrm>
          </p:grpSpPr>
          <p:sp>
            <p:nvSpPr>
              <p:cNvPr id="47172" name="Rectangle 12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73" name="AutoShape 13"/>
              <p:cNvCxnSpPr>
                <a:cxnSpLocks noChangeShapeType="1"/>
                <a:stCxn id="47172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12" name="Group 14"/>
            <p:cNvGrpSpPr>
              <a:grpSpLocks/>
            </p:cNvGrpSpPr>
            <p:nvPr/>
          </p:nvGrpSpPr>
          <p:grpSpPr bwMode="auto">
            <a:xfrm>
              <a:off x="3276600" y="4953000"/>
              <a:ext cx="609600" cy="304800"/>
              <a:chOff x="1104" y="3168"/>
              <a:chExt cx="384" cy="192"/>
            </a:xfrm>
          </p:grpSpPr>
          <p:sp>
            <p:nvSpPr>
              <p:cNvPr id="47170" name="Rectangle 15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71" name="AutoShape 16"/>
              <p:cNvCxnSpPr>
                <a:cxnSpLocks noChangeShapeType="1"/>
                <a:stCxn id="47170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13" name="Group 17"/>
            <p:cNvGrpSpPr>
              <a:grpSpLocks/>
            </p:cNvGrpSpPr>
            <p:nvPr/>
          </p:nvGrpSpPr>
          <p:grpSpPr bwMode="auto">
            <a:xfrm>
              <a:off x="3886200" y="4953000"/>
              <a:ext cx="609600" cy="304800"/>
              <a:chOff x="1104" y="3168"/>
              <a:chExt cx="384" cy="192"/>
            </a:xfrm>
          </p:grpSpPr>
          <p:sp>
            <p:nvSpPr>
              <p:cNvPr id="47168" name="Rectangle 18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69" name="AutoShape 19"/>
              <p:cNvCxnSpPr>
                <a:cxnSpLocks noChangeShapeType="1"/>
                <a:stCxn id="47168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14" name="Group 20"/>
            <p:cNvGrpSpPr>
              <a:grpSpLocks/>
            </p:cNvGrpSpPr>
            <p:nvPr/>
          </p:nvGrpSpPr>
          <p:grpSpPr bwMode="auto">
            <a:xfrm>
              <a:off x="4495800" y="4953000"/>
              <a:ext cx="609600" cy="304800"/>
              <a:chOff x="1104" y="3168"/>
              <a:chExt cx="384" cy="192"/>
            </a:xfrm>
          </p:grpSpPr>
          <p:sp>
            <p:nvSpPr>
              <p:cNvPr id="47166" name="Rectangle 21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67" name="AutoShape 22"/>
              <p:cNvCxnSpPr>
                <a:cxnSpLocks noChangeShapeType="1"/>
                <a:stCxn id="47166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15" name="Group 23"/>
            <p:cNvGrpSpPr>
              <a:grpSpLocks/>
            </p:cNvGrpSpPr>
            <p:nvPr/>
          </p:nvGrpSpPr>
          <p:grpSpPr bwMode="auto">
            <a:xfrm>
              <a:off x="5105400" y="4953000"/>
              <a:ext cx="609600" cy="304800"/>
              <a:chOff x="1104" y="3168"/>
              <a:chExt cx="384" cy="192"/>
            </a:xfrm>
          </p:grpSpPr>
          <p:sp>
            <p:nvSpPr>
              <p:cNvPr id="47164" name="Rectangle 24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65" name="AutoShape 25"/>
              <p:cNvCxnSpPr>
                <a:cxnSpLocks noChangeShapeType="1"/>
                <a:stCxn id="47164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16" name="Group 26"/>
            <p:cNvGrpSpPr>
              <a:grpSpLocks/>
            </p:cNvGrpSpPr>
            <p:nvPr/>
          </p:nvGrpSpPr>
          <p:grpSpPr bwMode="auto">
            <a:xfrm>
              <a:off x="5715000" y="4953000"/>
              <a:ext cx="609600" cy="304800"/>
              <a:chOff x="1104" y="3168"/>
              <a:chExt cx="384" cy="192"/>
            </a:xfrm>
          </p:grpSpPr>
          <p:sp>
            <p:nvSpPr>
              <p:cNvPr id="47162" name="Rectangle 27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63" name="AutoShape 28"/>
              <p:cNvCxnSpPr>
                <a:cxnSpLocks noChangeShapeType="1"/>
                <a:stCxn id="47162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17" name="Group 29"/>
            <p:cNvGrpSpPr>
              <a:grpSpLocks/>
            </p:cNvGrpSpPr>
            <p:nvPr/>
          </p:nvGrpSpPr>
          <p:grpSpPr bwMode="auto">
            <a:xfrm>
              <a:off x="6324600" y="4953000"/>
              <a:ext cx="609600" cy="304800"/>
              <a:chOff x="1104" y="3168"/>
              <a:chExt cx="384" cy="192"/>
            </a:xfrm>
          </p:grpSpPr>
          <p:sp>
            <p:nvSpPr>
              <p:cNvPr id="47160" name="Rectangle 30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61" name="AutoShape 31"/>
              <p:cNvCxnSpPr>
                <a:cxnSpLocks noChangeShapeType="1"/>
                <a:stCxn id="47160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18" name="Rectangle 32"/>
            <p:cNvSpPr>
              <a:spLocks noChangeArrowheads="1"/>
            </p:cNvSpPr>
            <p:nvPr/>
          </p:nvSpPr>
          <p:spPr bwMode="auto">
            <a:xfrm>
              <a:off x="7543800" y="59436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grpSp>
          <p:nvGrpSpPr>
            <p:cNvPr id="47119" name="Group 33"/>
            <p:cNvGrpSpPr>
              <a:grpSpLocks/>
            </p:cNvGrpSpPr>
            <p:nvPr/>
          </p:nvGrpSpPr>
          <p:grpSpPr bwMode="auto">
            <a:xfrm>
              <a:off x="1447800" y="5943600"/>
              <a:ext cx="609600" cy="304800"/>
              <a:chOff x="1104" y="3168"/>
              <a:chExt cx="384" cy="192"/>
            </a:xfrm>
          </p:grpSpPr>
          <p:sp>
            <p:nvSpPr>
              <p:cNvPr id="47158" name="Rectangle 34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59" name="AutoShape 35"/>
              <p:cNvCxnSpPr>
                <a:cxnSpLocks noChangeShapeType="1"/>
                <a:stCxn id="47158" idx="3"/>
                <a:endCxn id="47118" idx="1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20" name="Group 36"/>
            <p:cNvGrpSpPr>
              <a:grpSpLocks/>
            </p:cNvGrpSpPr>
            <p:nvPr/>
          </p:nvGrpSpPr>
          <p:grpSpPr bwMode="auto">
            <a:xfrm>
              <a:off x="2057400" y="5943600"/>
              <a:ext cx="609600" cy="304800"/>
              <a:chOff x="1104" y="3168"/>
              <a:chExt cx="384" cy="192"/>
            </a:xfrm>
          </p:grpSpPr>
          <p:sp>
            <p:nvSpPr>
              <p:cNvPr id="47156" name="Rectangle 37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57" name="AutoShape 38"/>
              <p:cNvCxnSpPr>
                <a:cxnSpLocks noChangeShapeType="1"/>
                <a:stCxn id="47156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21" name="Group 39"/>
            <p:cNvGrpSpPr>
              <a:grpSpLocks/>
            </p:cNvGrpSpPr>
            <p:nvPr/>
          </p:nvGrpSpPr>
          <p:grpSpPr bwMode="auto">
            <a:xfrm>
              <a:off x="2667000" y="5943600"/>
              <a:ext cx="609600" cy="304800"/>
              <a:chOff x="1104" y="3168"/>
              <a:chExt cx="384" cy="192"/>
            </a:xfrm>
          </p:grpSpPr>
          <p:sp>
            <p:nvSpPr>
              <p:cNvPr id="47154" name="Rectangle 40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55" name="AutoShape 41"/>
              <p:cNvCxnSpPr>
                <a:cxnSpLocks noChangeShapeType="1"/>
                <a:stCxn id="47154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22" name="Group 42"/>
            <p:cNvGrpSpPr>
              <a:grpSpLocks/>
            </p:cNvGrpSpPr>
            <p:nvPr/>
          </p:nvGrpSpPr>
          <p:grpSpPr bwMode="auto">
            <a:xfrm>
              <a:off x="3276600" y="5943600"/>
              <a:ext cx="609600" cy="304800"/>
              <a:chOff x="1104" y="3168"/>
              <a:chExt cx="384" cy="192"/>
            </a:xfrm>
          </p:grpSpPr>
          <p:sp>
            <p:nvSpPr>
              <p:cNvPr id="47152" name="Rectangle 43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53" name="AutoShape 44"/>
              <p:cNvCxnSpPr>
                <a:cxnSpLocks noChangeShapeType="1"/>
                <a:stCxn id="47152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23" name="Group 45"/>
            <p:cNvGrpSpPr>
              <a:grpSpLocks/>
            </p:cNvGrpSpPr>
            <p:nvPr/>
          </p:nvGrpSpPr>
          <p:grpSpPr bwMode="auto">
            <a:xfrm>
              <a:off x="3886200" y="5943600"/>
              <a:ext cx="609600" cy="304800"/>
              <a:chOff x="1104" y="3168"/>
              <a:chExt cx="384" cy="192"/>
            </a:xfrm>
          </p:grpSpPr>
          <p:sp>
            <p:nvSpPr>
              <p:cNvPr id="47150" name="Rectangle 46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51" name="AutoShape 47"/>
              <p:cNvCxnSpPr>
                <a:cxnSpLocks noChangeShapeType="1"/>
                <a:stCxn id="47150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24" name="Group 48"/>
            <p:cNvGrpSpPr>
              <a:grpSpLocks/>
            </p:cNvGrpSpPr>
            <p:nvPr/>
          </p:nvGrpSpPr>
          <p:grpSpPr bwMode="auto">
            <a:xfrm>
              <a:off x="4495800" y="5943600"/>
              <a:ext cx="609600" cy="304800"/>
              <a:chOff x="1104" y="3168"/>
              <a:chExt cx="384" cy="192"/>
            </a:xfrm>
          </p:grpSpPr>
          <p:sp>
            <p:nvSpPr>
              <p:cNvPr id="47148" name="Rectangle 49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49" name="AutoShape 50"/>
              <p:cNvCxnSpPr>
                <a:cxnSpLocks noChangeShapeType="1"/>
                <a:stCxn id="47148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25" name="Group 51"/>
            <p:cNvGrpSpPr>
              <a:grpSpLocks/>
            </p:cNvGrpSpPr>
            <p:nvPr/>
          </p:nvGrpSpPr>
          <p:grpSpPr bwMode="auto">
            <a:xfrm>
              <a:off x="5105400" y="5943600"/>
              <a:ext cx="609600" cy="304800"/>
              <a:chOff x="1104" y="3168"/>
              <a:chExt cx="384" cy="192"/>
            </a:xfrm>
          </p:grpSpPr>
          <p:sp>
            <p:nvSpPr>
              <p:cNvPr id="47146" name="Rectangle 52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47" name="AutoShape 53"/>
              <p:cNvCxnSpPr>
                <a:cxnSpLocks noChangeShapeType="1"/>
                <a:stCxn id="47146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26" name="Group 54"/>
            <p:cNvGrpSpPr>
              <a:grpSpLocks/>
            </p:cNvGrpSpPr>
            <p:nvPr/>
          </p:nvGrpSpPr>
          <p:grpSpPr bwMode="auto">
            <a:xfrm>
              <a:off x="5715000" y="5943600"/>
              <a:ext cx="609600" cy="304800"/>
              <a:chOff x="1104" y="3168"/>
              <a:chExt cx="384" cy="192"/>
            </a:xfrm>
          </p:grpSpPr>
          <p:sp>
            <p:nvSpPr>
              <p:cNvPr id="47144" name="Rectangle 55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45" name="AutoShape 56"/>
              <p:cNvCxnSpPr>
                <a:cxnSpLocks noChangeShapeType="1"/>
                <a:stCxn id="47144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27" name="Group 57"/>
            <p:cNvGrpSpPr>
              <a:grpSpLocks/>
            </p:cNvGrpSpPr>
            <p:nvPr/>
          </p:nvGrpSpPr>
          <p:grpSpPr bwMode="auto">
            <a:xfrm>
              <a:off x="6324600" y="5943600"/>
              <a:ext cx="609600" cy="304800"/>
              <a:chOff x="1104" y="3168"/>
              <a:chExt cx="384" cy="192"/>
            </a:xfrm>
          </p:grpSpPr>
          <p:sp>
            <p:nvSpPr>
              <p:cNvPr id="47142" name="Rectangle 58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43" name="AutoShape 59"/>
              <p:cNvCxnSpPr>
                <a:cxnSpLocks noChangeShapeType="1"/>
                <a:stCxn id="47142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7128" name="AutoShape 60"/>
            <p:cNvCxnSpPr>
              <a:cxnSpLocks noChangeShapeType="1"/>
              <a:stCxn id="47176" idx="0"/>
              <a:endCxn id="47172" idx="0"/>
            </p:cNvCxnSpPr>
            <p:nvPr/>
          </p:nvCxnSpPr>
          <p:spPr bwMode="auto">
            <a:xfrm rot="5400000" flipV="1">
              <a:off x="2247106" y="4344194"/>
              <a:ext cx="1588" cy="121920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9" name="AutoShape 61"/>
            <p:cNvCxnSpPr>
              <a:cxnSpLocks noChangeShapeType="1"/>
              <a:stCxn id="47172" idx="0"/>
              <a:endCxn id="47168" idx="0"/>
            </p:cNvCxnSpPr>
            <p:nvPr/>
          </p:nvCxnSpPr>
          <p:spPr bwMode="auto">
            <a:xfrm rot="5400000" flipV="1">
              <a:off x="3466306" y="4344194"/>
              <a:ext cx="1588" cy="121920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0" name="AutoShape 62"/>
            <p:cNvCxnSpPr>
              <a:cxnSpLocks noChangeShapeType="1"/>
              <a:stCxn id="47168" idx="0"/>
              <a:endCxn id="47164" idx="0"/>
            </p:cNvCxnSpPr>
            <p:nvPr/>
          </p:nvCxnSpPr>
          <p:spPr bwMode="auto">
            <a:xfrm rot="5400000" flipV="1">
              <a:off x="4685506" y="4344194"/>
              <a:ext cx="1588" cy="121920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1" name="AutoShape 63"/>
            <p:cNvCxnSpPr>
              <a:cxnSpLocks noChangeShapeType="1"/>
              <a:stCxn id="47164" idx="0"/>
              <a:endCxn id="47160" idx="0"/>
            </p:cNvCxnSpPr>
            <p:nvPr/>
          </p:nvCxnSpPr>
          <p:spPr bwMode="auto">
            <a:xfrm rot="5400000" flipV="1">
              <a:off x="5904706" y="4344194"/>
              <a:ext cx="1588" cy="121920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2" name="AutoShape 64"/>
            <p:cNvCxnSpPr>
              <a:cxnSpLocks noChangeShapeType="1"/>
              <a:stCxn id="47158" idx="0"/>
              <a:endCxn id="47148" idx="0"/>
            </p:cNvCxnSpPr>
            <p:nvPr/>
          </p:nvCxnSpPr>
          <p:spPr bwMode="auto">
            <a:xfrm rot="5400000" flipV="1">
              <a:off x="3161506" y="4420394"/>
              <a:ext cx="1588" cy="304800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3" name="AutoShape 65"/>
            <p:cNvCxnSpPr>
              <a:cxnSpLocks noChangeShapeType="1"/>
              <a:stCxn id="47148" idx="0"/>
              <a:endCxn id="47118" idx="0"/>
            </p:cNvCxnSpPr>
            <p:nvPr/>
          </p:nvCxnSpPr>
          <p:spPr bwMode="auto">
            <a:xfrm rot="5400000" flipV="1">
              <a:off x="6209506" y="4420394"/>
              <a:ext cx="1588" cy="304800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7134" name="Group 66"/>
            <p:cNvGrpSpPr>
              <a:grpSpLocks/>
            </p:cNvGrpSpPr>
            <p:nvPr/>
          </p:nvGrpSpPr>
          <p:grpSpPr bwMode="auto">
            <a:xfrm>
              <a:off x="6934200" y="4953000"/>
              <a:ext cx="609600" cy="304800"/>
              <a:chOff x="1104" y="3168"/>
              <a:chExt cx="384" cy="192"/>
            </a:xfrm>
          </p:grpSpPr>
          <p:sp>
            <p:nvSpPr>
              <p:cNvPr id="47140" name="Rectangle 67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41" name="AutoShape 68"/>
              <p:cNvCxnSpPr>
                <a:cxnSpLocks noChangeShapeType="1"/>
                <a:stCxn id="47140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135" name="Group 69"/>
            <p:cNvGrpSpPr>
              <a:grpSpLocks/>
            </p:cNvGrpSpPr>
            <p:nvPr/>
          </p:nvGrpSpPr>
          <p:grpSpPr bwMode="auto">
            <a:xfrm>
              <a:off x="6934200" y="5943600"/>
              <a:ext cx="609600" cy="304800"/>
              <a:chOff x="1104" y="3168"/>
              <a:chExt cx="384" cy="192"/>
            </a:xfrm>
          </p:grpSpPr>
          <p:sp>
            <p:nvSpPr>
              <p:cNvPr id="47138" name="Rectangle 70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/>
              </a:p>
            </p:txBody>
          </p:sp>
          <p:cxnSp>
            <p:nvCxnSpPr>
              <p:cNvPr id="47139" name="AutoShape 71"/>
              <p:cNvCxnSpPr>
                <a:cxnSpLocks noChangeShapeType="1"/>
                <a:stCxn id="47138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7136" name="AutoShape 72"/>
            <p:cNvCxnSpPr>
              <a:cxnSpLocks noChangeShapeType="1"/>
              <a:stCxn id="47160" idx="0"/>
              <a:endCxn id="47108" idx="0"/>
            </p:cNvCxnSpPr>
            <p:nvPr/>
          </p:nvCxnSpPr>
          <p:spPr bwMode="auto">
            <a:xfrm rot="5400000" flipV="1">
              <a:off x="7123906" y="4344194"/>
              <a:ext cx="1588" cy="121920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2.3</a:t>
            </a:r>
          </a:p>
        </p:txBody>
      </p:sp>
    </p:spTree>
    <p:extLst>
      <p:ext uri="{BB962C8B-B14F-4D97-AF65-F5344CB8AC3E}">
        <p14:creationId xmlns:p14="http://schemas.microsoft.com/office/powerpoint/2010/main" val="19600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4343</TotalTime>
  <Words>394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 Unicode MS</vt:lpstr>
      <vt:lpstr>ＭＳ Ｐゴシック</vt:lpstr>
      <vt:lpstr>Arial</vt:lpstr>
      <vt:lpstr>Calibri</vt:lpstr>
      <vt:lpstr>Lucida Sans</vt:lpstr>
      <vt:lpstr>Symbol</vt:lpstr>
      <vt:lpstr>Times New Roman</vt:lpstr>
      <vt:lpstr>Office Theme</vt:lpstr>
      <vt:lpstr>1_Custom Design</vt:lpstr>
      <vt:lpstr>Custom Design</vt:lpstr>
      <vt:lpstr> Information Retrieval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 place skips?</vt:lpstr>
      <vt:lpstr>Placing skips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wilp-hyd</cp:lastModifiedBy>
  <cp:revision>373</cp:revision>
  <dcterms:created xsi:type="dcterms:W3CDTF">2011-09-14T09:42:05Z</dcterms:created>
  <dcterms:modified xsi:type="dcterms:W3CDTF">2016-04-19T03:55:32Z</dcterms:modified>
</cp:coreProperties>
</file>