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  <p:sldMasterId id="2147483668" r:id="rId3"/>
  </p:sldMasterIdLst>
  <p:notesMasterIdLst>
    <p:notesMasterId r:id="rId17"/>
  </p:notesMasterIdLst>
  <p:handoutMasterIdLst>
    <p:handoutMasterId r:id="rId18"/>
  </p:handoutMasterIdLst>
  <p:sldIdLst>
    <p:sldId id="260" r:id="rId4"/>
    <p:sldId id="372" r:id="rId5"/>
    <p:sldId id="533" r:id="rId6"/>
    <p:sldId id="608" r:id="rId7"/>
    <p:sldId id="534" r:id="rId8"/>
    <p:sldId id="535" r:id="rId9"/>
    <p:sldId id="536" r:id="rId10"/>
    <p:sldId id="610" r:id="rId11"/>
    <p:sldId id="537" r:id="rId12"/>
    <p:sldId id="538" r:id="rId13"/>
    <p:sldId id="539" r:id="rId14"/>
    <p:sldId id="540" r:id="rId15"/>
    <p:sldId id="609" r:id="rId16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  <a:srgbClr val="0000FF"/>
    <a:srgbClr val="00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4660"/>
  </p:normalViewPr>
  <p:slideViewPr>
    <p:cSldViewPr>
      <p:cViewPr varScale="1">
        <p:scale>
          <a:sx n="97" d="100"/>
          <a:sy n="97" d="100"/>
        </p:scale>
        <p:origin x="3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0381A-7BB0-4858-91C5-00436FD606F4}" type="datetimeFigureOut">
              <a:rPr lang="en-IN" smtClean="0"/>
              <a:t>19-04-2016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7100-652A-405A-BF98-CBA3AF4089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3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4D447-FE21-4C45-A3D5-DC463BD17986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9559-5C6D-4B11-970C-EAED66EBCD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3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86CCF-FFAF-4204-BCDC-EB16A99BDF9B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32ADB-4057-479D-BB00-318B90DAE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393B7-188C-490A-8CB1-8FCEDCE19F7D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BC39-F7B9-4EA1-8040-BA6F7D3CEE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BFA14-606A-426B-94DA-54AF84F0F9C7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A416-2BCE-47B0-B4A7-DEA4178ACC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1C639-B3AC-45C0-94C7-C24EC6B55ED7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940A1-D2F6-4EDA-8BD5-5C7C4CD57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15200" cy="1028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00200" y="1219200"/>
            <a:ext cx="7239000" cy="5334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0042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766D5-A87A-4C4C-9762-29736322662D}" type="datetime1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14303-84FF-4674-A782-EABAC7EED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19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1FE2B-50AE-4809-83A3-51D569317E7D}" type="datetime1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SSZG537;INFORMATION RETRIEVAL; L3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A89DD-5FBA-455C-938B-39A59E54A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7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5C02-3429-49AB-B3DE-2D604BD39F13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1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E8FD-036D-4767-ADF7-520AEEF069C7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63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5E9E-A906-4C59-978E-4B6934A21C29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91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23F5-DC10-43CA-BC87-B8EC36C506C6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26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0E25-502A-4149-9F6A-1497DCAE7105}" type="datetime1">
              <a:rPr lang="en-US" smtClean="0"/>
              <a:t>4/19/2016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58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5B21-8917-42A3-B9E5-F9B085B6C097}" type="datetime1">
              <a:rPr lang="en-US" smtClean="0"/>
              <a:t>4/19/2016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11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85BE-EE90-4092-B1C6-C897021397BA}" type="datetime1">
              <a:rPr lang="en-US" smtClean="0"/>
              <a:t>4/19/2016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901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FD46-BB6A-4AC4-9FC3-5F4AEFC37A99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081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E020-64EF-4C9D-8E62-BFE7E99C6FB6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50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A49-9E7F-49BA-BA84-11F37ECECA2E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495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A77D-0638-43BE-9BCD-21871B48DB32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2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804F-8AC3-4F5B-98B0-A730838C1183}" type="datetime1">
              <a:rPr lang="en-US" smtClean="0"/>
              <a:t>4/19/2016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35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D717-3FC5-478A-A7B3-4371913129C6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929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4BF-6400-44AD-B378-8D567F5459C6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63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FF7F-5E86-4CC7-8463-78EEC1BA6DDD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017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B84C-3DA6-4FD0-AD1B-08FBD345896A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95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9803-8267-4C5A-8775-9CE67706BEE2}" type="datetime1">
              <a:rPr lang="en-US" smtClean="0"/>
              <a:t>4/19/2016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163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5E4E-CAFA-425A-A9D2-4C5340624B5D}" type="datetime1">
              <a:rPr lang="en-US" smtClean="0"/>
              <a:t>4/19/2016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29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FAB8-A9C4-4C61-8A4D-C2004CDFA36C}" type="datetime1">
              <a:rPr lang="en-US" smtClean="0"/>
              <a:t>4/19/2016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673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F53-195D-406B-80FA-632B0DE89C4C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378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0B17-80D1-4F4D-84DA-7FCF1342C66C}" type="datetime1">
              <a:rPr lang="en-US" smtClean="0"/>
              <a:t>4/19/2016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-29817" y="6185546"/>
            <a:ext cx="2133600" cy="365125"/>
          </a:xfrm>
        </p:spPr>
        <p:txBody>
          <a:bodyPr/>
          <a:lstStyle/>
          <a:p>
            <a:fld id="{372A1897-1196-4A42-8B7A-86C56B48360A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590800" y="6224970"/>
            <a:ext cx="3619500" cy="365125"/>
          </a:xfrm>
        </p:spPr>
        <p:txBody>
          <a:bodyPr/>
          <a:lstStyle>
            <a:lvl1pPr>
              <a:defRPr b="1">
                <a:solidFill>
                  <a:srgbClr val="101141"/>
                </a:solidFill>
              </a:defRPr>
            </a:lvl1pPr>
          </a:lstStyle>
          <a:p>
            <a:r>
              <a:rPr lang="en-US" smtClean="0"/>
              <a:t>SSZG537;INFORMATION RETRIEVAL; L3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DBA4-C112-4567-9C43-03AC1D657E8E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85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88A4-FC35-4D51-AD58-0A972AF29634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7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5DFF68A-D845-4235-ADDF-A0DBBB96ADDF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913CC62-92EB-4276-A37C-8A72F43BF9E5}" type="datetime1">
              <a:rPr lang="en-US" smtClean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SSZG537;INFORMATION RETRIEVAL; L3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93" r:id="rId17"/>
    <p:sldLayoutId id="2147483694" r:id="rId1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65D53-CB9D-4AF7-A7A9-B31490810A15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5926-6AB3-4D68-8E15-F0335A4F5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1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DB070-F81C-4931-AF9C-865DD6AABDBA}" type="datetime1">
              <a:rPr lang="en-US" smtClean="0"/>
              <a:t>4/19/2016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SSZG537;INFORMATION RETRIEVAL; L3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4812-1BB0-4B9E-9E74-4FE7408BC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3505200"/>
            <a:ext cx="6781800" cy="1524000"/>
          </a:xfrm>
        </p:spPr>
        <p:txBody>
          <a:bodyPr/>
          <a:lstStyle/>
          <a:p>
            <a:pPr algn="ctr"/>
            <a:r>
              <a:rPr lang="en-US" sz="4800" dirty="0" smtClean="0"/>
              <a:t>Information Retrieval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2286000" y="4953000"/>
            <a:ext cx="6400800" cy="76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Dr. Maheswari  Karthikeyan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			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3200" dirty="0" smtClean="0">
                <a:ea typeface="ＭＳ Ｐゴシック" pitchFamily="34" charset="-128"/>
              </a:rPr>
              <a:t>In the postings, store, for each </a:t>
            </a:r>
            <a:r>
              <a:rPr lang="en-US" altLang="en-US" sz="3200" b="1" i="1" dirty="0" smtClean="0">
                <a:ea typeface="ＭＳ Ｐゴシック" pitchFamily="34" charset="-128"/>
              </a:rPr>
              <a:t>term </a:t>
            </a:r>
            <a:r>
              <a:rPr lang="en-US" altLang="en-US" sz="3200" dirty="0" smtClean="0">
                <a:ea typeface="ＭＳ Ｐゴシック" pitchFamily="34" charset="-128"/>
              </a:rPr>
              <a:t>the position(s) in which tokens of it appear:</a:t>
            </a:r>
          </a:p>
          <a:p>
            <a:pPr algn="just" eaLnBrk="1" hangingPunct="1">
              <a:buFont typeface="Arial" pitchFamily="34" charset="0"/>
              <a:buChar char="•"/>
            </a:pPr>
            <a:endParaRPr lang="en-US" altLang="en-US" sz="3200" dirty="0" smtClean="0">
              <a:ea typeface="ＭＳ Ｐゴシック" pitchFamily="34" charset="-128"/>
            </a:endParaRPr>
          </a:p>
          <a:p>
            <a:pPr lvl="1" algn="just"/>
            <a:r>
              <a:rPr lang="en-US" altLang="en-US" sz="2400" dirty="0" smtClean="0">
                <a:ea typeface="ＭＳ Ｐゴシック" pitchFamily="34" charset="-128"/>
              </a:rPr>
              <a:t>&lt;</a:t>
            </a:r>
            <a:r>
              <a:rPr lang="en-US" altLang="en-US" sz="2400" b="1" i="1" dirty="0" smtClean="0">
                <a:ea typeface="ＭＳ Ｐゴシック" pitchFamily="34" charset="-128"/>
              </a:rPr>
              <a:t>term</a:t>
            </a:r>
            <a:r>
              <a:rPr lang="en-US" altLang="en-US" sz="2400" i="1" dirty="0" smtClean="0">
                <a:ea typeface="ＭＳ Ｐゴシック" pitchFamily="34" charset="-128"/>
              </a:rPr>
              <a:t>, </a:t>
            </a:r>
            <a:r>
              <a:rPr lang="en-US" altLang="en-US" sz="2400" dirty="0" smtClean="0">
                <a:ea typeface="ＭＳ Ｐゴシック" pitchFamily="34" charset="-128"/>
              </a:rPr>
              <a:t>number of docs containing </a:t>
            </a:r>
            <a:r>
              <a:rPr lang="en-US" altLang="en-US" sz="2400" b="1" i="1" dirty="0" smtClean="0">
                <a:ea typeface="ＭＳ Ｐゴシック" pitchFamily="34" charset="-128"/>
              </a:rPr>
              <a:t>term</a:t>
            </a:r>
            <a:r>
              <a:rPr lang="en-US" altLang="en-US" sz="2400" dirty="0" smtClean="0">
                <a:ea typeface="ＭＳ Ｐゴシック" pitchFamily="34" charset="-128"/>
              </a:rPr>
              <a:t>;</a:t>
            </a:r>
          </a:p>
          <a:p>
            <a:pPr lvl="1" algn="just"/>
            <a:r>
              <a:rPr lang="en-US" altLang="en-US" sz="2400" i="1" dirty="0" smtClean="0">
                <a:ea typeface="ＭＳ Ｐゴシック" pitchFamily="34" charset="-128"/>
              </a:rPr>
              <a:t>doc1</a:t>
            </a:r>
            <a:r>
              <a:rPr lang="en-US" altLang="en-US" sz="2400" dirty="0" smtClean="0">
                <a:ea typeface="ＭＳ Ｐゴシック" pitchFamily="34" charset="-128"/>
              </a:rPr>
              <a:t>: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frequency of the term;</a:t>
            </a:r>
            <a:r>
              <a:rPr lang="en-US" altLang="en-US" sz="2400" dirty="0" smtClean="0">
                <a:ea typeface="ＭＳ Ｐゴシック" pitchFamily="34" charset="-128"/>
              </a:rPr>
              <a:t> position1, position2 … ;</a:t>
            </a:r>
          </a:p>
          <a:p>
            <a:pPr lvl="1" algn="just"/>
            <a:r>
              <a:rPr lang="en-US" altLang="en-US" sz="2400" i="1" dirty="0" smtClean="0">
                <a:ea typeface="ＭＳ Ｐゴシック" pitchFamily="34" charset="-128"/>
              </a:rPr>
              <a:t>doc2</a:t>
            </a:r>
            <a:r>
              <a:rPr lang="en-US" altLang="en-US" sz="2400" dirty="0" smtClean="0">
                <a:ea typeface="ＭＳ Ｐゴシック" pitchFamily="34" charset="-128"/>
              </a:rPr>
              <a:t>: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frequency of the term;</a:t>
            </a:r>
            <a:r>
              <a:rPr lang="en-US" altLang="en-US" sz="2400" dirty="0" smtClean="0">
                <a:ea typeface="ＭＳ Ｐゴシック" pitchFamily="34" charset="-128"/>
              </a:rPr>
              <a:t> position1, position2 … ;</a:t>
            </a:r>
          </a:p>
          <a:p>
            <a:pPr lvl="1" algn="just"/>
            <a:r>
              <a:rPr lang="en-US" altLang="en-US" sz="2400" dirty="0" smtClean="0">
                <a:ea typeface="ＭＳ Ｐゴシック" pitchFamily="34" charset="-128"/>
              </a:rPr>
              <a:t>etc.&gt;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Positional indexes</a:t>
            </a: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10388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2.4.2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en-US" sz="4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Positional indexes</a:t>
            </a:r>
            <a:endParaRPr lang="en-US" altLang="en-US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828800"/>
            <a:ext cx="5943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to, 993427:</a:t>
            </a:r>
          </a:p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(1,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6: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(7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18, 33, 72, 86,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231);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r>
              <a:rPr lang="pt-BR" sz="2400" dirty="0">
                <a:latin typeface="Arial" pitchFamily="34" charset="0"/>
                <a:cs typeface="Arial" pitchFamily="34" charset="0"/>
              </a:rPr>
              <a:t>2, 5: (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17, 74, 222,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255);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r>
              <a:rPr lang="pt-BR" sz="2400" dirty="0">
                <a:latin typeface="Arial" pitchFamily="34" charset="0"/>
                <a:cs typeface="Arial" pitchFamily="34" charset="0"/>
              </a:rPr>
              <a:t>4, 5: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(8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16, 190, 429,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433);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r>
              <a:rPr lang="pt-BR" sz="2400" dirty="0">
                <a:latin typeface="Arial" pitchFamily="34" charset="0"/>
                <a:cs typeface="Arial" pitchFamily="34" charset="0"/>
              </a:rPr>
              <a:t>5, 2: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(363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367);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r>
              <a:rPr lang="pt-BR" sz="2400" dirty="0">
                <a:latin typeface="Arial" pitchFamily="34" charset="0"/>
                <a:cs typeface="Arial" pitchFamily="34" charset="0"/>
              </a:rPr>
              <a:t>7,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3: (13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23,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191);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 . .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be, 178239:</a:t>
            </a:r>
          </a:p>
          <a:p>
            <a:r>
              <a:rPr lang="pt-BR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2: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(17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25);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r>
              <a:rPr lang="pt-BR" sz="2400" dirty="0">
                <a:latin typeface="Arial" pitchFamily="34" charset="0"/>
                <a:cs typeface="Arial" pitchFamily="34" charset="0"/>
              </a:rPr>
              <a:t>4, 5: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(17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191, 291, 430,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434);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r>
              <a:rPr lang="pt-BR" sz="2400" dirty="0">
                <a:latin typeface="Arial" pitchFamily="34" charset="0"/>
                <a:cs typeface="Arial" pitchFamily="34" charset="0"/>
              </a:rPr>
              <a:t>5, 3: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(14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19,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101);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 . .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229600" cy="4830763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en-US" dirty="0">
                <a:ea typeface="ＭＳ Ｐゴシック" pitchFamily="34" charset="-128"/>
              </a:rPr>
              <a:t>For phrase queries, we use a merge algorithm recursively at the document </a:t>
            </a:r>
            <a:r>
              <a:rPr lang="en-US" altLang="en-US" dirty="0" smtClean="0">
                <a:ea typeface="ＭＳ Ｐゴシック" pitchFamily="34" charset="-128"/>
              </a:rPr>
              <a:t>level.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This requires more than just equality.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Start with </a:t>
            </a:r>
            <a:r>
              <a:rPr lang="en-IN" dirty="0"/>
              <a:t>the least </a:t>
            </a:r>
            <a:r>
              <a:rPr lang="en-IN" dirty="0" smtClean="0"/>
              <a:t>frequent term </a:t>
            </a:r>
            <a:r>
              <a:rPr lang="en-IN" dirty="0"/>
              <a:t>and then work to further restrict the list of possible candidates</a:t>
            </a:r>
            <a:r>
              <a:rPr lang="en-IN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N</a:t>
            </a:r>
            <a:r>
              <a:rPr lang="en-IN" dirty="0" smtClean="0"/>
              <a:t>eed to check </a:t>
            </a:r>
            <a:r>
              <a:rPr lang="en-IN" dirty="0"/>
              <a:t>that their positions of appearance in the document are </a:t>
            </a:r>
            <a:r>
              <a:rPr lang="en-IN" dirty="0" smtClean="0"/>
              <a:t>compatible with the </a:t>
            </a:r>
            <a:r>
              <a:rPr lang="en-IN" dirty="0"/>
              <a:t>phrase query being evaluated</a:t>
            </a:r>
            <a:r>
              <a:rPr lang="en-IN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/>
              <a:t>This </a:t>
            </a:r>
            <a:r>
              <a:rPr lang="en-IN" dirty="0" smtClean="0"/>
              <a:t>requires working </a:t>
            </a:r>
            <a:r>
              <a:rPr lang="en-IN" dirty="0"/>
              <a:t>out offsets </a:t>
            </a:r>
            <a:r>
              <a:rPr lang="en-IN" dirty="0" smtClean="0"/>
              <a:t>between the words</a:t>
            </a:r>
          </a:p>
          <a:p>
            <a:pPr algn="just">
              <a:buFont typeface="Arial" pitchFamily="34" charset="0"/>
              <a:buChar char="•"/>
            </a:pPr>
            <a:r>
              <a:rPr lang="en-IN" altLang="en-US" dirty="0" smtClean="0">
                <a:ea typeface="ＭＳ Ｐゴシック" pitchFamily="34" charset="-128"/>
              </a:rPr>
              <a:t>Positional Index can also be used for Proximity Searches</a:t>
            </a:r>
            <a:endParaRPr lang="en-US" altLang="en-US" dirty="0">
              <a:ea typeface="ＭＳ Ｐゴシック" pitchFamily="34" charset="-128"/>
            </a:endParaRP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</a:pPr>
            <a:endParaRPr lang="en-US" altLang="en-US" dirty="0" smtClean="0">
              <a:ea typeface="ＭＳ Ｐゴシック" pitchFamily="34" charset="-128"/>
            </a:endParaRPr>
          </a:p>
          <a:p>
            <a:pPr marL="0" indent="0" algn="just" eaLnBrk="1" hangingPunct="1">
              <a:lnSpc>
                <a:spcPct val="90000"/>
              </a:lnSpc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5939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2.4.2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en-US" sz="4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Positional indexes</a:t>
            </a:r>
            <a:endParaRPr lang="en-US" altLang="en-US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10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r>
              <a:rPr lang="en-IN" sz="4400" b="1" dirty="0" smtClean="0"/>
              <a:t>Thank You!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02652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525963"/>
          </a:xfrm>
        </p:spPr>
        <p:txBody>
          <a:bodyPr>
            <a:no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sz="3200" dirty="0" smtClean="0"/>
              <a:t>Term </a:t>
            </a:r>
            <a:r>
              <a:rPr lang="en-US" sz="3200" dirty="0"/>
              <a:t>vocabulary and postings </a:t>
            </a:r>
            <a:r>
              <a:rPr lang="en-US" sz="3200" dirty="0" smtClean="0"/>
              <a:t>lists</a:t>
            </a:r>
          </a:p>
          <a:p>
            <a:pPr lvl="3" algn="just"/>
            <a:r>
              <a:rPr lang="en-IN" sz="3200" dirty="0" smtClean="0"/>
              <a:t>Positional </a:t>
            </a:r>
            <a:r>
              <a:rPr lang="en-IN" sz="3200" dirty="0"/>
              <a:t>postings and phrase </a:t>
            </a:r>
            <a:r>
              <a:rPr lang="en-IN" sz="3200" dirty="0" smtClean="0"/>
              <a:t>queries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Outline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9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686800" cy="4525963"/>
          </a:xfrm>
        </p:spPr>
        <p:txBody>
          <a:bodyPr>
            <a:noAutofit/>
          </a:bodyPr>
          <a:lstStyle/>
          <a:p>
            <a:pPr marL="0" indent="0" algn="just"/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Phrase </a:t>
            </a:r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queries</a:t>
            </a:r>
            <a:endParaRPr lang="en-US" altLang="en-US" b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Want to be able to answer queries such as “</a:t>
            </a:r>
            <a:r>
              <a:rPr lang="en-US" altLang="en-US" b="1" i="1" dirty="0">
                <a:ea typeface="ＭＳ Ｐゴシック" pitchFamily="34" charset="-128"/>
              </a:rPr>
              <a:t>S</a:t>
            </a:r>
            <a:r>
              <a:rPr lang="en-US" altLang="en-US" b="1" i="1" dirty="0" smtClean="0">
                <a:ea typeface="ＭＳ Ｐゴシック" pitchFamily="34" charset="-128"/>
              </a:rPr>
              <a:t>tanford </a:t>
            </a:r>
            <a:r>
              <a:rPr lang="en-US" altLang="en-US" b="1" i="1" dirty="0">
                <a:ea typeface="ＭＳ Ｐゴシック" pitchFamily="34" charset="-128"/>
              </a:rPr>
              <a:t>U</a:t>
            </a:r>
            <a:r>
              <a:rPr lang="en-US" altLang="en-US" b="1" i="1" dirty="0" smtClean="0">
                <a:ea typeface="ＭＳ Ｐゴシック" pitchFamily="34" charset="-128"/>
              </a:rPr>
              <a:t>niversity” </a:t>
            </a:r>
            <a:r>
              <a:rPr lang="en-US" altLang="en-US" dirty="0" smtClean="0">
                <a:ea typeface="ＭＳ Ｐゴシック" pitchFamily="34" charset="-128"/>
              </a:rPr>
              <a:t>– as a phrase</a:t>
            </a:r>
            <a:endParaRPr lang="en-US" altLang="en-US" b="1" i="1" dirty="0" smtClean="0">
              <a:ea typeface="ＭＳ Ｐゴシック" pitchFamily="34" charset="-128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Thus the sentence </a:t>
            </a:r>
            <a:r>
              <a:rPr lang="en-US" altLang="en-US" i="1" dirty="0" smtClean="0">
                <a:ea typeface="ＭＳ Ｐゴシック" pitchFamily="34" charset="-128"/>
              </a:rPr>
              <a:t>“I went to university at Stanford”</a:t>
            </a:r>
            <a:r>
              <a:rPr lang="en-US" altLang="en-US" dirty="0" smtClean="0">
                <a:ea typeface="ＭＳ Ｐゴシック" pitchFamily="34" charset="-128"/>
              </a:rPr>
              <a:t> is not a match. 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dirty="0" smtClean="0">
                <a:ea typeface="ＭＳ Ｐゴシック" pitchFamily="34" charset="-128"/>
              </a:rPr>
              <a:t>The sentence </a:t>
            </a:r>
            <a:r>
              <a:rPr lang="en-US" altLang="en-US" i="1" dirty="0" smtClean="0">
                <a:ea typeface="ＭＳ Ｐゴシック" pitchFamily="34" charset="-128"/>
              </a:rPr>
              <a:t>“The inventor Stanford </a:t>
            </a:r>
            <a:r>
              <a:rPr lang="en-US" altLang="en-US" i="1" dirty="0" err="1" smtClean="0">
                <a:ea typeface="ＭＳ Ｐゴシック" pitchFamily="34" charset="-128"/>
              </a:rPr>
              <a:t>Ovshinsky</a:t>
            </a:r>
            <a:r>
              <a:rPr lang="en-US" altLang="en-US" i="1" dirty="0" smtClean="0">
                <a:ea typeface="ＭＳ Ｐゴシック" pitchFamily="34" charset="-128"/>
              </a:rPr>
              <a:t> never went to university” </a:t>
            </a:r>
            <a:r>
              <a:rPr lang="en-US" altLang="en-US" dirty="0" smtClean="0">
                <a:ea typeface="ＭＳ Ｐゴシック" pitchFamily="34" charset="-128"/>
              </a:rPr>
              <a:t>is not a match.</a:t>
            </a:r>
          </a:p>
          <a:p>
            <a:pPr lvl="1" algn="just" eaLnBrk="1" hangingPunct="1"/>
            <a:r>
              <a:rPr lang="en-US" altLang="en-US" sz="2400" dirty="0" smtClean="0">
                <a:ea typeface="ＭＳ Ｐゴシック" pitchFamily="34" charset="-128"/>
              </a:rPr>
              <a:t>The concept of phrase queries has proven easily understood by users; one of the few “advanced search” ideas that works</a:t>
            </a:r>
          </a:p>
          <a:p>
            <a:pPr lvl="1" algn="just" eaLnBrk="1" hangingPunct="1"/>
            <a:r>
              <a:rPr lang="en-US" altLang="en-US" sz="2400" dirty="0" smtClean="0">
                <a:ea typeface="ＭＳ Ｐゴシック" pitchFamily="34" charset="-128"/>
              </a:rPr>
              <a:t>Many more queries are </a:t>
            </a:r>
            <a:r>
              <a:rPr lang="en-US" altLang="en-US" sz="2400" i="1" dirty="0" smtClean="0">
                <a:ea typeface="ＭＳ Ｐゴシック" pitchFamily="34" charset="-128"/>
              </a:rPr>
              <a:t>implicit phrase queries</a:t>
            </a:r>
            <a:endParaRPr lang="en-US" altLang="en-US" sz="2400" dirty="0" smtClean="0">
              <a:ea typeface="ＭＳ Ｐゴシック" pitchFamily="34" charset="-128"/>
            </a:endParaRPr>
          </a:p>
          <a:p>
            <a:pPr algn="just" eaLnBrk="1" hangingPunct="1">
              <a:buFont typeface="Arial" pitchFamily="34" charset="0"/>
              <a:buChar char="•"/>
            </a:pPr>
            <a:endParaRPr lang="en-US" altLang="en-US" dirty="0" smtClean="0">
              <a:ea typeface="ＭＳ Ｐゴシック" pitchFamily="34" charset="-128"/>
            </a:endParaRPr>
          </a:p>
          <a:p>
            <a:pPr algn="just" eaLnBrk="1" hangingPunct="1">
              <a:buFont typeface="Arial" pitchFamily="34" charset="0"/>
              <a:buChar char="•"/>
            </a:pPr>
            <a:endParaRPr lang="en-US" altLang="en-US" b="1" dirty="0" smtClean="0">
              <a:ea typeface="ＭＳ Ｐゴシック" pitchFamily="34" charset="-128"/>
            </a:endParaRPr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2.4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Positional postings and </a:t>
            </a:r>
            <a:r>
              <a:rPr lang="en-I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Phrase </a:t>
            </a: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99230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382000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en-US" sz="2800" dirty="0">
                <a:ea typeface="ＭＳ Ｐゴシック" pitchFamily="34" charset="-128"/>
              </a:rPr>
              <a:t>For this, it no longer suffices to store only</a:t>
            </a:r>
          </a:p>
          <a:p>
            <a:pPr marL="914400" lvl="2" indent="0" algn="just">
              <a:buNone/>
            </a:pPr>
            <a:r>
              <a:rPr lang="en-US" altLang="en-US" sz="2800" dirty="0" smtClean="0">
                <a:ea typeface="ＭＳ Ｐゴシック" pitchFamily="34" charset="-128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ea typeface="ＭＳ Ｐゴシック" pitchFamily="34" charset="-128"/>
              </a:rPr>
              <a:t>&lt;</a:t>
            </a:r>
            <a:r>
              <a:rPr lang="en-US" altLang="en-US" sz="2800" b="1" i="1" dirty="0">
                <a:solidFill>
                  <a:srgbClr val="FF0000"/>
                </a:solidFill>
                <a:ea typeface="ＭＳ Ｐゴシック" pitchFamily="34" charset="-128"/>
              </a:rPr>
              <a:t>term </a:t>
            </a:r>
            <a:r>
              <a:rPr lang="en-US" altLang="en-US" sz="2800" b="1" dirty="0">
                <a:solidFill>
                  <a:srgbClr val="FF0000"/>
                </a:solidFill>
                <a:ea typeface="ＭＳ Ｐゴシック" pitchFamily="34" charset="-128"/>
              </a:rPr>
              <a:t>: </a:t>
            </a:r>
            <a:r>
              <a:rPr lang="en-US" altLang="en-US" sz="2800" b="1" i="1" dirty="0">
                <a:solidFill>
                  <a:srgbClr val="FF0000"/>
                </a:solidFill>
                <a:ea typeface="ＭＳ Ｐゴシック" pitchFamily="34" charset="-128"/>
              </a:rPr>
              <a:t>docs</a:t>
            </a:r>
            <a:r>
              <a:rPr lang="en-US" altLang="en-US" sz="2800" b="1" dirty="0">
                <a:solidFill>
                  <a:srgbClr val="FF0000"/>
                </a:solidFill>
                <a:ea typeface="ＭＳ Ｐゴシック" pitchFamily="34" charset="-128"/>
              </a:rPr>
              <a:t>&gt; entries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The two </a:t>
            </a:r>
            <a:r>
              <a:rPr lang="en-IN" sz="2800" dirty="0"/>
              <a:t>approaches to </a:t>
            </a:r>
            <a:r>
              <a:rPr lang="en-IN" sz="2800" dirty="0" smtClean="0"/>
              <a:t>support </a:t>
            </a:r>
            <a:r>
              <a:rPr lang="en-IN" sz="2800" dirty="0"/>
              <a:t>phrase queries and their </a:t>
            </a:r>
            <a:r>
              <a:rPr lang="en-IN" sz="2800" dirty="0" smtClean="0"/>
              <a:t>combination are</a:t>
            </a:r>
          </a:p>
          <a:p>
            <a:pPr lvl="2" algn="just"/>
            <a:r>
              <a:rPr lang="en-IN" sz="2800" dirty="0" smtClean="0"/>
              <a:t> </a:t>
            </a:r>
            <a:r>
              <a:rPr lang="en-IN" sz="2800" b="1" dirty="0" smtClean="0">
                <a:solidFill>
                  <a:srgbClr val="FF0000"/>
                </a:solidFill>
              </a:rPr>
              <a:t>Biword Indexes</a:t>
            </a:r>
          </a:p>
          <a:p>
            <a:pPr lvl="2" algn="just"/>
            <a:r>
              <a:rPr lang="en-IN" sz="2800" b="1" dirty="0" smtClean="0">
                <a:solidFill>
                  <a:srgbClr val="FF0000"/>
                </a:solidFill>
              </a:rPr>
              <a:t> Positional Indexes</a:t>
            </a:r>
          </a:p>
          <a:p>
            <a:pPr marL="228600" lvl="2" algn="just"/>
            <a:r>
              <a:rPr lang="en-IN" sz="2800" dirty="0" smtClean="0"/>
              <a:t>A </a:t>
            </a:r>
            <a:r>
              <a:rPr lang="en-IN" sz="2800" dirty="0"/>
              <a:t>search engine should not only support phrase queries, but implement them efficiently.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Handling Phrase 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queries</a:t>
            </a:r>
          </a:p>
          <a:p>
            <a:pPr algn="ctr"/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45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Index every consecutive pair of terms in the text as a phrase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For example the text “Friends, Romans, Countrymen” would generate the biwords</a:t>
            </a:r>
          </a:p>
          <a:p>
            <a:pPr lvl="1" algn="just" eaLnBrk="1" hangingPunct="1"/>
            <a:r>
              <a:rPr lang="en-US" altLang="en-US" sz="2800" b="1" i="1" dirty="0" smtClean="0">
                <a:ea typeface="ＭＳ Ｐゴシック" pitchFamily="34" charset="-128"/>
              </a:rPr>
              <a:t>friends romans</a:t>
            </a:r>
          </a:p>
          <a:p>
            <a:pPr lvl="1" algn="just" eaLnBrk="1" hangingPunct="1"/>
            <a:r>
              <a:rPr lang="en-US" altLang="en-US" sz="2800" b="1" i="1" dirty="0" smtClean="0">
                <a:ea typeface="ＭＳ Ｐゴシック" pitchFamily="34" charset="-128"/>
              </a:rPr>
              <a:t>romans countrymen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Each of these biwords is now a dictionary term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Two-word phrase query-processing is now immediate.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Biword Indexes</a:t>
            </a: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36975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>
            <a:no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Longer phrases are processed by breaking them.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800" b="1" i="1" dirty="0" err="1" smtClean="0">
                <a:ea typeface="ＭＳ Ｐゴシック" pitchFamily="34" charset="-128"/>
              </a:rPr>
              <a:t>stanford</a:t>
            </a:r>
            <a:r>
              <a:rPr lang="en-US" altLang="en-US" sz="2800" b="1" i="1" dirty="0" smtClean="0">
                <a:ea typeface="ＭＳ Ｐゴシック" pitchFamily="34" charset="-128"/>
              </a:rPr>
              <a:t> university </a:t>
            </a:r>
            <a:r>
              <a:rPr lang="en-US" altLang="en-US" sz="2800" b="1" i="1" dirty="0" err="1" smtClean="0">
                <a:ea typeface="ＭＳ Ｐゴシック" pitchFamily="34" charset="-128"/>
              </a:rPr>
              <a:t>palo</a:t>
            </a:r>
            <a:r>
              <a:rPr lang="en-US" altLang="en-US" sz="2800" b="1" i="1" dirty="0" smtClean="0">
                <a:ea typeface="ＭＳ Ｐゴシック" pitchFamily="34" charset="-128"/>
              </a:rPr>
              <a:t> alto </a:t>
            </a:r>
            <a:r>
              <a:rPr lang="en-US" altLang="en-US" sz="2800" dirty="0" smtClean="0">
                <a:ea typeface="ＭＳ Ｐゴシック" pitchFamily="34" charset="-128"/>
              </a:rPr>
              <a:t>can be broken into the Boolean query on biwords:</a:t>
            </a:r>
          </a:p>
          <a:p>
            <a:pPr lvl="2"/>
            <a:r>
              <a:rPr lang="en-US" altLang="en-US" sz="2800" b="1" i="1" dirty="0" err="1" smtClean="0">
                <a:ea typeface="ＭＳ Ｐゴシック" pitchFamily="34" charset="-128"/>
              </a:rPr>
              <a:t>stanford</a:t>
            </a:r>
            <a:r>
              <a:rPr lang="en-US" altLang="en-US" sz="2800" b="1" i="1" dirty="0" smtClean="0">
                <a:ea typeface="ＭＳ Ｐゴシック" pitchFamily="34" charset="-128"/>
              </a:rPr>
              <a:t> university </a:t>
            </a:r>
            <a:r>
              <a:rPr lang="en-US" altLang="en-US" sz="2800" i="1" dirty="0" smtClean="0">
                <a:ea typeface="ＭＳ Ｐゴシック" pitchFamily="34" charset="-128"/>
              </a:rPr>
              <a:t>AND</a:t>
            </a:r>
            <a:r>
              <a:rPr lang="en-US" altLang="en-US" sz="2800" b="1" i="1" dirty="0" smtClean="0">
                <a:ea typeface="ＭＳ Ｐゴシック" pitchFamily="34" charset="-128"/>
              </a:rPr>
              <a:t> university </a:t>
            </a:r>
            <a:r>
              <a:rPr lang="en-US" altLang="en-US" sz="2800" b="1" i="1" dirty="0" err="1" smtClean="0">
                <a:ea typeface="ＭＳ Ｐゴシック" pitchFamily="34" charset="-128"/>
              </a:rPr>
              <a:t>palo</a:t>
            </a:r>
            <a:r>
              <a:rPr lang="en-US" altLang="en-US" sz="2800" b="1" i="1" dirty="0" smtClean="0">
                <a:ea typeface="ＭＳ Ｐゴシック" pitchFamily="34" charset="-128"/>
              </a:rPr>
              <a:t> </a:t>
            </a:r>
            <a:r>
              <a:rPr lang="en-US" altLang="en-US" sz="2800" i="1" dirty="0" smtClean="0">
                <a:ea typeface="ＭＳ Ｐゴシック" pitchFamily="34" charset="-128"/>
              </a:rPr>
              <a:t>AND</a:t>
            </a:r>
            <a:r>
              <a:rPr lang="en-US" altLang="en-US" sz="2800" b="1" i="1" dirty="0" smtClean="0">
                <a:ea typeface="ＭＳ Ｐゴシック" pitchFamily="34" charset="-128"/>
              </a:rPr>
              <a:t> </a:t>
            </a:r>
            <a:r>
              <a:rPr lang="en-US" altLang="en-US" sz="2800" b="1" i="1" dirty="0" err="1" smtClean="0">
                <a:ea typeface="ＭＳ Ｐゴシック" pitchFamily="34" charset="-128"/>
              </a:rPr>
              <a:t>palo</a:t>
            </a:r>
            <a:r>
              <a:rPr lang="en-US" altLang="en-US" sz="2800" b="1" i="1" dirty="0" smtClean="0">
                <a:ea typeface="ＭＳ Ｐゴシック" pitchFamily="34" charset="-128"/>
              </a:rPr>
              <a:t> alto</a:t>
            </a:r>
          </a:p>
          <a:p>
            <a:pPr eaLnBrk="1" hangingPunct="1">
              <a:buFont typeface="Arial" pitchFamily="34" charset="0"/>
              <a:buChar char="•"/>
            </a:pPr>
            <a:endParaRPr lang="en-US" altLang="en-US" sz="2800" b="1" i="1" dirty="0" smtClean="0">
              <a:ea typeface="ＭＳ Ｐゴシック" pitchFamily="34" charset="-128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2800" b="1" dirty="0" smtClean="0">
                <a:solidFill>
                  <a:srgbClr val="FF0000"/>
                </a:solidFill>
                <a:ea typeface="ＭＳ Ｐゴシック" pitchFamily="34" charset="-128"/>
              </a:rPr>
              <a:t>Without the docs, we cannot verify that the docs matching the above Boolean query do contain the phrase.</a:t>
            </a:r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2.4.1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Biword indexes</a:t>
            </a:r>
          </a:p>
        </p:txBody>
      </p:sp>
    </p:spTree>
    <p:extLst>
      <p:ext uri="{BB962C8B-B14F-4D97-AF65-F5344CB8AC3E}">
        <p14:creationId xmlns:p14="http://schemas.microsoft.com/office/powerpoint/2010/main" val="30313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Parse the indexed text and perform part-of-speech-tagging (POST).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Bucket the terms into (say) Nouns (N) and articles/prepositions (X).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Call any string of terms of the form NX*N an </a:t>
            </a:r>
            <a:r>
              <a:rPr lang="en-US" altLang="en-US" sz="2800" u="sng" dirty="0" smtClean="0">
                <a:ea typeface="ＭＳ Ｐゴシック" pitchFamily="34" charset="-128"/>
              </a:rPr>
              <a:t>extended biword</a:t>
            </a:r>
            <a:r>
              <a:rPr lang="en-US" altLang="en-US" sz="2800" dirty="0" smtClean="0">
                <a:ea typeface="ＭＳ Ｐゴシック" pitchFamily="34" charset="-128"/>
              </a:rPr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Each such extended biword is now made a term in the dictionary.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Extended biwords</a:t>
            </a:r>
          </a:p>
        </p:txBody>
      </p:sp>
      <p:sp>
        <p:nvSpPr>
          <p:cNvPr id="5530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7871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73038" y="1600200"/>
            <a:ext cx="8742362" cy="4525963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Example:  </a:t>
            </a:r>
            <a:r>
              <a:rPr lang="en-IN" sz="2800" dirty="0"/>
              <a:t>cost overruns on a power plant</a:t>
            </a:r>
            <a:r>
              <a:rPr lang="en-US" altLang="en-US" sz="2800" b="1" i="1" dirty="0" smtClean="0">
                <a:ea typeface="ＭＳ Ｐゴシック" pitchFamily="34" charset="-128"/>
              </a:rPr>
              <a:t>      </a:t>
            </a:r>
          </a:p>
          <a:p>
            <a:pPr marL="0" indent="0" algn="just">
              <a:lnSpc>
                <a:spcPct val="90000"/>
              </a:lnSpc>
            </a:pPr>
            <a:r>
              <a:rPr lang="en-US" altLang="en-US" sz="2800" b="1" i="1" dirty="0">
                <a:ea typeface="ＭＳ Ｐゴシック" pitchFamily="34" charset="-128"/>
              </a:rPr>
              <a:t> </a:t>
            </a:r>
            <a:r>
              <a:rPr lang="en-US" altLang="en-US" sz="2800" b="1" i="1" dirty="0" smtClean="0">
                <a:ea typeface="ＭＳ Ｐゴシック" pitchFamily="34" charset="-128"/>
              </a:rPr>
              <a:t>                           </a:t>
            </a:r>
            <a:r>
              <a:rPr lang="en-US" altLang="en-US" sz="2800" b="1" dirty="0" smtClean="0">
                <a:ea typeface="ＭＳ Ｐゴシック" pitchFamily="34" charset="-128"/>
              </a:rPr>
              <a:t>N     </a:t>
            </a:r>
            <a:r>
              <a:rPr lang="en-US" altLang="en-US" sz="2800" b="1" dirty="0" err="1" smtClean="0">
                <a:ea typeface="ＭＳ Ｐゴシック" pitchFamily="34" charset="-128"/>
              </a:rPr>
              <a:t>N</a:t>
            </a:r>
            <a:r>
              <a:rPr lang="en-US" altLang="en-US" sz="2800" b="1" dirty="0" smtClean="0">
                <a:ea typeface="ＭＳ Ｐゴシック" pitchFamily="34" charset="-128"/>
              </a:rPr>
              <a:t>      X   </a:t>
            </a:r>
            <a:r>
              <a:rPr lang="en-US" altLang="en-US" sz="2800" b="1" dirty="0" err="1" smtClean="0">
                <a:ea typeface="ＭＳ Ｐゴシック" pitchFamily="34" charset="-128"/>
              </a:rPr>
              <a:t>X</a:t>
            </a:r>
            <a:r>
              <a:rPr lang="en-US" altLang="en-US" sz="2800" b="1" dirty="0" smtClean="0">
                <a:ea typeface="ＭＳ Ｐゴシック" pitchFamily="34" charset="-128"/>
              </a:rPr>
              <a:t>    N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800" dirty="0" smtClean="0">
                <a:ea typeface="ＭＳ Ｐゴシック" pitchFamily="34" charset="-128"/>
              </a:rPr>
              <a:t>Query processing: parse it into N’s and X’s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Segment query into enhanced biwords</a:t>
            </a:r>
          </a:p>
          <a:p>
            <a:pPr lvl="1" algn="just">
              <a:lnSpc>
                <a:spcPct val="90000"/>
              </a:lnSpc>
            </a:pPr>
            <a:r>
              <a:rPr lang="en-IN" sz="2800" dirty="0"/>
              <a:t>“cost overruns” AND “overruns power” AND “power plant</a:t>
            </a:r>
            <a:r>
              <a:rPr lang="en-IN" sz="2800" dirty="0" smtClean="0"/>
              <a:t>”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Better results </a:t>
            </a:r>
            <a:r>
              <a:rPr lang="en-IN" sz="2800" dirty="0"/>
              <a:t>can be obtained by using more precise part-of-speech patterns </a:t>
            </a:r>
            <a:r>
              <a:rPr lang="en-IN" sz="2800" dirty="0" smtClean="0"/>
              <a:t>that define </a:t>
            </a:r>
            <a:r>
              <a:rPr lang="en-IN" sz="2800" dirty="0"/>
              <a:t>which extended biwords should be indexed.</a:t>
            </a:r>
            <a:endParaRPr lang="en-US" altLang="en-US" sz="2800" b="1" i="1" dirty="0" smtClean="0">
              <a:ea typeface="ＭＳ Ｐゴシック" pitchFamily="34" charset="-128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Extended biwords</a:t>
            </a:r>
          </a:p>
        </p:txBody>
      </p:sp>
      <p:sp>
        <p:nvSpPr>
          <p:cNvPr id="5530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42905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686800" cy="4525963"/>
          </a:xfrm>
        </p:spPr>
        <p:txBody>
          <a:bodyPr>
            <a:norm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3200" dirty="0" smtClean="0">
                <a:ea typeface="ＭＳ Ｐゴシック" pitchFamily="34" charset="-128"/>
              </a:rPr>
              <a:t>False positives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3200" dirty="0" smtClean="0">
                <a:ea typeface="ＭＳ Ｐゴシック" pitchFamily="34" charset="-128"/>
              </a:rPr>
              <a:t>Index blowup due to bigger dictionary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en-US" sz="3200" dirty="0" err="1" smtClean="0">
                <a:ea typeface="ＭＳ Ｐゴシック" pitchFamily="34" charset="-128"/>
              </a:rPr>
              <a:t>Biword</a:t>
            </a:r>
            <a:r>
              <a:rPr lang="en-US" altLang="en-US" sz="3200" dirty="0" smtClean="0">
                <a:ea typeface="ＭＳ Ｐゴシック" pitchFamily="34" charset="-128"/>
              </a:rPr>
              <a:t> indexes are not the standard solution (for all biwords) but can be part of a compound strategy.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Issues for biword indexes</a:t>
            </a:r>
          </a:p>
        </p:txBody>
      </p:sp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15656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4352</TotalTime>
  <Words>692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Arial Unicode MS</vt:lpstr>
      <vt:lpstr>ＭＳ Ｐゴシック</vt:lpstr>
      <vt:lpstr>Arial</vt:lpstr>
      <vt:lpstr>Calibri</vt:lpstr>
      <vt:lpstr>Lucida Sans</vt:lpstr>
      <vt:lpstr>Times New Roman</vt:lpstr>
      <vt:lpstr>Office Theme</vt:lpstr>
      <vt:lpstr>1_Custom Design</vt:lpstr>
      <vt:lpstr>Custom Design</vt:lpstr>
      <vt:lpstr>Information Retrieval</vt:lpstr>
      <vt:lpstr>PowerPoint Presentation</vt:lpstr>
      <vt:lpstr>PowerPoint Presentation</vt:lpstr>
      <vt:lpstr>PowerPoint Presentation</vt:lpstr>
      <vt:lpstr>Biword Indexes</vt:lpstr>
      <vt:lpstr>PowerPoint Presentation</vt:lpstr>
      <vt:lpstr>Extended biwords</vt:lpstr>
      <vt:lpstr>Extended biwords</vt:lpstr>
      <vt:lpstr>Issues for biword indexes</vt:lpstr>
      <vt:lpstr>Positional indexes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wilp-hyd</cp:lastModifiedBy>
  <cp:revision>377</cp:revision>
  <dcterms:created xsi:type="dcterms:W3CDTF">2011-09-14T09:42:05Z</dcterms:created>
  <dcterms:modified xsi:type="dcterms:W3CDTF">2016-04-19T03:55:25Z</dcterms:modified>
</cp:coreProperties>
</file>