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668" r:id="rId3"/>
  </p:sldMasterIdLst>
  <p:notesMasterIdLst>
    <p:notesMasterId r:id="rId28"/>
  </p:notesMasterIdLst>
  <p:handoutMasterIdLst>
    <p:handoutMasterId r:id="rId29"/>
  </p:handoutMasterIdLst>
  <p:sldIdLst>
    <p:sldId id="260" r:id="rId4"/>
    <p:sldId id="372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94" r:id="rId16"/>
    <p:sldId id="599" r:id="rId17"/>
    <p:sldId id="600" r:id="rId18"/>
    <p:sldId id="560" r:id="rId19"/>
    <p:sldId id="601" r:id="rId20"/>
    <p:sldId id="602" r:id="rId21"/>
    <p:sldId id="603" r:id="rId22"/>
    <p:sldId id="604" r:id="rId23"/>
    <p:sldId id="605" r:id="rId24"/>
    <p:sldId id="563" r:id="rId25"/>
    <p:sldId id="564" r:id="rId26"/>
    <p:sldId id="606" r:id="rId27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  <a:srgbClr val="0000FF"/>
    <a:srgbClr val="00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4660"/>
  </p:normalViewPr>
  <p:slideViewPr>
    <p:cSldViewPr>
      <p:cViewPr varScale="1">
        <p:scale>
          <a:sx n="97" d="100"/>
          <a:sy n="97" d="100"/>
        </p:scale>
        <p:origin x="3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0381A-7BB0-4858-91C5-00436FD606F4}" type="datetimeFigureOut">
              <a:rPr lang="en-IN" smtClean="0"/>
              <a:t>19-04-2016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7100-652A-405A-BF98-CBA3AF408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3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D447-FE21-4C45-A3D5-DC463BD1798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559-5C6D-4B11-970C-EAED66EBC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63560-3B59-46D2-8DC5-639525249FF3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0C445-0DC9-450B-BA9D-A45ADD281221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3233-4FE6-4E62-B1E3-5F9044E4E148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592F2-7130-43D4-8906-A08C43635A25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40A1-D2F6-4EDA-8BD5-5C7C4CD57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042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D25-D719-47C2-81D4-F814CA927798}" type="datetime1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4303-84FF-4674-A782-EABAC7EE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9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0FBAD-3783-43E8-B3A7-48C6E3B1B63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89DD-5FBA-455C-938B-39A59E54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7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9474-A3F3-46FB-99A5-EB88B14FB151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FDCE-C769-40E7-A89D-D70BB12F2D35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3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58A-DF74-4BCC-B5AE-7AB56EED8E30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CBB-1969-426E-BB81-AC9DE8BF1E75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AE2-AF13-419E-BC33-A935D28294EE}" type="datetime1">
              <a:rPr lang="en-US" smtClean="0"/>
              <a:t>4/19/2016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10BF-4376-4273-8F51-D18C0249B455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1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26AF-DF29-4729-A8C3-2135EC792181}" type="datetime1">
              <a:rPr lang="en-US" smtClean="0"/>
              <a:t>4/19/2016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B210-DCED-4290-8175-9B5633F2A3A2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08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AB30-F66E-4D54-B57C-94FEFDC74149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50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8C0D-1A3C-4562-960E-912481698347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9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843C-D799-4226-888F-1D7BD77B2AF9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2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B79B-B114-4FBB-9C76-EF728948F9EC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5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A832-0B50-4230-87D5-64307237BA1D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A757-30F2-4A1D-8083-7F9D58E94247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63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3E6-2900-4A12-8B9A-C1F3DEDFBDD6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1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96B-FC62-4BE6-89B2-C33B9F24789A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5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B04-0CCA-4DC1-BBF1-0EED4C48F1AC}" type="datetime1">
              <a:rPr lang="en-US" smtClean="0"/>
              <a:t>4/19/2016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47F9-E740-4466-8683-40B6CE6A6DFF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9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85E-693F-4C49-8AB6-42AF7D79C241}" type="datetime1">
              <a:rPr lang="en-US" smtClean="0"/>
              <a:t>4/19/2016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7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A5F2-D8C4-452E-994C-E252AFA014CB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7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CC7C-6EB8-440A-ABA5-E7527E5FB414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fld id="{1A696EE2-1BCE-4705-A527-559CE32BE797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970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 smtClean="0"/>
              <a:t>SSZG537;INFORMATION RETRIEVAL; L3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B01C-FA3A-4C9E-B232-1F38959C98CB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0FD0-06E0-46FD-8C08-4784108819E1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0CB90C6-CAF2-4DE0-8DFA-655EB95FB075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E1AED11-AB07-40B7-96D2-B6CBFCB2B2B9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93" r:id="rId17"/>
    <p:sldLayoutId id="2147483694" r:id="rId1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CAFCC-EE17-4EE8-BB8C-4F16EE638907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F97D-DFD8-496F-BD21-E1A78D6E0A2A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6781800" cy="1524000"/>
          </a:xfrm>
        </p:spPr>
        <p:txBody>
          <a:bodyPr/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Information Retrieval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286000" y="4953000"/>
            <a:ext cx="6400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Dr. Maheswari  Karthikeyan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4525963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800" dirty="0" smtClean="0">
                <a:ea typeface="ＭＳ Ｐゴシック" pitchFamily="34" charset="-128"/>
              </a:rPr>
              <a:t>Pros:</a:t>
            </a:r>
          </a:p>
          <a:p>
            <a:pPr lvl="2" algn="just"/>
            <a:r>
              <a:rPr lang="en-US" altLang="en-US" sz="2800" dirty="0" smtClean="0">
                <a:ea typeface="ＭＳ Ｐゴシック" pitchFamily="34" charset="-128"/>
              </a:rPr>
              <a:t>Solves the prefix problem (terms starting with </a:t>
            </a:r>
            <a:r>
              <a:rPr lang="en-US" altLang="en-US" sz="2800" i="1" dirty="0" err="1" smtClean="0">
                <a:ea typeface="ＭＳ Ｐゴシック" pitchFamily="34" charset="-128"/>
              </a:rPr>
              <a:t>hyp</a:t>
            </a:r>
            <a:r>
              <a:rPr lang="en-US" altLang="en-US" sz="2800" dirty="0" smtClean="0">
                <a:ea typeface="ＭＳ Ｐゴシック" pitchFamily="34" charset="-128"/>
              </a:rPr>
              <a:t>)</a:t>
            </a:r>
          </a:p>
          <a:p>
            <a:pPr algn="just" eaLnBrk="1" hangingPunct="1"/>
            <a:r>
              <a:rPr lang="en-US" altLang="en-US" sz="2800" dirty="0" smtClean="0">
                <a:ea typeface="ＭＳ Ｐゴシック" pitchFamily="34" charset="-128"/>
              </a:rPr>
              <a:t>Cons:</a:t>
            </a:r>
          </a:p>
          <a:p>
            <a:pPr lvl="2" algn="just"/>
            <a:r>
              <a:rPr lang="en-US" altLang="en-US" sz="2800" dirty="0" smtClean="0">
                <a:ea typeface="ＭＳ Ｐゴシック" pitchFamily="34" charset="-128"/>
              </a:rPr>
              <a:t>Slower: O(log </a:t>
            </a:r>
            <a:r>
              <a:rPr lang="en-US" altLang="en-US" sz="2800" i="1" dirty="0" smtClean="0">
                <a:ea typeface="ＭＳ Ｐゴシック" pitchFamily="34" charset="-128"/>
              </a:rPr>
              <a:t>M</a:t>
            </a:r>
            <a:r>
              <a:rPr lang="en-US" altLang="en-US" sz="2800" dirty="0" smtClean="0">
                <a:ea typeface="ＭＳ Ｐゴシック" pitchFamily="34" charset="-128"/>
              </a:rPr>
              <a:t>)  [and this requires </a:t>
            </a:r>
            <a:r>
              <a:rPr lang="en-US" altLang="en-US" sz="2800" i="1" dirty="0" smtClean="0">
                <a:solidFill>
                  <a:srgbClr val="00A000"/>
                </a:solidFill>
                <a:ea typeface="ＭＳ Ｐゴシック" pitchFamily="34" charset="-128"/>
              </a:rPr>
              <a:t>balanced</a:t>
            </a:r>
            <a:r>
              <a:rPr lang="en-US" altLang="en-US" sz="2800" dirty="0" smtClean="0">
                <a:ea typeface="ＭＳ Ｐゴシック" pitchFamily="34" charset="-128"/>
              </a:rPr>
              <a:t> tree]</a:t>
            </a:r>
          </a:p>
          <a:p>
            <a:pPr lvl="2" algn="just"/>
            <a:r>
              <a:rPr lang="en-US" altLang="en-US" sz="2800" dirty="0" smtClean="0">
                <a:ea typeface="ＭＳ Ｐゴシック" pitchFamily="34" charset="-128"/>
              </a:rPr>
              <a:t>Rebalancing binary trees is expensive</a:t>
            </a:r>
          </a:p>
          <a:p>
            <a:pPr lvl="3" algn="just"/>
            <a:r>
              <a:rPr lang="en-US" altLang="en-US" sz="2800" dirty="0" smtClean="0">
                <a:ea typeface="ＭＳ Ｐゴシック" pitchFamily="34" charset="-128"/>
              </a:rPr>
              <a:t>But B-trees mitigate the rebalancing problem</a:t>
            </a:r>
          </a:p>
          <a:p>
            <a:pPr lvl="2" algn="just"/>
            <a:r>
              <a:rPr lang="en-IN" sz="2800" dirty="0" smtClean="0"/>
              <a:t>Demands </a:t>
            </a:r>
            <a:r>
              <a:rPr lang="en-IN" sz="2800" dirty="0"/>
              <a:t>that the </a:t>
            </a:r>
            <a:r>
              <a:rPr lang="en-IN" sz="2800" dirty="0" smtClean="0"/>
              <a:t>characters used </a:t>
            </a:r>
            <a:r>
              <a:rPr lang="en-IN" sz="2800" dirty="0"/>
              <a:t>in the document collection have a prescribed </a:t>
            </a:r>
            <a:r>
              <a:rPr lang="en-IN" sz="2800" dirty="0" smtClean="0"/>
              <a:t>ordering.</a:t>
            </a:r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-112939" y="3048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Trees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3.1</a:t>
            </a:r>
          </a:p>
        </p:txBody>
      </p:sp>
    </p:spTree>
    <p:extLst>
      <p:ext uri="{BB962C8B-B14F-4D97-AF65-F5344CB8AC3E}">
        <p14:creationId xmlns:p14="http://schemas.microsoft.com/office/powerpoint/2010/main" val="13348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/>
              <a:t>Uncertain </a:t>
            </a:r>
            <a:r>
              <a:rPr lang="en-IN" dirty="0"/>
              <a:t>of the spelling of a query term (e.g., Sydney vs. Sidney, </a:t>
            </a:r>
            <a:r>
              <a:rPr lang="en-IN" dirty="0" smtClean="0"/>
              <a:t>which </a:t>
            </a:r>
            <a:r>
              <a:rPr lang="en-IN" dirty="0"/>
              <a:t>leads to the wildcard query S*</a:t>
            </a:r>
            <a:r>
              <a:rPr lang="en-IN" dirty="0" err="1"/>
              <a:t>dney</a:t>
            </a:r>
            <a:r>
              <a:rPr lang="en-IN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S</a:t>
            </a:r>
            <a:r>
              <a:rPr lang="en-IN" dirty="0" smtClean="0"/>
              <a:t>eeking </a:t>
            </a:r>
            <a:r>
              <a:rPr lang="en-IN" dirty="0"/>
              <a:t>documents containing </a:t>
            </a:r>
            <a:r>
              <a:rPr lang="en-IN" dirty="0" smtClean="0"/>
              <a:t> the </a:t>
            </a:r>
            <a:r>
              <a:rPr lang="en-IN" dirty="0"/>
              <a:t>variants (e.g., </a:t>
            </a:r>
            <a:r>
              <a:rPr lang="en-IN" dirty="0" err="1"/>
              <a:t>color</a:t>
            </a:r>
            <a:r>
              <a:rPr lang="en-IN" dirty="0"/>
              <a:t> vs. colour</a:t>
            </a:r>
            <a:r>
              <a:rPr lang="en-IN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S</a:t>
            </a:r>
            <a:r>
              <a:rPr lang="en-IN" dirty="0" smtClean="0"/>
              <a:t>eeking </a:t>
            </a:r>
            <a:r>
              <a:rPr lang="en-IN" dirty="0"/>
              <a:t>documents </a:t>
            </a:r>
            <a:r>
              <a:rPr lang="en-IN" dirty="0" smtClean="0"/>
              <a:t>containing variants </a:t>
            </a:r>
            <a:r>
              <a:rPr lang="en-IN" dirty="0"/>
              <a:t>of a term that would be caught by stemming, but is unsure </a:t>
            </a:r>
            <a:r>
              <a:rPr lang="en-IN" dirty="0" smtClean="0"/>
              <a:t>whether the </a:t>
            </a:r>
            <a:r>
              <a:rPr lang="en-IN" dirty="0"/>
              <a:t>search engine performs stemming (e.g., judicial vs. </a:t>
            </a:r>
            <a:r>
              <a:rPr lang="en-IN" dirty="0" smtClean="0"/>
              <a:t>judiciary</a:t>
            </a:r>
            <a:r>
              <a:rPr lang="en-IN" dirty="0"/>
              <a:t>, leading to </a:t>
            </a:r>
            <a:r>
              <a:rPr lang="en-IN" dirty="0" smtClean="0"/>
              <a:t>the wildcard </a:t>
            </a:r>
            <a:r>
              <a:rPr lang="en-IN" dirty="0"/>
              <a:t>query </a:t>
            </a:r>
            <a:r>
              <a:rPr lang="en-IN" dirty="0" err="1"/>
              <a:t>judicia</a:t>
            </a:r>
            <a:r>
              <a:rPr lang="en-IN" dirty="0" smtClean="0"/>
              <a:t>*)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Uncertain </a:t>
            </a:r>
            <a:r>
              <a:rPr lang="en-IN" dirty="0"/>
              <a:t>of the correct rendition of </a:t>
            </a:r>
            <a:r>
              <a:rPr lang="en-IN" dirty="0" smtClean="0"/>
              <a:t>a foreign </a:t>
            </a:r>
            <a:r>
              <a:rPr lang="en-IN" dirty="0"/>
              <a:t>word or phrase (e.g., the query </a:t>
            </a:r>
            <a:r>
              <a:rPr lang="en-IN" dirty="0" err="1"/>
              <a:t>Universit</a:t>
            </a:r>
            <a:r>
              <a:rPr lang="en-IN" dirty="0"/>
              <a:t>* Stuttgart).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Tolerant Retrieval</a:t>
            </a:r>
          </a:p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Wild-card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queries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12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b="1" i="1" dirty="0" err="1" smtClean="0">
                <a:ea typeface="ＭＳ Ｐゴシック" pitchFamily="34" charset="-128"/>
              </a:rPr>
              <a:t>mon</a:t>
            </a:r>
            <a:r>
              <a:rPr lang="en-US" altLang="en-US" sz="3200" b="1" i="1" dirty="0" smtClean="0">
                <a:ea typeface="ＭＳ Ｐゴシック" pitchFamily="34" charset="-128"/>
              </a:rPr>
              <a:t>*:</a:t>
            </a:r>
            <a:r>
              <a:rPr lang="en-US" altLang="en-US" sz="3200" dirty="0" smtClean="0">
                <a:ea typeface="ＭＳ Ｐゴシック" pitchFamily="34" charset="-128"/>
              </a:rPr>
              <a:t> </a:t>
            </a:r>
            <a:r>
              <a:rPr lang="en-US" altLang="en-US" sz="3200" dirty="0" smtClean="0">
                <a:solidFill>
                  <a:srgbClr val="FF0000"/>
                </a:solidFill>
                <a:ea typeface="ＭＳ Ｐゴシック" pitchFamily="34" charset="-128"/>
              </a:rPr>
              <a:t>(trailing wildcard query) </a:t>
            </a:r>
            <a:r>
              <a:rPr lang="en-US" altLang="en-US" sz="3200" dirty="0" smtClean="0">
                <a:ea typeface="ＭＳ Ｐゴシック" pitchFamily="34" charset="-128"/>
              </a:rPr>
              <a:t>find all docs containing any word beginning with “</a:t>
            </a:r>
            <a:r>
              <a:rPr lang="en-US" altLang="en-US" sz="3200" dirty="0" err="1" smtClean="0">
                <a:ea typeface="ＭＳ Ｐゴシック" pitchFamily="34" charset="-128"/>
              </a:rPr>
              <a:t>mon</a:t>
            </a:r>
            <a:r>
              <a:rPr lang="en-US" altLang="en-US" sz="3200" dirty="0" smtClean="0">
                <a:ea typeface="ＭＳ Ｐゴシック" pitchFamily="34" charset="-128"/>
              </a:rPr>
              <a:t>”.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dirty="0" smtClean="0">
                <a:ea typeface="ＭＳ Ｐゴシック" pitchFamily="34" charset="-128"/>
              </a:rPr>
              <a:t>Easy with binary tree (or B-tree) lexicon: retrieve all words in range: </a:t>
            </a:r>
            <a:r>
              <a:rPr lang="en-US" altLang="en-US" sz="3200" b="1" i="1" dirty="0" err="1" smtClean="0">
                <a:ea typeface="ＭＳ Ｐゴシック" pitchFamily="34" charset="-128"/>
              </a:rPr>
              <a:t>mon</a:t>
            </a:r>
            <a:r>
              <a:rPr lang="en-US" altLang="en-US" sz="3200" b="1" i="1" dirty="0" smtClean="0">
                <a:ea typeface="ＭＳ Ｐゴシック" pitchFamily="34" charset="-128"/>
              </a:rPr>
              <a:t> </a:t>
            </a:r>
            <a:r>
              <a:rPr lang="en-US" altLang="en-US" sz="3200" b="1" i="1" dirty="0" smtClean="0">
                <a:ea typeface="ＭＳ Ｐゴシック" pitchFamily="34" charset="-128"/>
                <a:cs typeface="Times New Roman" pitchFamily="18" charset="0"/>
              </a:rPr>
              <a:t>≤</a:t>
            </a:r>
            <a:r>
              <a:rPr lang="en-US" altLang="en-US" sz="3200" b="1" i="1" dirty="0" smtClean="0">
                <a:ea typeface="ＭＳ Ｐゴシック" pitchFamily="34" charset="-128"/>
              </a:rPr>
              <a:t> w &lt; moo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Wild-card queries: *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</a:t>
            </a:r>
          </a:p>
        </p:txBody>
      </p:sp>
    </p:spTree>
    <p:extLst>
      <p:ext uri="{BB962C8B-B14F-4D97-AF65-F5344CB8AC3E}">
        <p14:creationId xmlns:p14="http://schemas.microsoft.com/office/powerpoint/2010/main" val="37299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b="1" i="1" dirty="0" smtClean="0">
                <a:ea typeface="ＭＳ Ｐゴシック" pitchFamily="34" charset="-128"/>
              </a:rPr>
              <a:t>*</a:t>
            </a:r>
            <a:r>
              <a:rPr lang="en-US" altLang="en-US" sz="3200" b="1" i="1" dirty="0" err="1" smtClean="0">
                <a:ea typeface="ＭＳ Ｐゴシック" pitchFamily="34" charset="-128"/>
              </a:rPr>
              <a:t>mon</a:t>
            </a:r>
            <a:r>
              <a:rPr lang="en-US" altLang="en-US" sz="3200" b="1" i="1" dirty="0" smtClean="0">
                <a:ea typeface="ＭＳ Ｐゴシック" pitchFamily="34" charset="-128"/>
              </a:rPr>
              <a:t>: </a:t>
            </a:r>
            <a:r>
              <a:rPr lang="en-US" altLang="en-US" sz="3200" dirty="0" smtClean="0">
                <a:solidFill>
                  <a:srgbClr val="FF0000"/>
                </a:solidFill>
                <a:ea typeface="ＭＳ Ｐゴシック" pitchFamily="34" charset="-128"/>
              </a:rPr>
              <a:t>(leading wildcard query) </a:t>
            </a:r>
            <a:r>
              <a:rPr lang="en-US" altLang="en-US" sz="3200" dirty="0" smtClean="0">
                <a:ea typeface="ＭＳ Ｐゴシック" pitchFamily="34" charset="-128"/>
              </a:rPr>
              <a:t>find words ending in “</a:t>
            </a:r>
            <a:r>
              <a:rPr lang="en-US" altLang="en-US" sz="3200" dirty="0" err="1" smtClean="0">
                <a:ea typeface="ＭＳ Ｐゴシック" pitchFamily="34" charset="-128"/>
              </a:rPr>
              <a:t>mon</a:t>
            </a:r>
            <a:r>
              <a:rPr lang="en-US" altLang="en-US" sz="3200" dirty="0" smtClean="0">
                <a:ea typeface="ＭＳ Ｐゴシック" pitchFamily="34" charset="-128"/>
              </a:rPr>
              <a:t>”: </a:t>
            </a:r>
          </a:p>
          <a:p>
            <a:pPr lvl="2" algn="just"/>
            <a:r>
              <a:rPr lang="en-US" altLang="en-US" sz="2800" dirty="0" smtClean="0">
                <a:ea typeface="ＭＳ Ｐゴシック" pitchFamily="34" charset="-128"/>
              </a:rPr>
              <a:t>Maintain an additional B-tree (reverse B-tree) </a:t>
            </a:r>
          </a:p>
          <a:p>
            <a:pPr lvl="2" algn="just"/>
            <a:r>
              <a:rPr lang="en-US" sz="2800" dirty="0" smtClean="0">
                <a:ea typeface="ＭＳ Ｐゴシック" pitchFamily="34" charset="-128"/>
              </a:rPr>
              <a:t>Reverse B-tree is one </a:t>
            </a:r>
            <a:r>
              <a:rPr lang="en-IN" dirty="0" smtClean="0"/>
              <a:t>in </a:t>
            </a:r>
            <a:r>
              <a:rPr lang="en-IN" dirty="0"/>
              <a:t>which each root-to-leaf path of the B-tree </a:t>
            </a:r>
            <a:r>
              <a:rPr lang="en-IN" dirty="0" smtClean="0"/>
              <a:t>corresponds </a:t>
            </a:r>
            <a:r>
              <a:rPr lang="en-IN" sz="2800" dirty="0" smtClean="0"/>
              <a:t>to </a:t>
            </a:r>
            <a:r>
              <a:rPr lang="en-IN" sz="2800" dirty="0"/>
              <a:t>a term in the dictionary written backwards</a:t>
            </a:r>
            <a:r>
              <a:rPr lang="en-IN" sz="2800" dirty="0" smtClean="0"/>
              <a:t>:</a:t>
            </a:r>
            <a:endParaRPr lang="en-IN" sz="2000" dirty="0" smtClean="0"/>
          </a:p>
          <a:p>
            <a:pPr lvl="2" algn="just"/>
            <a:r>
              <a:rPr lang="en-US" altLang="en-US" dirty="0" smtClean="0">
                <a:ea typeface="ＭＳ Ｐゴシック" pitchFamily="34" charset="-128"/>
              </a:rPr>
              <a:t>Can retrieve all words in range: </a:t>
            </a:r>
            <a:r>
              <a:rPr lang="en-US" altLang="en-US" b="1" i="1" dirty="0" smtClean="0">
                <a:ea typeface="ＭＳ Ｐゴシック" pitchFamily="34" charset="-128"/>
              </a:rPr>
              <a:t>nom </a:t>
            </a:r>
            <a:r>
              <a:rPr lang="en-US" altLang="en-US" b="1" i="1" dirty="0" smtClean="0">
                <a:ea typeface="ＭＳ Ｐゴシック" pitchFamily="34" charset="-128"/>
                <a:cs typeface="Times New Roman" pitchFamily="18" charset="0"/>
              </a:rPr>
              <a:t>≤</a:t>
            </a:r>
            <a:r>
              <a:rPr lang="en-US" altLang="en-US" b="1" i="1" dirty="0" smtClean="0">
                <a:ea typeface="ＭＳ Ｐゴシック" pitchFamily="34" charset="-128"/>
              </a:rPr>
              <a:t> w &lt; non</a:t>
            </a:r>
            <a:r>
              <a:rPr lang="en-US" altLang="en-US" i="1" dirty="0" smtClean="0">
                <a:ea typeface="ＭＳ Ｐゴシック" pitchFamily="34" charset="-128"/>
              </a:rPr>
              <a:t>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Wild-card queries: *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</a:t>
            </a:r>
          </a:p>
        </p:txBody>
      </p:sp>
    </p:spTree>
    <p:extLst>
      <p:ext uri="{BB962C8B-B14F-4D97-AF65-F5344CB8AC3E}">
        <p14:creationId xmlns:p14="http://schemas.microsoft.com/office/powerpoint/2010/main" val="40795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en-US" sz="2800" dirty="0">
                <a:ea typeface="ＭＳ Ｐゴシック" pitchFamily="34" charset="-128"/>
              </a:rPr>
              <a:t>How can we handle *’s in the middle of query term?</a:t>
            </a:r>
          </a:p>
          <a:p>
            <a:pPr lvl="2" algn="just"/>
            <a:r>
              <a:rPr lang="en-US" altLang="en-US" sz="2800" b="1" i="1" dirty="0">
                <a:ea typeface="ＭＳ Ｐゴシック" pitchFamily="34" charset="-128"/>
              </a:rPr>
              <a:t>co*</a:t>
            </a:r>
            <a:r>
              <a:rPr lang="en-US" altLang="en-US" sz="2800" b="1" i="1" dirty="0" err="1">
                <a:ea typeface="ＭＳ Ｐゴシック" pitchFamily="34" charset="-128"/>
              </a:rPr>
              <a:t>tion</a:t>
            </a:r>
            <a:endParaRPr lang="en-US" altLang="en-US" sz="2800" b="1" i="1" dirty="0">
              <a:ea typeface="ＭＳ Ｐゴシック" pitchFamily="34" charset="-128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en-US" sz="2800" dirty="0">
                <a:ea typeface="ＭＳ Ｐゴシック" pitchFamily="34" charset="-128"/>
              </a:rPr>
              <a:t>We could look up </a:t>
            </a:r>
            <a:r>
              <a:rPr lang="en-US" altLang="en-US" sz="2800" b="1" i="1" dirty="0">
                <a:ea typeface="ＭＳ Ｐゴシック" pitchFamily="34" charset="-128"/>
              </a:rPr>
              <a:t>co*</a:t>
            </a:r>
            <a:r>
              <a:rPr lang="en-US" altLang="en-US" sz="2800" dirty="0">
                <a:ea typeface="ＭＳ Ｐゴシック" pitchFamily="34" charset="-128"/>
              </a:rPr>
              <a:t> AND </a:t>
            </a:r>
            <a:r>
              <a:rPr lang="en-US" altLang="en-US" sz="2800" b="1" i="1" dirty="0">
                <a:ea typeface="ＭＳ Ｐゴシック" pitchFamily="34" charset="-128"/>
              </a:rPr>
              <a:t>*</a:t>
            </a:r>
            <a:r>
              <a:rPr lang="en-US" altLang="en-US" sz="2800" b="1" i="1" dirty="0" err="1">
                <a:ea typeface="ＭＳ Ｐゴシック" pitchFamily="34" charset="-128"/>
              </a:rPr>
              <a:t>tion</a:t>
            </a:r>
            <a:r>
              <a:rPr lang="en-US" altLang="en-US" sz="2800" dirty="0">
                <a:ea typeface="ＭＳ Ｐゴシック" pitchFamily="34" charset="-128"/>
              </a:rPr>
              <a:t> in a B-tree and intersect the two term sets</a:t>
            </a:r>
          </a:p>
          <a:p>
            <a:pPr lvl="2" algn="just"/>
            <a:r>
              <a:rPr lang="en-US" altLang="en-US" sz="2800" dirty="0">
                <a:ea typeface="ＭＳ Ｐゴシック" pitchFamily="34" charset="-128"/>
              </a:rPr>
              <a:t>Expensive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sz="2800" dirty="0">
                <a:ea typeface="ＭＳ Ｐゴシック" pitchFamily="34" charset="-128"/>
              </a:rPr>
              <a:t>The solution: transform wild-card queries so that the *’s occur at the end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sz="2800" dirty="0">
                <a:ea typeface="ＭＳ Ｐゴシック" pitchFamily="34" charset="-128"/>
              </a:rPr>
              <a:t>This gives rise to the </a:t>
            </a:r>
            <a:r>
              <a:rPr lang="en-US" altLang="en-US" sz="2800" b="1" dirty="0" err="1">
                <a:solidFill>
                  <a:srgbClr val="00A000"/>
                </a:solidFill>
                <a:ea typeface="ＭＳ Ｐゴシック" pitchFamily="34" charset="-128"/>
              </a:rPr>
              <a:t>Permuterm</a:t>
            </a:r>
            <a:r>
              <a:rPr lang="en-US" altLang="en-US" sz="2800" dirty="0">
                <a:ea typeface="ＭＳ Ｐゴシック" pitchFamily="34" charset="-128"/>
              </a:rPr>
              <a:t> Index.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Wild-card queries: *</a:t>
            </a:r>
          </a:p>
        </p:txBody>
      </p:sp>
    </p:spTree>
    <p:extLst>
      <p:ext uri="{BB962C8B-B14F-4D97-AF65-F5344CB8AC3E}">
        <p14:creationId xmlns:p14="http://schemas.microsoft.com/office/powerpoint/2010/main" val="34741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3200" b="1" dirty="0" err="1">
                <a:ea typeface="ＭＳ Ｐゴシック" pitchFamily="34" charset="-128"/>
              </a:rPr>
              <a:t>Permuterm</a:t>
            </a:r>
            <a:r>
              <a:rPr lang="en-US" altLang="en-US" sz="3200" b="1" dirty="0">
                <a:ea typeface="ＭＳ Ｐゴシック" pitchFamily="34" charset="-128"/>
              </a:rPr>
              <a:t> </a:t>
            </a:r>
            <a:r>
              <a:rPr lang="en-US" altLang="en-US" sz="3200" b="1" dirty="0" smtClean="0">
                <a:ea typeface="ＭＳ Ｐゴシック" pitchFamily="34" charset="-128"/>
              </a:rPr>
              <a:t>indexes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ea typeface="ＭＳ Ｐゴシック" pitchFamily="34" charset="-128"/>
              </a:rPr>
              <a:t>K-gram indexes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 smtClean="0"/>
              <a:t>Both techniques express </a:t>
            </a:r>
            <a:r>
              <a:rPr lang="en-IN" sz="3200" dirty="0"/>
              <a:t>the given wildcard query </a:t>
            </a:r>
            <a:r>
              <a:rPr lang="en-IN" sz="3200" i="1" dirty="0"/>
              <a:t>q</a:t>
            </a:r>
            <a:r>
              <a:rPr lang="en-IN" sz="3200" i="1" baseline="-25000" dirty="0"/>
              <a:t>w</a:t>
            </a:r>
            <a:r>
              <a:rPr lang="en-IN" sz="3200" i="1" dirty="0"/>
              <a:t> </a:t>
            </a:r>
            <a:r>
              <a:rPr lang="en-IN" sz="3200" dirty="0" smtClean="0"/>
              <a:t>as a </a:t>
            </a:r>
            <a:r>
              <a:rPr lang="en-IN" sz="3200" dirty="0"/>
              <a:t>Boolean query </a:t>
            </a:r>
            <a:r>
              <a:rPr lang="en-IN" sz="3200" i="1" dirty="0"/>
              <a:t>Q </a:t>
            </a:r>
            <a:r>
              <a:rPr lang="en-IN" sz="3200" dirty="0"/>
              <a:t>on a specially constructed index, such that the answer </a:t>
            </a:r>
            <a:r>
              <a:rPr lang="en-IN" sz="3200" dirty="0" smtClean="0"/>
              <a:t>to </a:t>
            </a:r>
            <a:r>
              <a:rPr lang="en-IN" sz="3200" i="1" dirty="0" smtClean="0"/>
              <a:t>Q </a:t>
            </a:r>
            <a:r>
              <a:rPr lang="en-IN" sz="3200" dirty="0"/>
              <a:t>is a superset of the set of vocabulary terms matching </a:t>
            </a:r>
            <a:r>
              <a:rPr lang="en-IN" sz="3200" i="1" dirty="0" smtClean="0"/>
              <a:t>q</a:t>
            </a:r>
            <a:r>
              <a:rPr lang="en-IN" sz="3200" i="1" baseline="-25000" dirty="0" smtClean="0"/>
              <a:t>w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 smtClean="0"/>
              <a:t>Each </a:t>
            </a:r>
            <a:r>
              <a:rPr lang="en-IN" sz="3200" dirty="0"/>
              <a:t>term in the answer to </a:t>
            </a:r>
            <a:r>
              <a:rPr lang="en-IN" sz="3200" i="1" dirty="0"/>
              <a:t>Q </a:t>
            </a:r>
            <a:r>
              <a:rPr lang="en-IN" sz="3200" i="1" dirty="0" smtClean="0"/>
              <a:t>is checked </a:t>
            </a:r>
            <a:r>
              <a:rPr lang="en-IN" sz="3200" dirty="0" smtClean="0"/>
              <a:t>against </a:t>
            </a:r>
            <a:r>
              <a:rPr lang="en-IN" sz="3200" i="1" dirty="0" smtClean="0"/>
              <a:t>q</a:t>
            </a:r>
            <a:r>
              <a:rPr lang="en-IN" sz="3200" i="1" baseline="-25000" dirty="0" smtClean="0"/>
              <a:t>w, </a:t>
            </a:r>
            <a:r>
              <a:rPr lang="en-IN" sz="3200" dirty="0" smtClean="0"/>
              <a:t> </a:t>
            </a:r>
            <a:r>
              <a:rPr lang="en-IN" sz="3200" dirty="0"/>
              <a:t>discarding those vocabulary </a:t>
            </a:r>
            <a:r>
              <a:rPr lang="en-IN" sz="3200" dirty="0" smtClean="0"/>
              <a:t>terms that </a:t>
            </a:r>
            <a:r>
              <a:rPr lang="en-IN" sz="3200" dirty="0"/>
              <a:t>do not match </a:t>
            </a:r>
            <a:r>
              <a:rPr lang="en-IN" sz="3200" i="1" dirty="0"/>
              <a:t>q</a:t>
            </a:r>
            <a:r>
              <a:rPr lang="en-IN" sz="3200" i="1" baseline="-25000" dirty="0"/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8580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Query Processing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4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229600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/>
              <a:t>Introduce </a:t>
            </a:r>
            <a:r>
              <a:rPr lang="en-IN" dirty="0"/>
              <a:t>a special symbol $ into </a:t>
            </a:r>
            <a:r>
              <a:rPr lang="en-IN" dirty="0" smtClean="0"/>
              <a:t>the  character </a:t>
            </a:r>
            <a:r>
              <a:rPr lang="en-IN" dirty="0"/>
              <a:t>set, to mark the end of a term.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For term </a:t>
            </a:r>
            <a:r>
              <a:rPr lang="en-US" altLang="en-US" b="1" i="1" dirty="0" smtClean="0">
                <a:ea typeface="ＭＳ Ｐゴシック" pitchFamily="34" charset="-128"/>
              </a:rPr>
              <a:t>hello</a:t>
            </a:r>
            <a:r>
              <a:rPr lang="en-US" altLang="en-US" dirty="0" smtClean="0">
                <a:ea typeface="ＭＳ Ｐゴシック" pitchFamily="34" charset="-128"/>
              </a:rPr>
              <a:t>, index under:</a:t>
            </a:r>
          </a:p>
          <a:p>
            <a:pPr lvl="2"/>
            <a:r>
              <a:rPr lang="en-US" altLang="en-US" b="1" i="1" dirty="0" smtClean="0">
                <a:ea typeface="ＭＳ Ｐゴシック" pitchFamily="34" charset="-128"/>
              </a:rPr>
              <a:t>hello$, </a:t>
            </a:r>
            <a:r>
              <a:rPr lang="en-US" altLang="en-US" b="1" i="1" dirty="0" err="1" smtClean="0">
                <a:ea typeface="ＭＳ Ｐゴシック" pitchFamily="34" charset="-128"/>
              </a:rPr>
              <a:t>ello$h</a:t>
            </a:r>
            <a:r>
              <a:rPr lang="en-US" altLang="en-US" b="1" i="1" dirty="0" smtClean="0">
                <a:ea typeface="ＭＳ Ｐゴシック" pitchFamily="34" charset="-128"/>
              </a:rPr>
              <a:t>, </a:t>
            </a:r>
            <a:r>
              <a:rPr lang="en-US" altLang="en-US" b="1" i="1" dirty="0" err="1" smtClean="0">
                <a:ea typeface="ＭＳ Ｐゴシック" pitchFamily="34" charset="-128"/>
              </a:rPr>
              <a:t>llo$he</a:t>
            </a:r>
            <a:r>
              <a:rPr lang="en-US" altLang="en-US" b="1" i="1" dirty="0" smtClean="0">
                <a:ea typeface="ＭＳ Ｐゴシック" pitchFamily="34" charset="-128"/>
              </a:rPr>
              <a:t>, </a:t>
            </a:r>
            <a:r>
              <a:rPr lang="en-US" altLang="en-US" b="1" i="1" dirty="0" err="1" smtClean="0">
                <a:ea typeface="ＭＳ Ｐゴシック" pitchFamily="34" charset="-128"/>
              </a:rPr>
              <a:t>lo$hel</a:t>
            </a:r>
            <a:r>
              <a:rPr lang="en-US" altLang="en-US" b="1" i="1" dirty="0" smtClean="0">
                <a:ea typeface="ＭＳ Ｐゴシック" pitchFamily="34" charset="-128"/>
              </a:rPr>
              <a:t>, </a:t>
            </a:r>
            <a:r>
              <a:rPr lang="en-US" altLang="en-US" b="1" i="1" dirty="0" err="1" smtClean="0">
                <a:ea typeface="ＭＳ Ｐゴシック" pitchFamily="34" charset="-128"/>
              </a:rPr>
              <a:t>o$hell</a:t>
            </a:r>
            <a:r>
              <a:rPr lang="en-US" altLang="en-US" b="1" i="1" dirty="0" smtClean="0">
                <a:ea typeface="ＭＳ Ｐゴシック" pitchFamily="34" charset="-128"/>
              </a:rPr>
              <a:t>, $hello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where $ is a special symbol.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Permuterm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indexes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3.2.1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43" y="3810000"/>
            <a:ext cx="4343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4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Permuterm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indexes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3.2.1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5562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399" y="5300414"/>
            <a:ext cx="82534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From the </a:t>
            </a:r>
            <a:r>
              <a:rPr lang="en-IN" sz="2800" dirty="0" err="1">
                <a:latin typeface="Arial" pitchFamily="34" charset="0"/>
                <a:cs typeface="Arial" pitchFamily="34" charset="0"/>
              </a:rPr>
              <a:t>permuterm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we can 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get the term and then from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the standard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we can 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get the documents containing the term.</a:t>
            </a:r>
          </a:p>
        </p:txBody>
      </p:sp>
    </p:spTree>
    <p:extLst>
      <p:ext uri="{BB962C8B-B14F-4D97-AF65-F5344CB8AC3E}">
        <p14:creationId xmlns:p14="http://schemas.microsoft.com/office/powerpoint/2010/main" val="23317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38300"/>
            <a:ext cx="6400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Permuterm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12337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9342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Permuterm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20433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7313" lvl="1" indent="-87313">
              <a:buFont typeface="Arial" pitchFamily="34" charset="0"/>
              <a:buChar char="•"/>
            </a:pPr>
            <a:r>
              <a:rPr lang="en-US" sz="3600" dirty="0" smtClean="0"/>
              <a:t> Dictionaries and Tolerant Retrieval</a:t>
            </a:r>
          </a:p>
          <a:p>
            <a:pPr lvl="3"/>
            <a:r>
              <a:rPr lang="en-US" sz="3600" dirty="0" smtClean="0"/>
              <a:t>Dictionary Data Structures</a:t>
            </a:r>
          </a:p>
          <a:p>
            <a:pPr marL="457200" lvl="3" indent="-457200">
              <a:buFont typeface="Arial" pitchFamily="34" charset="0"/>
              <a:buChar char="•"/>
            </a:pPr>
            <a:r>
              <a:rPr lang="en-US" sz="3600" dirty="0"/>
              <a:t>Tolerant Retrieval</a:t>
            </a:r>
          </a:p>
          <a:p>
            <a:pPr lvl="3"/>
            <a:r>
              <a:rPr lang="en-US" sz="3600" dirty="0" smtClean="0"/>
              <a:t>Wild-card queries</a:t>
            </a:r>
          </a:p>
          <a:p>
            <a:pPr marL="457200" lvl="1" indent="0">
              <a:buNone/>
            </a:pPr>
            <a:endParaRPr lang="en-US" sz="3600" dirty="0" smtClean="0"/>
          </a:p>
          <a:p>
            <a:pPr marL="457200" lvl="1" indent="0">
              <a:buNone/>
            </a:pP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Outline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9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Consider </a:t>
            </a:r>
            <a:r>
              <a:rPr lang="en-IN" sz="2800" dirty="0" smtClean="0"/>
              <a:t>the wildcard query </a:t>
            </a:r>
            <a:r>
              <a:rPr lang="en-IN" sz="2800" dirty="0"/>
              <a:t>m*n. 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Rotate this wildcard </a:t>
            </a:r>
            <a:r>
              <a:rPr lang="en-IN" sz="2800" dirty="0"/>
              <a:t>query so that the * </a:t>
            </a:r>
            <a:r>
              <a:rPr lang="en-IN" sz="2800" dirty="0" smtClean="0"/>
              <a:t>symbol appears </a:t>
            </a:r>
            <a:r>
              <a:rPr lang="en-IN" sz="2800" dirty="0"/>
              <a:t>at the end of the string 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Rotated </a:t>
            </a:r>
            <a:r>
              <a:rPr lang="en-IN" sz="2800" dirty="0"/>
              <a:t>wildcard query </a:t>
            </a:r>
            <a:r>
              <a:rPr lang="en-IN" sz="2800" dirty="0" smtClean="0"/>
              <a:t>becomes </a:t>
            </a:r>
            <a:r>
              <a:rPr lang="en-IN" sz="2800" dirty="0" err="1" smtClean="0"/>
              <a:t>n$m</a:t>
            </a:r>
            <a:r>
              <a:rPr lang="en-IN" sz="2800" dirty="0" smtClean="0"/>
              <a:t>*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L</a:t>
            </a:r>
            <a:r>
              <a:rPr lang="en-IN" sz="2800" dirty="0" smtClean="0"/>
              <a:t>ook </a:t>
            </a:r>
            <a:r>
              <a:rPr lang="en-IN" sz="2800" dirty="0"/>
              <a:t>up this string in the </a:t>
            </a:r>
            <a:r>
              <a:rPr lang="en-IN" sz="2800" dirty="0" err="1"/>
              <a:t>permuterm</a:t>
            </a:r>
            <a:r>
              <a:rPr lang="en-IN" sz="2800" dirty="0"/>
              <a:t> </a:t>
            </a:r>
            <a:r>
              <a:rPr lang="en-IN" sz="2800" dirty="0" smtClean="0"/>
              <a:t>index and get the terms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Search in the inverted index all the documents indexed by these terms</a:t>
            </a:r>
            <a:endParaRPr lang="en-IN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Permuterm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35944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A </a:t>
            </a:r>
            <a:r>
              <a:rPr lang="en-IN" sz="2800" i="1" dirty="0"/>
              <a:t>k</a:t>
            </a:r>
            <a:r>
              <a:rPr lang="en-IN" sz="2800" dirty="0"/>
              <a:t>-</a:t>
            </a:r>
            <a:r>
              <a:rPr lang="en-IN" sz="2800" i="1" dirty="0"/>
              <a:t>gram </a:t>
            </a:r>
            <a:r>
              <a:rPr lang="en-IN" sz="2800" dirty="0"/>
              <a:t>is a sequence of </a:t>
            </a:r>
            <a:r>
              <a:rPr lang="en-IN" sz="2800" i="1" dirty="0" smtClean="0"/>
              <a:t>k </a:t>
            </a:r>
            <a:r>
              <a:rPr lang="en-IN" sz="2800" dirty="0" smtClean="0"/>
              <a:t>characters.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err="1"/>
              <a:t>cas</a:t>
            </a:r>
            <a:r>
              <a:rPr lang="en-IN" sz="2800" dirty="0"/>
              <a:t>, </a:t>
            </a:r>
            <a:r>
              <a:rPr lang="en-IN" sz="2800" dirty="0" err="1"/>
              <a:t>ast</a:t>
            </a:r>
            <a:r>
              <a:rPr lang="en-IN" sz="2800" dirty="0"/>
              <a:t> and </a:t>
            </a:r>
            <a:r>
              <a:rPr lang="en-IN" sz="2800" dirty="0" err="1"/>
              <a:t>stl</a:t>
            </a:r>
            <a:r>
              <a:rPr lang="en-IN" sz="2800" dirty="0"/>
              <a:t> are all 3-grams occurring in the term castle</a:t>
            </a:r>
            <a:r>
              <a:rPr lang="en-IN" sz="28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The full </a:t>
            </a:r>
            <a:r>
              <a:rPr lang="en-IN" sz="2800" dirty="0"/>
              <a:t>set of 3-grams generated for castle is: $</a:t>
            </a:r>
            <a:r>
              <a:rPr lang="en-IN" sz="2800" dirty="0" err="1"/>
              <a:t>ca</a:t>
            </a:r>
            <a:r>
              <a:rPr lang="en-IN" sz="2800" dirty="0"/>
              <a:t>, </a:t>
            </a:r>
            <a:r>
              <a:rPr lang="en-IN" sz="2800" dirty="0" err="1"/>
              <a:t>cas</a:t>
            </a:r>
            <a:r>
              <a:rPr lang="en-IN" sz="2800" dirty="0"/>
              <a:t>, </a:t>
            </a:r>
            <a:r>
              <a:rPr lang="en-IN" sz="2800" dirty="0" err="1"/>
              <a:t>ast</a:t>
            </a:r>
            <a:r>
              <a:rPr lang="en-IN" sz="2800" dirty="0"/>
              <a:t>, </a:t>
            </a:r>
            <a:r>
              <a:rPr lang="en-IN" sz="2800" dirty="0" err="1"/>
              <a:t>stl</a:t>
            </a:r>
            <a:r>
              <a:rPr lang="en-IN" sz="2800" dirty="0"/>
              <a:t>, </a:t>
            </a:r>
            <a:r>
              <a:rPr lang="en-IN" sz="2800" dirty="0" err="1" smtClean="0"/>
              <a:t>tle</a:t>
            </a:r>
            <a:r>
              <a:rPr lang="en-IN" sz="2800" dirty="0"/>
              <a:t>, le</a:t>
            </a:r>
            <a:r>
              <a:rPr lang="en-IN" sz="2800" dirty="0" smtClean="0"/>
              <a:t>$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In a </a:t>
            </a:r>
            <a:r>
              <a:rPr lang="en-IN" sz="2800" i="1" dirty="0"/>
              <a:t>k-gram index</a:t>
            </a:r>
            <a:r>
              <a:rPr lang="en-IN" sz="2800" dirty="0"/>
              <a:t>, the dictionary contains all </a:t>
            </a:r>
            <a:r>
              <a:rPr lang="en-IN" sz="2800" i="1" dirty="0"/>
              <a:t>k</a:t>
            </a:r>
            <a:r>
              <a:rPr lang="en-IN" sz="2800" dirty="0"/>
              <a:t>-grams </a:t>
            </a:r>
            <a:r>
              <a:rPr lang="en-IN" sz="2800" dirty="0" smtClean="0"/>
              <a:t>that </a:t>
            </a:r>
            <a:r>
              <a:rPr lang="en-IN" sz="2800" dirty="0"/>
              <a:t>occur in any </a:t>
            </a:r>
            <a:r>
              <a:rPr lang="en-IN" sz="2800" dirty="0" smtClean="0"/>
              <a:t>term in </a:t>
            </a:r>
            <a:r>
              <a:rPr lang="en-IN" sz="2800" dirty="0"/>
              <a:t>the </a:t>
            </a:r>
            <a:r>
              <a:rPr lang="en-IN" sz="2800" dirty="0" smtClean="0"/>
              <a:t>vocabulary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Each postings list points from a </a:t>
            </a:r>
            <a:r>
              <a:rPr lang="en-IN" sz="2800" i="1" dirty="0"/>
              <a:t>k</a:t>
            </a:r>
            <a:r>
              <a:rPr lang="en-IN" sz="2800" dirty="0"/>
              <a:t>-gram to all </a:t>
            </a:r>
            <a:r>
              <a:rPr lang="en-IN" sz="2800" dirty="0" smtClean="0"/>
              <a:t>vocabulary terms </a:t>
            </a:r>
            <a:r>
              <a:rPr lang="en-IN" sz="2800" dirty="0"/>
              <a:t>containing that </a:t>
            </a:r>
            <a:r>
              <a:rPr lang="en-IN" sz="2800" i="1" dirty="0"/>
              <a:t>k</a:t>
            </a:r>
            <a:r>
              <a:rPr lang="en-IN" sz="2800" dirty="0"/>
              <a:t>-gram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</a:t>
            </a:r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-gram indexes</a:t>
            </a:r>
          </a:p>
        </p:txBody>
      </p:sp>
    </p:spTree>
    <p:extLst>
      <p:ext uri="{BB962C8B-B14F-4D97-AF65-F5344CB8AC3E}">
        <p14:creationId xmlns:p14="http://schemas.microsoft.com/office/powerpoint/2010/main" val="30812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3"/>
          <p:cNvSpPr>
            <a:spLocks noGrp="1"/>
          </p:cNvSpPr>
          <p:nvPr>
            <p:ph idx="1"/>
          </p:nvPr>
        </p:nvSpPr>
        <p:spPr>
          <a:xfrm>
            <a:off x="139699" y="1394618"/>
            <a:ext cx="8647113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The </a:t>
            </a:r>
            <a:r>
              <a:rPr lang="en-US" altLang="en-US" sz="2800" i="1" dirty="0" smtClean="0">
                <a:ea typeface="ＭＳ Ｐゴシック" pitchFamily="34" charset="-128"/>
              </a:rPr>
              <a:t>k</a:t>
            </a:r>
            <a:r>
              <a:rPr lang="en-US" altLang="en-US" sz="2800" dirty="0" smtClean="0">
                <a:ea typeface="ＭＳ Ｐゴシック" pitchFamily="34" charset="-128"/>
              </a:rPr>
              <a:t>-gram index finds </a:t>
            </a:r>
            <a:r>
              <a:rPr lang="en-US" altLang="en-US" sz="2800" i="1" dirty="0" smtClean="0">
                <a:ea typeface="ＭＳ Ｐゴシック" pitchFamily="34" charset="-128"/>
              </a:rPr>
              <a:t>terms</a:t>
            </a:r>
            <a:r>
              <a:rPr lang="en-US" altLang="en-US" sz="2800" dirty="0" smtClean="0">
                <a:ea typeface="ＭＳ Ｐゴシック" pitchFamily="34" charset="-128"/>
              </a:rPr>
              <a:t> based on a query consisting of </a:t>
            </a:r>
            <a:r>
              <a:rPr lang="en-US" altLang="en-US" sz="2800" i="1" dirty="0" smtClean="0">
                <a:ea typeface="ＭＳ Ｐゴシック" pitchFamily="34" charset="-128"/>
              </a:rPr>
              <a:t>k-</a:t>
            </a:r>
            <a:r>
              <a:rPr lang="en-US" altLang="en-US" sz="2800" dirty="0" smtClean="0">
                <a:ea typeface="ＭＳ Ｐゴシック" pitchFamily="34" charset="-128"/>
              </a:rPr>
              <a:t>grams (here </a:t>
            </a:r>
            <a:r>
              <a:rPr lang="en-US" altLang="en-US" sz="2800" i="1" dirty="0" smtClean="0">
                <a:ea typeface="ＭＳ Ｐゴシック" pitchFamily="34" charset="-128"/>
              </a:rPr>
              <a:t>k=</a:t>
            </a:r>
            <a:r>
              <a:rPr lang="en-US" altLang="en-US" sz="2800" dirty="0" smtClean="0">
                <a:ea typeface="ＭＳ Ｐゴシック" pitchFamily="34" charset="-128"/>
              </a:rPr>
              <a:t>2).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239838" y="3657600"/>
            <a:ext cx="665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mo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239838" y="4191000"/>
            <a:ext cx="5699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on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9" name="AutoShape 6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3297238" y="3657600"/>
            <a:ext cx="1212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among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1239838" y="3038475"/>
            <a:ext cx="6715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$m</a:t>
            </a:r>
          </a:p>
        </p:txBody>
      </p:sp>
      <p:sp>
        <p:nvSpPr>
          <p:cNvPr id="28682" name="AutoShape 9"/>
          <p:cNvSpPr>
            <a:spLocks noChangeArrowheads="1"/>
          </p:cNvSpPr>
          <p:nvPr/>
        </p:nvSpPr>
        <p:spPr bwMode="auto">
          <a:xfrm>
            <a:off x="2057400" y="32004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3282950" y="3038475"/>
            <a:ext cx="9715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mace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3282950" y="4257675"/>
            <a:ext cx="113823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along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4876800" y="3657600"/>
            <a:ext cx="1506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amortize</a:t>
            </a:r>
          </a:p>
        </p:txBody>
      </p:sp>
      <p:cxnSp>
        <p:nvCxnSpPr>
          <p:cNvPr id="28686" name="AutoShape 13"/>
          <p:cNvCxnSpPr>
            <a:cxnSpLocks noChangeShapeType="1"/>
            <a:stCxn id="28680" idx="3"/>
            <a:endCxn id="28685" idx="1"/>
          </p:cNvCxnSpPr>
          <p:nvPr/>
        </p:nvCxnSpPr>
        <p:spPr bwMode="auto">
          <a:xfrm>
            <a:off x="4510088" y="3890963"/>
            <a:ext cx="3667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4706938" y="3038475"/>
            <a:ext cx="1389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madden</a:t>
            </a:r>
          </a:p>
        </p:txBody>
      </p:sp>
      <p:cxnSp>
        <p:nvCxnSpPr>
          <p:cNvPr id="28688" name="AutoShape 15"/>
          <p:cNvCxnSpPr>
            <a:cxnSpLocks noChangeShapeType="1"/>
            <a:stCxn id="28683" idx="3"/>
            <a:endCxn id="28687" idx="1"/>
          </p:cNvCxnSpPr>
          <p:nvPr/>
        </p:nvCxnSpPr>
        <p:spPr bwMode="auto">
          <a:xfrm>
            <a:off x="4254500" y="3271838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60960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64008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6096000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4883150" y="4257675"/>
            <a:ext cx="13382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among</a:t>
            </a:r>
          </a:p>
        </p:txBody>
      </p:sp>
      <p:cxnSp>
        <p:nvCxnSpPr>
          <p:cNvPr id="28693" name="AutoShape 20"/>
          <p:cNvCxnSpPr>
            <a:cxnSpLocks noChangeShapeType="1"/>
            <a:stCxn id="28684" idx="3"/>
            <a:endCxn id="28692" idx="1"/>
          </p:cNvCxnSpPr>
          <p:nvPr/>
        </p:nvCxnSpPr>
        <p:spPr bwMode="auto">
          <a:xfrm>
            <a:off x="4421188" y="4487863"/>
            <a:ext cx="4619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Box 21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3.2.2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</a:t>
            </a:r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-gram indexes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410200"/>
            <a:ext cx="7670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Maintain a </a:t>
            </a:r>
            <a:r>
              <a:rPr lang="en-US" altLang="en-US" sz="2400" i="1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second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inverted index</a:t>
            </a:r>
            <a:r>
              <a:rPr lang="en-US" altLang="en-US" sz="24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en-US" sz="2400" i="1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from bigrams to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en-US" sz="2400" i="1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dictionary terms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that match each bigram.</a:t>
            </a:r>
            <a:endParaRPr lang="en-US" altLang="en-US" sz="2400" i="1" u="sng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Query </a:t>
            </a:r>
            <a:r>
              <a:rPr lang="en-US" altLang="en-US" b="1" i="1" dirty="0" err="1" smtClean="0">
                <a:ea typeface="ＭＳ Ｐゴシック" pitchFamily="34" charset="-128"/>
              </a:rPr>
              <a:t>mon</a:t>
            </a:r>
            <a:r>
              <a:rPr lang="en-US" altLang="en-US" b="1" i="1" dirty="0" smtClean="0">
                <a:ea typeface="ＭＳ Ｐゴシック" pitchFamily="34" charset="-128"/>
              </a:rPr>
              <a:t>*</a:t>
            </a:r>
            <a:r>
              <a:rPr lang="en-US" altLang="en-US" dirty="0" smtClean="0">
                <a:ea typeface="ＭＳ Ｐゴシック" pitchFamily="34" charset="-128"/>
              </a:rPr>
              <a:t> can now be run as</a:t>
            </a:r>
          </a:p>
          <a:p>
            <a:pPr lvl="1" algn="just" eaLnBrk="1" hangingPunct="1"/>
            <a:r>
              <a:rPr lang="en-US" altLang="en-US" b="1" i="1" dirty="0" smtClean="0">
                <a:ea typeface="ＭＳ Ｐゴシック" pitchFamily="34" charset="-128"/>
              </a:rPr>
              <a:t>$m </a:t>
            </a:r>
            <a:r>
              <a:rPr lang="en-US" altLang="en-US" i="1" dirty="0" smtClean="0">
                <a:ea typeface="ＭＳ Ｐゴシック" pitchFamily="34" charset="-128"/>
              </a:rPr>
              <a:t>AND</a:t>
            </a:r>
            <a:r>
              <a:rPr lang="en-US" altLang="en-US" b="1" i="1" dirty="0" smtClean="0">
                <a:ea typeface="ＭＳ Ｐゴシック" pitchFamily="34" charset="-128"/>
              </a:rPr>
              <a:t> </a:t>
            </a:r>
            <a:r>
              <a:rPr lang="en-US" altLang="en-US" b="1" i="1" dirty="0" err="1" smtClean="0">
                <a:ea typeface="ＭＳ Ｐゴシック" pitchFamily="34" charset="-128"/>
              </a:rPr>
              <a:t>mo</a:t>
            </a:r>
            <a:r>
              <a:rPr lang="en-US" altLang="en-US" b="1" i="1" dirty="0" smtClean="0">
                <a:ea typeface="ＭＳ Ｐゴシック" pitchFamily="34" charset="-128"/>
              </a:rPr>
              <a:t> </a:t>
            </a:r>
            <a:r>
              <a:rPr lang="en-US" altLang="en-US" i="1" dirty="0" smtClean="0">
                <a:ea typeface="ＭＳ Ｐゴシック" pitchFamily="34" charset="-128"/>
              </a:rPr>
              <a:t>AND</a:t>
            </a:r>
            <a:r>
              <a:rPr lang="en-US" altLang="en-US" b="1" i="1" dirty="0" smtClean="0">
                <a:ea typeface="ＭＳ Ｐゴシック" pitchFamily="34" charset="-128"/>
              </a:rPr>
              <a:t> on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Gets terms that match AND version of the  wildcard query.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But the enumerated term  </a:t>
            </a:r>
            <a:r>
              <a:rPr lang="en-US" altLang="en-US" b="1" i="1" dirty="0" smtClean="0">
                <a:ea typeface="ＭＳ Ｐゴシック" pitchFamily="34" charset="-128"/>
              </a:rPr>
              <a:t>moon  </a:t>
            </a:r>
            <a:r>
              <a:rPr lang="en-US" altLang="en-US" dirty="0" smtClean="0">
                <a:ea typeface="ＭＳ Ｐゴシック" pitchFamily="34" charset="-128"/>
              </a:rPr>
              <a:t>will also be retrieved (False Positive)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Must post-filter these terms against query.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Surviving enumerated terms are then looked up in the term-document inverted index.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Fast, space efficient.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</a:t>
            </a: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-gram indexes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3.2.2</a:t>
            </a:r>
          </a:p>
        </p:txBody>
      </p:sp>
    </p:spTree>
    <p:extLst>
      <p:ext uri="{BB962C8B-B14F-4D97-AF65-F5344CB8AC3E}">
        <p14:creationId xmlns:p14="http://schemas.microsoft.com/office/powerpoint/2010/main" val="16724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sz="4400" b="1" dirty="0" smtClean="0"/>
              <a:t>Thank You!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2652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 smtClean="0"/>
              <a:t>Develop techniques that </a:t>
            </a:r>
            <a:r>
              <a:rPr lang="en-IN" sz="3200" dirty="0"/>
              <a:t>are robust to typographical errors in the query, as well as </a:t>
            </a:r>
            <a:r>
              <a:rPr lang="en-IN" sz="3200" dirty="0" smtClean="0"/>
              <a:t>alternative spellings.</a:t>
            </a:r>
            <a:endParaRPr lang="en-US" altLang="en-US" sz="3000" dirty="0" smtClean="0">
              <a:ea typeface="ＭＳ Ｐゴシック" pitchFamily="34" charset="-128"/>
            </a:endParaRPr>
          </a:p>
          <a:p>
            <a:pPr marL="457200" indent="-457200" algn="just" eaLnBrk="1" hangingPunct="1">
              <a:buFont typeface="Arial" pitchFamily="34" charset="0"/>
              <a:buChar char="•"/>
            </a:pPr>
            <a:endParaRPr lang="en-US" altLang="en-US" sz="3000" dirty="0">
              <a:ea typeface="ＭＳ Ｐゴシック" pitchFamily="34" charset="-128"/>
            </a:endParaRPr>
          </a:p>
          <a:p>
            <a:pPr marL="457200" indent="-457200" algn="just" eaLnBrk="1" hangingPunct="1">
              <a:buFont typeface="Arial" pitchFamily="34" charset="0"/>
              <a:buChar char="•"/>
            </a:pPr>
            <a:r>
              <a:rPr lang="en-US" altLang="en-US" sz="3000" dirty="0" smtClean="0">
                <a:ea typeface="ＭＳ Ｐゴシック" pitchFamily="34" charset="-128"/>
              </a:rPr>
              <a:t>Dictionary data structures</a:t>
            </a:r>
          </a:p>
          <a:p>
            <a:pPr marL="457200" indent="-457200" algn="just" eaLnBrk="1" hangingPunct="1">
              <a:buFont typeface="Arial" pitchFamily="34" charset="0"/>
              <a:buChar char="•"/>
            </a:pPr>
            <a:r>
              <a:rPr lang="en-US" altLang="en-US" sz="3000" dirty="0" smtClean="0">
                <a:ea typeface="ＭＳ Ｐゴシック" pitchFamily="34" charset="-128"/>
              </a:rPr>
              <a:t>Tolerant retrieval</a:t>
            </a:r>
          </a:p>
          <a:p>
            <a:pPr lvl="1" algn="just" eaLnBrk="1" hangingPunct="1"/>
            <a:r>
              <a:rPr lang="en-US" altLang="en-US" sz="2800" dirty="0" smtClean="0">
                <a:ea typeface="ＭＳ Ｐゴシック" pitchFamily="34" charset="-128"/>
              </a:rPr>
              <a:t>Wild-card queries</a:t>
            </a:r>
          </a:p>
          <a:p>
            <a:pPr lvl="1" algn="just" eaLnBrk="1" hangingPunct="1"/>
            <a:r>
              <a:rPr lang="en-US" altLang="en-US" sz="2800" dirty="0" smtClean="0">
                <a:ea typeface="ＭＳ Ｐゴシック" pitchFamily="34" charset="-128"/>
              </a:rPr>
              <a:t>Spelling correction</a:t>
            </a:r>
          </a:p>
          <a:p>
            <a:pPr lvl="1" algn="just"/>
            <a:r>
              <a:rPr lang="en-IN" sz="2800" dirty="0"/>
              <a:t>Phonetic correction</a:t>
            </a:r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Ch. 3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1" y="135731"/>
            <a:ext cx="75207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Dictionaries and 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Tolerant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Retrieval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The dictionary data structure stores the term vocabulary, document frequency, pointers to each postings list …</a:t>
            </a:r>
            <a:r>
              <a:rPr lang="en-US" altLang="en-US" dirty="0" smtClean="0">
                <a:solidFill>
                  <a:srgbClr val="00A000"/>
                </a:solidFill>
                <a:ea typeface="ＭＳ Ｐゴシック" pitchFamily="34" charset="-128"/>
              </a:rPr>
              <a:t> in what data structure?</a:t>
            </a:r>
          </a:p>
          <a:p>
            <a:pPr lvl="1" eaLnBrk="1" hangingPunct="1"/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structures for dictionaries</a:t>
            </a:r>
            <a:endParaRPr lang="en-US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97213"/>
            <a:ext cx="838200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3.1</a:t>
            </a:r>
          </a:p>
        </p:txBody>
      </p:sp>
    </p:spTree>
    <p:extLst>
      <p:ext uri="{BB962C8B-B14F-4D97-AF65-F5344CB8AC3E}">
        <p14:creationId xmlns:p14="http://schemas.microsoft.com/office/powerpoint/2010/main" val="1263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An array of structures:</a:t>
            </a: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ea typeface="ＭＳ Ｐゴシック" pitchFamily="34" charset="-128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ea typeface="ＭＳ Ｐゴシック" pitchFamily="34" charset="-128"/>
              </a:rPr>
              <a:t> 		char[20]     </a:t>
            </a:r>
            <a:r>
              <a:rPr lang="en-US" altLang="en-US" sz="2400" dirty="0" err="1" smtClean="0">
                <a:ea typeface="ＭＳ Ｐゴシック" pitchFamily="34" charset="-128"/>
              </a:rPr>
              <a:t>int</a:t>
            </a:r>
            <a:r>
              <a:rPr lang="en-US" altLang="en-US" sz="2400" dirty="0" smtClean="0">
                <a:ea typeface="ＭＳ Ｐゴシック" pitchFamily="34" charset="-128"/>
              </a:rPr>
              <a:t>               Postings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ea typeface="ＭＳ Ｐゴシック" pitchFamily="34" charset="-128"/>
              </a:rPr>
              <a:t>         </a:t>
            </a:r>
            <a:r>
              <a:rPr lang="en-US" altLang="en-US" sz="2400" dirty="0" smtClean="0">
                <a:solidFill>
                  <a:srgbClr val="00A000"/>
                </a:solidFill>
                <a:ea typeface="ＭＳ Ｐゴシック" pitchFamily="34" charset="-128"/>
              </a:rPr>
              <a:t>20 bytes   4/8 bytes        4/8 bytes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>
              <a:solidFill>
                <a:srgbClr val="00A000"/>
              </a:solidFill>
              <a:ea typeface="ＭＳ Ｐゴシック" pitchFamily="34" charset="-128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3300" b="1" dirty="0" smtClean="0">
                <a:solidFill>
                  <a:schemeClr val="tx2"/>
                </a:solidFill>
                <a:ea typeface="ＭＳ Ｐゴシック" pitchFamily="34" charset="-128"/>
              </a:rPr>
              <a:t>Efficient Storage ?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3300" b="1" dirty="0" smtClean="0">
                <a:solidFill>
                  <a:schemeClr val="tx2"/>
                </a:solidFill>
                <a:ea typeface="ＭＳ Ｐゴシック" pitchFamily="34" charset="-128"/>
              </a:rPr>
              <a:t>Efficient Retrieval ?</a:t>
            </a:r>
          </a:p>
          <a:p>
            <a:pPr marL="0" indent="0" eaLnBrk="1" hangingPunct="1"/>
            <a:endParaRPr lang="en-US" altLang="en-US" sz="3300" dirty="0" smtClean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A simple dictionary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43" y="1828800"/>
            <a:ext cx="56388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3.1</a:t>
            </a:r>
          </a:p>
        </p:txBody>
      </p:sp>
    </p:spTree>
    <p:extLst>
      <p:ext uri="{BB962C8B-B14F-4D97-AF65-F5344CB8AC3E}">
        <p14:creationId xmlns:p14="http://schemas.microsoft.com/office/powerpoint/2010/main" val="9704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Two main choices:</a:t>
            </a:r>
          </a:p>
          <a:p>
            <a:pPr lvl="2" algn="just"/>
            <a:r>
              <a:rPr lang="en-US" altLang="en-US" sz="2800" dirty="0" err="1" smtClean="0">
                <a:ea typeface="ＭＳ Ｐゴシック" pitchFamily="34" charset="-128"/>
              </a:rPr>
              <a:t>Hashtables</a:t>
            </a:r>
            <a:endParaRPr lang="en-US" altLang="en-US" sz="2800" dirty="0" smtClean="0">
              <a:ea typeface="ＭＳ Ｐゴシック" pitchFamily="34" charset="-128"/>
            </a:endParaRPr>
          </a:p>
          <a:p>
            <a:pPr lvl="2" algn="just"/>
            <a:r>
              <a:rPr lang="en-US" altLang="en-US" sz="2800" dirty="0" smtClean="0">
                <a:ea typeface="ＭＳ Ｐゴシック" pitchFamily="34" charset="-128"/>
              </a:rPr>
              <a:t>Trees</a:t>
            </a:r>
          </a:p>
          <a:p>
            <a:pPr algn="just"/>
            <a:r>
              <a:rPr lang="en-IN" dirty="0"/>
              <a:t>The </a:t>
            </a:r>
            <a:r>
              <a:rPr lang="en-IN" dirty="0" smtClean="0"/>
              <a:t>choice of </a:t>
            </a:r>
            <a:r>
              <a:rPr lang="en-IN" dirty="0"/>
              <a:t>solution (hashing, or search trees) </a:t>
            </a:r>
            <a:r>
              <a:rPr lang="en-IN" dirty="0" smtClean="0"/>
              <a:t>depends on:</a:t>
            </a:r>
          </a:p>
          <a:p>
            <a:pPr lvl="2" algn="just"/>
            <a:r>
              <a:rPr lang="en-IN" dirty="0" smtClean="0"/>
              <a:t>No. of keys(Terms)</a:t>
            </a:r>
          </a:p>
          <a:p>
            <a:pPr lvl="2" algn="just"/>
            <a:r>
              <a:rPr lang="en-IN" dirty="0" smtClean="0"/>
              <a:t>Keys remain static or dynamic </a:t>
            </a:r>
          </a:p>
          <a:p>
            <a:pPr lvl="2" algn="just"/>
            <a:r>
              <a:rPr lang="en-IN" dirty="0" smtClean="0"/>
              <a:t>The </a:t>
            </a:r>
            <a:r>
              <a:rPr lang="en-IN" dirty="0"/>
              <a:t>relative frequencies with which various keys will be </a:t>
            </a:r>
            <a:r>
              <a:rPr lang="en-IN" dirty="0" smtClean="0"/>
              <a:t>accessed 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Dictionary data structures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3.1</a:t>
            </a:r>
          </a:p>
        </p:txBody>
      </p:sp>
    </p:spTree>
    <p:extLst>
      <p:ext uri="{BB962C8B-B14F-4D97-AF65-F5344CB8AC3E}">
        <p14:creationId xmlns:p14="http://schemas.microsoft.com/office/powerpoint/2010/main" val="36609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Each vocabulary term is hashed to an integer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Pros:</a:t>
            </a:r>
          </a:p>
          <a:p>
            <a:pPr lvl="2"/>
            <a:r>
              <a:rPr lang="en-US" altLang="en-US" sz="2600" dirty="0" smtClean="0">
                <a:ea typeface="ＭＳ Ｐゴシック" pitchFamily="34" charset="-128"/>
              </a:rPr>
              <a:t>Lookup is faster than for a tree: O(1)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Cons:</a:t>
            </a:r>
          </a:p>
          <a:p>
            <a:pPr lvl="2"/>
            <a:r>
              <a:rPr lang="en-US" altLang="en-US" sz="2600" dirty="0" smtClean="0">
                <a:ea typeface="ＭＳ Ｐゴシック" pitchFamily="34" charset="-128"/>
              </a:rPr>
              <a:t>No easy way to find minor variants:</a:t>
            </a:r>
          </a:p>
          <a:p>
            <a:pPr lvl="3"/>
            <a:r>
              <a:rPr lang="en-US" altLang="en-US" dirty="0" smtClean="0">
                <a:ea typeface="ＭＳ Ｐゴシック" pitchFamily="34" charset="-128"/>
              </a:rPr>
              <a:t>judgment/</a:t>
            </a:r>
            <a:r>
              <a:rPr lang="en-US" altLang="en-US" dirty="0" err="1" smtClean="0">
                <a:ea typeface="ＭＳ Ｐゴシック" pitchFamily="34" charset="-128"/>
              </a:rPr>
              <a:t>judgement</a:t>
            </a:r>
            <a:endParaRPr lang="en-US" altLang="en-US" dirty="0" smtClean="0">
              <a:ea typeface="ＭＳ Ｐゴシック" pitchFamily="34" charset="-128"/>
            </a:endParaRPr>
          </a:p>
          <a:p>
            <a:pPr lvl="2"/>
            <a:r>
              <a:rPr lang="en-US" altLang="en-US" sz="2600" dirty="0" smtClean="0">
                <a:ea typeface="ＭＳ Ｐゴシック" pitchFamily="34" charset="-128"/>
              </a:rPr>
              <a:t>No prefix search		</a:t>
            </a:r>
            <a:r>
              <a:rPr lang="en-US" altLang="en-US" sz="2600" dirty="0" smtClean="0">
                <a:solidFill>
                  <a:srgbClr val="00A000"/>
                </a:solidFill>
                <a:ea typeface="ＭＳ Ｐゴシック" pitchFamily="34" charset="-128"/>
              </a:rPr>
              <a:t>[tolerant  retrieval]</a:t>
            </a:r>
          </a:p>
          <a:p>
            <a:pPr lvl="2" algn="just"/>
            <a:r>
              <a:rPr lang="en-US" altLang="en-US" sz="2600" dirty="0" smtClean="0">
                <a:ea typeface="ＭＳ Ｐゴシック" pitchFamily="34" charset="-128"/>
              </a:rPr>
              <a:t>If vocabulary keeps growing, need to occasionally do the expensive operation of rehashing </a:t>
            </a:r>
            <a:r>
              <a:rPr lang="en-US" altLang="en-US" sz="2600" i="1" dirty="0" smtClean="0">
                <a:ea typeface="ＭＳ Ｐゴシック" pitchFamily="34" charset="-128"/>
              </a:rPr>
              <a:t>everything</a:t>
            </a:r>
            <a:endParaRPr lang="en-US" altLang="en-US" sz="2600" dirty="0" smtClean="0">
              <a:ea typeface="ＭＳ Ｐゴシック" pitchFamily="34" charset="-128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Hashtables</a:t>
            </a:r>
            <a:endParaRPr lang="en-US" alt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3.1</a:t>
            </a:r>
          </a:p>
        </p:txBody>
      </p:sp>
    </p:spTree>
    <p:extLst>
      <p:ext uri="{BB962C8B-B14F-4D97-AF65-F5344CB8AC3E}">
        <p14:creationId xmlns:p14="http://schemas.microsoft.com/office/powerpoint/2010/main" val="24806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4267200" y="14589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600"/>
              <a:t>Root</a:t>
            </a:r>
          </a:p>
        </p:txBody>
      </p:sp>
      <p:sp>
        <p:nvSpPr>
          <p:cNvPr id="18435" name="Oval 4"/>
          <p:cNvSpPr>
            <a:spLocks noChangeArrowheads="1"/>
          </p:cNvSpPr>
          <p:nvPr/>
        </p:nvSpPr>
        <p:spPr bwMode="auto">
          <a:xfrm>
            <a:off x="63246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22098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70104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27432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16764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40" name="Oval 10"/>
          <p:cNvSpPr>
            <a:spLocks noChangeArrowheads="1"/>
          </p:cNvSpPr>
          <p:nvPr/>
        </p:nvSpPr>
        <p:spPr bwMode="auto">
          <a:xfrm>
            <a:off x="57150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cxnSp>
        <p:nvCxnSpPr>
          <p:cNvPr id="18441" name="AutoShape 12"/>
          <p:cNvCxnSpPr>
            <a:cxnSpLocks noChangeShapeType="1"/>
            <a:stCxn id="18434" idx="3"/>
            <a:endCxn id="18436" idx="0"/>
          </p:cNvCxnSpPr>
          <p:nvPr/>
        </p:nvCxnSpPr>
        <p:spPr bwMode="auto">
          <a:xfrm flipH="1">
            <a:off x="2438400" y="1849438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14"/>
          <p:cNvCxnSpPr>
            <a:cxnSpLocks noChangeShapeType="1"/>
            <a:stCxn id="18434" idx="5"/>
            <a:endCxn id="18435" idx="0"/>
          </p:cNvCxnSpPr>
          <p:nvPr/>
        </p:nvCxnSpPr>
        <p:spPr bwMode="auto">
          <a:xfrm>
            <a:off x="4657725" y="1849438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5"/>
          <p:cNvCxnSpPr>
            <a:cxnSpLocks noChangeShapeType="1"/>
            <a:stCxn id="18436" idx="3"/>
            <a:endCxn id="18439" idx="0"/>
          </p:cNvCxnSpPr>
          <p:nvPr/>
        </p:nvCxnSpPr>
        <p:spPr bwMode="auto">
          <a:xfrm flipH="1">
            <a:off x="1905000" y="2763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6"/>
          <p:cNvCxnSpPr>
            <a:cxnSpLocks noChangeShapeType="1"/>
            <a:stCxn id="18436" idx="5"/>
            <a:endCxn id="18438" idx="0"/>
          </p:cNvCxnSpPr>
          <p:nvPr/>
        </p:nvCxnSpPr>
        <p:spPr bwMode="auto">
          <a:xfrm>
            <a:off x="2600325" y="2763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7"/>
          <p:cNvCxnSpPr>
            <a:cxnSpLocks noChangeShapeType="1"/>
            <a:stCxn id="18435" idx="3"/>
            <a:endCxn id="18440" idx="0"/>
          </p:cNvCxnSpPr>
          <p:nvPr/>
        </p:nvCxnSpPr>
        <p:spPr bwMode="auto">
          <a:xfrm flipH="1">
            <a:off x="5943600" y="2763838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8"/>
          <p:cNvCxnSpPr>
            <a:cxnSpLocks noChangeShapeType="1"/>
            <a:stCxn id="18435" idx="5"/>
            <a:endCxn id="18437" idx="0"/>
          </p:cNvCxnSpPr>
          <p:nvPr/>
        </p:nvCxnSpPr>
        <p:spPr bwMode="auto">
          <a:xfrm>
            <a:off x="6715125" y="2763838"/>
            <a:ext cx="5238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Oval 21"/>
          <p:cNvSpPr>
            <a:spLocks noChangeArrowheads="1"/>
          </p:cNvSpPr>
          <p:nvPr/>
        </p:nvSpPr>
        <p:spPr bwMode="auto">
          <a:xfrm>
            <a:off x="6096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48" name="Oval 22"/>
          <p:cNvSpPr>
            <a:spLocks noChangeArrowheads="1"/>
          </p:cNvSpPr>
          <p:nvPr/>
        </p:nvSpPr>
        <p:spPr bwMode="auto">
          <a:xfrm>
            <a:off x="11430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49" name="Oval 23"/>
          <p:cNvSpPr>
            <a:spLocks noChangeArrowheads="1"/>
          </p:cNvSpPr>
          <p:nvPr/>
        </p:nvSpPr>
        <p:spPr bwMode="auto">
          <a:xfrm>
            <a:off x="76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cxnSp>
        <p:nvCxnSpPr>
          <p:cNvPr id="18450" name="AutoShape 24"/>
          <p:cNvCxnSpPr>
            <a:cxnSpLocks noChangeShapeType="1"/>
            <a:stCxn id="18447" idx="3"/>
            <a:endCxn id="18449" idx="0"/>
          </p:cNvCxnSpPr>
          <p:nvPr/>
        </p:nvCxnSpPr>
        <p:spPr bwMode="auto">
          <a:xfrm flipH="1">
            <a:off x="3048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25"/>
          <p:cNvCxnSpPr>
            <a:cxnSpLocks noChangeShapeType="1"/>
            <a:stCxn id="18447" idx="5"/>
            <a:endCxn id="18448" idx="0"/>
          </p:cNvCxnSpPr>
          <p:nvPr/>
        </p:nvCxnSpPr>
        <p:spPr bwMode="auto">
          <a:xfrm>
            <a:off x="10001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26"/>
          <p:cNvSpPr>
            <a:spLocks noChangeArrowheads="1"/>
          </p:cNvSpPr>
          <p:nvPr/>
        </p:nvSpPr>
        <p:spPr bwMode="auto">
          <a:xfrm>
            <a:off x="22860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3" name="Oval 27"/>
          <p:cNvSpPr>
            <a:spLocks noChangeArrowheads="1"/>
          </p:cNvSpPr>
          <p:nvPr/>
        </p:nvSpPr>
        <p:spPr bwMode="auto">
          <a:xfrm>
            <a:off x="2819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4" name="Oval 28"/>
          <p:cNvSpPr>
            <a:spLocks noChangeArrowheads="1"/>
          </p:cNvSpPr>
          <p:nvPr/>
        </p:nvSpPr>
        <p:spPr bwMode="auto">
          <a:xfrm>
            <a:off x="1752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cxnSp>
        <p:nvCxnSpPr>
          <p:cNvPr id="18455" name="AutoShape 29"/>
          <p:cNvCxnSpPr>
            <a:cxnSpLocks noChangeShapeType="1"/>
            <a:stCxn id="18452" idx="3"/>
            <a:endCxn id="18454" idx="0"/>
          </p:cNvCxnSpPr>
          <p:nvPr/>
        </p:nvCxnSpPr>
        <p:spPr bwMode="auto">
          <a:xfrm flipH="1">
            <a:off x="19812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30"/>
          <p:cNvCxnSpPr>
            <a:cxnSpLocks noChangeShapeType="1"/>
            <a:stCxn id="18452" idx="5"/>
            <a:endCxn id="18453" idx="0"/>
          </p:cNvCxnSpPr>
          <p:nvPr/>
        </p:nvCxnSpPr>
        <p:spPr bwMode="auto">
          <a:xfrm>
            <a:off x="26765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31"/>
          <p:cNvSpPr>
            <a:spLocks noChangeArrowheads="1"/>
          </p:cNvSpPr>
          <p:nvPr/>
        </p:nvSpPr>
        <p:spPr bwMode="auto">
          <a:xfrm>
            <a:off x="64008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8" name="Oval 32"/>
          <p:cNvSpPr>
            <a:spLocks noChangeArrowheads="1"/>
          </p:cNvSpPr>
          <p:nvPr/>
        </p:nvSpPr>
        <p:spPr bwMode="auto">
          <a:xfrm>
            <a:off x="6934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9" name="Oval 33"/>
          <p:cNvSpPr>
            <a:spLocks noChangeArrowheads="1"/>
          </p:cNvSpPr>
          <p:nvPr/>
        </p:nvSpPr>
        <p:spPr bwMode="auto">
          <a:xfrm>
            <a:off x="5867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cxnSp>
        <p:nvCxnSpPr>
          <p:cNvPr id="18460" name="AutoShape 34"/>
          <p:cNvCxnSpPr>
            <a:cxnSpLocks noChangeShapeType="1"/>
            <a:stCxn id="18457" idx="3"/>
            <a:endCxn id="18459" idx="0"/>
          </p:cNvCxnSpPr>
          <p:nvPr/>
        </p:nvCxnSpPr>
        <p:spPr bwMode="auto">
          <a:xfrm flipH="1">
            <a:off x="60960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35"/>
          <p:cNvCxnSpPr>
            <a:cxnSpLocks noChangeShapeType="1"/>
            <a:stCxn id="18457" idx="5"/>
            <a:endCxn id="18458" idx="0"/>
          </p:cNvCxnSpPr>
          <p:nvPr/>
        </p:nvCxnSpPr>
        <p:spPr bwMode="auto">
          <a:xfrm>
            <a:off x="67913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Oval 36"/>
          <p:cNvSpPr>
            <a:spLocks noChangeArrowheads="1"/>
          </p:cNvSpPr>
          <p:nvPr/>
        </p:nvSpPr>
        <p:spPr bwMode="auto">
          <a:xfrm>
            <a:off x="80772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63" name="Oval 37"/>
          <p:cNvSpPr>
            <a:spLocks noChangeArrowheads="1"/>
          </p:cNvSpPr>
          <p:nvPr/>
        </p:nvSpPr>
        <p:spPr bwMode="auto">
          <a:xfrm>
            <a:off x="8610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64" name="Oval 38"/>
          <p:cNvSpPr>
            <a:spLocks noChangeArrowheads="1"/>
          </p:cNvSpPr>
          <p:nvPr/>
        </p:nvSpPr>
        <p:spPr bwMode="auto">
          <a:xfrm>
            <a:off x="75438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cxnSp>
        <p:nvCxnSpPr>
          <p:cNvPr id="18465" name="AutoShape 39"/>
          <p:cNvCxnSpPr>
            <a:cxnSpLocks noChangeShapeType="1"/>
            <a:stCxn id="18462" idx="3"/>
            <a:endCxn id="18464" idx="0"/>
          </p:cNvCxnSpPr>
          <p:nvPr/>
        </p:nvCxnSpPr>
        <p:spPr bwMode="auto">
          <a:xfrm flipH="1">
            <a:off x="7772400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AutoShape 40"/>
          <p:cNvCxnSpPr>
            <a:cxnSpLocks noChangeShapeType="1"/>
            <a:stCxn id="18462" idx="5"/>
            <a:endCxn id="18463" idx="0"/>
          </p:cNvCxnSpPr>
          <p:nvPr/>
        </p:nvCxnSpPr>
        <p:spPr bwMode="auto">
          <a:xfrm>
            <a:off x="8467725" y="5049838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Text Box 41"/>
          <p:cNvSpPr txBox="1">
            <a:spLocks noChangeArrowheads="1"/>
          </p:cNvSpPr>
          <p:nvPr/>
        </p:nvSpPr>
        <p:spPr bwMode="auto">
          <a:xfrm>
            <a:off x="3505200" y="1671638"/>
            <a:ext cx="534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Lucida Sans" pitchFamily="34" charset="0"/>
                <a:ea typeface="Arial Unicode MS" pitchFamily="34" charset="-128"/>
              </a:rPr>
              <a:t>a-m</a:t>
            </a:r>
          </a:p>
        </p:txBody>
      </p:sp>
      <p:sp>
        <p:nvSpPr>
          <p:cNvPr id="18468" name="Text Box 42"/>
          <p:cNvSpPr txBox="1">
            <a:spLocks noChangeArrowheads="1"/>
          </p:cNvSpPr>
          <p:nvPr/>
        </p:nvSpPr>
        <p:spPr bwMode="auto">
          <a:xfrm>
            <a:off x="4953000" y="1676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Lucida Sans" pitchFamily="34" charset="0"/>
                <a:ea typeface="Arial Unicode MS" pitchFamily="34" charset="-128"/>
              </a:rPr>
              <a:t>n-z</a:t>
            </a:r>
          </a:p>
        </p:txBody>
      </p:sp>
      <p:sp>
        <p:nvSpPr>
          <p:cNvPr id="18469" name="Oval 44"/>
          <p:cNvSpPr>
            <a:spLocks noChangeAspect="1" noChangeArrowheads="1"/>
          </p:cNvSpPr>
          <p:nvPr/>
        </p:nvSpPr>
        <p:spPr bwMode="auto">
          <a:xfrm>
            <a:off x="40386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70" name="Oval 45"/>
          <p:cNvSpPr>
            <a:spLocks noChangeAspect="1" noChangeArrowheads="1"/>
          </p:cNvSpPr>
          <p:nvPr/>
        </p:nvSpPr>
        <p:spPr bwMode="auto">
          <a:xfrm>
            <a:off x="42672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71" name="Oval 46"/>
          <p:cNvSpPr>
            <a:spLocks noChangeAspect="1" noChangeArrowheads="1"/>
          </p:cNvSpPr>
          <p:nvPr/>
        </p:nvSpPr>
        <p:spPr bwMode="auto">
          <a:xfrm>
            <a:off x="44958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72" name="Oval 47"/>
          <p:cNvSpPr>
            <a:spLocks noChangeAspect="1" noChangeArrowheads="1"/>
          </p:cNvSpPr>
          <p:nvPr/>
        </p:nvSpPr>
        <p:spPr bwMode="auto">
          <a:xfrm>
            <a:off x="4724400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73" name="Text Box 53"/>
          <p:cNvSpPr txBox="1">
            <a:spLocks noChangeArrowheads="1"/>
          </p:cNvSpPr>
          <p:nvPr/>
        </p:nvSpPr>
        <p:spPr bwMode="auto">
          <a:xfrm>
            <a:off x="1447800" y="2798763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Lucida Sans" pitchFamily="34" charset="0"/>
                <a:ea typeface="Arial Unicode MS" pitchFamily="34" charset="-128"/>
              </a:rPr>
              <a:t>a-hu</a:t>
            </a:r>
          </a:p>
        </p:txBody>
      </p:sp>
      <p:sp>
        <p:nvSpPr>
          <p:cNvPr id="18474" name="Text Box 54"/>
          <p:cNvSpPr txBox="1">
            <a:spLocks noChangeArrowheads="1"/>
          </p:cNvSpPr>
          <p:nvPr/>
        </p:nvSpPr>
        <p:spPr bwMode="auto">
          <a:xfrm>
            <a:off x="2762250" y="2798763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Lucida Sans" pitchFamily="34" charset="0"/>
                <a:ea typeface="Arial Unicode MS" pitchFamily="34" charset="-128"/>
              </a:rPr>
              <a:t>hy-m</a:t>
            </a:r>
          </a:p>
        </p:txBody>
      </p:sp>
      <p:sp>
        <p:nvSpPr>
          <p:cNvPr id="18475" name="Text Box 55"/>
          <p:cNvSpPr txBox="1">
            <a:spLocks noChangeArrowheads="1"/>
          </p:cNvSpPr>
          <p:nvPr/>
        </p:nvSpPr>
        <p:spPr bwMode="auto">
          <a:xfrm>
            <a:off x="5459413" y="2798763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Lucida Sans" pitchFamily="34" charset="0"/>
                <a:ea typeface="Arial Unicode MS" pitchFamily="34" charset="-128"/>
              </a:rPr>
              <a:t>n-sh</a:t>
            </a:r>
          </a:p>
        </p:txBody>
      </p:sp>
      <p:sp>
        <p:nvSpPr>
          <p:cNvPr id="18476" name="Text Box 56"/>
          <p:cNvSpPr txBox="1">
            <a:spLocks noChangeArrowheads="1"/>
          </p:cNvSpPr>
          <p:nvPr/>
        </p:nvSpPr>
        <p:spPr bwMode="auto">
          <a:xfrm>
            <a:off x="7040563" y="2798763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Lucida Sans" pitchFamily="34" charset="0"/>
                <a:ea typeface="Arial Unicode MS" pitchFamily="34" charset="-128"/>
              </a:rPr>
              <a:t>si-z</a:t>
            </a:r>
          </a:p>
        </p:txBody>
      </p:sp>
      <p:sp>
        <p:nvSpPr>
          <p:cNvPr id="18477" name="Text Box 57"/>
          <p:cNvSpPr txBox="1">
            <a:spLocks noChangeArrowheads="1"/>
          </p:cNvSpPr>
          <p:nvPr/>
        </p:nvSpPr>
        <p:spPr bwMode="auto">
          <a:xfrm rot="-4200000">
            <a:off x="-288925" y="6319838"/>
            <a:ext cx="1035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urier" pitchFamily="-112" charset="0"/>
                <a:ea typeface="Arial Unicode MS" pitchFamily="34" charset="-128"/>
              </a:rPr>
              <a:t>aardvark</a:t>
            </a:r>
          </a:p>
        </p:txBody>
      </p:sp>
      <p:sp>
        <p:nvSpPr>
          <p:cNvPr id="18478" name="Text Box 58"/>
          <p:cNvSpPr txBox="1">
            <a:spLocks noChangeArrowheads="1"/>
          </p:cNvSpPr>
          <p:nvPr/>
        </p:nvSpPr>
        <p:spPr bwMode="auto">
          <a:xfrm rot="-4200000">
            <a:off x="2488406" y="6266657"/>
            <a:ext cx="928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urier" pitchFamily="-112" charset="0"/>
                <a:ea typeface="Arial Unicode MS" pitchFamily="34" charset="-128"/>
              </a:rPr>
              <a:t>huygens</a:t>
            </a:r>
          </a:p>
        </p:txBody>
      </p:sp>
      <p:sp>
        <p:nvSpPr>
          <p:cNvPr id="18479" name="Line 59"/>
          <p:cNvSpPr>
            <a:spLocks noChangeShapeType="1"/>
          </p:cNvSpPr>
          <p:nvPr/>
        </p:nvSpPr>
        <p:spPr bwMode="auto">
          <a:xfrm flipH="1">
            <a:off x="1371600" y="36687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0" name="Line 60"/>
          <p:cNvSpPr>
            <a:spLocks noChangeShapeType="1"/>
          </p:cNvSpPr>
          <p:nvPr/>
        </p:nvSpPr>
        <p:spPr bwMode="auto">
          <a:xfrm>
            <a:off x="2057400" y="366871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1" name="Text Box 61"/>
          <p:cNvSpPr txBox="1">
            <a:spLocks noChangeArrowheads="1"/>
          </p:cNvSpPr>
          <p:nvPr/>
        </p:nvSpPr>
        <p:spPr bwMode="auto">
          <a:xfrm rot="-4200000">
            <a:off x="5360987" y="6213476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urier" pitchFamily="-112" charset="0"/>
                <a:ea typeface="Arial Unicode MS" pitchFamily="34" charset="-128"/>
              </a:rPr>
              <a:t>sickle</a:t>
            </a:r>
          </a:p>
        </p:txBody>
      </p:sp>
      <p:sp>
        <p:nvSpPr>
          <p:cNvPr id="18482" name="Text Box 62"/>
          <p:cNvSpPr txBox="1">
            <a:spLocks noChangeArrowheads="1"/>
          </p:cNvSpPr>
          <p:nvPr/>
        </p:nvSpPr>
        <p:spPr bwMode="auto">
          <a:xfrm rot="-4200000">
            <a:off x="8463757" y="6160294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urier" pitchFamily="-112" charset="0"/>
                <a:ea typeface="Arial Unicode MS" pitchFamily="34" charset="-128"/>
              </a:rPr>
              <a:t>zygot</a:t>
            </a:r>
          </a:p>
        </p:txBody>
      </p:sp>
      <p:sp>
        <p:nvSpPr>
          <p:cNvPr id="18483" name="Line 63"/>
          <p:cNvSpPr>
            <a:spLocks noChangeShapeType="1"/>
          </p:cNvSpPr>
          <p:nvPr/>
        </p:nvSpPr>
        <p:spPr bwMode="auto">
          <a:xfrm flipH="1">
            <a:off x="6781800" y="35925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4" name="Line 64"/>
          <p:cNvSpPr>
            <a:spLocks noChangeShapeType="1"/>
          </p:cNvSpPr>
          <p:nvPr/>
        </p:nvSpPr>
        <p:spPr bwMode="auto">
          <a:xfrm>
            <a:off x="7467600" y="3516313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5" name="Title 5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Tree: Binary </a:t>
            </a: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</a:t>
            </a:r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ree</a:t>
            </a:r>
          </a:p>
        </p:txBody>
      </p:sp>
      <p:sp>
        <p:nvSpPr>
          <p:cNvPr id="18486" name="TextBox 5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3.1</a:t>
            </a:r>
          </a:p>
        </p:txBody>
      </p:sp>
    </p:spTree>
    <p:extLst>
      <p:ext uri="{BB962C8B-B14F-4D97-AF65-F5344CB8AC3E}">
        <p14:creationId xmlns:p14="http://schemas.microsoft.com/office/powerpoint/2010/main" val="38051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Content Placeholder 21"/>
          <p:cNvSpPr>
            <a:spLocks noGrp="1"/>
          </p:cNvSpPr>
          <p:nvPr>
            <p:ph idx="1"/>
          </p:nvPr>
        </p:nvSpPr>
        <p:spPr>
          <a:xfrm>
            <a:off x="127556" y="1603321"/>
            <a:ext cx="8229600" cy="4525963"/>
          </a:xfrm>
        </p:spPr>
        <p:txBody>
          <a:bodyPr>
            <a:normAutofit/>
          </a:bodyPr>
          <a:lstStyle/>
          <a:p>
            <a:pPr marL="342900" lvl="1" indent="-342900" algn="just">
              <a:buClr>
                <a:srgbClr val="A50021"/>
              </a:buClr>
              <a:buSzPct val="60000"/>
              <a:buFont typeface="Wingdings" pitchFamily="2" charset="2"/>
              <a:buChar char="§"/>
            </a:pPr>
            <a:r>
              <a:rPr lang="en-US" altLang="en-US" sz="2400" dirty="0" smtClean="0">
                <a:ea typeface="ＭＳ Ｐゴシック" pitchFamily="34" charset="-128"/>
              </a:rPr>
              <a:t>Definition: Every internal </a:t>
            </a:r>
            <a:r>
              <a:rPr lang="en-US" altLang="en-US" sz="2400" dirty="0" err="1" smtClean="0">
                <a:ea typeface="ＭＳ Ｐゴシック" pitchFamily="34" charset="-128"/>
              </a:rPr>
              <a:t>nodel</a:t>
            </a:r>
            <a:r>
              <a:rPr lang="en-US" altLang="en-US" sz="2400" dirty="0" smtClean="0">
                <a:ea typeface="ＭＳ Ｐゴシック" pitchFamily="34" charset="-128"/>
              </a:rPr>
              <a:t> has a number of children in the interval [</a:t>
            </a:r>
            <a:r>
              <a:rPr lang="en-US" altLang="en-US" sz="2400" i="1" dirty="0" err="1" smtClean="0">
                <a:ea typeface="ＭＳ Ｐゴシック" pitchFamily="34" charset="-128"/>
              </a:rPr>
              <a:t>a</a:t>
            </a:r>
            <a:r>
              <a:rPr lang="en-US" altLang="en-US" sz="2400" dirty="0" err="1" smtClean="0">
                <a:ea typeface="ＭＳ Ｐゴシック" pitchFamily="34" charset="-128"/>
              </a:rPr>
              <a:t>,</a:t>
            </a:r>
            <a:r>
              <a:rPr lang="en-US" altLang="en-US" sz="2400" i="1" dirty="0" err="1" smtClean="0">
                <a:ea typeface="ＭＳ Ｐゴシック" pitchFamily="34" charset="-128"/>
              </a:rPr>
              <a:t>b</a:t>
            </a:r>
            <a:r>
              <a:rPr lang="en-US" altLang="en-US" sz="2400" dirty="0" smtClean="0">
                <a:ea typeface="ＭＳ Ｐゴシック" pitchFamily="34" charset="-128"/>
              </a:rPr>
              <a:t>] where </a:t>
            </a:r>
            <a:r>
              <a:rPr lang="en-US" altLang="en-US" sz="2400" i="1" dirty="0" smtClean="0">
                <a:ea typeface="ＭＳ Ｐゴシック" pitchFamily="34" charset="-128"/>
              </a:rPr>
              <a:t>a, b</a:t>
            </a:r>
            <a:r>
              <a:rPr lang="en-US" altLang="en-US" sz="2400" dirty="0" smtClean="0">
                <a:ea typeface="ＭＳ Ｐゴシック" pitchFamily="34" charset="-128"/>
              </a:rPr>
              <a:t> are appropriate natural numbers, e.g., [2,4].</a:t>
            </a:r>
          </a:p>
        </p:txBody>
      </p:sp>
      <p:sp>
        <p:nvSpPr>
          <p:cNvPr id="19477" name="Title 20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Tree: B-tree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09184" y="2997623"/>
            <a:ext cx="6353175" cy="2895600"/>
            <a:chOff x="2057400" y="1905000"/>
            <a:chExt cx="5638800" cy="2286000"/>
          </a:xfrm>
        </p:grpSpPr>
        <p:sp>
          <p:nvSpPr>
            <p:cNvPr id="19458" name="Oval 4"/>
            <p:cNvSpPr>
              <a:spLocks noChangeArrowheads="1"/>
            </p:cNvSpPr>
            <p:nvPr/>
          </p:nvSpPr>
          <p:spPr bwMode="auto">
            <a:xfrm>
              <a:off x="3810000" y="19050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9459" name="Oval 5"/>
            <p:cNvSpPr>
              <a:spLocks noChangeArrowheads="1"/>
            </p:cNvSpPr>
            <p:nvPr/>
          </p:nvSpPr>
          <p:spPr bwMode="auto">
            <a:xfrm>
              <a:off x="6324600" y="36576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9460" name="Oval 6"/>
            <p:cNvSpPr>
              <a:spLocks noChangeArrowheads="1"/>
            </p:cNvSpPr>
            <p:nvPr/>
          </p:nvSpPr>
          <p:spPr bwMode="auto">
            <a:xfrm>
              <a:off x="4953000" y="28194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9461" name="Oval 7"/>
            <p:cNvSpPr>
              <a:spLocks noChangeArrowheads="1"/>
            </p:cNvSpPr>
            <p:nvPr/>
          </p:nvSpPr>
          <p:spPr bwMode="auto">
            <a:xfrm>
              <a:off x="2667000" y="28194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9462" name="Oval 8"/>
            <p:cNvSpPr>
              <a:spLocks noChangeArrowheads="1"/>
            </p:cNvSpPr>
            <p:nvPr/>
          </p:nvSpPr>
          <p:spPr bwMode="auto">
            <a:xfrm>
              <a:off x="5410200" y="36576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9463" name="Oval 9"/>
            <p:cNvSpPr>
              <a:spLocks noChangeArrowheads="1"/>
            </p:cNvSpPr>
            <p:nvPr/>
          </p:nvSpPr>
          <p:spPr bwMode="auto">
            <a:xfrm>
              <a:off x="3124200" y="37338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9464" name="Oval 10"/>
            <p:cNvSpPr>
              <a:spLocks noChangeArrowheads="1"/>
            </p:cNvSpPr>
            <p:nvPr/>
          </p:nvSpPr>
          <p:spPr bwMode="auto">
            <a:xfrm rot="-5400000">
              <a:off x="3810000" y="28194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9465" name="Oval 11"/>
            <p:cNvSpPr>
              <a:spLocks noChangeArrowheads="1"/>
            </p:cNvSpPr>
            <p:nvPr/>
          </p:nvSpPr>
          <p:spPr bwMode="auto">
            <a:xfrm>
              <a:off x="2057400" y="37338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9466" name="Oval 12"/>
            <p:cNvSpPr>
              <a:spLocks noChangeArrowheads="1"/>
            </p:cNvSpPr>
            <p:nvPr/>
          </p:nvSpPr>
          <p:spPr bwMode="auto">
            <a:xfrm>
              <a:off x="4343400" y="36576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9467" name="Oval 13"/>
            <p:cNvSpPr>
              <a:spLocks noChangeArrowheads="1"/>
            </p:cNvSpPr>
            <p:nvPr/>
          </p:nvSpPr>
          <p:spPr bwMode="auto">
            <a:xfrm>
              <a:off x="7239000" y="3657600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19468" name="AutoShape 14"/>
            <p:cNvCxnSpPr>
              <a:cxnSpLocks noChangeShapeType="1"/>
              <a:stCxn id="19458" idx="3"/>
              <a:endCxn id="19461" idx="0"/>
            </p:cNvCxnSpPr>
            <p:nvPr/>
          </p:nvCxnSpPr>
          <p:spPr bwMode="auto">
            <a:xfrm flipH="1">
              <a:off x="2895600" y="2295525"/>
              <a:ext cx="981075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15"/>
            <p:cNvCxnSpPr>
              <a:cxnSpLocks noChangeShapeType="1"/>
              <a:stCxn id="19458" idx="4"/>
              <a:endCxn id="19464" idx="6"/>
            </p:cNvCxnSpPr>
            <p:nvPr/>
          </p:nvCxnSpPr>
          <p:spPr bwMode="auto">
            <a:xfrm>
              <a:off x="4038600" y="23622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16"/>
            <p:cNvCxnSpPr>
              <a:cxnSpLocks noChangeShapeType="1"/>
              <a:stCxn id="19458" idx="5"/>
              <a:endCxn id="19460" idx="0"/>
            </p:cNvCxnSpPr>
            <p:nvPr/>
          </p:nvCxnSpPr>
          <p:spPr bwMode="auto">
            <a:xfrm>
              <a:off x="4200525" y="2295525"/>
              <a:ext cx="981075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AutoShape 17"/>
            <p:cNvCxnSpPr>
              <a:cxnSpLocks noChangeShapeType="1"/>
              <a:stCxn id="19461" idx="3"/>
              <a:endCxn id="19465" idx="0"/>
            </p:cNvCxnSpPr>
            <p:nvPr/>
          </p:nvCxnSpPr>
          <p:spPr bwMode="auto">
            <a:xfrm flipH="1">
              <a:off x="2286000" y="3209925"/>
              <a:ext cx="447675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18"/>
            <p:cNvCxnSpPr>
              <a:cxnSpLocks noChangeShapeType="1"/>
              <a:stCxn id="19461" idx="5"/>
              <a:endCxn id="19463" idx="0"/>
            </p:cNvCxnSpPr>
            <p:nvPr/>
          </p:nvCxnSpPr>
          <p:spPr bwMode="auto">
            <a:xfrm>
              <a:off x="3057525" y="3209925"/>
              <a:ext cx="295275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19"/>
            <p:cNvCxnSpPr>
              <a:cxnSpLocks noChangeShapeType="1"/>
              <a:stCxn id="19460" idx="3"/>
              <a:endCxn id="19466" idx="0"/>
            </p:cNvCxnSpPr>
            <p:nvPr/>
          </p:nvCxnSpPr>
          <p:spPr bwMode="auto">
            <a:xfrm flipH="1">
              <a:off x="4572000" y="3209925"/>
              <a:ext cx="447675" cy="447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20"/>
            <p:cNvCxnSpPr>
              <a:cxnSpLocks noChangeShapeType="1"/>
              <a:stCxn id="19460" idx="4"/>
              <a:endCxn id="19462" idx="0"/>
            </p:cNvCxnSpPr>
            <p:nvPr/>
          </p:nvCxnSpPr>
          <p:spPr bwMode="auto">
            <a:xfrm>
              <a:off x="5181600" y="3276600"/>
              <a:ext cx="457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21"/>
            <p:cNvCxnSpPr>
              <a:cxnSpLocks noChangeShapeType="1"/>
              <a:stCxn id="19460" idx="5"/>
              <a:endCxn id="19459" idx="0"/>
            </p:cNvCxnSpPr>
            <p:nvPr/>
          </p:nvCxnSpPr>
          <p:spPr bwMode="auto">
            <a:xfrm>
              <a:off x="5343525" y="3209925"/>
              <a:ext cx="1209675" cy="447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22"/>
            <p:cNvCxnSpPr>
              <a:cxnSpLocks noChangeShapeType="1"/>
              <a:stCxn id="19460" idx="6"/>
              <a:endCxn id="19467" idx="0"/>
            </p:cNvCxnSpPr>
            <p:nvPr/>
          </p:nvCxnSpPr>
          <p:spPr bwMode="auto">
            <a:xfrm>
              <a:off x="5410200" y="3048000"/>
              <a:ext cx="20574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9" name="Text Box 53"/>
            <p:cNvSpPr txBox="1">
              <a:spLocks noChangeArrowheads="1"/>
            </p:cNvSpPr>
            <p:nvPr/>
          </p:nvSpPr>
          <p:spPr bwMode="auto">
            <a:xfrm>
              <a:off x="2838450" y="2209800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Lucida Sans" pitchFamily="34" charset="0"/>
                  <a:ea typeface="Arial Unicode MS" pitchFamily="34" charset="-128"/>
                </a:rPr>
                <a:t>a-hu</a:t>
              </a:r>
            </a:p>
          </p:txBody>
        </p:sp>
        <p:sp>
          <p:nvSpPr>
            <p:cNvPr id="19480" name="Text Box 54"/>
            <p:cNvSpPr txBox="1">
              <a:spLocks noChangeArrowheads="1"/>
            </p:cNvSpPr>
            <p:nvPr/>
          </p:nvSpPr>
          <p:spPr bwMode="auto">
            <a:xfrm>
              <a:off x="3429000" y="240665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Lucida Sans" pitchFamily="34" charset="0"/>
                  <a:ea typeface="Arial Unicode MS" pitchFamily="34" charset="-128"/>
                </a:rPr>
                <a:t>hy-m</a:t>
              </a:r>
            </a:p>
          </p:txBody>
        </p:sp>
        <p:sp>
          <p:nvSpPr>
            <p:cNvPr id="19481" name="Text Box 42"/>
            <p:cNvSpPr txBox="1">
              <a:spLocks noChangeArrowheads="1"/>
            </p:cNvSpPr>
            <p:nvPr/>
          </p:nvSpPr>
          <p:spPr bwMode="auto">
            <a:xfrm>
              <a:off x="4495800" y="217805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Lucida Sans" pitchFamily="34" charset="0"/>
                  <a:ea typeface="Arial Unicode MS" pitchFamily="34" charset="-128"/>
                </a:rPr>
                <a:t>n-z</a:t>
              </a:r>
            </a:p>
          </p:txBody>
        </p:sp>
      </p:grpSp>
      <p:sp>
        <p:nvSpPr>
          <p:cNvPr id="19482" name="TextBox 25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3.1</a:t>
            </a:r>
          </a:p>
        </p:txBody>
      </p:sp>
    </p:spTree>
    <p:extLst>
      <p:ext uri="{BB962C8B-B14F-4D97-AF65-F5344CB8AC3E}">
        <p14:creationId xmlns:p14="http://schemas.microsoft.com/office/powerpoint/2010/main" val="3759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4348</TotalTime>
  <Words>955</Words>
  <Application>Microsoft Office PowerPoint</Application>
  <PresentationFormat>On-screen Show (4:3)</PresentationFormat>
  <Paragraphs>163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Arial Unicode MS</vt:lpstr>
      <vt:lpstr>ＭＳ Ｐゴシック</vt:lpstr>
      <vt:lpstr>Arial</vt:lpstr>
      <vt:lpstr>Calibri</vt:lpstr>
      <vt:lpstr>Courier</vt:lpstr>
      <vt:lpstr>Lucida Sans</vt:lpstr>
      <vt:lpstr>Times New Roman</vt:lpstr>
      <vt:lpstr>Wingdings</vt:lpstr>
      <vt:lpstr>Office Theme</vt:lpstr>
      <vt:lpstr>1_Custom Design</vt:lpstr>
      <vt:lpstr>Custom Design</vt:lpstr>
      <vt:lpstr> Information Retrieval</vt:lpstr>
      <vt:lpstr>PowerPoint Presentation</vt:lpstr>
      <vt:lpstr>PowerPoint Presentation</vt:lpstr>
      <vt:lpstr>Search structures for dictionaries</vt:lpstr>
      <vt:lpstr>A simple dictionary</vt:lpstr>
      <vt:lpstr>Dictionary data structures</vt:lpstr>
      <vt:lpstr>Hashtables</vt:lpstr>
      <vt:lpstr>Tree: Binary Tree</vt:lpstr>
      <vt:lpstr>Tree: B-tree</vt:lpstr>
      <vt:lpstr>Trees</vt:lpstr>
      <vt:lpstr>PowerPoint Presentation</vt:lpstr>
      <vt:lpstr>Wild-card queries: *</vt:lpstr>
      <vt:lpstr>Wild-card queries: *</vt:lpstr>
      <vt:lpstr>PowerPoint Presentation</vt:lpstr>
      <vt:lpstr>PowerPoint Presentation</vt:lpstr>
      <vt:lpstr>Permuterm indexes</vt:lpstr>
      <vt:lpstr>Permuterm indexes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k-gram indexes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wilp-hyd</cp:lastModifiedBy>
  <cp:revision>375</cp:revision>
  <dcterms:created xsi:type="dcterms:W3CDTF">2011-09-14T09:42:05Z</dcterms:created>
  <dcterms:modified xsi:type="dcterms:W3CDTF">2016-04-19T03:55:17Z</dcterms:modified>
</cp:coreProperties>
</file>