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22"/>
  </p:notesMasterIdLst>
  <p:handoutMasterIdLst>
    <p:handoutMasterId r:id="rId23"/>
  </p:handoutMasterIdLst>
  <p:sldIdLst>
    <p:sldId id="260" r:id="rId4"/>
    <p:sldId id="372" r:id="rId5"/>
    <p:sldId id="628" r:id="rId6"/>
    <p:sldId id="629" r:id="rId7"/>
    <p:sldId id="630" r:id="rId8"/>
    <p:sldId id="631" r:id="rId9"/>
    <p:sldId id="633" r:id="rId10"/>
    <p:sldId id="634" r:id="rId11"/>
    <p:sldId id="595" r:id="rId12"/>
    <p:sldId id="596" r:id="rId13"/>
    <p:sldId id="597" r:id="rId14"/>
    <p:sldId id="598" r:id="rId15"/>
    <p:sldId id="599" r:id="rId16"/>
    <p:sldId id="600" r:id="rId17"/>
    <p:sldId id="602" r:id="rId18"/>
    <p:sldId id="601" r:id="rId19"/>
    <p:sldId id="603" r:id="rId20"/>
    <p:sldId id="635" r:id="rId21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5786EC-A50A-4AA5-9F8B-FE2AD4086B86}">
          <p14:sldIdLst>
            <p14:sldId id="260"/>
            <p14:sldId id="372"/>
            <p14:sldId id="628"/>
            <p14:sldId id="629"/>
            <p14:sldId id="630"/>
            <p14:sldId id="631"/>
            <p14:sldId id="633"/>
            <p14:sldId id="634"/>
            <p14:sldId id="595"/>
            <p14:sldId id="596"/>
            <p14:sldId id="597"/>
            <p14:sldId id="598"/>
            <p14:sldId id="599"/>
            <p14:sldId id="600"/>
            <p14:sldId id="602"/>
            <p14:sldId id="601"/>
            <p14:sldId id="603"/>
            <p14:sldId id="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101141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97" d="100"/>
          <a:sy n="97" d="100"/>
        </p:scale>
        <p:origin x="3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t>19-04-2016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5879619" indent="-3544715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7D6E97B-EA5E-4527-83B8-CB7B8B05C70C}" type="slidenum">
              <a:rPr kumimoji="0" lang="en-US" altLang="en-US">
                <a:latin typeface="Lucida Sans" pitchFamily="34" charset="0"/>
                <a:ea typeface="Arial Unicode MS" pitchFamily="34" charset="-128"/>
              </a:rPr>
              <a:pPr/>
              <a:t>8</a:t>
            </a:fld>
            <a:endParaRPr kumimoji="0" lang="en-US" altLang="en-US">
              <a:latin typeface="Lucida Sans" pitchFamily="34" charset="0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901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2555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6057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8175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3412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2843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dirty="0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8575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dirty="0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8503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7366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2F740-3797-4284-9572-CA6B13A35B3C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8C1E-8573-401A-BE80-2F504D81B1F1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4D078-5606-4B5F-A5A6-1DCC57174D91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1C11A-D60D-43A8-83C7-64D1724FCC8D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5B7A-566A-4D65-B24F-0789A25E5330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52CF5-AB7B-482B-BCA0-7151B7839DBE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70FE-95C1-4051-96F5-B7D64885E8AE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D17-E0E1-4C55-8024-8C8EC6719434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675-E16C-4B27-B635-2CF0648AB810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975F-6B86-4681-B817-885DB7A6C85D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CBC4-E585-414F-96C7-F50A657275EB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29D8-4589-401C-BA25-3876E90FCC9C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066A-951E-4B22-9131-B0E48D182C0B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3578-4154-4CF4-9B37-92EFD7AE57DE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E738-C535-474E-84EC-219FBCE34E91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4A8-0DBA-462D-9CA4-52D46EEE500F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54F-082A-46C2-B4E5-5780604E4331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7881-E2EC-45FB-B1D0-EB10D7A900C3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61DA-4ECC-4B2F-BA69-F90A459C7EC2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A593-CEAD-483B-AFD5-E9766FA5F5F1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2920-6812-46D4-BE2D-581956A8997D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B380-B76D-4A21-AA5C-519592E4E069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CF03-D5DC-473D-BCB6-7641AFE7DD12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C38F-FA90-4498-B2D7-BE562820BBBF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010F-FD52-4093-810D-356D120A91DD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DDD7-06A5-4B86-BF63-2925100AE65C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0603-8686-4A0E-8EE9-5302CAD51C23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fld id="{A1AD9264-7B9B-4330-BB3B-8FAD6BA2EAB8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288D-8CCB-4AA0-8A76-FDEB0DA1B24F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22EC-82D4-412C-A964-2787A267B9BB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81E0EF0-2346-4A70-953E-5AD7F5D88803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B74DED4-A5CE-40BD-B472-2C5436F17B6D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93" r:id="rId17"/>
    <p:sldLayoutId id="2147483694" r:id="rId1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830E-63F3-483B-817E-71DDCBD7864D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6C52-5D10-4903-8334-3D403A454F2B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Information Retrieval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2860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3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416050"/>
            <a:ext cx="8326965" cy="47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3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197" y="1714488"/>
            <a:ext cx="8392167" cy="4572032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48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3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19" y="1571612"/>
            <a:ext cx="8526029" cy="47160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45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375" y="1643050"/>
            <a:ext cx="8456188" cy="46800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9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643050"/>
            <a:ext cx="8399045" cy="4556667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37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Each cell of Levenshtein matrix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76400"/>
            <a:ext cx="74580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689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928802"/>
            <a:ext cx="6929486" cy="4428527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Example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37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981200"/>
            <a:ext cx="3287150" cy="27720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Example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30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sz="4400" b="1" dirty="0" smtClean="0"/>
              <a:t>Thank You!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265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706438" lvl="3" indent="-342900">
              <a:buFont typeface="Arial" pitchFamily="34" charset="0"/>
              <a:buChar char="•"/>
            </a:pPr>
            <a:r>
              <a:rPr lang="en-US" sz="3200" dirty="0" smtClean="0"/>
              <a:t>Tolerant Retrieval</a:t>
            </a:r>
          </a:p>
          <a:p>
            <a:pPr marL="1620838" lvl="5" indent="-342900"/>
            <a:r>
              <a:rPr lang="en-US" sz="3200" dirty="0" smtClean="0"/>
              <a:t>Spelling Correction</a:t>
            </a:r>
          </a:p>
          <a:p>
            <a:pPr marL="1620838" lvl="5" indent="-342900"/>
            <a:r>
              <a:rPr lang="en-US" sz="3200" dirty="0" smtClean="0"/>
              <a:t>Phonetic Correction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0" y="1371600"/>
            <a:ext cx="8969829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Among the various </a:t>
            </a:r>
            <a:r>
              <a:rPr lang="en-IN" dirty="0"/>
              <a:t>alternative correct spellings for a </a:t>
            </a:r>
            <a:r>
              <a:rPr lang="en-IN" dirty="0" smtClean="0"/>
              <a:t> mis-spelled </a:t>
            </a:r>
            <a:r>
              <a:rPr lang="en-IN" dirty="0"/>
              <a:t>query, </a:t>
            </a:r>
            <a:r>
              <a:rPr lang="en-IN" dirty="0" smtClean="0"/>
              <a:t>choose the </a:t>
            </a:r>
            <a:r>
              <a:rPr lang="en-IN" dirty="0"/>
              <a:t>“nearest” one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When two correctly spelled queries are tied (or nearly tied), select the </a:t>
            </a:r>
            <a:r>
              <a:rPr lang="en-IN" dirty="0" smtClean="0"/>
              <a:t>one that </a:t>
            </a:r>
            <a:r>
              <a:rPr lang="en-IN" dirty="0"/>
              <a:t>is more common</a:t>
            </a:r>
            <a:r>
              <a:rPr lang="en-IN" dirty="0" smtClean="0"/>
              <a:t>.</a:t>
            </a:r>
          </a:p>
          <a:p>
            <a:pPr marL="0" indent="0" algn="just"/>
            <a:r>
              <a:rPr lang="en-IN" dirty="0" smtClean="0"/>
              <a:t>Two forms of Correction:</a:t>
            </a:r>
          </a:p>
          <a:p>
            <a:pPr lvl="1"/>
            <a:r>
              <a:rPr lang="en-US" altLang="en-US" sz="2400" dirty="0">
                <a:ea typeface="ＭＳ Ｐゴシック" pitchFamily="34" charset="-128"/>
              </a:rPr>
              <a:t>Isolated word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Check each word on its own for misspelling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Will not catch typos resulting in correctly spelled words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 e.g., </a:t>
            </a:r>
            <a:r>
              <a:rPr lang="en-US" altLang="en-US" b="1" i="1" dirty="0">
                <a:ea typeface="ＭＳ Ｐゴシック" pitchFamily="34" charset="-128"/>
              </a:rPr>
              <a:t>from </a:t>
            </a:r>
            <a:r>
              <a:rPr lang="en-US" altLang="en-US" b="1" i="1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altLang="en-US" b="1" i="1" dirty="0">
                <a:ea typeface="ＭＳ Ｐゴシック" pitchFamily="34" charset="-128"/>
              </a:rPr>
              <a:t> form</a:t>
            </a:r>
          </a:p>
          <a:p>
            <a:pPr lvl="1"/>
            <a:r>
              <a:rPr lang="en-US" altLang="en-US" sz="2400" dirty="0">
                <a:ea typeface="ＭＳ Ｐゴシック" pitchFamily="34" charset="-128"/>
              </a:rPr>
              <a:t>Context-sensitive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Look at surrounding words, 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e.g., </a:t>
            </a:r>
            <a:r>
              <a:rPr lang="en-US" altLang="en-US" b="1" i="1" dirty="0">
                <a:ea typeface="ＭＳ Ｐゴシック" pitchFamily="34" charset="-128"/>
              </a:rPr>
              <a:t>I flew </a:t>
            </a:r>
            <a:r>
              <a:rPr lang="en-US" altLang="en-US" b="1" i="1" u="sng" dirty="0">
                <a:ea typeface="ＭＳ Ｐゴシック" pitchFamily="34" charset="-128"/>
              </a:rPr>
              <a:t>form</a:t>
            </a:r>
            <a:r>
              <a:rPr lang="en-US" altLang="en-US" b="1" i="1" dirty="0">
                <a:ea typeface="ＭＳ Ｐゴシック" pitchFamily="34" charset="-128"/>
              </a:rPr>
              <a:t> Heathrow to Narita</a:t>
            </a:r>
            <a:endParaRPr lang="en-IN" dirty="0" smtClean="0"/>
          </a:p>
          <a:p>
            <a:pPr marL="0" indent="0" algn="just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0886" y="152400"/>
            <a:ext cx="806631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Spelling correction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6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763000" cy="4525963"/>
          </a:xfrm>
        </p:spPr>
        <p:txBody>
          <a:bodyPr>
            <a:no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Fundamental premise – there is a lexicon from which the correct spellings come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Two basic choices for this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A standard lexicon such as</a:t>
            </a:r>
          </a:p>
          <a:p>
            <a:pPr lvl="2" algn="just" eaLnBrk="1" hangingPunct="1"/>
            <a:r>
              <a:rPr lang="en-US" altLang="en-US" sz="2800" dirty="0" smtClean="0">
                <a:ea typeface="ＭＳ Ｐゴシック" pitchFamily="34" charset="-128"/>
              </a:rPr>
              <a:t>Webster’s English Dictionary</a:t>
            </a:r>
          </a:p>
          <a:p>
            <a:pPr lvl="2" algn="just" eaLnBrk="1" hangingPunct="1"/>
            <a:r>
              <a:rPr lang="en-US" altLang="en-US" sz="2800" dirty="0" smtClean="0">
                <a:ea typeface="ＭＳ Ｐゴシック" pitchFamily="34" charset="-128"/>
              </a:rPr>
              <a:t>An “industry-specific” lexicon–hand-maintained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The lexicon of the indexed corpus</a:t>
            </a:r>
          </a:p>
          <a:p>
            <a:pPr lvl="2" algn="just" eaLnBrk="1" hangingPunct="1"/>
            <a:r>
              <a:rPr lang="en-US" altLang="en-US" sz="2800" dirty="0" smtClean="0">
                <a:ea typeface="ＭＳ Ｐゴシック" pitchFamily="34" charset="-128"/>
              </a:rPr>
              <a:t>E.g., all words on the web</a:t>
            </a:r>
          </a:p>
          <a:p>
            <a:pPr lvl="2" algn="just" eaLnBrk="1" hangingPunct="1"/>
            <a:r>
              <a:rPr lang="en-US" altLang="en-US" sz="2800" dirty="0" smtClean="0">
                <a:ea typeface="ＭＳ Ｐゴシック" pitchFamily="34" charset="-128"/>
              </a:rPr>
              <a:t>All names, acronyms etc.(Including the </a:t>
            </a:r>
            <a:r>
              <a:rPr lang="en-US" altLang="en-US" sz="2800" dirty="0" err="1" smtClean="0">
                <a:ea typeface="ＭＳ Ｐゴシック" pitchFamily="34" charset="-128"/>
              </a:rPr>
              <a:t>mis</a:t>
            </a:r>
            <a:r>
              <a:rPr lang="en-US" altLang="en-US" sz="2800" dirty="0" smtClean="0">
                <a:ea typeface="ＭＳ Ｐゴシック" pitchFamily="34" charset="-128"/>
              </a:rPr>
              <a:t>-spellings)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Isolated word correction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3.3.2</a:t>
            </a:r>
          </a:p>
        </p:txBody>
      </p:sp>
    </p:spTree>
    <p:extLst>
      <p:ext uri="{BB962C8B-B14F-4D97-AF65-F5344CB8AC3E}">
        <p14:creationId xmlns:p14="http://schemas.microsoft.com/office/powerpoint/2010/main" val="3183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763000" cy="4525963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Given a lexicon and a character sequence Q, return the words in the lexicon closest to Q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The two techniques are:</a:t>
            </a:r>
          </a:p>
          <a:p>
            <a:pPr lvl="2"/>
            <a:r>
              <a:rPr lang="en-US" altLang="en-US" sz="2800" dirty="0" smtClean="0">
                <a:ea typeface="ＭＳ Ｐゴシック" pitchFamily="34" charset="-128"/>
              </a:rPr>
              <a:t>Edit distance </a:t>
            </a:r>
          </a:p>
          <a:p>
            <a:pPr lvl="2"/>
            <a:r>
              <a:rPr lang="en-US" altLang="en-US" sz="2800" i="1" dirty="0" smtClean="0">
                <a:ea typeface="ＭＳ Ｐゴシック" pitchFamily="34" charset="-128"/>
              </a:rPr>
              <a:t>k</a:t>
            </a:r>
            <a:r>
              <a:rPr lang="en-US" altLang="en-US" sz="2800" dirty="0" smtClean="0">
                <a:ea typeface="ＭＳ Ｐゴシック" pitchFamily="34" charset="-128"/>
              </a:rPr>
              <a:t>-gram index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Isolated word correction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3.3.2</a:t>
            </a:r>
          </a:p>
        </p:txBody>
      </p:sp>
    </p:spTree>
    <p:extLst>
      <p:ext uri="{BB962C8B-B14F-4D97-AF65-F5344CB8AC3E}">
        <p14:creationId xmlns:p14="http://schemas.microsoft.com/office/powerpoint/2010/main" val="10724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Given two strings </a:t>
            </a:r>
            <a:r>
              <a:rPr lang="en-US" altLang="en-US" i="1" dirty="0" smtClean="0">
                <a:ea typeface="ＭＳ Ｐゴシック" pitchFamily="34" charset="-128"/>
              </a:rPr>
              <a:t>S</a:t>
            </a:r>
            <a:r>
              <a:rPr lang="en-US" altLang="en-US" i="1" baseline="-25000" dirty="0" smtClean="0">
                <a:ea typeface="ＭＳ Ｐゴシック" pitchFamily="34" charset="-128"/>
              </a:rPr>
              <a:t>1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S</a:t>
            </a:r>
            <a:r>
              <a:rPr lang="en-US" altLang="en-US" i="1" baseline="-25000" dirty="0" smtClean="0">
                <a:ea typeface="ＭＳ Ｐゴシック" pitchFamily="34" charset="-128"/>
              </a:rPr>
              <a:t>2</a:t>
            </a:r>
            <a:r>
              <a:rPr lang="en-US" altLang="en-US" dirty="0" smtClean="0">
                <a:ea typeface="ＭＳ Ｐゴシック" pitchFamily="34" charset="-128"/>
              </a:rPr>
              <a:t>, the minimum number of operations to convert one to the other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Operations are typically character-level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Insert, Delete, Replace</a:t>
            </a:r>
            <a:r>
              <a:rPr lang="en-US" altLang="en-US" sz="2400" dirty="0" smtClean="0">
                <a:solidFill>
                  <a:srgbClr val="00A000"/>
                </a:solidFill>
                <a:ea typeface="ＭＳ Ｐゴシック" pitchFamily="34" charset="-128"/>
              </a:rPr>
              <a:t>, (Transposition)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E.g., the edit distance from </a:t>
            </a:r>
            <a:r>
              <a:rPr lang="en-US" altLang="en-US" b="1" i="1" dirty="0" err="1" smtClean="0">
                <a:ea typeface="ＭＳ Ｐゴシック" pitchFamily="34" charset="-128"/>
              </a:rPr>
              <a:t>dof</a:t>
            </a:r>
            <a:r>
              <a:rPr lang="en-US" altLang="en-US" dirty="0" smtClean="0">
                <a:ea typeface="ＭＳ Ｐゴシック" pitchFamily="34" charset="-128"/>
              </a:rPr>
              <a:t> to </a:t>
            </a:r>
            <a:r>
              <a:rPr lang="en-US" altLang="en-US" b="1" i="1" dirty="0" smtClean="0">
                <a:ea typeface="ＭＳ Ｐゴシック" pitchFamily="34" charset="-128"/>
              </a:rPr>
              <a:t>dog</a:t>
            </a:r>
            <a:r>
              <a:rPr lang="en-US" altLang="en-US" dirty="0" smtClean="0">
                <a:ea typeface="ＭＳ Ｐゴシック" pitchFamily="34" charset="-128"/>
              </a:rPr>
              <a:t> is 1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From </a:t>
            </a:r>
            <a:r>
              <a:rPr lang="en-US" altLang="en-US" sz="2400" b="1" i="1" dirty="0" smtClean="0">
                <a:ea typeface="ＭＳ Ｐゴシック" pitchFamily="34" charset="-128"/>
              </a:rPr>
              <a:t>cat</a:t>
            </a:r>
            <a:r>
              <a:rPr lang="en-US" altLang="en-US" sz="2400" dirty="0" smtClean="0">
                <a:ea typeface="ＭＳ Ｐゴシック" pitchFamily="34" charset="-128"/>
              </a:rPr>
              <a:t> to </a:t>
            </a:r>
            <a:r>
              <a:rPr lang="en-US" altLang="en-US" sz="2400" b="1" i="1" dirty="0" smtClean="0">
                <a:ea typeface="ＭＳ Ｐゴシック" pitchFamily="34" charset="-128"/>
              </a:rPr>
              <a:t>act</a:t>
            </a:r>
            <a:r>
              <a:rPr lang="en-US" altLang="en-US" sz="2400" dirty="0" smtClean="0">
                <a:ea typeface="ＭＳ Ｐゴシック" pitchFamily="34" charset="-128"/>
              </a:rPr>
              <a:t> is 2	</a:t>
            </a:r>
            <a:r>
              <a:rPr lang="en-US" altLang="en-US" sz="2400" dirty="0" smtClean="0">
                <a:solidFill>
                  <a:srgbClr val="00A000"/>
                </a:solidFill>
                <a:ea typeface="ＭＳ Ｐゴシック" pitchFamily="34" charset="-128"/>
              </a:rPr>
              <a:t>(Just 1 with transpose.)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from </a:t>
            </a:r>
            <a:r>
              <a:rPr lang="en-US" altLang="en-US" sz="2400" b="1" i="1" dirty="0" smtClean="0">
                <a:ea typeface="ＭＳ Ｐゴシック" pitchFamily="34" charset="-128"/>
              </a:rPr>
              <a:t>cat</a:t>
            </a:r>
            <a:r>
              <a:rPr lang="en-US" altLang="en-US" sz="2400" dirty="0" smtClean="0">
                <a:ea typeface="ＭＳ Ｐゴシック" pitchFamily="34" charset="-128"/>
              </a:rPr>
              <a:t> to </a:t>
            </a:r>
            <a:r>
              <a:rPr lang="en-US" altLang="en-US" sz="2400" b="1" i="1" dirty="0" smtClean="0">
                <a:ea typeface="ＭＳ Ｐゴシック" pitchFamily="34" charset="-128"/>
              </a:rPr>
              <a:t>dog</a:t>
            </a:r>
            <a:r>
              <a:rPr lang="en-US" altLang="en-US" sz="2400" dirty="0" smtClean="0">
                <a:ea typeface="ＭＳ Ｐゴシック" pitchFamily="34" charset="-128"/>
              </a:rPr>
              <a:t> is 3.	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Edit </a:t>
            </a:r>
            <a:r>
              <a:rPr lang="en-IN" dirty="0"/>
              <a:t>distance </a:t>
            </a:r>
            <a:r>
              <a:rPr lang="en-IN" dirty="0" smtClean="0"/>
              <a:t>is  </a:t>
            </a:r>
            <a:r>
              <a:rPr lang="en-IN" dirty="0"/>
              <a:t>sometimes known as </a:t>
            </a:r>
            <a:r>
              <a:rPr lang="en-IN" i="1" dirty="0"/>
              <a:t>Levenshtein distance</a:t>
            </a:r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Dynamic programming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technique is used for computing the edit distance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Edit distance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3.3.3</a:t>
            </a:r>
          </a:p>
        </p:txBody>
      </p:sp>
    </p:spTree>
    <p:extLst>
      <p:ext uri="{BB962C8B-B14F-4D97-AF65-F5344CB8AC3E}">
        <p14:creationId xmlns:p14="http://schemas.microsoft.com/office/powerpoint/2010/main" val="4614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Given query, first enumerate all character sequences within a preset (weighted) edit distance (e.g., 2)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Intersect this set with list of “correct” words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Show the terms  found to user as suggestions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Alternatively, 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We can look up all possible corrections in our inverted index and return all docs … slow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We can run with a single most likely correction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The alternatives disempower the user, but save a round of interaction with the user</a:t>
            </a:r>
          </a:p>
        </p:txBody>
      </p:sp>
      <p:sp>
        <p:nvSpPr>
          <p:cNvPr id="39938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Using edit distances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3.3.4</a:t>
            </a:r>
          </a:p>
        </p:txBody>
      </p:sp>
    </p:spTree>
    <p:extLst>
      <p:ext uri="{BB962C8B-B14F-4D97-AF65-F5344CB8AC3E}">
        <p14:creationId xmlns:p14="http://schemas.microsoft.com/office/powerpoint/2010/main" val="5926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Given a (</a:t>
            </a:r>
            <a:r>
              <a:rPr lang="en-US" altLang="en-US" sz="2800" dirty="0" err="1" smtClean="0">
                <a:ea typeface="ＭＳ Ｐゴシック" pitchFamily="34" charset="-128"/>
              </a:rPr>
              <a:t>mis</a:t>
            </a:r>
            <a:r>
              <a:rPr lang="en-US" altLang="en-US" sz="2800" dirty="0" smtClean="0">
                <a:ea typeface="ＭＳ Ｐゴシック" pitchFamily="34" charset="-128"/>
              </a:rPr>
              <a:t>-spelled) query – do we compute its edit distance to every dictionary term?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Expensive and slow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Alternative?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How do we cut the set of candidate dictionary terms?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One possibility is to use </a:t>
            </a:r>
            <a:r>
              <a:rPr lang="en-US" altLang="en-US" sz="2800" i="1" dirty="0">
                <a:ea typeface="ＭＳ Ｐゴシック" pitchFamily="34" charset="-128"/>
              </a:rPr>
              <a:t>k</a:t>
            </a:r>
            <a:r>
              <a:rPr lang="en-US" altLang="en-US" sz="2800" i="1" dirty="0" smtClean="0">
                <a:ea typeface="ＭＳ Ｐゴシック" pitchFamily="34" charset="-128"/>
              </a:rPr>
              <a:t>-</a:t>
            </a:r>
            <a:r>
              <a:rPr lang="en-US" altLang="en-US" sz="2800" dirty="0" smtClean="0">
                <a:ea typeface="ＭＳ Ｐゴシック" pitchFamily="34" charset="-128"/>
              </a:rPr>
              <a:t>gram overlap for this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This can also be used by itself for spelling correction.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3.3.4</a:t>
            </a:r>
          </a:p>
        </p:txBody>
      </p:sp>
      <p:sp>
        <p:nvSpPr>
          <p:cNvPr id="7" name="Rectangle 2050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Using edit distances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43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The algorithm fills </a:t>
            </a:r>
            <a:r>
              <a:rPr lang="en-IN" sz="2800" dirty="0" smtClean="0"/>
              <a:t>the  </a:t>
            </a:r>
            <a:r>
              <a:rPr lang="en-IN" sz="2800" dirty="0"/>
              <a:t>entries in a matrix </a:t>
            </a:r>
            <a:r>
              <a:rPr lang="en-IN" sz="2800" i="1" dirty="0"/>
              <a:t>m </a:t>
            </a:r>
            <a:r>
              <a:rPr lang="en-IN" sz="2800" dirty="0"/>
              <a:t>whose two dimensions </a:t>
            </a:r>
            <a:r>
              <a:rPr lang="en-IN" sz="2800" dirty="0" smtClean="0"/>
              <a:t>equals </a:t>
            </a:r>
            <a:r>
              <a:rPr lang="en-IN" sz="2800" dirty="0"/>
              <a:t>the </a:t>
            </a:r>
            <a:r>
              <a:rPr lang="en-IN" sz="2800" dirty="0" smtClean="0"/>
              <a:t>length of the </a:t>
            </a:r>
            <a:r>
              <a:rPr lang="en-IN" sz="2800" dirty="0"/>
              <a:t>two strings whose edit distances </a:t>
            </a:r>
            <a:r>
              <a:rPr lang="en-IN" sz="2800" dirty="0" smtClean="0"/>
              <a:t>are </a:t>
            </a:r>
            <a:r>
              <a:rPr lang="en-IN" sz="2800" dirty="0"/>
              <a:t>being </a:t>
            </a:r>
            <a:r>
              <a:rPr lang="en-IN" sz="2800" dirty="0" smtClean="0"/>
              <a:t>computed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(</a:t>
            </a:r>
            <a:r>
              <a:rPr lang="en-IN" sz="2800" i="1" dirty="0"/>
              <a:t>i</a:t>
            </a:r>
            <a:r>
              <a:rPr lang="en-IN" sz="2800" dirty="0"/>
              <a:t>, </a:t>
            </a:r>
            <a:r>
              <a:rPr lang="en-IN" sz="2800" i="1" dirty="0"/>
              <a:t>j</a:t>
            </a:r>
            <a:r>
              <a:rPr lang="en-IN" sz="2800" dirty="0"/>
              <a:t>) entry of </a:t>
            </a:r>
            <a:r>
              <a:rPr lang="en-IN" sz="2800" dirty="0" smtClean="0"/>
              <a:t>the matrix </a:t>
            </a:r>
            <a:r>
              <a:rPr lang="en-IN" sz="2800" dirty="0"/>
              <a:t>will hold </a:t>
            </a:r>
            <a:r>
              <a:rPr lang="en-IN" sz="2800" dirty="0" smtClean="0"/>
              <a:t>the </a:t>
            </a:r>
            <a:r>
              <a:rPr lang="en-IN" sz="2800" dirty="0"/>
              <a:t>edit distance </a:t>
            </a:r>
            <a:r>
              <a:rPr lang="en-IN" sz="2800" dirty="0" smtClean="0"/>
              <a:t>between the </a:t>
            </a:r>
            <a:r>
              <a:rPr lang="en-IN" sz="2800" dirty="0"/>
              <a:t>strings consisting of the first </a:t>
            </a:r>
            <a:r>
              <a:rPr lang="en-IN" sz="2800" i="1" dirty="0"/>
              <a:t>i </a:t>
            </a:r>
            <a:r>
              <a:rPr lang="en-IN" sz="2800" dirty="0"/>
              <a:t>characters of </a:t>
            </a:r>
            <a:r>
              <a:rPr lang="en-IN" sz="2800" i="1" dirty="0"/>
              <a:t>s</a:t>
            </a:r>
            <a:r>
              <a:rPr lang="en-IN" sz="2800" dirty="0"/>
              <a:t>1 and the first </a:t>
            </a:r>
            <a:r>
              <a:rPr lang="en-IN" sz="2800" i="1" dirty="0"/>
              <a:t>j </a:t>
            </a:r>
            <a:r>
              <a:rPr lang="en-IN" sz="2800" dirty="0" smtClean="0"/>
              <a:t>characters of </a:t>
            </a:r>
            <a:r>
              <a:rPr lang="en-IN" sz="2800" i="1" dirty="0"/>
              <a:t>s</a:t>
            </a:r>
            <a:r>
              <a:rPr lang="en-IN" sz="2800" dirty="0"/>
              <a:t>2.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304800" y="152400"/>
            <a:ext cx="7848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502</Words>
  <Application>Microsoft Office PowerPoint</Application>
  <PresentationFormat>On-screen Show (4:3)</PresentationFormat>
  <Paragraphs>95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 Unicode MS</vt:lpstr>
      <vt:lpstr>ＭＳ Ｐゴシック</vt:lpstr>
      <vt:lpstr>Arial</vt:lpstr>
      <vt:lpstr>Calibri</vt:lpstr>
      <vt:lpstr>Lucida Sans</vt:lpstr>
      <vt:lpstr>Symbol</vt:lpstr>
      <vt:lpstr>Times New Roman</vt:lpstr>
      <vt:lpstr>Wingdings</vt:lpstr>
      <vt:lpstr>Office Theme</vt:lpstr>
      <vt:lpstr>1_Custom Design</vt:lpstr>
      <vt:lpstr>Custom Design</vt:lpstr>
      <vt:lpstr> Information Retrieval</vt:lpstr>
      <vt:lpstr>PowerPoint Presentation</vt:lpstr>
      <vt:lpstr>PowerPoint Presentation</vt:lpstr>
      <vt:lpstr>Isolated word correction</vt:lpstr>
      <vt:lpstr>Isolated word correction</vt:lpstr>
      <vt:lpstr>Edit distance</vt:lpstr>
      <vt:lpstr>Using edit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wilp-hyd</cp:lastModifiedBy>
  <cp:revision>408</cp:revision>
  <dcterms:created xsi:type="dcterms:W3CDTF">2011-09-14T09:42:05Z</dcterms:created>
  <dcterms:modified xsi:type="dcterms:W3CDTF">2016-04-19T03:54:52Z</dcterms:modified>
</cp:coreProperties>
</file>